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
  </p:notesMasterIdLst>
  <p:handoutMasterIdLst>
    <p:handoutMasterId r:id="rId5"/>
  </p:handoutMasterIdLst>
  <p:sldIdLst>
    <p:sldId id="325" r:id="rId2"/>
    <p:sldId id="318"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2" autoAdjust="0"/>
    <p:restoredTop sz="97046" autoAdjust="0"/>
  </p:normalViewPr>
  <p:slideViewPr>
    <p:cSldViewPr snapToGrid="0">
      <p:cViewPr varScale="1">
        <p:scale>
          <a:sx n="111" d="100"/>
          <a:sy n="111" d="100"/>
        </p:scale>
        <p:origin x="930" y="102"/>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décembre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décembre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F6291AB-9589-B44D-8489-9E81AC111685}"/>
              </a:ext>
            </a:extLst>
          </p:cNvPr>
          <p:cNvSpPr txBox="1"/>
          <p:nvPr/>
        </p:nvSpPr>
        <p:spPr>
          <a:xfrm>
            <a:off x="746942" y="339648"/>
            <a:ext cx="11826058" cy="954107"/>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MicroEJ Runtime</a:t>
            </a:r>
          </a:p>
          <a:p>
            <a:r>
              <a:rPr lang="en-US" sz="2800" dirty="0">
                <a:latin typeface="Source Sans Pro Light" charset="0"/>
                <a:ea typeface="Source Sans Pro Light" charset="0"/>
                <a:cs typeface="Source Sans Pro Light" charset="0"/>
              </a:rPr>
              <a:t>See also https://www.microej.com/vee-features/managed-code/</a:t>
            </a:r>
          </a:p>
        </p:txBody>
      </p:sp>
      <p:cxnSp>
        <p:nvCxnSpPr>
          <p:cNvPr id="46" name="Straight Connector 45">
            <a:extLst>
              <a:ext uri="{FF2B5EF4-FFF2-40B4-BE49-F238E27FC236}">
                <a16:creationId xmlns:a16="http://schemas.microsoft.com/office/drawing/2014/main" id="{CE902CA8-A31B-014C-9E2B-9CB61866F62F}"/>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Arc 2">
            <a:extLst>
              <a:ext uri="{FF2B5EF4-FFF2-40B4-BE49-F238E27FC236}">
                <a16:creationId xmlns:a16="http://schemas.microsoft.com/office/drawing/2014/main" id="{7F451BD7-1BFB-7740-A75B-5678F4EAF202}"/>
              </a:ext>
            </a:extLst>
          </p:cNvPr>
          <p:cNvSpPr/>
          <p:nvPr/>
        </p:nvSpPr>
        <p:spPr>
          <a:xfrm>
            <a:off x="7160222" y="5630042"/>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Snip Same Side Corner Rectangle 3">
            <a:extLst>
              <a:ext uri="{FF2B5EF4-FFF2-40B4-BE49-F238E27FC236}">
                <a16:creationId xmlns:a16="http://schemas.microsoft.com/office/drawing/2014/main" id="{EE6CBDB0-0FBC-B94A-A582-6819DE898641}"/>
              </a:ext>
            </a:extLst>
          </p:cNvPr>
          <p:cNvSpPr/>
          <p:nvPr/>
        </p:nvSpPr>
        <p:spPr>
          <a:xfrm>
            <a:off x="2897269" y="5194500"/>
            <a:ext cx="4376288"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5" name="Group 4">
            <a:extLst>
              <a:ext uri="{FF2B5EF4-FFF2-40B4-BE49-F238E27FC236}">
                <a16:creationId xmlns:a16="http://schemas.microsoft.com/office/drawing/2014/main" id="{75D260FB-CE5F-584E-8F33-151C6C6E4157}"/>
              </a:ext>
            </a:extLst>
          </p:cNvPr>
          <p:cNvGrpSpPr/>
          <p:nvPr/>
        </p:nvGrpSpPr>
        <p:grpSpPr>
          <a:xfrm>
            <a:off x="4153401" y="4960679"/>
            <a:ext cx="1856244" cy="721545"/>
            <a:chOff x="4123484" y="5527673"/>
            <a:chExt cx="1856244" cy="721545"/>
          </a:xfrm>
        </p:grpSpPr>
        <p:sp>
          <p:nvSpPr>
            <p:cNvPr id="6" name="Rounded Rectangle 370">
              <a:extLst>
                <a:ext uri="{FF2B5EF4-FFF2-40B4-BE49-F238E27FC236}">
                  <a16:creationId xmlns:a16="http://schemas.microsoft.com/office/drawing/2014/main" id="{B756835F-6EBF-8C4D-A07B-20741F0EFDD2}"/>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7" name="Group 6">
              <a:extLst>
                <a:ext uri="{FF2B5EF4-FFF2-40B4-BE49-F238E27FC236}">
                  <a16:creationId xmlns:a16="http://schemas.microsoft.com/office/drawing/2014/main" id="{61C2BC7E-2B78-AD4D-AB2F-778EE0B1F496}"/>
                </a:ext>
              </a:extLst>
            </p:cNvPr>
            <p:cNvGrpSpPr/>
            <p:nvPr/>
          </p:nvGrpSpPr>
          <p:grpSpPr>
            <a:xfrm>
              <a:off x="4407250" y="5787721"/>
              <a:ext cx="1283487" cy="383162"/>
              <a:chOff x="6421785" y="5373193"/>
              <a:chExt cx="1283487" cy="383162"/>
            </a:xfrm>
          </p:grpSpPr>
          <p:sp>
            <p:nvSpPr>
              <p:cNvPr id="8" name="Rounded Rectangle 7">
                <a:extLst>
                  <a:ext uri="{FF2B5EF4-FFF2-40B4-BE49-F238E27FC236}">
                    <a16:creationId xmlns:a16="http://schemas.microsoft.com/office/drawing/2014/main" id="{7C42B2FA-5EF5-924B-8CC6-F0572E6A980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9" name="Rectangle 8">
                <a:extLst>
                  <a:ext uri="{FF2B5EF4-FFF2-40B4-BE49-F238E27FC236}">
                    <a16:creationId xmlns:a16="http://schemas.microsoft.com/office/drawing/2014/main" id="{155CA5A0-BD9F-5E48-94E0-E6B35EC5E512}"/>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0" name="Picture 9">
                <a:extLst>
                  <a:ext uri="{FF2B5EF4-FFF2-40B4-BE49-F238E27FC236}">
                    <a16:creationId xmlns:a16="http://schemas.microsoft.com/office/drawing/2014/main" id="{2CB66E3C-AF7F-9A45-93A2-0A49378BF2CB}"/>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1" name="Rounded Rectangle 10">
            <a:extLst>
              <a:ext uri="{FF2B5EF4-FFF2-40B4-BE49-F238E27FC236}">
                <a16:creationId xmlns:a16="http://schemas.microsoft.com/office/drawing/2014/main" id="{BD759B20-FF58-0B4D-9EB7-CBADA6B9254C}"/>
              </a:ext>
            </a:extLst>
          </p:cNvPr>
          <p:cNvSpPr/>
          <p:nvPr/>
        </p:nvSpPr>
        <p:spPr>
          <a:xfrm>
            <a:off x="2897271" y="3636514"/>
            <a:ext cx="4376287"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2" name="Rounded Rectangle 11">
            <a:extLst>
              <a:ext uri="{FF2B5EF4-FFF2-40B4-BE49-F238E27FC236}">
                <a16:creationId xmlns:a16="http://schemas.microsoft.com/office/drawing/2014/main" id="{30FD5764-C762-CB4A-AEA7-54CA02645649}"/>
              </a:ext>
            </a:extLst>
          </p:cNvPr>
          <p:cNvSpPr/>
          <p:nvPr/>
        </p:nvSpPr>
        <p:spPr>
          <a:xfrm>
            <a:off x="3007558" y="4582746"/>
            <a:ext cx="4152664"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3" name="Rectangle 12">
            <a:extLst>
              <a:ext uri="{FF2B5EF4-FFF2-40B4-BE49-F238E27FC236}">
                <a16:creationId xmlns:a16="http://schemas.microsoft.com/office/drawing/2014/main" id="{A603C58A-AB6E-AD4D-88F6-86D4D6C8B6CF}"/>
              </a:ext>
            </a:extLst>
          </p:cNvPr>
          <p:cNvSpPr/>
          <p:nvPr/>
        </p:nvSpPr>
        <p:spPr>
          <a:xfrm>
            <a:off x="5816598" y="3804857"/>
            <a:ext cx="1424260" cy="128240"/>
          </a:xfrm>
          <a:prstGeom prst="rect">
            <a:avLst/>
          </a:prstGeom>
          <a:noFill/>
          <a:ln w="31750">
            <a:noFill/>
          </a:ln>
          <a:effectLst/>
        </p:spPr>
        <p:txBody>
          <a:bodyPr wrap="square" lIns="0" tIns="0" rIns="0" bIns="0">
            <a:spAutoFit/>
          </a:bodyPr>
          <a:lstStyle/>
          <a:p>
            <a:pPr algn="ctr">
              <a:lnSpc>
                <a:spcPts val="1000"/>
              </a:lnSpc>
            </a:pPr>
            <a:r>
              <a:rPr lang="en-US" sz="9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4" name="Rounded Rectangle 13">
            <a:extLst>
              <a:ext uri="{FF2B5EF4-FFF2-40B4-BE49-F238E27FC236}">
                <a16:creationId xmlns:a16="http://schemas.microsoft.com/office/drawing/2014/main" id="{CD4000DC-D9AA-F847-B91E-8377F7DBFCE1}"/>
              </a:ext>
            </a:extLst>
          </p:cNvPr>
          <p:cNvSpPr/>
          <p:nvPr/>
        </p:nvSpPr>
        <p:spPr>
          <a:xfrm>
            <a:off x="3007558" y="4207725"/>
            <a:ext cx="4152664"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5" name="Group 14">
            <a:extLst>
              <a:ext uri="{FF2B5EF4-FFF2-40B4-BE49-F238E27FC236}">
                <a16:creationId xmlns:a16="http://schemas.microsoft.com/office/drawing/2014/main" id="{A19137FF-5BA9-9F46-9BC6-06C06F5F0B55}"/>
              </a:ext>
            </a:extLst>
          </p:cNvPr>
          <p:cNvGrpSpPr/>
          <p:nvPr/>
        </p:nvGrpSpPr>
        <p:grpSpPr>
          <a:xfrm>
            <a:off x="4239322" y="3398157"/>
            <a:ext cx="1684403" cy="725924"/>
            <a:chOff x="3235766" y="3459308"/>
            <a:chExt cx="1684403" cy="725924"/>
          </a:xfrm>
        </p:grpSpPr>
        <p:sp>
          <p:nvSpPr>
            <p:cNvPr id="16" name="Rounded Rectangle 370">
              <a:extLst>
                <a:ext uri="{FF2B5EF4-FFF2-40B4-BE49-F238E27FC236}">
                  <a16:creationId xmlns:a16="http://schemas.microsoft.com/office/drawing/2014/main" id="{FE4D6514-E216-7C4D-9903-3B2297BEA85D}"/>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7" name="Group 16">
              <a:extLst>
                <a:ext uri="{FF2B5EF4-FFF2-40B4-BE49-F238E27FC236}">
                  <a16:creationId xmlns:a16="http://schemas.microsoft.com/office/drawing/2014/main" id="{0685F613-2FDC-C84E-938B-0D94CA1B2201}"/>
                </a:ext>
              </a:extLst>
            </p:cNvPr>
            <p:cNvGrpSpPr/>
            <p:nvPr/>
          </p:nvGrpSpPr>
          <p:grpSpPr>
            <a:xfrm>
              <a:off x="3457782" y="3761592"/>
              <a:ext cx="1222852" cy="359571"/>
              <a:chOff x="3671478" y="3950247"/>
              <a:chExt cx="1376425" cy="404729"/>
            </a:xfrm>
          </p:grpSpPr>
          <p:sp>
            <p:nvSpPr>
              <p:cNvPr id="18" name="Rounded Rectangle 17">
                <a:extLst>
                  <a:ext uri="{FF2B5EF4-FFF2-40B4-BE49-F238E27FC236}">
                    <a16:creationId xmlns:a16="http://schemas.microsoft.com/office/drawing/2014/main" id="{6B4B9974-4E06-8648-B15F-4A4530FE1C35}"/>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19" name="Group 18">
                <a:extLst>
                  <a:ext uri="{FF2B5EF4-FFF2-40B4-BE49-F238E27FC236}">
                    <a16:creationId xmlns:a16="http://schemas.microsoft.com/office/drawing/2014/main" id="{90FDF076-58BE-D149-B8EF-BB9D27D043AD}"/>
                  </a:ext>
                </a:extLst>
              </p:cNvPr>
              <p:cNvGrpSpPr/>
              <p:nvPr/>
            </p:nvGrpSpPr>
            <p:grpSpPr>
              <a:xfrm>
                <a:off x="3783349" y="3990167"/>
                <a:ext cx="1230086" cy="352079"/>
                <a:chOff x="3783349" y="3990167"/>
                <a:chExt cx="1230086" cy="352079"/>
              </a:xfrm>
            </p:grpSpPr>
            <p:pic>
              <p:nvPicPr>
                <p:cNvPr id="20" name="Picture 19">
                  <a:extLst>
                    <a:ext uri="{FF2B5EF4-FFF2-40B4-BE49-F238E27FC236}">
                      <a16:creationId xmlns:a16="http://schemas.microsoft.com/office/drawing/2014/main" id="{5A178480-5CD9-8E48-8654-7FEA4A6143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2" y="3992062"/>
                  <a:ext cx="900473" cy="350184"/>
                </a:xfrm>
                <a:prstGeom prst="rect">
                  <a:avLst/>
                </a:prstGeom>
              </p:spPr>
            </p:pic>
            <p:pic>
              <p:nvPicPr>
                <p:cNvPr id="21" name="Picture 20">
                  <a:extLst>
                    <a:ext uri="{FF2B5EF4-FFF2-40B4-BE49-F238E27FC236}">
                      <a16:creationId xmlns:a16="http://schemas.microsoft.com/office/drawing/2014/main" id="{08E98F2D-EB16-FD40-81A5-389CA7C557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2" name="Rounded Rectangle 21">
            <a:extLst>
              <a:ext uri="{FF2B5EF4-FFF2-40B4-BE49-F238E27FC236}">
                <a16:creationId xmlns:a16="http://schemas.microsoft.com/office/drawing/2014/main" id="{AEC094B3-1F76-F04D-B8DA-71402254BF10}"/>
              </a:ext>
            </a:extLst>
          </p:cNvPr>
          <p:cNvSpPr/>
          <p:nvPr/>
        </p:nvSpPr>
        <p:spPr>
          <a:xfrm>
            <a:off x="2897271" y="1929776"/>
            <a:ext cx="4376286" cy="149922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3" name="Rounded Rectangle 22">
            <a:extLst>
              <a:ext uri="{FF2B5EF4-FFF2-40B4-BE49-F238E27FC236}">
                <a16:creationId xmlns:a16="http://schemas.microsoft.com/office/drawing/2014/main" id="{AB6E904A-1A26-7645-887C-D8F58CC78D33}"/>
              </a:ext>
            </a:extLst>
          </p:cNvPr>
          <p:cNvSpPr/>
          <p:nvPr/>
        </p:nvSpPr>
        <p:spPr>
          <a:xfrm>
            <a:off x="3007558" y="2940976"/>
            <a:ext cx="4152665" cy="3635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p:txBody>
      </p:sp>
      <p:sp>
        <p:nvSpPr>
          <p:cNvPr id="24" name="Rounded Rectangle 23">
            <a:extLst>
              <a:ext uri="{FF2B5EF4-FFF2-40B4-BE49-F238E27FC236}">
                <a16:creationId xmlns:a16="http://schemas.microsoft.com/office/drawing/2014/main" id="{E8B5CCD9-41B0-7247-8CF6-58BE3F3092EF}"/>
              </a:ext>
            </a:extLst>
          </p:cNvPr>
          <p:cNvSpPr/>
          <p:nvPr/>
        </p:nvSpPr>
        <p:spPr>
          <a:xfrm>
            <a:off x="3007559" y="2505955"/>
            <a:ext cx="4152664" cy="35789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a:t>
            </a:r>
          </a:p>
        </p:txBody>
      </p:sp>
      <p:pic>
        <p:nvPicPr>
          <p:cNvPr id="25" name="Picture 24">
            <a:extLst>
              <a:ext uri="{FF2B5EF4-FFF2-40B4-BE49-F238E27FC236}">
                <a16:creationId xmlns:a16="http://schemas.microsoft.com/office/drawing/2014/main" id="{72B21DF8-E88D-924E-BFC7-3C1CD10B7D1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897271" y="2040700"/>
            <a:ext cx="1982135" cy="334761"/>
          </a:xfrm>
          <a:prstGeom prst="rect">
            <a:avLst/>
          </a:prstGeom>
        </p:spPr>
      </p:pic>
      <p:cxnSp>
        <p:nvCxnSpPr>
          <p:cNvPr id="27" name="Straight Connector 26">
            <a:extLst>
              <a:ext uri="{FF2B5EF4-FFF2-40B4-BE49-F238E27FC236}">
                <a16:creationId xmlns:a16="http://schemas.microsoft.com/office/drawing/2014/main" id="{9BCF056D-B7D1-6F48-BEFD-E69ADF1DD8C1}"/>
              </a:ext>
            </a:extLst>
          </p:cNvPr>
          <p:cNvCxnSpPr>
            <a:cxnSpLocks/>
          </p:cNvCxnSpPr>
          <p:nvPr/>
        </p:nvCxnSpPr>
        <p:spPr>
          <a:xfrm>
            <a:off x="5881988" y="3972047"/>
            <a:ext cx="1254961"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43A7B04-4F38-0448-A598-949484755B20}"/>
              </a:ext>
            </a:extLst>
          </p:cNvPr>
          <p:cNvSpPr/>
          <p:nvPr/>
        </p:nvSpPr>
        <p:spPr>
          <a:xfrm>
            <a:off x="5963464" y="5682224"/>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0" name="Rectangle 29">
            <a:extLst>
              <a:ext uri="{FF2B5EF4-FFF2-40B4-BE49-F238E27FC236}">
                <a16:creationId xmlns:a16="http://schemas.microsoft.com/office/drawing/2014/main" id="{0E7DF6A2-8333-584E-AC7B-C491C036CED0}"/>
              </a:ext>
            </a:extLst>
          </p:cNvPr>
          <p:cNvSpPr/>
          <p:nvPr/>
        </p:nvSpPr>
        <p:spPr>
          <a:xfrm>
            <a:off x="5809972" y="3398157"/>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3" name="Round Same Side Corner Rectangle 32">
            <a:extLst>
              <a:ext uri="{FF2B5EF4-FFF2-40B4-BE49-F238E27FC236}">
                <a16:creationId xmlns:a16="http://schemas.microsoft.com/office/drawing/2014/main" id="{21A2AF7C-D0AD-274B-BCCE-04DD1AF66B8F}"/>
              </a:ext>
            </a:extLst>
          </p:cNvPr>
          <p:cNvSpPr/>
          <p:nvPr/>
        </p:nvSpPr>
        <p:spPr>
          <a:xfrm rot="10800000">
            <a:off x="4904850" y="1921873"/>
            <a:ext cx="2225474" cy="51211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A0D57AA7-A29A-3E47-85FF-0FE715586670}"/>
              </a:ext>
            </a:extLst>
          </p:cNvPr>
          <p:cNvGrpSpPr/>
          <p:nvPr/>
        </p:nvGrpSpPr>
        <p:grpSpPr>
          <a:xfrm>
            <a:off x="6606835" y="1916168"/>
            <a:ext cx="440046" cy="459293"/>
            <a:chOff x="2639717" y="3489531"/>
            <a:chExt cx="460030" cy="480151"/>
          </a:xfrm>
        </p:grpSpPr>
        <p:pic>
          <p:nvPicPr>
            <p:cNvPr id="35" name="Picture 34">
              <a:extLst>
                <a:ext uri="{FF2B5EF4-FFF2-40B4-BE49-F238E27FC236}">
                  <a16:creationId xmlns:a16="http://schemas.microsoft.com/office/drawing/2014/main" id="{4E512505-5FA5-3D4A-AF94-9782940049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3321" y="3489531"/>
              <a:ext cx="312820" cy="312820"/>
            </a:xfrm>
            <a:prstGeom prst="rect">
              <a:avLst/>
            </a:prstGeom>
          </p:spPr>
        </p:pic>
        <p:pic>
          <p:nvPicPr>
            <p:cNvPr id="36" name="Picture 35">
              <a:extLst>
                <a:ext uri="{FF2B5EF4-FFF2-40B4-BE49-F238E27FC236}">
                  <a16:creationId xmlns:a16="http://schemas.microsoft.com/office/drawing/2014/main" id="{B72493D1-AE75-734E-974D-A79CC950CF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9717" y="3693664"/>
              <a:ext cx="460030" cy="276018"/>
            </a:xfrm>
            <a:prstGeom prst="rect">
              <a:avLst/>
            </a:prstGeom>
          </p:spPr>
        </p:pic>
      </p:grpSp>
      <p:grpSp>
        <p:nvGrpSpPr>
          <p:cNvPr id="37" name="Group 36">
            <a:extLst>
              <a:ext uri="{FF2B5EF4-FFF2-40B4-BE49-F238E27FC236}">
                <a16:creationId xmlns:a16="http://schemas.microsoft.com/office/drawing/2014/main" id="{55706FCC-5226-7F43-A9B8-2906B4A0D2F4}"/>
              </a:ext>
            </a:extLst>
          </p:cNvPr>
          <p:cNvGrpSpPr/>
          <p:nvPr/>
        </p:nvGrpSpPr>
        <p:grpSpPr>
          <a:xfrm>
            <a:off x="5019064" y="1925394"/>
            <a:ext cx="412884" cy="461812"/>
            <a:chOff x="3953911" y="2072647"/>
            <a:chExt cx="412884" cy="461812"/>
          </a:xfrm>
        </p:grpSpPr>
        <p:pic>
          <p:nvPicPr>
            <p:cNvPr id="38" name="Picture 37">
              <a:extLst>
                <a:ext uri="{FF2B5EF4-FFF2-40B4-BE49-F238E27FC236}">
                  <a16:creationId xmlns:a16="http://schemas.microsoft.com/office/drawing/2014/main" id="{E00447FC-3C2C-EF40-AFB8-9FFD5DAF4BE2}"/>
                </a:ext>
              </a:extLst>
            </p:cNvPr>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30428" y="2098092"/>
              <a:ext cx="461812" cy="410922"/>
            </a:xfrm>
            <a:prstGeom prst="rect">
              <a:avLst/>
            </a:prstGeom>
          </p:spPr>
        </p:pic>
        <p:sp>
          <p:nvSpPr>
            <p:cNvPr id="39" name="Rectangle 38">
              <a:extLst>
                <a:ext uri="{FF2B5EF4-FFF2-40B4-BE49-F238E27FC236}">
                  <a16:creationId xmlns:a16="http://schemas.microsoft.com/office/drawing/2014/main" id="{FD67927B-9E7F-164C-A7C6-C31D91ECB551}"/>
                </a:ext>
              </a:extLst>
            </p:cNvPr>
            <p:cNvSpPr/>
            <p:nvPr/>
          </p:nvSpPr>
          <p:spPr>
            <a:xfrm>
              <a:off x="3953911" y="2192534"/>
              <a:ext cx="412884" cy="20518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rPr>
                <a:t>APP</a:t>
              </a:r>
            </a:p>
          </p:txBody>
        </p:sp>
      </p:grpSp>
      <p:sp>
        <p:nvSpPr>
          <p:cNvPr id="40" name="Rounded Rectangle 39">
            <a:extLst>
              <a:ext uri="{FF2B5EF4-FFF2-40B4-BE49-F238E27FC236}">
                <a16:creationId xmlns:a16="http://schemas.microsoft.com/office/drawing/2014/main" id="{A716250B-ED08-4C43-AEE6-8B0DC39A9731}"/>
              </a:ext>
            </a:extLst>
          </p:cNvPr>
          <p:cNvSpPr/>
          <p:nvPr/>
        </p:nvSpPr>
        <p:spPr>
          <a:xfrm rot="16200000">
            <a:off x="6728394" y="4149747"/>
            <a:ext cx="1187160"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42" name="Rounded Rectangle 41">
            <a:extLst>
              <a:ext uri="{FF2B5EF4-FFF2-40B4-BE49-F238E27FC236}">
                <a16:creationId xmlns:a16="http://schemas.microsoft.com/office/drawing/2014/main" id="{60009E92-E5A0-E54E-9E01-E9566072C1A4}"/>
              </a:ext>
            </a:extLst>
          </p:cNvPr>
          <p:cNvSpPr/>
          <p:nvPr/>
        </p:nvSpPr>
        <p:spPr>
          <a:xfrm rot="16200000">
            <a:off x="6588471" y="2468270"/>
            <a:ext cx="1394021"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161" name="Arc 160">
            <a:extLst>
              <a:ext uri="{FF2B5EF4-FFF2-40B4-BE49-F238E27FC236}">
                <a16:creationId xmlns:a16="http://schemas.microsoft.com/office/drawing/2014/main" id="{79E870D8-6308-A842-8C9B-2133883523C6}"/>
              </a:ext>
            </a:extLst>
          </p:cNvPr>
          <p:cNvSpPr/>
          <p:nvPr/>
        </p:nvSpPr>
        <p:spPr>
          <a:xfrm rot="16200000">
            <a:off x="2783741" y="5624470"/>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88" name="Picture 187">
            <a:extLst>
              <a:ext uri="{FF2B5EF4-FFF2-40B4-BE49-F238E27FC236}">
                <a16:creationId xmlns:a16="http://schemas.microsoft.com/office/drawing/2014/main" id="{20C0DAFC-DFCC-C244-A2C3-8E1C03D4397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6356" y="5116423"/>
            <a:ext cx="690612" cy="690612"/>
          </a:xfrm>
          <a:prstGeom prst="rect">
            <a:avLst/>
          </a:prstGeom>
        </p:spPr>
      </p:pic>
      <p:sp>
        <p:nvSpPr>
          <p:cNvPr id="217" name="Rounded Rectangle 216">
            <a:extLst>
              <a:ext uri="{FF2B5EF4-FFF2-40B4-BE49-F238E27FC236}">
                <a16:creationId xmlns:a16="http://schemas.microsoft.com/office/drawing/2014/main" id="{BC2B7E62-4625-F94E-A657-4C05162B35B9}"/>
              </a:ext>
            </a:extLst>
          </p:cNvPr>
          <p:cNvSpPr/>
          <p:nvPr/>
        </p:nvSpPr>
        <p:spPr>
          <a:xfrm>
            <a:off x="7578644" y="2367777"/>
            <a:ext cx="2255372" cy="713104"/>
          </a:xfrm>
          <a:prstGeom prst="roundRect">
            <a:avLst>
              <a:gd name="adj" fmla="val 18223"/>
            </a:avLst>
          </a:prstGeom>
          <a:solidFill>
            <a:schemeClr val="bg1"/>
          </a:solidFill>
          <a:ln w="19050">
            <a:solidFill>
              <a:schemeClr val="tx2"/>
            </a:solidFill>
          </a:ln>
          <a:effectLst/>
        </p:spPr>
        <p:style>
          <a:lnRef idx="2">
            <a:schemeClr val="dk1"/>
          </a:lnRef>
          <a:fillRef idx="1">
            <a:schemeClr val="lt1"/>
          </a:fillRef>
          <a:effectRef idx="0">
            <a:schemeClr val="dk1"/>
          </a:effectRef>
          <a:fontRef idx="minor">
            <a:schemeClr val="dk1"/>
          </a:fontRef>
        </p:style>
        <p:txBody>
          <a:bodyPr wrap="square" lIns="0" tIns="36000" bIns="36000" rtlCol="0" anchor="t">
            <a:noAutofit/>
          </a:bodyPr>
          <a:lstStyle/>
          <a:p>
            <a:pPr algn="ctr"/>
            <a:r>
              <a:rPr lang="en-US" sz="1400" b="1" dirty="0">
                <a:solidFill>
                  <a:schemeClr val="tx1"/>
                </a:solidFill>
                <a:latin typeface="Source Sans Pro" charset="0"/>
                <a:ea typeface="Source Sans Pro" charset="0"/>
              </a:rPr>
              <a:t>Managed Code</a:t>
            </a:r>
          </a:p>
        </p:txBody>
      </p:sp>
      <p:grpSp>
        <p:nvGrpSpPr>
          <p:cNvPr id="218" name="Group 217">
            <a:extLst>
              <a:ext uri="{FF2B5EF4-FFF2-40B4-BE49-F238E27FC236}">
                <a16:creationId xmlns:a16="http://schemas.microsoft.com/office/drawing/2014/main" id="{4ED9605C-18B5-D24B-BB1E-9A78508E2E1E}"/>
              </a:ext>
            </a:extLst>
          </p:cNvPr>
          <p:cNvGrpSpPr/>
          <p:nvPr/>
        </p:nvGrpSpPr>
        <p:grpSpPr>
          <a:xfrm>
            <a:off x="9414050" y="2405452"/>
            <a:ext cx="438039" cy="438039"/>
            <a:chOff x="3471160" y="2156501"/>
            <a:chExt cx="541557" cy="541557"/>
          </a:xfrm>
        </p:grpSpPr>
        <p:pic>
          <p:nvPicPr>
            <p:cNvPr id="219" name="Picture 218">
              <a:extLst>
                <a:ext uri="{FF2B5EF4-FFF2-40B4-BE49-F238E27FC236}">
                  <a16:creationId xmlns:a16="http://schemas.microsoft.com/office/drawing/2014/main" id="{95A012F7-A08A-C542-9084-3076353C356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71160" y="2156501"/>
              <a:ext cx="541557" cy="541557"/>
            </a:xfrm>
            <a:prstGeom prst="rect">
              <a:avLst/>
            </a:prstGeom>
          </p:spPr>
        </p:pic>
        <p:pic>
          <p:nvPicPr>
            <p:cNvPr id="220" name="Picture 219">
              <a:extLst>
                <a:ext uri="{FF2B5EF4-FFF2-40B4-BE49-F238E27FC236}">
                  <a16:creationId xmlns:a16="http://schemas.microsoft.com/office/drawing/2014/main" id="{77078E62-2D5B-C74D-B031-9BB975FCDAA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79103" y="2315157"/>
              <a:ext cx="327328" cy="327328"/>
            </a:xfrm>
            <a:prstGeom prst="rect">
              <a:avLst/>
            </a:prstGeom>
          </p:spPr>
        </p:pic>
      </p:grpSp>
      <p:pic>
        <p:nvPicPr>
          <p:cNvPr id="88" name="Picture 87">
            <a:extLst>
              <a:ext uri="{FF2B5EF4-FFF2-40B4-BE49-F238E27FC236}">
                <a16:creationId xmlns:a16="http://schemas.microsoft.com/office/drawing/2014/main" id="{E6F0E255-244A-D74C-A6ED-5DA4C8E49FAE}"/>
              </a:ext>
            </a:extLst>
          </p:cNvPr>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rot="5400000">
            <a:off x="6044540" y="1935742"/>
            <a:ext cx="461812" cy="410922"/>
          </a:xfrm>
          <a:prstGeom prst="rect">
            <a:avLst/>
          </a:prstGeom>
        </p:spPr>
      </p:pic>
      <p:sp>
        <p:nvSpPr>
          <p:cNvPr id="89" name="Rectangle 88">
            <a:extLst>
              <a:ext uri="{FF2B5EF4-FFF2-40B4-BE49-F238E27FC236}">
                <a16:creationId xmlns:a16="http://schemas.microsoft.com/office/drawing/2014/main" id="{0B6CD81D-93E4-C440-94AE-B324EB9668DE}"/>
              </a:ext>
            </a:extLst>
          </p:cNvPr>
          <p:cNvSpPr/>
          <p:nvPr/>
        </p:nvSpPr>
        <p:spPr>
          <a:xfrm>
            <a:off x="6071914" y="2043327"/>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ea typeface="Source Sans Pro" charset="0"/>
                <a:cs typeface="Source Sans Pro" charset="0"/>
              </a:rPr>
              <a:t>APP</a:t>
            </a:r>
          </a:p>
        </p:txBody>
      </p:sp>
      <p:sp>
        <p:nvSpPr>
          <p:cNvPr id="90" name="Rounded Rectangle 89">
            <a:extLst>
              <a:ext uri="{FF2B5EF4-FFF2-40B4-BE49-F238E27FC236}">
                <a16:creationId xmlns:a16="http://schemas.microsoft.com/office/drawing/2014/main" id="{30E0E114-537E-B443-9389-C72510E42333}"/>
              </a:ext>
            </a:extLst>
          </p:cNvPr>
          <p:cNvSpPr/>
          <p:nvPr/>
        </p:nvSpPr>
        <p:spPr>
          <a:xfrm>
            <a:off x="7928349" y="2843491"/>
            <a:ext cx="414047" cy="174885"/>
          </a:xfrm>
          <a:prstGeom prst="roundRect">
            <a:avLst>
              <a:gd name="adj" fmla="val 223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00"/>
              </a:lnSpc>
            </a:pPr>
            <a:r>
              <a:rPr lang="en-FR" sz="800" b="1" spc="-30" dirty="0">
                <a:latin typeface=""/>
              </a:rPr>
              <a:t>Java</a:t>
            </a:r>
          </a:p>
        </p:txBody>
      </p:sp>
      <p:pic>
        <p:nvPicPr>
          <p:cNvPr id="91" name="Picture 90">
            <a:extLst>
              <a:ext uri="{FF2B5EF4-FFF2-40B4-BE49-F238E27FC236}">
                <a16:creationId xmlns:a16="http://schemas.microsoft.com/office/drawing/2014/main" id="{491C19AE-8690-5D43-9946-67788113078D}"/>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5400000">
            <a:off x="5508033" y="1935742"/>
            <a:ext cx="461812" cy="410922"/>
          </a:xfrm>
          <a:prstGeom prst="rect">
            <a:avLst/>
          </a:prstGeom>
        </p:spPr>
      </p:pic>
      <p:sp>
        <p:nvSpPr>
          <p:cNvPr id="92" name="Rectangle 91">
            <a:extLst>
              <a:ext uri="{FF2B5EF4-FFF2-40B4-BE49-F238E27FC236}">
                <a16:creationId xmlns:a16="http://schemas.microsoft.com/office/drawing/2014/main" id="{2081AE51-CC8F-2641-8B63-D34602305D70}"/>
              </a:ext>
            </a:extLst>
          </p:cNvPr>
          <p:cNvSpPr/>
          <p:nvPr/>
        </p:nvSpPr>
        <p:spPr>
          <a:xfrm>
            <a:off x="5535407" y="2043327"/>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ea typeface="Source Sans Pro" charset="0"/>
                <a:cs typeface="Source Sans Pro" charset="0"/>
              </a:rPr>
              <a:t>APP</a:t>
            </a:r>
          </a:p>
        </p:txBody>
      </p:sp>
      <p:sp>
        <p:nvSpPr>
          <p:cNvPr id="93" name="Rounded Rectangle 92">
            <a:extLst>
              <a:ext uri="{FF2B5EF4-FFF2-40B4-BE49-F238E27FC236}">
                <a16:creationId xmlns:a16="http://schemas.microsoft.com/office/drawing/2014/main" id="{EC776D55-0A42-F546-AB24-0D69E45A980C}"/>
              </a:ext>
            </a:extLst>
          </p:cNvPr>
          <p:cNvSpPr/>
          <p:nvPr/>
        </p:nvSpPr>
        <p:spPr>
          <a:xfrm>
            <a:off x="8780061" y="2833382"/>
            <a:ext cx="579769" cy="184994"/>
          </a:xfrm>
          <a:prstGeom prst="roundRect">
            <a:avLst>
              <a:gd name="adj" fmla="val 22381"/>
            </a:avLst>
          </a:prstGeom>
          <a:solidFill>
            <a:srgbClr val="F7DE1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800" b="1" spc="-30" dirty="0">
                <a:solidFill>
                  <a:schemeClr val="bg2">
                    <a:lumMod val="10000"/>
                  </a:schemeClr>
                </a:solidFill>
                <a:latin typeface=""/>
              </a:rPr>
              <a:t>JavaScript</a:t>
            </a:r>
          </a:p>
        </p:txBody>
      </p:sp>
      <p:sp>
        <p:nvSpPr>
          <p:cNvPr id="97" name="Rounded Rectangle 96">
            <a:extLst>
              <a:ext uri="{FF2B5EF4-FFF2-40B4-BE49-F238E27FC236}">
                <a16:creationId xmlns:a16="http://schemas.microsoft.com/office/drawing/2014/main" id="{9130EEAB-B8A4-B14D-B451-5A0B8E204783}"/>
              </a:ext>
            </a:extLst>
          </p:cNvPr>
          <p:cNvSpPr/>
          <p:nvPr/>
        </p:nvSpPr>
        <p:spPr>
          <a:xfrm>
            <a:off x="8455966" y="2843491"/>
            <a:ext cx="210526" cy="174885"/>
          </a:xfrm>
          <a:prstGeom prst="roundRect">
            <a:avLst>
              <a:gd name="adj" fmla="val 2238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800" b="1" spc="-30" dirty="0">
                <a:solidFill>
                  <a:schemeClr val="bg1"/>
                </a:solidFill>
                <a:latin typeface=""/>
              </a:rPr>
              <a:t>C</a:t>
            </a:r>
          </a:p>
        </p:txBody>
      </p:sp>
      <p:sp>
        <p:nvSpPr>
          <p:cNvPr id="50" name="Rounded Rectangle 203">
            <a:extLst>
              <a:ext uri="{FF2B5EF4-FFF2-40B4-BE49-F238E27FC236}">
                <a16:creationId xmlns:a16="http://schemas.microsoft.com/office/drawing/2014/main" id="{5BE4E371-166E-DF49-A83D-CE45D4EB7EE7}"/>
              </a:ext>
            </a:extLst>
          </p:cNvPr>
          <p:cNvSpPr/>
          <p:nvPr/>
        </p:nvSpPr>
        <p:spPr>
          <a:xfrm>
            <a:off x="7578644" y="3966064"/>
            <a:ext cx="2283157" cy="713104"/>
          </a:xfrm>
          <a:prstGeom prst="roundRect">
            <a:avLst>
              <a:gd name="adj" fmla="val 18223"/>
            </a:avLst>
          </a:prstGeom>
          <a:solidFill>
            <a:schemeClr val="bg1"/>
          </a:solidFill>
          <a:ln w="19050">
            <a:solidFill>
              <a:schemeClr val="tx2"/>
            </a:solid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r>
              <a:rPr lang="en-US" sz="1400" b="1" dirty="0">
                <a:solidFill>
                  <a:schemeClr val="tx1"/>
                </a:solidFill>
                <a:latin typeface="Source Sans Pro" charset="0"/>
                <a:ea typeface="Source Sans Pro" charset="0"/>
              </a:rPr>
              <a:t>Un-Managed Code</a:t>
            </a:r>
          </a:p>
        </p:txBody>
      </p:sp>
      <p:grpSp>
        <p:nvGrpSpPr>
          <p:cNvPr id="51" name="Group 50">
            <a:extLst>
              <a:ext uri="{FF2B5EF4-FFF2-40B4-BE49-F238E27FC236}">
                <a16:creationId xmlns:a16="http://schemas.microsoft.com/office/drawing/2014/main" id="{98CBFF23-680A-D245-9295-2C93AD00E5C5}"/>
              </a:ext>
            </a:extLst>
          </p:cNvPr>
          <p:cNvGrpSpPr/>
          <p:nvPr/>
        </p:nvGrpSpPr>
        <p:grpSpPr>
          <a:xfrm>
            <a:off x="9421851" y="3998583"/>
            <a:ext cx="457322" cy="457322"/>
            <a:chOff x="1023982" y="3509175"/>
            <a:chExt cx="541557" cy="541557"/>
          </a:xfrm>
        </p:grpSpPr>
        <p:pic>
          <p:nvPicPr>
            <p:cNvPr id="52" name="Picture 51">
              <a:extLst>
                <a:ext uri="{FF2B5EF4-FFF2-40B4-BE49-F238E27FC236}">
                  <a16:creationId xmlns:a16="http://schemas.microsoft.com/office/drawing/2014/main" id="{17DFAA4E-2F92-A14B-9480-59F2ADC9169E}"/>
                </a:ext>
              </a:extLst>
            </p:cNvPr>
            <p:cNvPicPr>
              <a:picLocks noChangeAspect="1"/>
            </p:cNvPicPr>
            <p:nvPr/>
          </p:nvPicPr>
          <p:blipFill>
            <a:blip r:embed="rId10">
              <a:grayscl/>
              <a:extLst>
                <a:ext uri="{28A0092B-C50C-407E-A947-70E740481C1C}">
                  <a14:useLocalDpi xmlns:a14="http://schemas.microsoft.com/office/drawing/2010/main" val="0"/>
                </a:ext>
              </a:extLst>
            </a:blip>
            <a:stretch>
              <a:fillRect/>
            </a:stretch>
          </p:blipFill>
          <p:spPr>
            <a:xfrm>
              <a:off x="1023982" y="3509175"/>
              <a:ext cx="541557" cy="541557"/>
            </a:xfrm>
            <a:prstGeom prst="rect">
              <a:avLst/>
            </a:prstGeom>
          </p:spPr>
        </p:pic>
        <p:pic>
          <p:nvPicPr>
            <p:cNvPr id="53" name="Picture 52">
              <a:extLst>
                <a:ext uri="{FF2B5EF4-FFF2-40B4-BE49-F238E27FC236}">
                  <a16:creationId xmlns:a16="http://schemas.microsoft.com/office/drawing/2014/main" id="{1F2B7CE5-5AB8-7549-9F4E-C2960B4994AA}"/>
                </a:ext>
              </a:extLst>
            </p:cNvPr>
            <p:cNvPicPr>
              <a:picLocks noChangeAspect="1"/>
            </p:cNvPicPr>
            <p:nvPr/>
          </p:nvPicPr>
          <p:blipFill>
            <a:blip r:embed="rId11">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29810" y="3667831"/>
              <a:ext cx="327328" cy="327328"/>
            </a:xfrm>
            <a:prstGeom prst="rect">
              <a:avLst/>
            </a:prstGeom>
          </p:spPr>
        </p:pic>
      </p:grpSp>
      <p:sp>
        <p:nvSpPr>
          <p:cNvPr id="54" name="Rounded Rectangle 96">
            <a:extLst>
              <a:ext uri="{FF2B5EF4-FFF2-40B4-BE49-F238E27FC236}">
                <a16:creationId xmlns:a16="http://schemas.microsoft.com/office/drawing/2014/main" id="{40718831-36D1-0CC6-566E-289D70DFAEDE}"/>
              </a:ext>
            </a:extLst>
          </p:cNvPr>
          <p:cNvSpPr/>
          <p:nvPr/>
        </p:nvSpPr>
        <p:spPr>
          <a:xfrm>
            <a:off x="8293612" y="4343795"/>
            <a:ext cx="241600" cy="224220"/>
          </a:xfrm>
          <a:prstGeom prst="roundRect">
            <a:avLst>
              <a:gd name="adj" fmla="val 2238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800" b="1" spc="-30" dirty="0">
                <a:solidFill>
                  <a:schemeClr val="bg1"/>
                </a:solidFill>
                <a:latin typeface=""/>
              </a:rPr>
              <a:t>C</a:t>
            </a:r>
          </a:p>
        </p:txBody>
      </p:sp>
      <p:sp>
        <p:nvSpPr>
          <p:cNvPr id="55" name="Rounded Rectangle 96">
            <a:extLst>
              <a:ext uri="{FF2B5EF4-FFF2-40B4-BE49-F238E27FC236}">
                <a16:creationId xmlns:a16="http://schemas.microsoft.com/office/drawing/2014/main" id="{564B3EA5-E892-A035-3175-A397F92D936C}"/>
              </a:ext>
            </a:extLst>
          </p:cNvPr>
          <p:cNvSpPr/>
          <p:nvPr/>
        </p:nvSpPr>
        <p:spPr>
          <a:xfrm>
            <a:off x="8665154" y="4343795"/>
            <a:ext cx="393463" cy="224220"/>
          </a:xfrm>
          <a:prstGeom prst="roundRect">
            <a:avLst>
              <a:gd name="adj" fmla="val 22381"/>
            </a:avLst>
          </a:prstGeom>
          <a:solidFill>
            <a:schemeClr val="accent4"/>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800" b="1" dirty="0">
                <a:solidFill>
                  <a:schemeClr val="bg1"/>
                </a:solidFill>
                <a:latin typeface="Source Sans Pro Light" charset="0"/>
                <a:ea typeface="Source Sans Pro Light" charset="0"/>
              </a:rPr>
              <a:t>ASM</a:t>
            </a:r>
            <a:endParaRPr lang="en-FR" sz="800" b="1" dirty="0">
              <a:solidFill>
                <a:schemeClr val="bg1"/>
              </a:solidFill>
              <a:latin typeface="Source Sans Pro Light" charset="0"/>
              <a:ea typeface="Source Sans Pro Light" charset="0"/>
            </a:endParaRPr>
          </a:p>
        </p:txBody>
      </p:sp>
      <p:sp>
        <p:nvSpPr>
          <p:cNvPr id="58" name="Rectangle 57">
            <a:extLst>
              <a:ext uri="{FF2B5EF4-FFF2-40B4-BE49-F238E27FC236}">
                <a16:creationId xmlns:a16="http://schemas.microsoft.com/office/drawing/2014/main" id="{852FE38E-5520-1171-611B-6047A9D000C5}"/>
              </a:ext>
            </a:extLst>
          </p:cNvPr>
          <p:cNvSpPr/>
          <p:nvPr/>
        </p:nvSpPr>
        <p:spPr>
          <a:xfrm>
            <a:off x="6320519" y="4973924"/>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VEE PORT</a:t>
            </a:r>
          </a:p>
        </p:txBody>
      </p:sp>
      <p:sp>
        <p:nvSpPr>
          <p:cNvPr id="59" name="Rectangle 58">
            <a:extLst>
              <a:ext uri="{FF2B5EF4-FFF2-40B4-BE49-F238E27FC236}">
                <a16:creationId xmlns:a16="http://schemas.microsoft.com/office/drawing/2014/main" id="{B11134E2-5D39-BB03-4405-855CCE903ECA}"/>
              </a:ext>
            </a:extLst>
          </p:cNvPr>
          <p:cNvSpPr/>
          <p:nvPr/>
        </p:nvSpPr>
        <p:spPr>
          <a:xfrm>
            <a:off x="2981318" y="3803022"/>
            <a:ext cx="1424260" cy="128240"/>
          </a:xfrm>
          <a:prstGeom prst="rect">
            <a:avLst/>
          </a:prstGeom>
          <a:noFill/>
          <a:ln w="31750">
            <a:noFill/>
          </a:ln>
          <a:effectLst/>
        </p:spPr>
        <p:txBody>
          <a:bodyPr wrap="square" lIns="0" tIns="0" rIns="0" bIns="0">
            <a:spAutoFit/>
          </a:bodyPr>
          <a:lstStyle/>
          <a:p>
            <a:pPr algn="ctr">
              <a:lnSpc>
                <a:spcPts val="1000"/>
              </a:lnSpc>
            </a:pPr>
            <a:r>
              <a:rPr lang="en-US" sz="900" b="1" dirty="0">
                <a:ln w="0"/>
                <a:solidFill>
                  <a:schemeClr val="accent1"/>
                </a:solidFill>
                <a:latin typeface="Source Sans Pro" panose="020B0503030403020204" pitchFamily="34" charset="0"/>
                <a:ea typeface="Source Sans Pro" panose="020B0503030403020204" pitchFamily="34" charset="0"/>
              </a:rPr>
              <a:t>ABSTRACTION LAYERS</a:t>
            </a:r>
          </a:p>
        </p:txBody>
      </p:sp>
      <p:cxnSp>
        <p:nvCxnSpPr>
          <p:cNvPr id="60" name="Straight Connector 59">
            <a:extLst>
              <a:ext uri="{FF2B5EF4-FFF2-40B4-BE49-F238E27FC236}">
                <a16:creationId xmlns:a16="http://schemas.microsoft.com/office/drawing/2014/main" id="{306B8ED4-3CAB-98BF-1BDE-79EFF73E5C0E}"/>
              </a:ext>
            </a:extLst>
          </p:cNvPr>
          <p:cNvCxnSpPr>
            <a:cxnSpLocks/>
          </p:cNvCxnSpPr>
          <p:nvPr/>
        </p:nvCxnSpPr>
        <p:spPr>
          <a:xfrm>
            <a:off x="3046708" y="3970212"/>
            <a:ext cx="1254961"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68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F6291AB-9589-B44D-8489-9E81AC111685}"/>
              </a:ext>
            </a:extLst>
          </p:cNvPr>
          <p:cNvSpPr txBox="1"/>
          <p:nvPr/>
        </p:nvSpPr>
        <p:spPr>
          <a:xfrm>
            <a:off x="746942" y="339648"/>
            <a:ext cx="11826058" cy="954107"/>
          </a:xfrm>
          <a:prstGeom prst="rect">
            <a:avLst/>
          </a:prstGeom>
          <a:noFill/>
        </p:spPr>
        <p:txBody>
          <a:bodyPr wrap="square" rtlCol="0">
            <a:spAutoFit/>
          </a:bodyPr>
          <a:lstStyle/>
          <a:p>
            <a:pPr algn="l"/>
            <a:r>
              <a:rPr lang="en-GB" sz="2800" b="0" i="0" dirty="0">
                <a:solidFill>
                  <a:srgbClr val="4A4B4F"/>
                </a:solidFill>
                <a:effectLst/>
                <a:latin typeface="Source Sans Pro" panose="020B0503030403020204" pitchFamily="34" charset="0"/>
              </a:rPr>
              <a:t>Managed and Unmanaged Code Execution   /  MAI 2024</a:t>
            </a:r>
          </a:p>
          <a:p>
            <a:pPr algn="l"/>
            <a:r>
              <a:rPr lang="en-GB" sz="2800" b="0" i="0" dirty="0">
                <a:solidFill>
                  <a:srgbClr val="4A4B4F"/>
                </a:solidFill>
                <a:effectLst/>
                <a:latin typeface="Source Sans Pro" panose="020B0503030403020204" pitchFamily="34" charset="0"/>
              </a:rPr>
              <a:t>See also https://www.microej.com/vee-features/managed-code/</a:t>
            </a:r>
          </a:p>
        </p:txBody>
      </p:sp>
      <p:cxnSp>
        <p:nvCxnSpPr>
          <p:cNvPr id="46" name="Straight Connector 45">
            <a:extLst>
              <a:ext uri="{FF2B5EF4-FFF2-40B4-BE49-F238E27FC236}">
                <a16:creationId xmlns:a16="http://schemas.microsoft.com/office/drawing/2014/main" id="{CE902CA8-A31B-014C-9E2B-9CB61866F62F}"/>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985E4D98-6ADA-454D-B786-F57D9E57168B}"/>
              </a:ext>
            </a:extLst>
          </p:cNvPr>
          <p:cNvSpPr txBox="1"/>
          <p:nvPr/>
        </p:nvSpPr>
        <p:spPr>
          <a:xfrm>
            <a:off x="746942" y="1776667"/>
            <a:ext cx="4179320"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Unmanaged Code</a:t>
            </a:r>
          </a:p>
        </p:txBody>
      </p:sp>
      <p:sp>
        <p:nvSpPr>
          <p:cNvPr id="105" name="TextBox 104">
            <a:extLst>
              <a:ext uri="{FF2B5EF4-FFF2-40B4-BE49-F238E27FC236}">
                <a16:creationId xmlns:a16="http://schemas.microsoft.com/office/drawing/2014/main" id="{633B2D0A-B639-924D-8706-0E990E0D6955}"/>
              </a:ext>
            </a:extLst>
          </p:cNvPr>
          <p:cNvSpPr txBox="1"/>
          <p:nvPr/>
        </p:nvSpPr>
        <p:spPr>
          <a:xfrm>
            <a:off x="753379" y="3770756"/>
            <a:ext cx="4179320"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Managed Code</a:t>
            </a:r>
          </a:p>
        </p:txBody>
      </p:sp>
      <p:grpSp>
        <p:nvGrpSpPr>
          <p:cNvPr id="6" name="Group 5">
            <a:extLst>
              <a:ext uri="{FF2B5EF4-FFF2-40B4-BE49-F238E27FC236}">
                <a16:creationId xmlns:a16="http://schemas.microsoft.com/office/drawing/2014/main" id="{66008380-ED94-55EC-9738-99059F85B800}"/>
              </a:ext>
            </a:extLst>
          </p:cNvPr>
          <p:cNvGrpSpPr/>
          <p:nvPr/>
        </p:nvGrpSpPr>
        <p:grpSpPr>
          <a:xfrm>
            <a:off x="839416" y="2372131"/>
            <a:ext cx="9449329" cy="692156"/>
            <a:chOff x="839416" y="2372131"/>
            <a:chExt cx="9449329" cy="692156"/>
          </a:xfrm>
        </p:grpSpPr>
        <p:sp>
          <p:nvSpPr>
            <p:cNvPr id="103" name="Rounded Rectangle 62">
              <a:extLst>
                <a:ext uri="{FF2B5EF4-FFF2-40B4-BE49-F238E27FC236}">
                  <a16:creationId xmlns:a16="http://schemas.microsoft.com/office/drawing/2014/main" id="{9DC98CC9-291F-4D42-A968-4993F5A0B7BC}"/>
                </a:ext>
              </a:extLst>
            </p:cNvPr>
            <p:cNvSpPr/>
            <p:nvPr/>
          </p:nvSpPr>
          <p:spPr>
            <a:xfrm>
              <a:off x="839416" y="2372131"/>
              <a:ext cx="9449329" cy="692156"/>
            </a:xfrm>
            <a:prstGeom prst="roundRect">
              <a:avLst>
                <a:gd name="adj" fmla="val 8772"/>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latin typeface="Source Sans Pro" panose="020B0503030403020204" pitchFamily="34" charset="0"/>
                <a:ea typeface="Source Sans Pro" panose="020B0503030403020204" pitchFamily="34" charset="0"/>
              </a:endParaRPr>
            </a:p>
          </p:txBody>
        </p:sp>
        <p:cxnSp>
          <p:nvCxnSpPr>
            <p:cNvPr id="51" name="Straight Connector 50">
              <a:extLst>
                <a:ext uri="{FF2B5EF4-FFF2-40B4-BE49-F238E27FC236}">
                  <a16:creationId xmlns:a16="http://schemas.microsoft.com/office/drawing/2014/main" id="{06B6162A-3B7B-6642-BE64-AA4851898816}"/>
                </a:ext>
              </a:extLst>
            </p:cNvPr>
            <p:cNvCxnSpPr>
              <a:cxnSpLocks/>
              <a:endCxn id="110" idx="1"/>
            </p:cNvCxnSpPr>
            <p:nvPr/>
          </p:nvCxnSpPr>
          <p:spPr>
            <a:xfrm flipV="1">
              <a:off x="2930192" y="2705204"/>
              <a:ext cx="6216531" cy="1095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7" name="Rounded Rectangle 106">
              <a:extLst>
                <a:ext uri="{FF2B5EF4-FFF2-40B4-BE49-F238E27FC236}">
                  <a16:creationId xmlns:a16="http://schemas.microsoft.com/office/drawing/2014/main" id="{E330AB9A-1E1A-F244-BD32-3B85F9280721}"/>
                </a:ext>
              </a:extLst>
            </p:cNvPr>
            <p:cNvSpPr/>
            <p:nvPr/>
          </p:nvSpPr>
          <p:spPr>
            <a:xfrm>
              <a:off x="5738505" y="2559717"/>
              <a:ext cx="1528780" cy="290973"/>
            </a:xfrm>
            <a:prstGeom prst="roundRect">
              <a:avLst>
                <a:gd name="adj" fmla="val 19644"/>
              </a:avLst>
            </a:prstGeom>
            <a:solidFill>
              <a:schemeClr val="tx1">
                <a:lumMod val="20000"/>
                <a:lumOff val="80000"/>
              </a:schemeClr>
            </a:solidFill>
            <a:ln w="15875">
              <a:solidFill>
                <a:schemeClr val="bg2"/>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tx1"/>
                  </a:solidFill>
                  <a:latin typeface="Source Sans Pro Light" charset="0"/>
                  <a:ea typeface="Source Sans Pro Light" charset="0"/>
                  <a:cs typeface="Source Sans Pro Light" charset="0"/>
                </a:rPr>
                <a:t>Executable</a:t>
              </a:r>
            </a:p>
          </p:txBody>
        </p:sp>
        <p:sp>
          <p:nvSpPr>
            <p:cNvPr id="109" name="Rounded Rectangle 108">
              <a:extLst>
                <a:ext uri="{FF2B5EF4-FFF2-40B4-BE49-F238E27FC236}">
                  <a16:creationId xmlns:a16="http://schemas.microsoft.com/office/drawing/2014/main" id="{DF9AE431-85A6-CE47-888D-5F2468CEFD2F}"/>
                </a:ext>
              </a:extLst>
            </p:cNvPr>
            <p:cNvSpPr/>
            <p:nvPr/>
          </p:nvSpPr>
          <p:spPr>
            <a:xfrm>
              <a:off x="7414905" y="2559717"/>
              <a:ext cx="1528780" cy="290973"/>
            </a:xfrm>
            <a:prstGeom prst="roundRect">
              <a:avLst>
                <a:gd name="adj" fmla="val 19644"/>
              </a:avLst>
            </a:prstGeom>
            <a:solidFill>
              <a:schemeClr val="tx1">
                <a:lumMod val="20000"/>
                <a:lumOff val="80000"/>
              </a:schemeClr>
            </a:solidFill>
            <a:ln w="15875">
              <a:solidFill>
                <a:schemeClr val="bg2"/>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tx1"/>
                  </a:solidFill>
                  <a:latin typeface="Source Sans Pro Light" charset="0"/>
                  <a:ea typeface="Source Sans Pro Light" charset="0"/>
                  <a:cs typeface="Source Sans Pro Light" charset="0"/>
                </a:rPr>
                <a:t>CPU</a:t>
              </a:r>
            </a:p>
          </p:txBody>
        </p:sp>
        <p:sp>
          <p:nvSpPr>
            <p:cNvPr id="110" name="Rounded Rectangle 109">
              <a:extLst>
                <a:ext uri="{FF2B5EF4-FFF2-40B4-BE49-F238E27FC236}">
                  <a16:creationId xmlns:a16="http://schemas.microsoft.com/office/drawing/2014/main" id="{FFF7E4E6-F125-4140-927B-BBEE144DDC11}"/>
                </a:ext>
              </a:extLst>
            </p:cNvPr>
            <p:cNvSpPr/>
            <p:nvPr/>
          </p:nvSpPr>
          <p:spPr>
            <a:xfrm>
              <a:off x="9146723" y="2559717"/>
              <a:ext cx="978179" cy="290973"/>
            </a:xfrm>
            <a:prstGeom prst="roundRect">
              <a:avLst>
                <a:gd name="adj" fmla="val 19644"/>
              </a:avLst>
            </a:prstGeom>
            <a:solidFill>
              <a:schemeClr val="bg1">
                <a:lumMod val="9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r>
                <a:rPr lang="en-US" sz="1200" i="1" dirty="0">
                  <a:solidFill>
                    <a:schemeClr val="tx1"/>
                  </a:solidFill>
                  <a:latin typeface="Source Sans Pro Light" charset="0"/>
                  <a:ea typeface="Source Sans Pro Light" charset="0"/>
                  <a:cs typeface="Source Sans Pro Light" charset="0"/>
                </a:rPr>
                <a:t>Output</a:t>
              </a:r>
            </a:p>
          </p:txBody>
        </p:sp>
        <p:sp>
          <p:nvSpPr>
            <p:cNvPr id="131" name="Rounded Rectangle 130">
              <a:extLst>
                <a:ext uri="{FF2B5EF4-FFF2-40B4-BE49-F238E27FC236}">
                  <a16:creationId xmlns:a16="http://schemas.microsoft.com/office/drawing/2014/main" id="{94985CEE-47AA-2541-9E7C-FC436F929941}"/>
                </a:ext>
              </a:extLst>
            </p:cNvPr>
            <p:cNvSpPr/>
            <p:nvPr/>
          </p:nvSpPr>
          <p:spPr>
            <a:xfrm>
              <a:off x="1099648" y="2563156"/>
              <a:ext cx="2042824" cy="306000"/>
            </a:xfrm>
            <a:prstGeom prst="roundRect">
              <a:avLst>
                <a:gd name="adj" fmla="val 18223"/>
              </a:avLst>
            </a:prstGeom>
            <a:solidFill>
              <a:schemeClr val="bg1"/>
            </a:solidFill>
            <a:ln w="19050">
              <a:solidFill>
                <a:schemeClr val="tx2"/>
              </a:solid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tx1"/>
                  </a:solidFill>
                  <a:latin typeface="Source Sans Pro" charset="0"/>
                  <a:ea typeface="Source Sans Pro" charset="0"/>
                </a:rPr>
                <a:t>Un-Managed Code</a:t>
              </a:r>
            </a:p>
          </p:txBody>
        </p:sp>
        <p:grpSp>
          <p:nvGrpSpPr>
            <p:cNvPr id="132" name="Group 131">
              <a:extLst>
                <a:ext uri="{FF2B5EF4-FFF2-40B4-BE49-F238E27FC236}">
                  <a16:creationId xmlns:a16="http://schemas.microsoft.com/office/drawing/2014/main" id="{10DFD74B-C79A-F646-9153-39F80B6DC265}"/>
                </a:ext>
              </a:extLst>
            </p:cNvPr>
            <p:cNvGrpSpPr/>
            <p:nvPr/>
          </p:nvGrpSpPr>
          <p:grpSpPr>
            <a:xfrm>
              <a:off x="2843039" y="2393196"/>
              <a:ext cx="445992" cy="445992"/>
              <a:chOff x="1023982" y="3509175"/>
              <a:chExt cx="541557" cy="541557"/>
            </a:xfrm>
          </p:grpSpPr>
          <p:pic>
            <p:nvPicPr>
              <p:cNvPr id="133" name="Picture 132">
                <a:extLst>
                  <a:ext uri="{FF2B5EF4-FFF2-40B4-BE49-F238E27FC236}">
                    <a16:creationId xmlns:a16="http://schemas.microsoft.com/office/drawing/2014/main" id="{56239FA3-7950-7C43-893C-67A5D2E2AC36}"/>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1023982" y="3509175"/>
                <a:ext cx="541557" cy="541557"/>
              </a:xfrm>
              <a:prstGeom prst="rect">
                <a:avLst/>
              </a:prstGeom>
            </p:spPr>
          </p:pic>
          <p:pic>
            <p:nvPicPr>
              <p:cNvPr id="134" name="Picture 133">
                <a:extLst>
                  <a:ext uri="{FF2B5EF4-FFF2-40B4-BE49-F238E27FC236}">
                    <a16:creationId xmlns:a16="http://schemas.microsoft.com/office/drawing/2014/main" id="{D90BA528-6198-1C4E-AF9C-48F9F5505438}"/>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29810" y="3667831"/>
                <a:ext cx="327328" cy="327328"/>
              </a:xfrm>
              <a:prstGeom prst="rect">
                <a:avLst/>
              </a:prstGeom>
            </p:spPr>
          </p:pic>
        </p:grpSp>
      </p:grpSp>
      <p:grpSp>
        <p:nvGrpSpPr>
          <p:cNvPr id="4" name="Group 3">
            <a:extLst>
              <a:ext uri="{FF2B5EF4-FFF2-40B4-BE49-F238E27FC236}">
                <a16:creationId xmlns:a16="http://schemas.microsoft.com/office/drawing/2014/main" id="{BEEA67BC-D54D-93D3-B91F-CC7F1104B25A}"/>
              </a:ext>
            </a:extLst>
          </p:cNvPr>
          <p:cNvGrpSpPr/>
          <p:nvPr/>
        </p:nvGrpSpPr>
        <p:grpSpPr>
          <a:xfrm>
            <a:off x="839416" y="4380496"/>
            <a:ext cx="9449329" cy="692156"/>
            <a:chOff x="839416" y="4380496"/>
            <a:chExt cx="9449329" cy="692156"/>
          </a:xfrm>
        </p:grpSpPr>
        <p:sp>
          <p:nvSpPr>
            <p:cNvPr id="111" name="Rounded Rectangle 62">
              <a:extLst>
                <a:ext uri="{FF2B5EF4-FFF2-40B4-BE49-F238E27FC236}">
                  <a16:creationId xmlns:a16="http://schemas.microsoft.com/office/drawing/2014/main" id="{365750C4-002C-D049-B59B-631D7BB19A1F}"/>
                </a:ext>
              </a:extLst>
            </p:cNvPr>
            <p:cNvSpPr/>
            <p:nvPr/>
          </p:nvSpPr>
          <p:spPr>
            <a:xfrm>
              <a:off x="839416" y="4380496"/>
              <a:ext cx="9449329" cy="692156"/>
            </a:xfrm>
            <a:prstGeom prst="roundRect">
              <a:avLst>
                <a:gd name="adj" fmla="val 8772"/>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latin typeface="Source Sans Pro" panose="020B0503030403020204" pitchFamily="34" charset="0"/>
                <a:ea typeface="Source Sans Pro" panose="020B0503030403020204" pitchFamily="34" charset="0"/>
              </a:endParaRPr>
            </a:p>
          </p:txBody>
        </p:sp>
        <p:cxnSp>
          <p:nvCxnSpPr>
            <p:cNvPr id="142" name="Straight Connector 141">
              <a:extLst>
                <a:ext uri="{FF2B5EF4-FFF2-40B4-BE49-F238E27FC236}">
                  <a16:creationId xmlns:a16="http://schemas.microsoft.com/office/drawing/2014/main" id="{C86D0CD6-D38D-6940-8A55-A793DFA9B1EE}"/>
                </a:ext>
              </a:extLst>
            </p:cNvPr>
            <p:cNvCxnSpPr>
              <a:cxnSpLocks/>
            </p:cNvCxnSpPr>
            <p:nvPr/>
          </p:nvCxnSpPr>
          <p:spPr>
            <a:xfrm>
              <a:off x="2930192" y="4705500"/>
              <a:ext cx="6156056"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Rounded Rectangle 111">
              <a:extLst>
                <a:ext uri="{FF2B5EF4-FFF2-40B4-BE49-F238E27FC236}">
                  <a16:creationId xmlns:a16="http://schemas.microsoft.com/office/drawing/2014/main" id="{4EBE8091-A2B7-1D44-9166-9EB7BE52717A}"/>
                </a:ext>
              </a:extLst>
            </p:cNvPr>
            <p:cNvSpPr/>
            <p:nvPr/>
          </p:nvSpPr>
          <p:spPr>
            <a:xfrm>
              <a:off x="1103584" y="4568082"/>
              <a:ext cx="1528780" cy="290973"/>
            </a:xfrm>
            <a:prstGeom prst="roundRect">
              <a:avLst>
                <a:gd name="adj" fmla="val 19644"/>
              </a:avLst>
            </a:prstGeom>
            <a:solidFill>
              <a:schemeClr val="bg1">
                <a:lumMod val="95000"/>
              </a:schemeClr>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i="1" dirty="0">
                  <a:solidFill>
                    <a:schemeClr val="tx1"/>
                  </a:solidFill>
                  <a:latin typeface="Source Sans Pro Light" charset="0"/>
                  <a:ea typeface="Source Sans Pro Light" charset="0"/>
                  <a:cs typeface="Source Sans Pro Light" charset="0"/>
                </a:rPr>
                <a:t>Managed Code</a:t>
              </a:r>
            </a:p>
          </p:txBody>
        </p:sp>
        <p:sp>
          <p:nvSpPr>
            <p:cNvPr id="113" name="Rounded Rectangle 112">
              <a:extLst>
                <a:ext uri="{FF2B5EF4-FFF2-40B4-BE49-F238E27FC236}">
                  <a16:creationId xmlns:a16="http://schemas.microsoft.com/office/drawing/2014/main" id="{8A3605AC-DA3D-A643-8D73-EF998D692676}"/>
                </a:ext>
              </a:extLst>
            </p:cNvPr>
            <p:cNvSpPr/>
            <p:nvPr/>
          </p:nvSpPr>
          <p:spPr>
            <a:xfrm>
              <a:off x="3368232" y="4464764"/>
              <a:ext cx="2211894" cy="497610"/>
            </a:xfrm>
            <a:prstGeom prst="roundRect">
              <a:avLst>
                <a:gd name="adj" fmla="val 19644"/>
              </a:avLst>
            </a:prstGeom>
            <a:solidFill>
              <a:schemeClr val="accent1">
                <a:lumMod val="20000"/>
                <a:lumOff val="80000"/>
              </a:schemeClr>
            </a:solidFill>
            <a:ln w="15875">
              <a:solidFill>
                <a:schemeClr val="accent1"/>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r>
                <a:rPr lang="en-US" sz="1200" dirty="0">
                  <a:solidFill>
                    <a:schemeClr val="tx1"/>
                  </a:solidFill>
                  <a:latin typeface="Source Sans Pro Light" charset="0"/>
                  <a:ea typeface="Source Sans Pro Light" charset="0"/>
                  <a:cs typeface="Source Sans Pro Light" charset="0"/>
                </a:rPr>
                <a:t>Common Language Infrastructure</a:t>
              </a:r>
            </a:p>
          </p:txBody>
        </p:sp>
        <p:sp>
          <p:nvSpPr>
            <p:cNvPr id="116" name="Rounded Rectangle 115">
              <a:extLst>
                <a:ext uri="{FF2B5EF4-FFF2-40B4-BE49-F238E27FC236}">
                  <a16:creationId xmlns:a16="http://schemas.microsoft.com/office/drawing/2014/main" id="{78542649-2E5A-F147-A628-8912328AC273}"/>
                </a:ext>
              </a:extLst>
            </p:cNvPr>
            <p:cNvSpPr/>
            <p:nvPr/>
          </p:nvSpPr>
          <p:spPr>
            <a:xfrm>
              <a:off x="5730597" y="4568626"/>
              <a:ext cx="1528780" cy="290973"/>
            </a:xfrm>
            <a:prstGeom prst="roundRect">
              <a:avLst>
                <a:gd name="adj" fmla="val 19644"/>
              </a:avLst>
            </a:prstGeom>
            <a:solidFill>
              <a:schemeClr val="tx1">
                <a:lumMod val="20000"/>
                <a:lumOff val="80000"/>
              </a:schemeClr>
            </a:solidFill>
            <a:ln w="15875">
              <a:solidFill>
                <a:schemeClr val="bg2"/>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tx1"/>
                  </a:solidFill>
                  <a:latin typeface="Source Sans Pro Light" charset="0"/>
                  <a:ea typeface="Source Sans Pro Light" charset="0"/>
                  <a:cs typeface="Source Sans Pro Light" charset="0"/>
                </a:rPr>
                <a:t>Executable</a:t>
              </a:r>
            </a:p>
          </p:txBody>
        </p:sp>
        <p:sp>
          <p:nvSpPr>
            <p:cNvPr id="117" name="Rounded Rectangle 116">
              <a:extLst>
                <a:ext uri="{FF2B5EF4-FFF2-40B4-BE49-F238E27FC236}">
                  <a16:creationId xmlns:a16="http://schemas.microsoft.com/office/drawing/2014/main" id="{607458A3-0868-4140-ADB5-4D65D88E8733}"/>
                </a:ext>
              </a:extLst>
            </p:cNvPr>
            <p:cNvSpPr/>
            <p:nvPr/>
          </p:nvSpPr>
          <p:spPr>
            <a:xfrm>
              <a:off x="7406997" y="4568626"/>
              <a:ext cx="1528780" cy="290973"/>
            </a:xfrm>
            <a:prstGeom prst="roundRect">
              <a:avLst>
                <a:gd name="adj" fmla="val 19644"/>
              </a:avLst>
            </a:prstGeom>
            <a:solidFill>
              <a:schemeClr val="tx1">
                <a:lumMod val="20000"/>
                <a:lumOff val="80000"/>
              </a:schemeClr>
            </a:solidFill>
            <a:ln w="15875">
              <a:solidFill>
                <a:schemeClr val="bg2"/>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tx1"/>
                  </a:solidFill>
                  <a:latin typeface="Source Sans Pro Light" charset="0"/>
                  <a:ea typeface="Source Sans Pro Light" charset="0"/>
                  <a:cs typeface="Source Sans Pro Light" charset="0"/>
                </a:rPr>
                <a:t>CPU</a:t>
              </a:r>
            </a:p>
          </p:txBody>
        </p:sp>
        <p:sp>
          <p:nvSpPr>
            <p:cNvPr id="118" name="Rounded Rectangle 117">
              <a:extLst>
                <a:ext uri="{FF2B5EF4-FFF2-40B4-BE49-F238E27FC236}">
                  <a16:creationId xmlns:a16="http://schemas.microsoft.com/office/drawing/2014/main" id="{5D8A7BAA-217E-9543-8911-F7D03A8C7604}"/>
                </a:ext>
              </a:extLst>
            </p:cNvPr>
            <p:cNvSpPr/>
            <p:nvPr/>
          </p:nvSpPr>
          <p:spPr>
            <a:xfrm>
              <a:off x="9138815" y="4568626"/>
              <a:ext cx="986087" cy="290973"/>
            </a:xfrm>
            <a:prstGeom prst="roundRect">
              <a:avLst>
                <a:gd name="adj" fmla="val 19644"/>
              </a:avLst>
            </a:prstGeom>
            <a:solidFill>
              <a:schemeClr val="bg1">
                <a:lumMod val="9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r>
                <a:rPr lang="en-US" sz="1200" i="1" dirty="0">
                  <a:solidFill>
                    <a:schemeClr val="tx1"/>
                  </a:solidFill>
                  <a:latin typeface="Source Sans Pro Light" charset="0"/>
                  <a:ea typeface="Source Sans Pro Light" charset="0"/>
                  <a:cs typeface="Source Sans Pro Light" charset="0"/>
                </a:rPr>
                <a:t>Output</a:t>
              </a:r>
            </a:p>
          </p:txBody>
        </p:sp>
        <p:sp>
          <p:nvSpPr>
            <p:cNvPr id="127" name="Rounded Rectangle 126">
              <a:extLst>
                <a:ext uri="{FF2B5EF4-FFF2-40B4-BE49-F238E27FC236}">
                  <a16:creationId xmlns:a16="http://schemas.microsoft.com/office/drawing/2014/main" id="{872F5024-9E95-3243-9161-8F314A57A6A7}"/>
                </a:ext>
              </a:extLst>
            </p:cNvPr>
            <p:cNvSpPr/>
            <p:nvPr/>
          </p:nvSpPr>
          <p:spPr>
            <a:xfrm>
              <a:off x="1099648" y="4537702"/>
              <a:ext cx="2042824" cy="372981"/>
            </a:xfrm>
            <a:prstGeom prst="roundRect">
              <a:avLst>
                <a:gd name="adj" fmla="val 18223"/>
              </a:avLst>
            </a:prstGeom>
            <a:solidFill>
              <a:schemeClr val="bg1"/>
            </a:solidFill>
            <a:ln w="19050">
              <a:solidFill>
                <a:schemeClr val="tx2"/>
              </a:solid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tx1"/>
                  </a:solidFill>
                  <a:latin typeface="Source Sans Pro" charset="0"/>
                </a:rPr>
                <a:t>Managed Code</a:t>
              </a:r>
            </a:p>
          </p:txBody>
        </p:sp>
        <p:grpSp>
          <p:nvGrpSpPr>
            <p:cNvPr id="128" name="Group 127">
              <a:extLst>
                <a:ext uri="{FF2B5EF4-FFF2-40B4-BE49-F238E27FC236}">
                  <a16:creationId xmlns:a16="http://schemas.microsoft.com/office/drawing/2014/main" id="{3DCE04EF-74FE-8D47-AC5D-C93AFD5C1D49}"/>
                </a:ext>
              </a:extLst>
            </p:cNvPr>
            <p:cNvGrpSpPr/>
            <p:nvPr/>
          </p:nvGrpSpPr>
          <p:grpSpPr>
            <a:xfrm>
              <a:off x="2843039" y="4432683"/>
              <a:ext cx="438039" cy="438039"/>
              <a:chOff x="3471160" y="2156501"/>
              <a:chExt cx="541557" cy="541557"/>
            </a:xfrm>
          </p:grpSpPr>
          <p:pic>
            <p:nvPicPr>
              <p:cNvPr id="129" name="Picture 128">
                <a:extLst>
                  <a:ext uri="{FF2B5EF4-FFF2-40B4-BE49-F238E27FC236}">
                    <a16:creationId xmlns:a16="http://schemas.microsoft.com/office/drawing/2014/main" id="{D49B73F5-6FDE-4E49-AB50-59830CCD1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160" y="2156501"/>
                <a:ext cx="541557" cy="541557"/>
              </a:xfrm>
              <a:prstGeom prst="rect">
                <a:avLst/>
              </a:prstGeom>
            </p:spPr>
          </p:pic>
          <p:pic>
            <p:nvPicPr>
              <p:cNvPr id="130" name="Picture 129">
                <a:extLst>
                  <a:ext uri="{FF2B5EF4-FFF2-40B4-BE49-F238E27FC236}">
                    <a16:creationId xmlns:a16="http://schemas.microsoft.com/office/drawing/2014/main" id="{6DDE41E6-7E0F-A946-9DA6-24F20B61E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103" y="2315157"/>
                <a:ext cx="327328" cy="327328"/>
              </a:xfrm>
              <a:prstGeom prst="rect">
                <a:avLst/>
              </a:prstGeom>
            </p:spPr>
          </p:pic>
        </p:grpSp>
        <p:sp>
          <p:nvSpPr>
            <p:cNvPr id="3" name="Rounded Rectangle 2">
              <a:extLst>
                <a:ext uri="{FF2B5EF4-FFF2-40B4-BE49-F238E27FC236}">
                  <a16:creationId xmlns:a16="http://schemas.microsoft.com/office/drawing/2014/main" id="{6BE48C0C-9908-0624-724F-232DC16AF51B}"/>
                </a:ext>
              </a:extLst>
            </p:cNvPr>
            <p:cNvSpPr/>
            <p:nvPr/>
          </p:nvSpPr>
          <p:spPr>
            <a:xfrm>
              <a:off x="4932699" y="4540332"/>
              <a:ext cx="553701" cy="346472"/>
            </a:xfrm>
            <a:prstGeom prst="roundRect">
              <a:avLst>
                <a:gd name="adj" fmla="val 19644"/>
              </a:avLst>
            </a:prstGeom>
            <a:solidFill>
              <a:schemeClr val="bg1"/>
            </a:solidFill>
            <a:ln w="15875">
              <a:noFill/>
            </a:ln>
            <a:effectLst/>
          </p:spPr>
          <p:style>
            <a:lnRef idx="2">
              <a:schemeClr val="dk1"/>
            </a:lnRef>
            <a:fillRef idx="1">
              <a:schemeClr val="lt1"/>
            </a:fillRef>
            <a:effectRef idx="0">
              <a:schemeClr val="dk1"/>
            </a:effectRef>
            <a:fontRef idx="minor">
              <a:schemeClr val="dk1"/>
            </a:fontRef>
          </p:style>
          <p:txBody>
            <a:bodyPr wrap="square" lIns="36000" tIns="0" rIns="36000" bIns="0" rtlCol="0" anchor="ctr">
              <a:spAutoFit/>
            </a:bodyPr>
            <a:lstStyle/>
            <a:p>
              <a:pPr algn="ctr"/>
              <a:r>
                <a:rPr lang="en-US" sz="1000" dirty="0">
                  <a:solidFill>
                    <a:schemeClr val="tx1"/>
                  </a:solidFill>
                  <a:latin typeface="Source Sans Pro Light" charset="0"/>
                  <a:ea typeface="Source Sans Pro Light" charset="0"/>
                  <a:cs typeface="Source Sans Pro Light" charset="0"/>
                </a:rPr>
                <a:t>Virtual CPU</a:t>
              </a:r>
            </a:p>
          </p:txBody>
        </p:sp>
      </p:grpSp>
    </p:spTree>
    <p:extLst>
      <p:ext uri="{BB962C8B-B14F-4D97-AF65-F5344CB8AC3E}">
        <p14:creationId xmlns:p14="http://schemas.microsoft.com/office/powerpoint/2010/main" val="2426367016"/>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26905</TotalTime>
  <Words>90</Words>
  <Application>Microsoft Office PowerPoint</Application>
  <PresentationFormat>Widescreen</PresentationFormat>
  <Paragraphs>37</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Rivière</cp:lastModifiedBy>
  <cp:revision>411</cp:revision>
  <cp:lastPrinted>2021-01-04T17:40:49Z</cp:lastPrinted>
  <dcterms:created xsi:type="dcterms:W3CDTF">2017-01-10T13:21:08Z</dcterms:created>
  <dcterms:modified xsi:type="dcterms:W3CDTF">2024-12-19T16:56:01Z</dcterms:modified>
</cp:coreProperties>
</file>