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90" r:id="rId1"/>
  </p:sldMasterIdLst>
  <p:notesMasterIdLst>
    <p:notesMasterId r:id="rId4"/>
  </p:notesMasterIdLst>
  <p:handoutMasterIdLst>
    <p:handoutMasterId r:id="rId5"/>
  </p:handoutMasterIdLst>
  <p:sldIdLst>
    <p:sldId id="256" r:id="rId2"/>
    <p:sldId id="257" r:id="rId3"/>
  </p:sldIdLst>
  <p:sldSz cx="12192000" cy="6858000"/>
  <p:notesSz cx="6858000" cy="9144000"/>
  <p:embeddedFontLst>
    <p:embeddedFont>
      <p:font typeface="Consolas" panose="020B0609020204030204" pitchFamily="49" charset="0"/>
      <p:regular r:id="rId6"/>
      <p:bold r:id="rId7"/>
      <p:italic r:id="rId8"/>
      <p:boldItalic r:id="rId9"/>
    </p:embeddedFont>
    <p:embeddedFont>
      <p:font typeface="Source Sans Pro" panose="020B0503030403020204" pitchFamily="34" charset="0"/>
      <p:regular r:id="rId10"/>
      <p:bold r:id="rId11"/>
      <p:italic r:id="rId12"/>
      <p:boldItalic r:id="rId13"/>
    </p:embeddedFont>
    <p:embeddedFont>
      <p:font typeface="Source Sans Pro Black" panose="020B0803030403020204" pitchFamily="34" charset="0"/>
      <p:bold r:id="rId14"/>
      <p:italic r:id="rId15"/>
      <p:boldItalic r:id="rId16"/>
    </p:embeddedFont>
    <p:embeddedFont>
      <p:font typeface="Source Sans Pro ExtraLight" panose="020B0303030403020204" pitchFamily="34" charset="0"/>
      <p:regular r:id="rId17"/>
      <p:italic r:id="rId18"/>
    </p:embeddedFont>
    <p:embeddedFont>
      <p:font typeface="Source Sans Pro Light" panose="020B0403030403020204" pitchFamily="34" charset="0"/>
      <p:regular r:id="rId19"/>
      <p:italic r:id="rId20"/>
    </p:embeddedFont>
  </p:embeddedFontLst>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147" autoAdjust="0"/>
    <p:restoredTop sz="95493" autoAdjust="0"/>
  </p:normalViewPr>
  <p:slideViewPr>
    <p:cSldViewPr snapToGrid="0">
      <p:cViewPr varScale="1">
        <p:scale>
          <a:sx n="106" d="100"/>
          <a:sy n="106" d="100"/>
        </p:scale>
        <p:origin x="366" y="96"/>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11.fntdata"/><Relationship Id="rId20"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24" Type="http://schemas.openxmlformats.org/officeDocument/2006/relationships/tableStyles" Target="tableStyles.xml"/><Relationship Id="rId5" Type="http://schemas.openxmlformats.org/officeDocument/2006/relationships/handoutMaster" Target="handoutMasters/handoutMaster1.xml"/><Relationship Id="rId15" Type="http://schemas.openxmlformats.org/officeDocument/2006/relationships/font" Target="fonts/font10.fntdata"/><Relationship Id="rId23" Type="http://schemas.openxmlformats.org/officeDocument/2006/relationships/theme" Target="theme/theme1.xml"/><Relationship Id="rId10" Type="http://schemas.openxmlformats.org/officeDocument/2006/relationships/font" Target="fonts/font5.fntdata"/><Relationship Id="rId19" Type="http://schemas.openxmlformats.org/officeDocument/2006/relationships/font" Target="fonts/font14.fntdata"/><Relationship Id="rId4" Type="http://schemas.openxmlformats.org/officeDocument/2006/relationships/notesMaster" Target="notesMasters/notesMaster1.xml"/><Relationship Id="rId9" Type="http://schemas.openxmlformats.org/officeDocument/2006/relationships/font" Target="fonts/font4.fntdata"/><Relationship Id="rId14" Type="http://schemas.openxmlformats.org/officeDocument/2006/relationships/font" Target="fonts/font9.fntdata"/><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septembre 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septembre 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
    <p:spTree>
      <p:nvGrpSpPr>
        <p:cNvPr id="1" name=""/>
        <p:cNvGrpSpPr/>
        <p:nvPr/>
      </p:nvGrpSpPr>
      <p:grpSpPr>
        <a:xfrm>
          <a:off x="0" y="0"/>
          <a:ext cx="0" cy="0"/>
          <a:chOff x="0" y="0"/>
          <a:chExt cx="0" cy="0"/>
        </a:xfrm>
      </p:grpSpPr>
      <p:cxnSp>
        <p:nvCxnSpPr>
          <p:cNvPr id="5" name="Straight Connector 4"/>
          <p:cNvCxnSpPr/>
          <p:nvPr userDrawn="1"/>
        </p:nvCxnSpPr>
        <p:spPr>
          <a:xfrm>
            <a:off x="839416" y="1196752"/>
            <a:ext cx="9792641"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59D6CD0F-D4A8-C844-9E1F-D133F4C66600}"/>
              </a:ext>
            </a:extLst>
          </p:cNvPr>
          <p:cNvSpPr/>
          <p:nvPr userDrawn="1"/>
        </p:nvSpPr>
        <p:spPr>
          <a:xfrm>
            <a:off x="203749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2214B3D3-79A0-4446-921D-71FCA4925C1A}"/>
              </a:ext>
            </a:extLst>
          </p:cNvPr>
          <p:cNvSpPr/>
          <p:nvPr userDrawn="1"/>
        </p:nvSpPr>
        <p:spPr>
          <a:xfrm>
            <a:off x="42040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D89F8CF1-99DD-8B48-958F-38E7B79DAB12}"/>
              </a:ext>
            </a:extLst>
          </p:cNvPr>
          <p:cNvSpPr/>
          <p:nvPr userDrawn="1"/>
        </p:nvSpPr>
        <p:spPr>
          <a:xfrm>
            <a:off x="62553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F30E3533-61F2-9A43-87C6-9B4324DFF5C9}"/>
              </a:ext>
            </a:extLst>
          </p:cNvPr>
          <p:cNvSpPr/>
          <p:nvPr userDrawn="1"/>
        </p:nvSpPr>
        <p:spPr>
          <a:xfrm>
            <a:off x="842462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EB30A113-E578-7347-A679-11FF40E18031}"/>
              </a:ext>
            </a:extLst>
          </p:cNvPr>
          <p:cNvSpPr/>
          <p:nvPr userDrawn="1"/>
        </p:nvSpPr>
        <p:spPr>
          <a:xfrm>
            <a:off x="10458319"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19944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B287629-04B0-6B49-8AA9-39A39249CDFC}"/>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0833643" y="476672"/>
            <a:ext cx="849459" cy="212365"/>
          </a:xfrm>
          <a:prstGeom prst="rect">
            <a:avLst/>
          </a:prstGeom>
        </p:spPr>
      </p:pic>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73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9A003D-A48D-A937-054B-C2D29EAFDE1D}"/>
              </a:ext>
            </a:extLst>
          </p:cNvPr>
          <p:cNvSpPr txBox="1"/>
          <p:nvPr/>
        </p:nvSpPr>
        <p:spPr>
          <a:xfrm>
            <a:off x="5502562" y="3609144"/>
            <a:ext cx="1929774" cy="276999"/>
          </a:xfrm>
          <a:prstGeom prst="rect">
            <a:avLst/>
          </a:prstGeom>
          <a:noFill/>
        </p:spPr>
        <p:txBody>
          <a:bodyPr wrap="square" lIns="108000" rIns="108000" rtlCol="0">
            <a:spAutoFit/>
          </a:bodyPr>
          <a:lstStyle/>
          <a:p>
            <a:pPr algn="ctr"/>
            <a:r>
              <a:rPr lang="en-US" sz="1200" dirty="0">
                <a:latin typeface="Source Sans Pro Light" charset="0"/>
                <a:ea typeface="Source Sans Pro Light" charset="0"/>
                <a:cs typeface="Source Sans Pro Light" charset="0"/>
              </a:rPr>
              <a:t>Mission phase</a:t>
            </a:r>
          </a:p>
        </p:txBody>
      </p:sp>
      <p:sp>
        <p:nvSpPr>
          <p:cNvPr id="4" name="TextBox 3">
            <a:extLst>
              <a:ext uri="{FF2B5EF4-FFF2-40B4-BE49-F238E27FC236}">
                <a16:creationId xmlns:a16="http://schemas.microsoft.com/office/drawing/2014/main" id="{26104BB1-2FC7-CEB4-3DD6-1CE115EA2159}"/>
              </a:ext>
            </a:extLst>
          </p:cNvPr>
          <p:cNvSpPr txBox="1"/>
          <p:nvPr/>
        </p:nvSpPr>
        <p:spPr>
          <a:xfrm>
            <a:off x="3496347" y="3609144"/>
            <a:ext cx="1419579" cy="276999"/>
          </a:xfrm>
          <a:prstGeom prst="rect">
            <a:avLst/>
          </a:prstGeom>
          <a:noFill/>
        </p:spPr>
        <p:txBody>
          <a:bodyPr wrap="square" lIns="108000" rIns="108000" rtlCol="0">
            <a:spAutoFit/>
          </a:bodyPr>
          <a:lstStyle/>
          <a:p>
            <a:pPr algn="ctr"/>
            <a:r>
              <a:rPr lang="en-US" sz="1200" dirty="0">
                <a:latin typeface="Source Sans Pro Light" charset="0"/>
                <a:ea typeface="Source Sans Pro Light" charset="0"/>
                <a:cs typeface="Source Sans Pro Light" charset="0"/>
              </a:rPr>
              <a:t>Initialization phase</a:t>
            </a:r>
          </a:p>
        </p:txBody>
      </p:sp>
      <p:sp>
        <p:nvSpPr>
          <p:cNvPr id="19" name="TextBox 18">
            <a:extLst>
              <a:ext uri="{FF2B5EF4-FFF2-40B4-BE49-F238E27FC236}">
                <a16:creationId xmlns:a16="http://schemas.microsoft.com/office/drawing/2014/main" id="{3FA168D9-2161-2417-3411-114C272A3187}"/>
              </a:ext>
            </a:extLst>
          </p:cNvPr>
          <p:cNvSpPr txBox="1"/>
          <p:nvPr/>
        </p:nvSpPr>
        <p:spPr>
          <a:xfrm>
            <a:off x="2558537" y="3609144"/>
            <a:ext cx="693362" cy="276999"/>
          </a:xfrm>
          <a:prstGeom prst="rect">
            <a:avLst/>
          </a:prstGeom>
          <a:noFill/>
        </p:spPr>
        <p:txBody>
          <a:bodyPr wrap="square" lIns="108000" rIns="108000" rtlCol="0">
            <a:spAutoFit/>
          </a:bodyPr>
          <a:lstStyle/>
          <a:p>
            <a:pPr algn="ctr"/>
            <a:r>
              <a:rPr lang="en-US" sz="1200" dirty="0">
                <a:latin typeface="Source Sans Pro Light" charset="0"/>
                <a:ea typeface="Source Sans Pro Light" charset="0"/>
                <a:cs typeface="Source Sans Pro Light" charset="0"/>
              </a:rPr>
              <a:t>Startup</a:t>
            </a:r>
          </a:p>
        </p:txBody>
      </p:sp>
      <p:sp>
        <p:nvSpPr>
          <p:cNvPr id="8" name="TextBox 7">
            <a:extLst>
              <a:ext uri="{FF2B5EF4-FFF2-40B4-BE49-F238E27FC236}">
                <a16:creationId xmlns:a16="http://schemas.microsoft.com/office/drawing/2014/main" id="{4EDE8397-B2BF-AE58-75F1-54F9F8F4FACF}"/>
              </a:ext>
            </a:extLst>
          </p:cNvPr>
          <p:cNvSpPr txBox="1"/>
          <p:nvPr/>
        </p:nvSpPr>
        <p:spPr>
          <a:xfrm>
            <a:off x="7344675" y="3593537"/>
            <a:ext cx="1929774" cy="276999"/>
          </a:xfrm>
          <a:prstGeom prst="rect">
            <a:avLst/>
          </a:prstGeom>
          <a:noFill/>
        </p:spPr>
        <p:txBody>
          <a:bodyPr wrap="square" lIns="108000" rIns="108000" rtlCol="0">
            <a:spAutoFit/>
          </a:bodyPr>
          <a:lstStyle/>
          <a:p>
            <a:pPr algn="ctr"/>
            <a:r>
              <a:rPr lang="en-US" sz="1200" b="1" dirty="0">
                <a:solidFill>
                  <a:schemeClr val="accent1"/>
                </a:solidFill>
                <a:latin typeface="Source Sans Pro Light" charset="0"/>
                <a:ea typeface="Source Sans Pro Light" charset="0"/>
                <a:cs typeface="Source Sans Pro Light" charset="0"/>
              </a:rPr>
              <a:t>Time</a:t>
            </a:r>
          </a:p>
        </p:txBody>
      </p:sp>
      <p:cxnSp>
        <p:nvCxnSpPr>
          <p:cNvPr id="2" name="Straight Connector 1">
            <a:extLst>
              <a:ext uri="{FF2B5EF4-FFF2-40B4-BE49-F238E27FC236}">
                <a16:creationId xmlns:a16="http://schemas.microsoft.com/office/drawing/2014/main" id="{CF43026B-7287-EAB2-081D-2BD108BEFD25}"/>
              </a:ext>
            </a:extLst>
          </p:cNvPr>
          <p:cNvCxnSpPr>
            <a:cxnSpLocks/>
          </p:cNvCxnSpPr>
          <p:nvPr/>
        </p:nvCxnSpPr>
        <p:spPr>
          <a:xfrm flipH="1">
            <a:off x="2350073" y="3593536"/>
            <a:ext cx="6223559" cy="1"/>
          </a:xfrm>
          <a:prstGeom prst="line">
            <a:avLst/>
          </a:prstGeom>
          <a:ln w="28575">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9F131F2-987E-9169-95A2-540E51216103}"/>
              </a:ext>
            </a:extLst>
          </p:cNvPr>
          <p:cNvSpPr txBox="1"/>
          <p:nvPr/>
        </p:nvSpPr>
        <p:spPr>
          <a:xfrm rot="19290918">
            <a:off x="2531465" y="1128846"/>
            <a:ext cx="1929774" cy="276999"/>
          </a:xfrm>
          <a:prstGeom prst="rect">
            <a:avLst/>
          </a:prstGeom>
          <a:noFill/>
        </p:spPr>
        <p:txBody>
          <a:bodyPr wrap="square" lIns="108000" rIns="108000" rtlCol="0">
            <a:spAutoFit/>
          </a:bodyPr>
          <a:lstStyle/>
          <a:p>
            <a:pPr algn="ctr"/>
            <a:r>
              <a:rPr lang="en-US" sz="1200" dirty="0">
                <a:latin typeface="Source Sans Pro Light" charset="0"/>
                <a:ea typeface="Source Sans Pro Light" charset="0"/>
                <a:cs typeface="Source Sans Pro Light" charset="0"/>
              </a:rPr>
              <a:t>Creation</a:t>
            </a:r>
          </a:p>
        </p:txBody>
      </p:sp>
      <p:sp>
        <p:nvSpPr>
          <p:cNvPr id="6" name="TextBox 5">
            <a:extLst>
              <a:ext uri="{FF2B5EF4-FFF2-40B4-BE49-F238E27FC236}">
                <a16:creationId xmlns:a16="http://schemas.microsoft.com/office/drawing/2014/main" id="{76CF1458-6D6C-E329-E91A-A662A55D5640}"/>
              </a:ext>
            </a:extLst>
          </p:cNvPr>
          <p:cNvSpPr txBox="1"/>
          <p:nvPr/>
        </p:nvSpPr>
        <p:spPr>
          <a:xfrm rot="16200000">
            <a:off x="1407463" y="1244888"/>
            <a:ext cx="1929774" cy="276999"/>
          </a:xfrm>
          <a:prstGeom prst="rect">
            <a:avLst/>
          </a:prstGeom>
          <a:noFill/>
        </p:spPr>
        <p:txBody>
          <a:bodyPr wrap="square" lIns="108000" rIns="108000" rtlCol="0">
            <a:spAutoFit/>
          </a:bodyPr>
          <a:lstStyle/>
          <a:p>
            <a:pPr algn="ctr"/>
            <a:r>
              <a:rPr lang="en-US" sz="1200" b="1" dirty="0">
                <a:solidFill>
                  <a:schemeClr val="accent1"/>
                </a:solidFill>
                <a:latin typeface="Source Sans Pro Light" charset="0"/>
                <a:ea typeface="Source Sans Pro Light" charset="0"/>
              </a:rPr>
              <a:t>Threads</a:t>
            </a:r>
          </a:p>
        </p:txBody>
      </p:sp>
      <p:cxnSp>
        <p:nvCxnSpPr>
          <p:cNvPr id="7" name="Straight Connector 6">
            <a:extLst>
              <a:ext uri="{FF2B5EF4-FFF2-40B4-BE49-F238E27FC236}">
                <a16:creationId xmlns:a16="http://schemas.microsoft.com/office/drawing/2014/main" id="{B82982CE-A6C8-506C-BC42-27C37072A0E6}"/>
              </a:ext>
            </a:extLst>
          </p:cNvPr>
          <p:cNvCxnSpPr>
            <a:cxnSpLocks/>
          </p:cNvCxnSpPr>
          <p:nvPr/>
        </p:nvCxnSpPr>
        <p:spPr>
          <a:xfrm flipH="1">
            <a:off x="3373054" y="3118424"/>
            <a:ext cx="4259017" cy="0"/>
          </a:xfrm>
          <a:prstGeom prst="line">
            <a:avLst/>
          </a:prstGeom>
          <a:ln w="28575">
            <a:solidFill>
              <a:schemeClr val="tx2">
                <a:lumMod val="60000"/>
                <a:lumOff val="40000"/>
              </a:schemeClr>
            </a:solidFill>
            <a:headEnd type="triangle"/>
            <a:tailEnd type="diamo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013970F-AD8D-9852-FF0B-316E0079CE19}"/>
              </a:ext>
            </a:extLst>
          </p:cNvPr>
          <p:cNvCxnSpPr>
            <a:cxnSpLocks/>
          </p:cNvCxnSpPr>
          <p:nvPr/>
        </p:nvCxnSpPr>
        <p:spPr>
          <a:xfrm>
            <a:off x="2502473" y="950613"/>
            <a:ext cx="0" cy="2795324"/>
          </a:xfrm>
          <a:prstGeom prst="line">
            <a:avLst/>
          </a:prstGeom>
          <a:ln w="28575">
            <a:solidFill>
              <a:schemeClr val="accent1"/>
            </a:solidFill>
            <a:head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36941D-CC6C-B69E-1CE9-20D6B792159D}"/>
              </a:ext>
            </a:extLst>
          </p:cNvPr>
          <p:cNvCxnSpPr>
            <a:cxnSpLocks/>
          </p:cNvCxnSpPr>
          <p:nvPr/>
        </p:nvCxnSpPr>
        <p:spPr>
          <a:xfrm>
            <a:off x="3328038" y="1529347"/>
            <a:ext cx="0" cy="2341188"/>
          </a:xfrm>
          <a:prstGeom prst="line">
            <a:avLst/>
          </a:prstGeom>
          <a:ln w="28575">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4129AD3-EAE1-B5A3-1DEF-A867B1AB74FB}"/>
              </a:ext>
            </a:extLst>
          </p:cNvPr>
          <p:cNvSpPr txBox="1"/>
          <p:nvPr/>
        </p:nvSpPr>
        <p:spPr>
          <a:xfrm rot="19290918">
            <a:off x="4249410" y="1101686"/>
            <a:ext cx="1929774" cy="276999"/>
          </a:xfrm>
          <a:prstGeom prst="rect">
            <a:avLst/>
          </a:prstGeom>
          <a:noFill/>
        </p:spPr>
        <p:txBody>
          <a:bodyPr wrap="square" lIns="108000" rIns="108000" rtlCol="0">
            <a:spAutoFit/>
          </a:bodyPr>
          <a:lstStyle/>
          <a:p>
            <a:pPr algn="ctr"/>
            <a:r>
              <a:rPr lang="en-US" sz="1200" dirty="0">
                <a:latin typeface="Source Sans Pro Light" charset="0"/>
                <a:ea typeface="Source Sans Pro Light" charset="0"/>
                <a:cs typeface="Source Sans Pro Light" charset="0"/>
              </a:rPr>
              <a:t>Activation</a:t>
            </a:r>
          </a:p>
        </p:txBody>
      </p:sp>
      <p:cxnSp>
        <p:nvCxnSpPr>
          <p:cNvPr id="21" name="Straight Connector 20">
            <a:extLst>
              <a:ext uri="{FF2B5EF4-FFF2-40B4-BE49-F238E27FC236}">
                <a16:creationId xmlns:a16="http://schemas.microsoft.com/office/drawing/2014/main" id="{B9FFBCCA-49A8-5669-1A8F-7BEC3B63498D}"/>
              </a:ext>
            </a:extLst>
          </p:cNvPr>
          <p:cNvCxnSpPr>
            <a:cxnSpLocks/>
          </p:cNvCxnSpPr>
          <p:nvPr/>
        </p:nvCxnSpPr>
        <p:spPr>
          <a:xfrm>
            <a:off x="5036930" y="1529346"/>
            <a:ext cx="0" cy="2341189"/>
          </a:xfrm>
          <a:prstGeom prst="line">
            <a:avLst/>
          </a:prstGeom>
          <a:ln w="28575">
            <a:solidFill>
              <a:schemeClr val="tx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A1850AE-DDB0-E2DB-F901-ACCCA806ABAD}"/>
              </a:ext>
            </a:extLst>
          </p:cNvPr>
          <p:cNvSpPr txBox="1"/>
          <p:nvPr/>
        </p:nvSpPr>
        <p:spPr>
          <a:xfrm>
            <a:off x="7632071" y="2947679"/>
            <a:ext cx="1098870" cy="276999"/>
          </a:xfrm>
          <a:prstGeom prst="rect">
            <a:avLst/>
          </a:prstGeom>
          <a:noFill/>
        </p:spPr>
        <p:txBody>
          <a:bodyPr wrap="square" lIns="108000" rIns="108000" rtlCol="0">
            <a:spAutoFit/>
          </a:bodyPr>
          <a:lstStyle/>
          <a:p>
            <a:r>
              <a:rPr lang="en-US" sz="1200" dirty="0">
                <a:latin typeface="Source Sans Pro Light" charset="0"/>
                <a:ea typeface="Source Sans Pro Light" charset="0"/>
                <a:cs typeface="Source Sans Pro Light" charset="0"/>
              </a:rPr>
              <a:t>Thread main</a:t>
            </a:r>
          </a:p>
        </p:txBody>
      </p:sp>
      <p:cxnSp>
        <p:nvCxnSpPr>
          <p:cNvPr id="24" name="Straight Connector 23">
            <a:extLst>
              <a:ext uri="{FF2B5EF4-FFF2-40B4-BE49-F238E27FC236}">
                <a16:creationId xmlns:a16="http://schemas.microsoft.com/office/drawing/2014/main" id="{8938DBA0-0746-B00F-4748-3433E5030252}"/>
              </a:ext>
            </a:extLst>
          </p:cNvPr>
          <p:cNvCxnSpPr>
            <a:cxnSpLocks/>
          </p:cNvCxnSpPr>
          <p:nvPr/>
        </p:nvCxnSpPr>
        <p:spPr>
          <a:xfrm flipH="1">
            <a:off x="5073142" y="2659761"/>
            <a:ext cx="2558929" cy="0"/>
          </a:xfrm>
          <a:prstGeom prst="line">
            <a:avLst/>
          </a:prstGeom>
          <a:ln w="28575">
            <a:solidFill>
              <a:schemeClr val="tx2">
                <a:lumMod val="60000"/>
                <a:lumOff val="40000"/>
              </a:schemeClr>
            </a:solidFill>
            <a:headEnd type="triangle"/>
            <a:tailEnd type="diamon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85C756B-8001-C1AE-FDF7-7541D531591D}"/>
              </a:ext>
            </a:extLst>
          </p:cNvPr>
          <p:cNvSpPr txBox="1"/>
          <p:nvPr/>
        </p:nvSpPr>
        <p:spPr>
          <a:xfrm>
            <a:off x="7632071" y="2499765"/>
            <a:ext cx="1098870" cy="276999"/>
          </a:xfrm>
          <a:prstGeom prst="rect">
            <a:avLst/>
          </a:prstGeom>
          <a:noFill/>
        </p:spPr>
        <p:txBody>
          <a:bodyPr wrap="square" lIns="108000" rIns="108000" rtlCol="0">
            <a:spAutoFit/>
          </a:bodyPr>
          <a:lstStyle/>
          <a:p>
            <a:r>
              <a:rPr lang="en-US" sz="1200" dirty="0">
                <a:latin typeface="Source Sans Pro Light" charset="0"/>
                <a:ea typeface="Source Sans Pro Light" charset="0"/>
                <a:cs typeface="Source Sans Pro Light" charset="0"/>
              </a:rPr>
              <a:t>Thread Z</a:t>
            </a:r>
          </a:p>
        </p:txBody>
      </p:sp>
      <p:cxnSp>
        <p:nvCxnSpPr>
          <p:cNvPr id="27" name="Straight Connector 26">
            <a:extLst>
              <a:ext uri="{FF2B5EF4-FFF2-40B4-BE49-F238E27FC236}">
                <a16:creationId xmlns:a16="http://schemas.microsoft.com/office/drawing/2014/main" id="{845AAB86-34DB-8184-14CD-729AC2EFF99A}"/>
              </a:ext>
            </a:extLst>
          </p:cNvPr>
          <p:cNvCxnSpPr>
            <a:cxnSpLocks/>
          </p:cNvCxnSpPr>
          <p:nvPr/>
        </p:nvCxnSpPr>
        <p:spPr>
          <a:xfrm flipH="1">
            <a:off x="5075977" y="2201098"/>
            <a:ext cx="2558929" cy="0"/>
          </a:xfrm>
          <a:prstGeom prst="line">
            <a:avLst/>
          </a:prstGeom>
          <a:ln w="28575">
            <a:solidFill>
              <a:schemeClr val="tx2">
                <a:lumMod val="60000"/>
                <a:lumOff val="40000"/>
              </a:schemeClr>
            </a:solidFill>
            <a:headEnd type="triangle"/>
            <a:tailEnd type="diamon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BE79814-2E50-B126-8FBA-C2E8DFAAE910}"/>
              </a:ext>
            </a:extLst>
          </p:cNvPr>
          <p:cNvSpPr txBox="1"/>
          <p:nvPr/>
        </p:nvSpPr>
        <p:spPr>
          <a:xfrm>
            <a:off x="7632071" y="2051850"/>
            <a:ext cx="1098870" cy="276999"/>
          </a:xfrm>
          <a:prstGeom prst="rect">
            <a:avLst/>
          </a:prstGeom>
          <a:noFill/>
        </p:spPr>
        <p:txBody>
          <a:bodyPr wrap="square" lIns="108000" rIns="108000" rtlCol="0">
            <a:spAutoFit/>
          </a:bodyPr>
          <a:lstStyle/>
          <a:p>
            <a:r>
              <a:rPr lang="en-US" sz="1200" dirty="0">
                <a:latin typeface="Source Sans Pro Light" charset="0"/>
                <a:ea typeface="Source Sans Pro Light" charset="0"/>
                <a:cs typeface="Source Sans Pro Light" charset="0"/>
              </a:rPr>
              <a:t>Thread Y</a:t>
            </a:r>
          </a:p>
        </p:txBody>
      </p:sp>
      <p:cxnSp>
        <p:nvCxnSpPr>
          <p:cNvPr id="29" name="Straight Connector 28">
            <a:extLst>
              <a:ext uri="{FF2B5EF4-FFF2-40B4-BE49-F238E27FC236}">
                <a16:creationId xmlns:a16="http://schemas.microsoft.com/office/drawing/2014/main" id="{CE990EF7-DF97-709F-F16B-61B70CEFE4C8}"/>
              </a:ext>
            </a:extLst>
          </p:cNvPr>
          <p:cNvCxnSpPr>
            <a:cxnSpLocks/>
          </p:cNvCxnSpPr>
          <p:nvPr/>
        </p:nvCxnSpPr>
        <p:spPr>
          <a:xfrm flipH="1">
            <a:off x="5075977" y="1742435"/>
            <a:ext cx="2558929" cy="0"/>
          </a:xfrm>
          <a:prstGeom prst="line">
            <a:avLst/>
          </a:prstGeom>
          <a:ln w="28575">
            <a:solidFill>
              <a:schemeClr val="tx2">
                <a:lumMod val="60000"/>
                <a:lumOff val="40000"/>
              </a:schemeClr>
            </a:solidFill>
            <a:headEnd type="triangle"/>
            <a:tailEnd type="diamon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46CFB04-56D1-EBC1-049E-034D6A626555}"/>
              </a:ext>
            </a:extLst>
          </p:cNvPr>
          <p:cNvSpPr txBox="1"/>
          <p:nvPr/>
        </p:nvSpPr>
        <p:spPr>
          <a:xfrm>
            <a:off x="7632071" y="1603935"/>
            <a:ext cx="1098870" cy="276999"/>
          </a:xfrm>
          <a:prstGeom prst="rect">
            <a:avLst/>
          </a:prstGeom>
          <a:noFill/>
        </p:spPr>
        <p:txBody>
          <a:bodyPr wrap="square" lIns="108000" rIns="108000" rtlCol="0">
            <a:spAutoFit/>
          </a:bodyPr>
          <a:lstStyle/>
          <a:p>
            <a:r>
              <a:rPr lang="en-US" sz="1200" dirty="0">
                <a:latin typeface="Source Sans Pro Light" charset="0"/>
                <a:ea typeface="Source Sans Pro Light" charset="0"/>
                <a:cs typeface="Source Sans Pro Light" charset="0"/>
              </a:rPr>
              <a:t>Thread X</a:t>
            </a:r>
          </a:p>
        </p:txBody>
      </p:sp>
      <p:cxnSp>
        <p:nvCxnSpPr>
          <p:cNvPr id="38" name="Straight Connector 37">
            <a:extLst>
              <a:ext uri="{FF2B5EF4-FFF2-40B4-BE49-F238E27FC236}">
                <a16:creationId xmlns:a16="http://schemas.microsoft.com/office/drawing/2014/main" id="{1D25D1A8-2653-CBE6-46DC-16BEE7DF23FD}"/>
              </a:ext>
            </a:extLst>
          </p:cNvPr>
          <p:cNvCxnSpPr>
            <a:cxnSpLocks/>
          </p:cNvCxnSpPr>
          <p:nvPr/>
        </p:nvCxnSpPr>
        <p:spPr>
          <a:xfrm>
            <a:off x="4582165" y="2659761"/>
            <a:ext cx="454765" cy="0"/>
          </a:xfrm>
          <a:prstGeom prst="line">
            <a:avLst/>
          </a:prstGeom>
          <a:ln w="28575">
            <a:solidFill>
              <a:schemeClr val="tx2">
                <a:lumMod val="60000"/>
                <a:lumOff val="40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D1D17D3-5B77-805C-6E7E-9D4B54623028}"/>
              </a:ext>
            </a:extLst>
          </p:cNvPr>
          <p:cNvCxnSpPr>
            <a:cxnSpLocks/>
          </p:cNvCxnSpPr>
          <p:nvPr/>
        </p:nvCxnSpPr>
        <p:spPr>
          <a:xfrm flipV="1">
            <a:off x="3767087" y="2190349"/>
            <a:ext cx="1269843" cy="5375"/>
          </a:xfrm>
          <a:prstGeom prst="line">
            <a:avLst/>
          </a:prstGeom>
          <a:ln w="28575">
            <a:solidFill>
              <a:schemeClr val="tx2">
                <a:lumMod val="60000"/>
                <a:lumOff val="40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08B1184-1450-A69A-79BB-7622E41BE224}"/>
              </a:ext>
            </a:extLst>
          </p:cNvPr>
          <p:cNvCxnSpPr>
            <a:cxnSpLocks/>
          </p:cNvCxnSpPr>
          <p:nvPr/>
        </p:nvCxnSpPr>
        <p:spPr>
          <a:xfrm flipV="1">
            <a:off x="4145227" y="1737059"/>
            <a:ext cx="865767" cy="5375"/>
          </a:xfrm>
          <a:prstGeom prst="line">
            <a:avLst/>
          </a:prstGeom>
          <a:ln w="28575">
            <a:solidFill>
              <a:schemeClr val="tx2">
                <a:lumMod val="60000"/>
                <a:lumOff val="40000"/>
              </a:schemeClr>
            </a:solidFill>
            <a:prstDash val="dash"/>
            <a:head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22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1EF997C9-6EFD-9308-2E7C-F7053BE7A007}"/>
              </a:ext>
            </a:extLst>
          </p:cNvPr>
          <p:cNvSpPr txBox="1"/>
          <p:nvPr/>
        </p:nvSpPr>
        <p:spPr>
          <a:xfrm>
            <a:off x="8148116" y="1606122"/>
            <a:ext cx="1186008" cy="276999"/>
          </a:xfrm>
          <a:prstGeom prst="rect">
            <a:avLst/>
          </a:prstGeom>
          <a:noFill/>
        </p:spPr>
        <p:txBody>
          <a:bodyPr wrap="square" lIns="108000" rIns="108000" rtlCol="0">
            <a:spAutoFit/>
          </a:bodyPr>
          <a:lstStyle/>
          <a:p>
            <a:r>
              <a:rPr lang="en-US" sz="1200" dirty="0">
                <a:latin typeface="Source Sans Pro Light" charset="0"/>
                <a:ea typeface="Source Sans Pro Light" charset="0"/>
                <a:cs typeface="Source Sans Pro Light" charset="0"/>
              </a:rPr>
              <a:t>Big Endian</a:t>
            </a:r>
          </a:p>
        </p:txBody>
      </p:sp>
      <p:sp>
        <p:nvSpPr>
          <p:cNvPr id="29" name="TextBox 28">
            <a:extLst>
              <a:ext uri="{FF2B5EF4-FFF2-40B4-BE49-F238E27FC236}">
                <a16:creationId xmlns:a16="http://schemas.microsoft.com/office/drawing/2014/main" id="{B5E709BE-EDE6-6850-8F5C-B06CAE19E1B2}"/>
              </a:ext>
            </a:extLst>
          </p:cNvPr>
          <p:cNvSpPr txBox="1"/>
          <p:nvPr/>
        </p:nvSpPr>
        <p:spPr>
          <a:xfrm>
            <a:off x="8148115" y="2191258"/>
            <a:ext cx="1186008" cy="276999"/>
          </a:xfrm>
          <a:prstGeom prst="rect">
            <a:avLst/>
          </a:prstGeom>
          <a:noFill/>
        </p:spPr>
        <p:txBody>
          <a:bodyPr wrap="square" lIns="108000" rIns="108000" rtlCol="0">
            <a:spAutoFit/>
          </a:bodyPr>
          <a:lstStyle/>
          <a:p>
            <a:r>
              <a:rPr lang="en-US" sz="1200" dirty="0">
                <a:latin typeface="Source Sans Pro Light" charset="0"/>
                <a:ea typeface="Source Sans Pro Light" charset="0"/>
                <a:cs typeface="Source Sans Pro Light" charset="0"/>
              </a:rPr>
              <a:t>Little Endian</a:t>
            </a:r>
          </a:p>
        </p:txBody>
      </p:sp>
      <p:sp>
        <p:nvSpPr>
          <p:cNvPr id="2" name="Rectangle 1">
            <a:extLst>
              <a:ext uri="{FF2B5EF4-FFF2-40B4-BE49-F238E27FC236}">
                <a16:creationId xmlns:a16="http://schemas.microsoft.com/office/drawing/2014/main" id="{86D89EBD-E30F-9FB8-CD5A-DEE56AF6F24B}"/>
              </a:ext>
            </a:extLst>
          </p:cNvPr>
          <p:cNvSpPr/>
          <p:nvPr/>
        </p:nvSpPr>
        <p:spPr>
          <a:xfrm>
            <a:off x="3730027" y="1566250"/>
            <a:ext cx="552261" cy="316871"/>
          </a:xfrm>
          <a:prstGeom prst="rect">
            <a:avLst/>
          </a:prstGeom>
          <a:ln w="28575">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tx2"/>
                </a:solidFill>
                <a:latin typeface="Consolas" panose="020B0609020204030204" pitchFamily="49" charset="0"/>
                <a:ea typeface="Source Sans Pro" panose="020B0503030403020204" pitchFamily="34" charset="0"/>
              </a:rPr>
              <a:t>…</a:t>
            </a:r>
          </a:p>
        </p:txBody>
      </p:sp>
      <p:sp>
        <p:nvSpPr>
          <p:cNvPr id="3" name="Rectangle 2">
            <a:extLst>
              <a:ext uri="{FF2B5EF4-FFF2-40B4-BE49-F238E27FC236}">
                <a16:creationId xmlns:a16="http://schemas.microsoft.com/office/drawing/2014/main" id="{C814D406-68F5-3F55-FAD8-4DDA805E1BDF}"/>
              </a:ext>
            </a:extLst>
          </p:cNvPr>
          <p:cNvSpPr/>
          <p:nvPr/>
        </p:nvSpPr>
        <p:spPr>
          <a:xfrm>
            <a:off x="4282288" y="1566250"/>
            <a:ext cx="552261" cy="316871"/>
          </a:xfrm>
          <a:prstGeom prst="rect">
            <a:avLst/>
          </a:prstGeom>
          <a:ln w="28575">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tx2"/>
                </a:solidFill>
                <a:latin typeface="Consolas" panose="020B0609020204030204" pitchFamily="49" charset="0"/>
                <a:ea typeface="Source Sans Pro" panose="020B0503030403020204" pitchFamily="34" charset="0"/>
              </a:rPr>
              <a:t>…</a:t>
            </a:r>
          </a:p>
        </p:txBody>
      </p:sp>
      <p:sp>
        <p:nvSpPr>
          <p:cNvPr id="6" name="Rectangle 5">
            <a:extLst>
              <a:ext uri="{FF2B5EF4-FFF2-40B4-BE49-F238E27FC236}">
                <a16:creationId xmlns:a16="http://schemas.microsoft.com/office/drawing/2014/main" id="{8AC0C42C-F677-6DA7-399B-6202F8B8E637}"/>
              </a:ext>
            </a:extLst>
          </p:cNvPr>
          <p:cNvSpPr/>
          <p:nvPr/>
        </p:nvSpPr>
        <p:spPr>
          <a:xfrm>
            <a:off x="4834549" y="1566250"/>
            <a:ext cx="552261" cy="316871"/>
          </a:xfrm>
          <a:prstGeom prst="rect">
            <a:avLst/>
          </a:prstGeom>
          <a:ln w="28575">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tx2"/>
                </a:solidFill>
                <a:latin typeface="Consolas" panose="020B0609020204030204" pitchFamily="49" charset="0"/>
                <a:ea typeface="Source Sans Pro" panose="020B0503030403020204" pitchFamily="34" charset="0"/>
              </a:rPr>
              <a:t>0x00</a:t>
            </a:r>
          </a:p>
        </p:txBody>
      </p:sp>
      <p:sp>
        <p:nvSpPr>
          <p:cNvPr id="7" name="Rectangle 6">
            <a:extLst>
              <a:ext uri="{FF2B5EF4-FFF2-40B4-BE49-F238E27FC236}">
                <a16:creationId xmlns:a16="http://schemas.microsoft.com/office/drawing/2014/main" id="{1369F2FD-F29C-2BB9-82B7-4C249C77E4A0}"/>
              </a:ext>
            </a:extLst>
          </p:cNvPr>
          <p:cNvSpPr/>
          <p:nvPr/>
        </p:nvSpPr>
        <p:spPr>
          <a:xfrm>
            <a:off x="5386810" y="1566250"/>
            <a:ext cx="552261" cy="316871"/>
          </a:xfrm>
          <a:prstGeom prst="rect">
            <a:avLst/>
          </a:prstGeom>
          <a:ln w="28575">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tx2"/>
                </a:solidFill>
                <a:latin typeface="Consolas" panose="020B0609020204030204" pitchFamily="49" charset="0"/>
                <a:ea typeface="Source Sans Pro" panose="020B0503030403020204" pitchFamily="34" charset="0"/>
              </a:rPr>
              <a:t>0x00</a:t>
            </a:r>
          </a:p>
        </p:txBody>
      </p:sp>
      <p:sp>
        <p:nvSpPr>
          <p:cNvPr id="8" name="Rectangle 7">
            <a:extLst>
              <a:ext uri="{FF2B5EF4-FFF2-40B4-BE49-F238E27FC236}">
                <a16:creationId xmlns:a16="http://schemas.microsoft.com/office/drawing/2014/main" id="{959702F3-992E-4D09-1CD8-586A11B7270A}"/>
              </a:ext>
            </a:extLst>
          </p:cNvPr>
          <p:cNvSpPr/>
          <p:nvPr/>
        </p:nvSpPr>
        <p:spPr>
          <a:xfrm>
            <a:off x="5939071" y="1566250"/>
            <a:ext cx="552261" cy="316871"/>
          </a:xfrm>
          <a:prstGeom prst="rect">
            <a:avLst/>
          </a:prstGeom>
          <a:ln w="28575">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tx2"/>
                </a:solidFill>
                <a:latin typeface="Consolas" panose="020B0609020204030204" pitchFamily="49" charset="0"/>
                <a:ea typeface="Source Sans Pro" panose="020B0503030403020204" pitchFamily="34" charset="0"/>
              </a:rPr>
              <a:t>0x10</a:t>
            </a:r>
          </a:p>
        </p:txBody>
      </p:sp>
      <p:sp>
        <p:nvSpPr>
          <p:cNvPr id="9" name="Rectangle 8">
            <a:extLst>
              <a:ext uri="{FF2B5EF4-FFF2-40B4-BE49-F238E27FC236}">
                <a16:creationId xmlns:a16="http://schemas.microsoft.com/office/drawing/2014/main" id="{899AD0E3-D380-09F8-CC8B-5E9C7114D257}"/>
              </a:ext>
            </a:extLst>
          </p:cNvPr>
          <p:cNvSpPr/>
          <p:nvPr/>
        </p:nvSpPr>
        <p:spPr>
          <a:xfrm>
            <a:off x="6491332" y="1566250"/>
            <a:ext cx="552261" cy="316871"/>
          </a:xfrm>
          <a:prstGeom prst="rect">
            <a:avLst/>
          </a:prstGeom>
          <a:ln w="28575">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tx2"/>
                </a:solidFill>
                <a:latin typeface="Consolas" panose="020B0609020204030204" pitchFamily="49" charset="0"/>
                <a:ea typeface="Source Sans Pro" panose="020B0503030403020204" pitchFamily="34" charset="0"/>
              </a:rPr>
              <a:t>0x0A</a:t>
            </a:r>
          </a:p>
        </p:txBody>
      </p:sp>
      <p:sp>
        <p:nvSpPr>
          <p:cNvPr id="10" name="Rectangle 9">
            <a:extLst>
              <a:ext uri="{FF2B5EF4-FFF2-40B4-BE49-F238E27FC236}">
                <a16:creationId xmlns:a16="http://schemas.microsoft.com/office/drawing/2014/main" id="{856BA592-E240-6C60-19C0-B26B79AF121A}"/>
              </a:ext>
            </a:extLst>
          </p:cNvPr>
          <p:cNvSpPr/>
          <p:nvPr/>
        </p:nvSpPr>
        <p:spPr>
          <a:xfrm>
            <a:off x="7043593" y="1566250"/>
            <a:ext cx="552261" cy="316871"/>
          </a:xfrm>
          <a:prstGeom prst="rect">
            <a:avLst/>
          </a:prstGeom>
          <a:ln w="28575">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tx2"/>
                </a:solidFill>
                <a:latin typeface="Consolas" panose="020B0609020204030204" pitchFamily="49" charset="0"/>
                <a:ea typeface="Source Sans Pro" panose="020B0503030403020204" pitchFamily="34" charset="0"/>
              </a:rPr>
              <a:t>…</a:t>
            </a:r>
          </a:p>
        </p:txBody>
      </p:sp>
      <p:sp>
        <p:nvSpPr>
          <p:cNvPr id="11" name="Rectangle 10">
            <a:extLst>
              <a:ext uri="{FF2B5EF4-FFF2-40B4-BE49-F238E27FC236}">
                <a16:creationId xmlns:a16="http://schemas.microsoft.com/office/drawing/2014/main" id="{482CAF76-76D7-C2C0-3898-DE4F38298501}"/>
              </a:ext>
            </a:extLst>
          </p:cNvPr>
          <p:cNvSpPr/>
          <p:nvPr/>
        </p:nvSpPr>
        <p:spPr>
          <a:xfrm>
            <a:off x="7595854" y="1566250"/>
            <a:ext cx="552261" cy="316871"/>
          </a:xfrm>
          <a:prstGeom prst="rect">
            <a:avLst/>
          </a:prstGeom>
          <a:ln w="28575">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tx2"/>
                </a:solidFill>
                <a:latin typeface="Consolas" panose="020B0609020204030204" pitchFamily="49" charset="0"/>
                <a:ea typeface="Source Sans Pro" panose="020B0503030403020204" pitchFamily="34" charset="0"/>
              </a:rPr>
              <a:t>…</a:t>
            </a:r>
          </a:p>
        </p:txBody>
      </p:sp>
      <p:sp>
        <p:nvSpPr>
          <p:cNvPr id="12" name="Rectangle 11">
            <a:extLst>
              <a:ext uri="{FF2B5EF4-FFF2-40B4-BE49-F238E27FC236}">
                <a16:creationId xmlns:a16="http://schemas.microsoft.com/office/drawing/2014/main" id="{A3C0D2F5-FE00-CAC8-090B-609279E9D06D}"/>
              </a:ext>
            </a:extLst>
          </p:cNvPr>
          <p:cNvSpPr/>
          <p:nvPr/>
        </p:nvSpPr>
        <p:spPr>
          <a:xfrm>
            <a:off x="3730027" y="2171323"/>
            <a:ext cx="552261" cy="316871"/>
          </a:xfrm>
          <a:prstGeom prst="rect">
            <a:avLst/>
          </a:prstGeom>
          <a:ln w="28575">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tx2"/>
                </a:solidFill>
                <a:latin typeface="Consolas" panose="020B0609020204030204" pitchFamily="49" charset="0"/>
                <a:ea typeface="Source Sans Pro" panose="020B0503030403020204" pitchFamily="34" charset="0"/>
              </a:rPr>
              <a:t>…</a:t>
            </a:r>
          </a:p>
        </p:txBody>
      </p:sp>
      <p:sp>
        <p:nvSpPr>
          <p:cNvPr id="13" name="Rectangle 12">
            <a:extLst>
              <a:ext uri="{FF2B5EF4-FFF2-40B4-BE49-F238E27FC236}">
                <a16:creationId xmlns:a16="http://schemas.microsoft.com/office/drawing/2014/main" id="{9161F6CA-1C01-B0E4-EB9A-EDD34A5F3111}"/>
              </a:ext>
            </a:extLst>
          </p:cNvPr>
          <p:cNvSpPr/>
          <p:nvPr/>
        </p:nvSpPr>
        <p:spPr>
          <a:xfrm>
            <a:off x="4282288" y="2171323"/>
            <a:ext cx="552261" cy="316871"/>
          </a:xfrm>
          <a:prstGeom prst="rect">
            <a:avLst/>
          </a:prstGeom>
          <a:ln w="28575">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tx2"/>
                </a:solidFill>
                <a:latin typeface="Consolas" panose="020B0609020204030204" pitchFamily="49" charset="0"/>
                <a:ea typeface="Source Sans Pro" panose="020B0503030403020204" pitchFamily="34" charset="0"/>
              </a:rPr>
              <a:t>…</a:t>
            </a:r>
          </a:p>
        </p:txBody>
      </p:sp>
      <p:sp>
        <p:nvSpPr>
          <p:cNvPr id="14" name="Rectangle 13">
            <a:extLst>
              <a:ext uri="{FF2B5EF4-FFF2-40B4-BE49-F238E27FC236}">
                <a16:creationId xmlns:a16="http://schemas.microsoft.com/office/drawing/2014/main" id="{D6B8933D-5958-EBEE-C934-F368D0388DA2}"/>
              </a:ext>
            </a:extLst>
          </p:cNvPr>
          <p:cNvSpPr/>
          <p:nvPr/>
        </p:nvSpPr>
        <p:spPr>
          <a:xfrm>
            <a:off x="4834549" y="2171323"/>
            <a:ext cx="552261" cy="316871"/>
          </a:xfrm>
          <a:prstGeom prst="rect">
            <a:avLst/>
          </a:prstGeom>
          <a:ln w="28575">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tx2"/>
                </a:solidFill>
                <a:latin typeface="Consolas" panose="020B0609020204030204" pitchFamily="49" charset="0"/>
                <a:ea typeface="Source Sans Pro" panose="020B0503030403020204" pitchFamily="34" charset="0"/>
              </a:rPr>
              <a:t>0x0A</a:t>
            </a:r>
          </a:p>
        </p:txBody>
      </p:sp>
      <p:sp>
        <p:nvSpPr>
          <p:cNvPr id="15" name="Rectangle 14">
            <a:extLst>
              <a:ext uri="{FF2B5EF4-FFF2-40B4-BE49-F238E27FC236}">
                <a16:creationId xmlns:a16="http://schemas.microsoft.com/office/drawing/2014/main" id="{81CB869A-F982-9A0F-7651-66169AF034EB}"/>
              </a:ext>
            </a:extLst>
          </p:cNvPr>
          <p:cNvSpPr/>
          <p:nvPr/>
        </p:nvSpPr>
        <p:spPr>
          <a:xfrm>
            <a:off x="5386810" y="2171323"/>
            <a:ext cx="552261" cy="316871"/>
          </a:xfrm>
          <a:prstGeom prst="rect">
            <a:avLst/>
          </a:prstGeom>
          <a:ln w="28575">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tx2"/>
                </a:solidFill>
                <a:latin typeface="Consolas" panose="020B0609020204030204" pitchFamily="49" charset="0"/>
                <a:ea typeface="Source Sans Pro" panose="020B0503030403020204" pitchFamily="34" charset="0"/>
              </a:rPr>
              <a:t>0x10</a:t>
            </a:r>
          </a:p>
        </p:txBody>
      </p:sp>
      <p:sp>
        <p:nvSpPr>
          <p:cNvPr id="16" name="Rectangle 15">
            <a:extLst>
              <a:ext uri="{FF2B5EF4-FFF2-40B4-BE49-F238E27FC236}">
                <a16:creationId xmlns:a16="http://schemas.microsoft.com/office/drawing/2014/main" id="{BA3531F7-F0DF-BD04-ACF0-64117AB6815F}"/>
              </a:ext>
            </a:extLst>
          </p:cNvPr>
          <p:cNvSpPr/>
          <p:nvPr/>
        </p:nvSpPr>
        <p:spPr>
          <a:xfrm>
            <a:off x="5939071" y="2171323"/>
            <a:ext cx="552261" cy="316871"/>
          </a:xfrm>
          <a:prstGeom prst="rect">
            <a:avLst/>
          </a:prstGeom>
          <a:ln w="28575">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tx2"/>
                </a:solidFill>
                <a:latin typeface="Consolas" panose="020B0609020204030204" pitchFamily="49" charset="0"/>
                <a:ea typeface="Source Sans Pro" panose="020B0503030403020204" pitchFamily="34" charset="0"/>
              </a:rPr>
              <a:t>0x00</a:t>
            </a:r>
          </a:p>
        </p:txBody>
      </p:sp>
      <p:sp>
        <p:nvSpPr>
          <p:cNvPr id="17" name="Rectangle 16">
            <a:extLst>
              <a:ext uri="{FF2B5EF4-FFF2-40B4-BE49-F238E27FC236}">
                <a16:creationId xmlns:a16="http://schemas.microsoft.com/office/drawing/2014/main" id="{5DFE27C0-4241-8C99-2374-3DD868AF2489}"/>
              </a:ext>
            </a:extLst>
          </p:cNvPr>
          <p:cNvSpPr/>
          <p:nvPr/>
        </p:nvSpPr>
        <p:spPr>
          <a:xfrm>
            <a:off x="6491332" y="2171323"/>
            <a:ext cx="552261" cy="316871"/>
          </a:xfrm>
          <a:prstGeom prst="rect">
            <a:avLst/>
          </a:prstGeom>
          <a:ln w="28575">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tx2"/>
                </a:solidFill>
                <a:latin typeface="Consolas" panose="020B0609020204030204" pitchFamily="49" charset="0"/>
                <a:ea typeface="Source Sans Pro" panose="020B0503030403020204" pitchFamily="34" charset="0"/>
              </a:rPr>
              <a:t>0x00</a:t>
            </a:r>
          </a:p>
        </p:txBody>
      </p:sp>
      <p:sp>
        <p:nvSpPr>
          <p:cNvPr id="18" name="Rectangle 17">
            <a:extLst>
              <a:ext uri="{FF2B5EF4-FFF2-40B4-BE49-F238E27FC236}">
                <a16:creationId xmlns:a16="http://schemas.microsoft.com/office/drawing/2014/main" id="{1E97D14A-34C7-F3E5-57E7-B1A56147B67A}"/>
              </a:ext>
            </a:extLst>
          </p:cNvPr>
          <p:cNvSpPr/>
          <p:nvPr/>
        </p:nvSpPr>
        <p:spPr>
          <a:xfrm>
            <a:off x="7043593" y="2171323"/>
            <a:ext cx="552261" cy="316871"/>
          </a:xfrm>
          <a:prstGeom prst="rect">
            <a:avLst/>
          </a:prstGeom>
          <a:ln w="28575">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tx2"/>
                </a:solidFill>
                <a:latin typeface="Consolas" panose="020B0609020204030204" pitchFamily="49" charset="0"/>
                <a:ea typeface="Source Sans Pro" panose="020B0503030403020204" pitchFamily="34" charset="0"/>
              </a:rPr>
              <a:t>…</a:t>
            </a:r>
          </a:p>
        </p:txBody>
      </p:sp>
      <p:sp>
        <p:nvSpPr>
          <p:cNvPr id="19" name="Rectangle 18">
            <a:extLst>
              <a:ext uri="{FF2B5EF4-FFF2-40B4-BE49-F238E27FC236}">
                <a16:creationId xmlns:a16="http://schemas.microsoft.com/office/drawing/2014/main" id="{0CF695E0-1F11-6146-C33E-CA2FCAEFFBE4}"/>
              </a:ext>
            </a:extLst>
          </p:cNvPr>
          <p:cNvSpPr/>
          <p:nvPr/>
        </p:nvSpPr>
        <p:spPr>
          <a:xfrm>
            <a:off x="7595854" y="2171323"/>
            <a:ext cx="552261" cy="316871"/>
          </a:xfrm>
          <a:prstGeom prst="rect">
            <a:avLst/>
          </a:prstGeom>
          <a:ln w="28575">
            <a:solidFill>
              <a:schemeClr val="tx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dirty="0">
                <a:solidFill>
                  <a:schemeClr val="tx2"/>
                </a:solidFill>
                <a:latin typeface="Consolas" panose="020B0609020204030204" pitchFamily="49" charset="0"/>
                <a:ea typeface="Source Sans Pro" panose="020B0503030403020204" pitchFamily="34" charset="0"/>
              </a:rPr>
              <a:t>…</a:t>
            </a:r>
          </a:p>
        </p:txBody>
      </p:sp>
    </p:spTree>
    <p:extLst>
      <p:ext uri="{BB962C8B-B14F-4D97-AF65-F5344CB8AC3E}">
        <p14:creationId xmlns:p14="http://schemas.microsoft.com/office/powerpoint/2010/main" val="3166801854"/>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bg2"/>
          </a:solidFill>
        </a:ln>
      </a:spPr>
      <a:bodyPr rtlCol="0" anchor="ctr"/>
      <a:lstStyle>
        <a:defPPr algn="ctr">
          <a:defRPr sz="1400" dirty="0">
            <a:solidFill>
              <a:schemeClr val="tx2"/>
            </a:solidFill>
            <a:latin typeface="Source Sans Pro Light" panose="020B0403030403020204" pitchFamily="34" charset="77"/>
            <a:ea typeface="Source Sans Pro" panose="020B0503030403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129859</TotalTime>
  <Words>37</Words>
  <Application>Microsoft Office PowerPoint</Application>
  <PresentationFormat>Widescreen</PresentationFormat>
  <Paragraphs>29</Paragraphs>
  <Slides>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Courier New</vt:lpstr>
      <vt:lpstr>Source Sans Pro</vt:lpstr>
      <vt:lpstr>Consolas</vt:lpstr>
      <vt:lpstr>Calibri Regular</vt:lpstr>
      <vt:lpstr>Source Sans Pro ExtraLight</vt:lpstr>
      <vt:lpstr>Arial</vt:lpstr>
      <vt:lpstr>Source Sans Pro Light</vt:lpstr>
      <vt:lpstr>Calibri Light</vt:lpstr>
      <vt:lpstr>Source Sans Pro Black</vt:lpstr>
      <vt:lpstr>MICROEJ Charter Theme 2019</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Frédéric Rivière</cp:lastModifiedBy>
  <cp:revision>836</cp:revision>
  <dcterms:created xsi:type="dcterms:W3CDTF">2017-01-10T13:21:08Z</dcterms:created>
  <dcterms:modified xsi:type="dcterms:W3CDTF">2024-09-27T08:26:45Z</dcterms:modified>
</cp:coreProperties>
</file>