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4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fr-FR"/>
              <a:t>Cliquez sur l'icône pour ajouter une image</a:t>
            </a:r>
            <a:endParaRPr lang="en-US"/>
          </a:p>
        </p:txBody>
      </p:sp>
      <p:sp>
        <p:nvSpPr>
          <p:cNvPr id="2" name="Rectangle 1"/>
          <p:cNvSpPr/>
          <p:nvPr/>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95832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46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1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13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9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87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15680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21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extLst>
      <p:ext uri="{BB962C8B-B14F-4D97-AF65-F5344CB8AC3E}">
        <p14:creationId xmlns:p14="http://schemas.microsoft.com/office/powerpoint/2010/main" val="2475489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23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66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33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230502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F8787-A6DE-4AD8-9FA2-5B4EC243CD8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A0F692-C3E9-4019-995E-FE98FE22B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286D46B-69A9-4760-9A76-786867B1DBCD}"/>
              </a:ext>
            </a:extLst>
          </p:cNvPr>
          <p:cNvSpPr>
            <a:spLocks noGrp="1"/>
          </p:cNvSpPr>
          <p:nvPr>
            <p:ph type="dt" sz="half" idx="10"/>
          </p:nvPr>
        </p:nvSpPr>
        <p:spPr/>
        <p:txBody>
          <a:bodyPr/>
          <a:lstStyle/>
          <a:p>
            <a:fld id="{67187AE1-87DF-4843-9F94-3D99DBF3BED3}" type="datetimeFigureOut">
              <a:rPr lang="en-US" smtClean="0"/>
              <a:t>4/22/2021</a:t>
            </a:fld>
            <a:endParaRPr lang="en-US"/>
          </a:p>
        </p:txBody>
      </p:sp>
      <p:sp>
        <p:nvSpPr>
          <p:cNvPr id="5" name="Espace réservé du pied de page 4">
            <a:extLst>
              <a:ext uri="{FF2B5EF4-FFF2-40B4-BE49-F238E27FC236}">
                <a16:creationId xmlns:a16="http://schemas.microsoft.com/office/drawing/2014/main" id="{FCFEA187-9ED8-457D-9686-5BF2BD5AD05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AD5B81C-CC41-4A89-8BFD-45EAAF183975}"/>
              </a:ext>
            </a:extLst>
          </p:cNvPr>
          <p:cNvSpPr>
            <a:spLocks noGrp="1"/>
          </p:cNvSpPr>
          <p:nvPr>
            <p:ph type="sldNum" sz="quarter" idx="12"/>
          </p:nvPr>
        </p:nvSpPr>
        <p:spPr/>
        <p:txBody>
          <a:bodyPr/>
          <a:lstStyle/>
          <a:p>
            <a:fld id="{F1DEC61A-AE1A-4DED-BCCF-A62E41096B8B}" type="slidenum">
              <a:rPr lang="en-US" smtClean="0"/>
              <a:t>‹N°›</a:t>
            </a:fld>
            <a:endParaRPr lang="en-US"/>
          </a:p>
        </p:txBody>
      </p:sp>
    </p:spTree>
    <p:extLst>
      <p:ext uri="{BB962C8B-B14F-4D97-AF65-F5344CB8AC3E}">
        <p14:creationId xmlns:p14="http://schemas.microsoft.com/office/powerpoint/2010/main" val="142462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fr-FR"/>
              <a:t>Cliquez sur l'icône pour ajouter une image</a:t>
            </a:r>
            <a:endParaRPr lang="en-US"/>
          </a:p>
        </p:txBody>
      </p:sp>
    </p:spTree>
    <p:extLst>
      <p:ext uri="{BB962C8B-B14F-4D97-AF65-F5344CB8AC3E}">
        <p14:creationId xmlns:p14="http://schemas.microsoft.com/office/powerpoint/2010/main" val="250322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fr-FR"/>
              <a:t>Cliquez sur l'icône pour ajouter une image</a:t>
            </a:r>
            <a:endParaRPr lang="en-US"/>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8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extLst>
      <p:ext uri="{BB962C8B-B14F-4D97-AF65-F5344CB8AC3E}">
        <p14:creationId xmlns:p14="http://schemas.microsoft.com/office/powerpoint/2010/main" val="315438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573504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7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7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19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‹N°›</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623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ounded Rectangle 197">
            <a:extLst>
              <a:ext uri="{FF2B5EF4-FFF2-40B4-BE49-F238E27FC236}">
                <a16:creationId xmlns:a16="http://schemas.microsoft.com/office/drawing/2014/main" id="{6B2E1A6E-1396-4C16-86D6-F5420264C5C4}"/>
              </a:ext>
            </a:extLst>
          </p:cNvPr>
          <p:cNvSpPr/>
          <p:nvPr/>
        </p:nvSpPr>
        <p:spPr>
          <a:xfrm>
            <a:off x="2066278" y="2374697"/>
            <a:ext cx="4058687" cy="294942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31" name="Right Arrow 104">
            <a:extLst>
              <a:ext uri="{FF2B5EF4-FFF2-40B4-BE49-F238E27FC236}">
                <a16:creationId xmlns:a16="http://schemas.microsoft.com/office/drawing/2014/main" id="{A3C59568-3731-48AE-A15E-35901B209F2F}"/>
              </a:ext>
            </a:extLst>
          </p:cNvPr>
          <p:cNvSpPr/>
          <p:nvPr/>
        </p:nvSpPr>
        <p:spPr>
          <a:xfrm rot="5400000">
            <a:off x="2260464" y="706362"/>
            <a:ext cx="507169" cy="891650"/>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33" name="Right Arrow 104">
            <a:extLst>
              <a:ext uri="{FF2B5EF4-FFF2-40B4-BE49-F238E27FC236}">
                <a16:creationId xmlns:a16="http://schemas.microsoft.com/office/drawing/2014/main" id="{D11A0F51-B70C-44B7-82A4-18A38D2B9043}"/>
              </a:ext>
            </a:extLst>
          </p:cNvPr>
          <p:cNvSpPr/>
          <p:nvPr/>
        </p:nvSpPr>
        <p:spPr>
          <a:xfrm rot="5400000">
            <a:off x="3242375" y="716517"/>
            <a:ext cx="507168" cy="891649"/>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grpSp>
        <p:nvGrpSpPr>
          <p:cNvPr id="102" name="Group 52">
            <a:extLst>
              <a:ext uri="{FF2B5EF4-FFF2-40B4-BE49-F238E27FC236}">
                <a16:creationId xmlns:a16="http://schemas.microsoft.com/office/drawing/2014/main" id="{3AC585ED-D23D-417D-869F-95AE201073B2}"/>
              </a:ext>
            </a:extLst>
          </p:cNvPr>
          <p:cNvGrpSpPr/>
          <p:nvPr/>
        </p:nvGrpSpPr>
        <p:grpSpPr>
          <a:xfrm>
            <a:off x="1897174" y="4674273"/>
            <a:ext cx="4421172" cy="798282"/>
            <a:chOff x="4373242" y="4161756"/>
            <a:chExt cx="2341513" cy="643740"/>
          </a:xfrm>
        </p:grpSpPr>
        <p:sp>
          <p:nvSpPr>
            <p:cNvPr id="103" name="Arc 102">
              <a:extLst>
                <a:ext uri="{FF2B5EF4-FFF2-40B4-BE49-F238E27FC236}">
                  <a16:creationId xmlns:a16="http://schemas.microsoft.com/office/drawing/2014/main" id="{8C698330-6ACA-4301-B9D2-A923813D0D93}"/>
                </a:ext>
              </a:extLst>
            </p:cNvPr>
            <p:cNvSpPr/>
            <p:nvPr/>
          </p:nvSpPr>
          <p:spPr>
            <a:xfrm rot="16200000">
              <a:off x="4369519" y="4579826"/>
              <a:ext cx="229393" cy="221947"/>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 name="Arc 103">
              <a:extLst>
                <a:ext uri="{FF2B5EF4-FFF2-40B4-BE49-F238E27FC236}">
                  <a16:creationId xmlns:a16="http://schemas.microsoft.com/office/drawing/2014/main" id="{A1F652AA-9A2C-4B13-9643-66C5FCBB53D4}"/>
                </a:ext>
              </a:extLst>
            </p:cNvPr>
            <p:cNvSpPr/>
            <p:nvPr/>
          </p:nvSpPr>
          <p:spPr>
            <a:xfrm>
              <a:off x="6488226" y="4576104"/>
              <a:ext cx="226529" cy="213972"/>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5" name="Snip Same Side Corner Rectangle 65">
              <a:extLst>
                <a:ext uri="{FF2B5EF4-FFF2-40B4-BE49-F238E27FC236}">
                  <a16:creationId xmlns:a16="http://schemas.microsoft.com/office/drawing/2014/main" id="{284C9FDC-D865-44CC-8D69-A00FF61F0F0D}"/>
                </a:ext>
              </a:extLst>
            </p:cNvPr>
            <p:cNvSpPr/>
            <p:nvPr/>
          </p:nvSpPr>
          <p:spPr>
            <a:xfrm>
              <a:off x="4469952" y="4161756"/>
              <a:ext cx="2142386" cy="524044"/>
            </a:xfrm>
            <a:prstGeom prst="snip2SameRect">
              <a:avLst>
                <a:gd name="adj1" fmla="val 1566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36000" rtlCol="0" anchor="ctr">
              <a:noAutofit/>
            </a:bodyPr>
            <a:lstStyle/>
            <a:p>
              <a:pPr algn="ctr">
                <a:lnSpc>
                  <a:spcPts val="1600"/>
                </a:lnSpc>
              </a:pPr>
              <a:r>
                <a:rPr lang="en-US" sz="155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Watchdog Timer</a:t>
              </a:r>
              <a:endParaRPr lang="en-US" sz="1200" b="1" i="1" dirty="0">
                <a:solidFill>
                  <a:schemeClr val="bg1"/>
                </a:solidFill>
                <a:latin typeface="Source Sans Pro Semibold" charset="0"/>
                <a:ea typeface="Source Sans Pro Semibold" charset="0"/>
                <a:cs typeface="Source Sans Pro Semibold" charset="0"/>
              </a:endParaRPr>
            </a:p>
          </p:txBody>
        </p:sp>
      </p:grpSp>
      <p:sp>
        <p:nvSpPr>
          <p:cNvPr id="107" name="Rounded Rectangle 199">
            <a:extLst>
              <a:ext uri="{FF2B5EF4-FFF2-40B4-BE49-F238E27FC236}">
                <a16:creationId xmlns:a16="http://schemas.microsoft.com/office/drawing/2014/main" id="{85412ACC-97C7-4DA9-80F1-CDD223EBDDB7}"/>
              </a:ext>
            </a:extLst>
          </p:cNvPr>
          <p:cNvSpPr/>
          <p:nvPr/>
        </p:nvSpPr>
        <p:spPr>
          <a:xfrm>
            <a:off x="2239403" y="2456581"/>
            <a:ext cx="3749004" cy="496961"/>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Registration System</a:t>
            </a:r>
          </a:p>
        </p:txBody>
      </p:sp>
      <p:sp>
        <p:nvSpPr>
          <p:cNvPr id="108" name="Rounded Rectangle 199">
            <a:extLst>
              <a:ext uri="{FF2B5EF4-FFF2-40B4-BE49-F238E27FC236}">
                <a16:creationId xmlns:a16="http://schemas.microsoft.com/office/drawing/2014/main" id="{DF7DA112-2284-449A-B4C6-C5EBAC2F29CB}"/>
              </a:ext>
            </a:extLst>
          </p:cNvPr>
          <p:cNvSpPr/>
          <p:nvPr/>
        </p:nvSpPr>
        <p:spPr>
          <a:xfrm>
            <a:off x="4631246" y="3088214"/>
            <a:ext cx="1259375" cy="722464"/>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Are all IDs </a:t>
            </a:r>
            <a:r>
              <a:rPr kumimoji="0" lang="fr-FR" sz="1800" b="0" i="0" u="none" strike="noStrike" kern="1200" cap="none" spc="0" normalizeH="0" baseline="0" noProof="0" dirty="0" err="1">
                <a:ln>
                  <a:noFill/>
                </a:ln>
                <a:solidFill>
                  <a:prstClr val="white"/>
                </a:solidFill>
                <a:effectLst/>
                <a:uLnTx/>
                <a:uFillTx/>
                <a:latin typeface="Calibri" panose="020F0502020204030204"/>
                <a:ea typeface="+mn-ea"/>
                <a:cs typeface="+mn-cs"/>
              </a:rPr>
              <a:t>checked</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9" name="Rounded Rectangle 196">
            <a:extLst>
              <a:ext uri="{FF2B5EF4-FFF2-40B4-BE49-F238E27FC236}">
                <a16:creationId xmlns:a16="http://schemas.microsoft.com/office/drawing/2014/main" id="{B2C4F4C9-52AE-458B-A419-E5DA8329F68A}"/>
              </a:ext>
            </a:extLst>
          </p:cNvPr>
          <p:cNvSpPr/>
          <p:nvPr/>
        </p:nvSpPr>
        <p:spPr>
          <a:xfrm rot="16200000">
            <a:off x="5168378" y="3332838"/>
            <a:ext cx="2299576" cy="383293"/>
          </a:xfrm>
          <a:prstGeom prst="roundRect">
            <a:avLst>
              <a:gd name="adj" fmla="val 19838"/>
            </a:avLst>
          </a:prstGeom>
          <a:noFill/>
          <a:ln w="28575">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10" name="TextBox 198">
            <a:extLst>
              <a:ext uri="{FF2B5EF4-FFF2-40B4-BE49-F238E27FC236}">
                <a16:creationId xmlns:a16="http://schemas.microsoft.com/office/drawing/2014/main" id="{213F33D1-D313-4375-B35F-88DFB2275FBC}"/>
              </a:ext>
            </a:extLst>
          </p:cNvPr>
          <p:cNvSpPr txBox="1"/>
          <p:nvPr/>
        </p:nvSpPr>
        <p:spPr>
          <a:xfrm rot="16200000">
            <a:off x="5683466" y="3338405"/>
            <a:ext cx="1269400" cy="257369"/>
          </a:xfrm>
          <a:prstGeom prst="rect">
            <a:avLst/>
          </a:prstGeom>
          <a:solidFill>
            <a:schemeClr val="bg1"/>
          </a:solidFill>
        </p:spPr>
        <p:txBody>
          <a:bodyPr wrap="square" tIns="36000" bIns="36000" rtlCol="0">
            <a:spAutoFit/>
          </a:bodyPr>
          <a:lstStyle/>
          <a:p>
            <a:pPr algn="ctr"/>
            <a:r>
              <a:rPr lang="en-US" sz="1200" dirty="0">
                <a:latin typeface="Source Sans Pro Light" charset="0"/>
              </a:rPr>
              <a:t>Watchdog LLAPI</a:t>
            </a:r>
          </a:p>
        </p:txBody>
      </p:sp>
      <p:sp>
        <p:nvSpPr>
          <p:cNvPr id="111" name="Right Arrow 108">
            <a:extLst>
              <a:ext uri="{FF2B5EF4-FFF2-40B4-BE49-F238E27FC236}">
                <a16:creationId xmlns:a16="http://schemas.microsoft.com/office/drawing/2014/main" id="{4BD070E0-DF23-4956-B31E-6A2ABF92A8D2}"/>
              </a:ext>
            </a:extLst>
          </p:cNvPr>
          <p:cNvSpPr/>
          <p:nvPr/>
        </p:nvSpPr>
        <p:spPr>
          <a:xfrm rot="5400000">
            <a:off x="4929213" y="3582994"/>
            <a:ext cx="663439" cy="1259375"/>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dirty="0">
              <a:solidFill>
                <a:schemeClr val="accent4"/>
              </a:solidFill>
            </a:endParaRPr>
          </a:p>
        </p:txBody>
      </p:sp>
      <p:grpSp>
        <p:nvGrpSpPr>
          <p:cNvPr id="4" name="Groupe 3">
            <a:extLst>
              <a:ext uri="{FF2B5EF4-FFF2-40B4-BE49-F238E27FC236}">
                <a16:creationId xmlns:a16="http://schemas.microsoft.com/office/drawing/2014/main" id="{2ACA8A6E-CB17-4A0B-B1C8-F15A273E0D70}"/>
              </a:ext>
            </a:extLst>
          </p:cNvPr>
          <p:cNvGrpSpPr/>
          <p:nvPr/>
        </p:nvGrpSpPr>
        <p:grpSpPr>
          <a:xfrm>
            <a:off x="2239403" y="3083342"/>
            <a:ext cx="339274" cy="1525995"/>
            <a:chOff x="2211275" y="3367293"/>
            <a:chExt cx="339274" cy="1525995"/>
          </a:xfrm>
        </p:grpSpPr>
        <p:sp>
          <p:nvSpPr>
            <p:cNvPr id="112" name="Right Arrow 108">
              <a:extLst>
                <a:ext uri="{FF2B5EF4-FFF2-40B4-BE49-F238E27FC236}">
                  <a16:creationId xmlns:a16="http://schemas.microsoft.com/office/drawing/2014/main" id="{440418B0-FDE3-44C8-B828-BED102EBEDEB}"/>
                </a:ext>
              </a:extLst>
            </p:cNvPr>
            <p:cNvSpPr/>
            <p:nvPr/>
          </p:nvSpPr>
          <p:spPr>
            <a:xfrm rot="5400000">
              <a:off x="1617914" y="3960654"/>
              <a:ext cx="1525995" cy="339274"/>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17" name="TextBox 198">
              <a:extLst>
                <a:ext uri="{FF2B5EF4-FFF2-40B4-BE49-F238E27FC236}">
                  <a16:creationId xmlns:a16="http://schemas.microsoft.com/office/drawing/2014/main" id="{5CEBE3D2-59E9-4ACA-9506-8D99577060E2}"/>
                </a:ext>
              </a:extLst>
            </p:cNvPr>
            <p:cNvSpPr txBox="1"/>
            <p:nvPr/>
          </p:nvSpPr>
          <p:spPr>
            <a:xfrm rot="16200000">
              <a:off x="1746211" y="3986218"/>
              <a:ext cx="1269400" cy="288147"/>
            </a:xfrm>
            <a:prstGeom prst="rect">
              <a:avLst/>
            </a:prstGeom>
            <a:noFill/>
          </p:spPr>
          <p:txBody>
            <a:bodyPr wrap="square" tIns="36000" bIns="36000" rtlCol="0">
              <a:spAutoFit/>
            </a:bodyPr>
            <a:lstStyle/>
            <a:p>
              <a:pPr algn="ctr"/>
              <a:r>
                <a:rPr lang="en-US" sz="1400" dirty="0">
                  <a:solidFill>
                    <a:schemeClr val="bg1"/>
                  </a:solidFill>
                  <a:latin typeface="Source Sans Pro Light" charset="0"/>
                </a:rPr>
                <a:t>Watchdog  </a:t>
              </a:r>
              <a:r>
                <a:rPr lang="en-US" sz="1400" dirty="0" err="1">
                  <a:solidFill>
                    <a:schemeClr val="bg1"/>
                  </a:solidFill>
                  <a:latin typeface="Source Sans Pro Light" charset="0"/>
                </a:rPr>
                <a:t>init</a:t>
              </a:r>
              <a:endParaRPr lang="en-US" sz="1400" dirty="0">
                <a:solidFill>
                  <a:schemeClr val="bg1"/>
                </a:solidFill>
                <a:latin typeface="Source Sans Pro Light" charset="0"/>
              </a:endParaRPr>
            </a:p>
          </p:txBody>
        </p:sp>
      </p:grpSp>
      <p:grpSp>
        <p:nvGrpSpPr>
          <p:cNvPr id="5" name="Groupe 4">
            <a:extLst>
              <a:ext uri="{FF2B5EF4-FFF2-40B4-BE49-F238E27FC236}">
                <a16:creationId xmlns:a16="http://schemas.microsoft.com/office/drawing/2014/main" id="{55E45087-AC1F-427E-B86D-7D02CE30CF67}"/>
              </a:ext>
            </a:extLst>
          </p:cNvPr>
          <p:cNvGrpSpPr/>
          <p:nvPr/>
        </p:nvGrpSpPr>
        <p:grpSpPr>
          <a:xfrm>
            <a:off x="3174923" y="3099783"/>
            <a:ext cx="339274" cy="1525997"/>
            <a:chOff x="3134943" y="3344485"/>
            <a:chExt cx="339274" cy="1525997"/>
          </a:xfrm>
        </p:grpSpPr>
        <p:sp>
          <p:nvSpPr>
            <p:cNvPr id="140" name="Right Arrow 108">
              <a:extLst>
                <a:ext uri="{FF2B5EF4-FFF2-40B4-BE49-F238E27FC236}">
                  <a16:creationId xmlns:a16="http://schemas.microsoft.com/office/drawing/2014/main" id="{8CB873B0-3B7F-4890-A1EB-5D90FAD4872B}"/>
                </a:ext>
              </a:extLst>
            </p:cNvPr>
            <p:cNvSpPr/>
            <p:nvPr/>
          </p:nvSpPr>
          <p:spPr>
            <a:xfrm rot="5400000">
              <a:off x="2541582" y="3937846"/>
              <a:ext cx="1525995" cy="339274"/>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18" name="TextBox 198">
              <a:extLst>
                <a:ext uri="{FF2B5EF4-FFF2-40B4-BE49-F238E27FC236}">
                  <a16:creationId xmlns:a16="http://schemas.microsoft.com/office/drawing/2014/main" id="{8A6872C1-FF64-401E-96E7-8303D0F9B684}"/>
                </a:ext>
              </a:extLst>
            </p:cNvPr>
            <p:cNvSpPr txBox="1"/>
            <p:nvPr/>
          </p:nvSpPr>
          <p:spPr>
            <a:xfrm rot="16200000">
              <a:off x="2541581" y="3963410"/>
              <a:ext cx="1525996" cy="288147"/>
            </a:xfrm>
            <a:prstGeom prst="rect">
              <a:avLst/>
            </a:prstGeom>
            <a:noFill/>
          </p:spPr>
          <p:txBody>
            <a:bodyPr wrap="square" tIns="36000" bIns="36000" rtlCol="0">
              <a:spAutoFit/>
            </a:bodyPr>
            <a:lstStyle/>
            <a:p>
              <a:pPr algn="ctr"/>
              <a:r>
                <a:rPr lang="en-US" sz="1400" dirty="0">
                  <a:solidFill>
                    <a:schemeClr val="bg1"/>
                  </a:solidFill>
                  <a:latin typeface="Source Sans Pro Light" charset="0"/>
                </a:rPr>
                <a:t>Watchdog  start</a:t>
              </a:r>
            </a:p>
          </p:txBody>
        </p:sp>
      </p:grpSp>
      <p:grpSp>
        <p:nvGrpSpPr>
          <p:cNvPr id="3" name="Groupe 2">
            <a:extLst>
              <a:ext uri="{FF2B5EF4-FFF2-40B4-BE49-F238E27FC236}">
                <a16:creationId xmlns:a16="http://schemas.microsoft.com/office/drawing/2014/main" id="{D531F474-97B4-4164-8169-D8364F5EB403}"/>
              </a:ext>
            </a:extLst>
          </p:cNvPr>
          <p:cNvGrpSpPr/>
          <p:nvPr/>
        </p:nvGrpSpPr>
        <p:grpSpPr>
          <a:xfrm>
            <a:off x="4110444" y="3046605"/>
            <a:ext cx="339274" cy="1599469"/>
            <a:chOff x="3487664" y="3410872"/>
            <a:chExt cx="339274" cy="1599469"/>
          </a:xfrm>
        </p:grpSpPr>
        <p:sp>
          <p:nvSpPr>
            <p:cNvPr id="141" name="Right Arrow 108">
              <a:extLst>
                <a:ext uri="{FF2B5EF4-FFF2-40B4-BE49-F238E27FC236}">
                  <a16:creationId xmlns:a16="http://schemas.microsoft.com/office/drawing/2014/main" id="{68BC5291-D133-406B-8317-76643D1305A1}"/>
                </a:ext>
              </a:extLst>
            </p:cNvPr>
            <p:cNvSpPr/>
            <p:nvPr/>
          </p:nvSpPr>
          <p:spPr>
            <a:xfrm rot="5400000">
              <a:off x="2894303" y="4040969"/>
              <a:ext cx="1525995" cy="339274"/>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19" name="TextBox 198">
              <a:extLst>
                <a:ext uri="{FF2B5EF4-FFF2-40B4-BE49-F238E27FC236}">
                  <a16:creationId xmlns:a16="http://schemas.microsoft.com/office/drawing/2014/main" id="{841F5543-B225-445B-A8F8-86DF370200E6}"/>
                </a:ext>
              </a:extLst>
            </p:cNvPr>
            <p:cNvSpPr txBox="1"/>
            <p:nvPr/>
          </p:nvSpPr>
          <p:spPr>
            <a:xfrm rot="16200000">
              <a:off x="2857566" y="4066533"/>
              <a:ext cx="1599469" cy="288147"/>
            </a:xfrm>
            <a:prstGeom prst="rect">
              <a:avLst/>
            </a:prstGeom>
            <a:noFill/>
          </p:spPr>
          <p:txBody>
            <a:bodyPr wrap="square" tIns="36000" bIns="36000" rtlCol="0">
              <a:spAutoFit/>
            </a:bodyPr>
            <a:lstStyle/>
            <a:p>
              <a:pPr algn="ctr"/>
              <a:r>
                <a:rPr lang="en-US" sz="1400" dirty="0">
                  <a:solidFill>
                    <a:schemeClr val="bg1"/>
                  </a:solidFill>
                  <a:latin typeface="Source Sans Pro Light" charset="0"/>
                </a:rPr>
                <a:t>Watchdog  stop</a:t>
              </a:r>
            </a:p>
          </p:txBody>
        </p:sp>
      </p:grpSp>
      <p:sp>
        <p:nvSpPr>
          <p:cNvPr id="2" name="ZoneTexte 1">
            <a:extLst>
              <a:ext uri="{FF2B5EF4-FFF2-40B4-BE49-F238E27FC236}">
                <a16:creationId xmlns:a16="http://schemas.microsoft.com/office/drawing/2014/main" id="{64A28D41-866C-485C-AC84-8A62C9B33855}"/>
              </a:ext>
            </a:extLst>
          </p:cNvPr>
          <p:cNvSpPr txBox="1"/>
          <p:nvPr/>
        </p:nvSpPr>
        <p:spPr>
          <a:xfrm>
            <a:off x="4677548" y="3894876"/>
            <a:ext cx="1197204" cy="507831"/>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dirty="0">
                <a:solidFill>
                  <a:schemeClr val="bg1"/>
                </a:solidFill>
                <a:latin typeface="Source Sans Pro Light" charset="0"/>
                <a:ea typeface="Source Sans Pro Light" charset="0"/>
                <a:cs typeface="Source Sans Pro Light" charset="0"/>
              </a:rPr>
              <a:t>Yes, </a:t>
            </a:r>
            <a:r>
              <a:rPr lang="fr-FR" sz="1400" dirty="0" err="1">
                <a:solidFill>
                  <a:schemeClr val="bg1"/>
                </a:solidFill>
                <a:latin typeface="Source Sans Pro Light" charset="0"/>
                <a:ea typeface="Source Sans Pro Light" charset="0"/>
                <a:cs typeface="Source Sans Pro Light" charset="0"/>
              </a:rPr>
              <a:t>Watchdog</a:t>
            </a:r>
            <a:endParaRPr lang="fr-FR" sz="1400" dirty="0">
              <a:solidFill>
                <a:schemeClr val="bg1"/>
              </a:solidFill>
              <a:latin typeface="Source Sans Pro Light" charset="0"/>
              <a:ea typeface="Source Sans Pro Light" charset="0"/>
              <a:cs typeface="Source Sans Pro Light" charset="0"/>
            </a:endParaRPr>
          </a:p>
          <a:p>
            <a:pPr algn="ctr">
              <a:spcBef>
                <a:spcPts val="0"/>
              </a:spcBef>
              <a:spcAft>
                <a:spcPts val="600"/>
              </a:spcAft>
            </a:pPr>
            <a:r>
              <a:rPr lang="fr-FR" sz="1400" b="0" i="0" spc="0" dirty="0" err="1">
                <a:ln>
                  <a:noFill/>
                </a:ln>
                <a:solidFill>
                  <a:schemeClr val="bg1"/>
                </a:solidFill>
                <a:latin typeface="Source Sans Pro Light" charset="0"/>
                <a:ea typeface="Source Sans Pro Light" charset="0"/>
                <a:cs typeface="Source Sans Pro Light" charset="0"/>
              </a:rPr>
              <a:t>refresh</a:t>
            </a:r>
            <a:endParaRPr lang="en-US" sz="1400" b="0" i="0" spc="0" dirty="0">
              <a:ln>
                <a:noFill/>
              </a:ln>
              <a:solidFill>
                <a:schemeClr val="bg1"/>
              </a:solidFill>
              <a:latin typeface="Source Sans Pro Light" charset="0"/>
              <a:ea typeface="Source Sans Pro Light" charset="0"/>
              <a:cs typeface="Source Sans Pro Light" charset="0"/>
            </a:endParaRPr>
          </a:p>
        </p:txBody>
      </p:sp>
      <p:sp>
        <p:nvSpPr>
          <p:cNvPr id="121" name="Rounded Rectangle 212">
            <a:extLst>
              <a:ext uri="{FF2B5EF4-FFF2-40B4-BE49-F238E27FC236}">
                <a16:creationId xmlns:a16="http://schemas.microsoft.com/office/drawing/2014/main" id="{D17E36AC-423C-4057-A300-65E512AA1AC1}"/>
              </a:ext>
            </a:extLst>
          </p:cNvPr>
          <p:cNvSpPr/>
          <p:nvPr/>
        </p:nvSpPr>
        <p:spPr>
          <a:xfrm>
            <a:off x="2066278" y="1446713"/>
            <a:ext cx="1876893" cy="85185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Watchdog </a:t>
            </a:r>
          </a:p>
          <a:p>
            <a:pPr lvl="0" algn="ctr"/>
            <a:r>
              <a:rPr lang="en-US" sz="1600" b="1" dirty="0">
                <a:solidFill>
                  <a:schemeClr val="bg1"/>
                </a:solidFill>
                <a:latin typeface="Source Sans Pro" charset="0"/>
                <a:ea typeface="Source Sans Pro" charset="0"/>
                <a:cs typeface="Source Sans Pro" charset="0"/>
              </a:rPr>
              <a:t>Java API</a:t>
            </a:r>
          </a:p>
        </p:txBody>
      </p:sp>
      <p:sp>
        <p:nvSpPr>
          <p:cNvPr id="122" name="Rounded Rectangle 214">
            <a:extLst>
              <a:ext uri="{FF2B5EF4-FFF2-40B4-BE49-F238E27FC236}">
                <a16:creationId xmlns:a16="http://schemas.microsoft.com/office/drawing/2014/main" id="{E8316910-51D6-4EAD-8BC1-359D01CD1F0B}"/>
              </a:ext>
            </a:extLst>
          </p:cNvPr>
          <p:cNvSpPr/>
          <p:nvPr/>
        </p:nvSpPr>
        <p:spPr>
          <a:xfrm>
            <a:off x="2064891" y="152103"/>
            <a:ext cx="1876892" cy="733254"/>
          </a:xfrm>
          <a:prstGeom prst="roundRect">
            <a:avLst>
              <a:gd name="adj" fmla="val 12311"/>
            </a:avLst>
          </a:prstGeom>
          <a:solidFill>
            <a:schemeClr val="bg1"/>
          </a:solidFill>
          <a:ln w="12700">
            <a:solidFill>
              <a:schemeClr val="tx2">
                <a:lumMod val="50000"/>
              </a:schemeClr>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fr-FR" sz="1600" b="1" dirty="0" err="1">
                <a:solidFill>
                  <a:schemeClr val="tx1"/>
                </a:solidFill>
                <a:latin typeface="Source Sans Pro" charset="0"/>
                <a:ea typeface="Source Sans Pro" charset="0"/>
                <a:cs typeface="Source Sans Pro" charset="0"/>
              </a:rPr>
              <a:t>Monitored</a:t>
            </a:r>
            <a:r>
              <a:rPr lang="fr-FR" sz="1600" b="1" dirty="0">
                <a:solidFill>
                  <a:schemeClr val="tx1"/>
                </a:solidFill>
                <a:latin typeface="Source Sans Pro" charset="0"/>
                <a:ea typeface="Source Sans Pro" charset="0"/>
                <a:cs typeface="Source Sans Pro" charset="0"/>
              </a:rPr>
              <a:t> Item 0</a:t>
            </a:r>
          </a:p>
          <a:p>
            <a:pPr algn="ctr">
              <a:lnSpc>
                <a:spcPts val="1600"/>
              </a:lnSpc>
              <a:spcBef>
                <a:spcPts val="100"/>
              </a:spcBef>
              <a:spcAft>
                <a:spcPts val="100"/>
              </a:spcAft>
            </a:pPr>
            <a:r>
              <a:rPr lang="fr-FR" sz="1600" b="1" dirty="0">
                <a:solidFill>
                  <a:schemeClr val="tx1"/>
                </a:solidFill>
                <a:latin typeface="Source Sans Pro" charset="0"/>
                <a:ea typeface="Source Sans Pro" charset="0"/>
                <a:cs typeface="Source Sans Pro" charset="0"/>
              </a:rPr>
              <a:t>f</a:t>
            </a:r>
            <a:r>
              <a:rPr lang="en-US" sz="1600" b="1" dirty="0">
                <a:solidFill>
                  <a:schemeClr val="tx1"/>
                </a:solidFill>
                <a:latin typeface="Source Sans Pro" charset="0"/>
                <a:ea typeface="Source Sans Pro" charset="0"/>
                <a:cs typeface="Source Sans Pro" charset="0"/>
              </a:rPr>
              <a:t>rom Java</a:t>
            </a:r>
            <a:endParaRPr lang="en-US" sz="1200" dirty="0">
              <a:solidFill>
                <a:schemeClr val="tx1"/>
              </a:solidFill>
              <a:latin typeface="Source Sans Pro" charset="0"/>
              <a:ea typeface="Source Sans Pro" charset="0"/>
              <a:cs typeface="Source Sans Pro" charset="0"/>
            </a:endParaRPr>
          </a:p>
        </p:txBody>
      </p:sp>
      <p:sp>
        <p:nvSpPr>
          <p:cNvPr id="128" name="ZoneTexte 127">
            <a:extLst>
              <a:ext uri="{FF2B5EF4-FFF2-40B4-BE49-F238E27FC236}">
                <a16:creationId xmlns:a16="http://schemas.microsoft.com/office/drawing/2014/main" id="{3D3C2706-7828-4F67-853A-7CD0176FE2BF}"/>
              </a:ext>
            </a:extLst>
          </p:cNvPr>
          <p:cNvSpPr txBox="1"/>
          <p:nvPr/>
        </p:nvSpPr>
        <p:spPr>
          <a:xfrm>
            <a:off x="2192707" y="961484"/>
            <a:ext cx="727287"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dirty="0" err="1">
                <a:solidFill>
                  <a:schemeClr val="bg1"/>
                </a:solidFill>
                <a:latin typeface="Source Sans Pro Light" charset="0"/>
                <a:ea typeface="Source Sans Pro Light" charset="0"/>
                <a:cs typeface="Source Sans Pro Light" charset="0"/>
              </a:rPr>
              <a:t>Get</a:t>
            </a:r>
            <a:r>
              <a:rPr lang="fr-FR" sz="1400" b="1" dirty="0">
                <a:solidFill>
                  <a:schemeClr val="bg1"/>
                </a:solidFill>
                <a:latin typeface="Source Sans Pro Light" charset="0"/>
                <a:ea typeface="Source Sans Pro Light" charset="0"/>
                <a:cs typeface="Source Sans Pro Light" charset="0"/>
              </a:rPr>
              <a:t> an ID</a:t>
            </a:r>
            <a:endParaRPr lang="en-US" sz="1400" b="1" i="0" spc="0" dirty="0">
              <a:ln>
                <a:noFill/>
              </a:ln>
              <a:solidFill>
                <a:schemeClr val="bg1"/>
              </a:solidFill>
              <a:latin typeface="Source Sans Pro Light" charset="0"/>
              <a:ea typeface="Source Sans Pro Light" charset="0"/>
              <a:cs typeface="Source Sans Pro Light" charset="0"/>
            </a:endParaRPr>
          </a:p>
        </p:txBody>
      </p:sp>
      <p:sp>
        <p:nvSpPr>
          <p:cNvPr id="130" name="ZoneTexte 129">
            <a:extLst>
              <a:ext uri="{FF2B5EF4-FFF2-40B4-BE49-F238E27FC236}">
                <a16:creationId xmlns:a16="http://schemas.microsoft.com/office/drawing/2014/main" id="{3682E91C-FA78-43FF-A517-E0DA5560841C}"/>
              </a:ext>
            </a:extLst>
          </p:cNvPr>
          <p:cNvSpPr txBox="1"/>
          <p:nvPr/>
        </p:nvSpPr>
        <p:spPr>
          <a:xfrm>
            <a:off x="3077653" y="972876"/>
            <a:ext cx="994717"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dirty="0">
                <a:solidFill>
                  <a:schemeClr val="bg1"/>
                </a:solidFill>
                <a:latin typeface="Source Sans Pro Light" charset="0"/>
                <a:ea typeface="Source Sans Pro Light" charset="0"/>
                <a:cs typeface="Source Sans Pro Light" charset="0"/>
              </a:rPr>
              <a:t>Checkpoint</a:t>
            </a:r>
            <a:endParaRPr lang="en-US" sz="1400" b="1" i="0" spc="0" dirty="0">
              <a:ln>
                <a:noFill/>
              </a:ln>
              <a:solidFill>
                <a:schemeClr val="bg1"/>
              </a:solidFill>
              <a:latin typeface="Source Sans Pro Light" charset="0"/>
              <a:ea typeface="Source Sans Pro Light" charset="0"/>
              <a:cs typeface="Source Sans Pro Light" charset="0"/>
            </a:endParaRPr>
          </a:p>
        </p:txBody>
      </p:sp>
      <p:sp>
        <p:nvSpPr>
          <p:cNvPr id="134" name="Rounded Rectangle 214">
            <a:extLst>
              <a:ext uri="{FF2B5EF4-FFF2-40B4-BE49-F238E27FC236}">
                <a16:creationId xmlns:a16="http://schemas.microsoft.com/office/drawing/2014/main" id="{D4405887-6BB0-4566-A751-CA05B4E1684B}"/>
              </a:ext>
            </a:extLst>
          </p:cNvPr>
          <p:cNvSpPr/>
          <p:nvPr/>
        </p:nvSpPr>
        <p:spPr>
          <a:xfrm>
            <a:off x="4071924" y="940166"/>
            <a:ext cx="1970321" cy="733254"/>
          </a:xfrm>
          <a:prstGeom prst="roundRect">
            <a:avLst>
              <a:gd name="adj" fmla="val 12311"/>
            </a:avLst>
          </a:prstGeom>
          <a:solidFill>
            <a:schemeClr val="bg1"/>
          </a:solidFill>
          <a:ln w="12700">
            <a:solidFill>
              <a:schemeClr val="tx2">
                <a:lumMod val="50000"/>
              </a:schemeClr>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fr-FR" sz="1600" b="1" dirty="0" err="1">
                <a:solidFill>
                  <a:schemeClr val="tx1"/>
                </a:solidFill>
                <a:latin typeface="Source Sans Pro" charset="0"/>
                <a:ea typeface="Source Sans Pro" charset="0"/>
                <a:cs typeface="Source Sans Pro" charset="0"/>
              </a:rPr>
              <a:t>Monitored</a:t>
            </a:r>
            <a:r>
              <a:rPr lang="fr-FR" sz="1600" b="1" dirty="0">
                <a:solidFill>
                  <a:schemeClr val="tx1"/>
                </a:solidFill>
                <a:latin typeface="Source Sans Pro" charset="0"/>
                <a:ea typeface="Source Sans Pro" charset="0"/>
                <a:cs typeface="Source Sans Pro" charset="0"/>
              </a:rPr>
              <a:t> Item 1</a:t>
            </a:r>
          </a:p>
          <a:p>
            <a:pPr algn="ctr">
              <a:lnSpc>
                <a:spcPts val="1600"/>
              </a:lnSpc>
              <a:spcBef>
                <a:spcPts val="100"/>
              </a:spcBef>
              <a:spcAft>
                <a:spcPts val="100"/>
              </a:spcAft>
            </a:pPr>
            <a:r>
              <a:rPr lang="fr-FR" sz="1600" b="1" dirty="0">
                <a:solidFill>
                  <a:schemeClr val="tx1"/>
                </a:solidFill>
                <a:latin typeface="Source Sans Pro" charset="0"/>
                <a:ea typeface="Source Sans Pro" charset="0"/>
                <a:cs typeface="Source Sans Pro" charset="0"/>
              </a:rPr>
              <a:t>f</a:t>
            </a:r>
            <a:r>
              <a:rPr lang="en-US" sz="1600" b="1" dirty="0">
                <a:solidFill>
                  <a:schemeClr val="tx1"/>
                </a:solidFill>
                <a:latin typeface="Source Sans Pro" charset="0"/>
                <a:ea typeface="Source Sans Pro" charset="0"/>
                <a:cs typeface="Source Sans Pro" charset="0"/>
              </a:rPr>
              <a:t>rom C</a:t>
            </a:r>
            <a:endParaRPr lang="en-US" sz="1200" dirty="0">
              <a:solidFill>
                <a:schemeClr val="tx1"/>
              </a:solidFill>
              <a:latin typeface="Source Sans Pro" charset="0"/>
              <a:ea typeface="Source Sans Pro" charset="0"/>
              <a:cs typeface="Source Sans Pro" charset="0"/>
            </a:endParaRPr>
          </a:p>
        </p:txBody>
      </p:sp>
      <p:sp>
        <p:nvSpPr>
          <p:cNvPr id="135" name="Right Arrow 104">
            <a:extLst>
              <a:ext uri="{FF2B5EF4-FFF2-40B4-BE49-F238E27FC236}">
                <a16:creationId xmlns:a16="http://schemas.microsoft.com/office/drawing/2014/main" id="{54CED20B-8A44-4DF0-86E5-D702A5C8B3D5}"/>
              </a:ext>
            </a:extLst>
          </p:cNvPr>
          <p:cNvSpPr/>
          <p:nvPr/>
        </p:nvSpPr>
        <p:spPr>
          <a:xfrm rot="5400000">
            <a:off x="4326855" y="1558180"/>
            <a:ext cx="507169" cy="891650"/>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36" name="Right Arrow 104">
            <a:extLst>
              <a:ext uri="{FF2B5EF4-FFF2-40B4-BE49-F238E27FC236}">
                <a16:creationId xmlns:a16="http://schemas.microsoft.com/office/drawing/2014/main" id="{E7B20C2A-9AA5-4D22-9A97-1CDFFC816D8B}"/>
              </a:ext>
            </a:extLst>
          </p:cNvPr>
          <p:cNvSpPr/>
          <p:nvPr/>
        </p:nvSpPr>
        <p:spPr>
          <a:xfrm rot="5400000">
            <a:off x="5308766" y="1568335"/>
            <a:ext cx="507168" cy="891649"/>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37" name="ZoneTexte 136">
            <a:extLst>
              <a:ext uri="{FF2B5EF4-FFF2-40B4-BE49-F238E27FC236}">
                <a16:creationId xmlns:a16="http://schemas.microsoft.com/office/drawing/2014/main" id="{60AF5881-8234-42C9-B758-350E2C4E4993}"/>
              </a:ext>
            </a:extLst>
          </p:cNvPr>
          <p:cNvSpPr txBox="1"/>
          <p:nvPr/>
        </p:nvSpPr>
        <p:spPr>
          <a:xfrm>
            <a:off x="4259098" y="1813302"/>
            <a:ext cx="727287"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dirty="0" err="1">
                <a:solidFill>
                  <a:schemeClr val="bg1"/>
                </a:solidFill>
                <a:latin typeface="Source Sans Pro Light" charset="0"/>
                <a:ea typeface="Source Sans Pro Light" charset="0"/>
                <a:cs typeface="Source Sans Pro Light" charset="0"/>
              </a:rPr>
              <a:t>Get</a:t>
            </a:r>
            <a:r>
              <a:rPr lang="fr-FR" sz="1400" b="1" dirty="0">
                <a:solidFill>
                  <a:schemeClr val="bg1"/>
                </a:solidFill>
                <a:latin typeface="Source Sans Pro Light" charset="0"/>
                <a:ea typeface="Source Sans Pro Light" charset="0"/>
                <a:cs typeface="Source Sans Pro Light" charset="0"/>
              </a:rPr>
              <a:t> an ID</a:t>
            </a:r>
            <a:endParaRPr lang="en-US" sz="1400" b="1" i="0" spc="0" dirty="0">
              <a:ln>
                <a:noFill/>
              </a:ln>
              <a:solidFill>
                <a:schemeClr val="bg1"/>
              </a:solidFill>
              <a:latin typeface="Source Sans Pro Light" charset="0"/>
              <a:ea typeface="Source Sans Pro Light" charset="0"/>
              <a:cs typeface="Source Sans Pro Light" charset="0"/>
            </a:endParaRPr>
          </a:p>
        </p:txBody>
      </p:sp>
      <p:sp>
        <p:nvSpPr>
          <p:cNvPr id="138" name="ZoneTexte 137">
            <a:extLst>
              <a:ext uri="{FF2B5EF4-FFF2-40B4-BE49-F238E27FC236}">
                <a16:creationId xmlns:a16="http://schemas.microsoft.com/office/drawing/2014/main" id="{1D9957B6-1BD0-4781-95F8-13E646A795D3}"/>
              </a:ext>
            </a:extLst>
          </p:cNvPr>
          <p:cNvSpPr txBox="1"/>
          <p:nvPr/>
        </p:nvSpPr>
        <p:spPr>
          <a:xfrm>
            <a:off x="5144044" y="1824694"/>
            <a:ext cx="994717"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dirty="0">
                <a:solidFill>
                  <a:schemeClr val="bg1"/>
                </a:solidFill>
                <a:latin typeface="Source Sans Pro Light" charset="0"/>
                <a:ea typeface="Source Sans Pro Light" charset="0"/>
                <a:cs typeface="Source Sans Pro Light" charset="0"/>
              </a:rPr>
              <a:t>Checkpoint</a:t>
            </a:r>
            <a:endParaRPr lang="en-US" sz="1400" b="1" i="0" spc="0" dirty="0">
              <a:ln>
                <a:noFill/>
              </a:ln>
              <a:solidFill>
                <a:schemeClr val="bg1"/>
              </a:solidFill>
              <a:latin typeface="Source Sans Pro Light" charset="0"/>
              <a:ea typeface="Source Sans Pro Light" charset="0"/>
              <a:cs typeface="Source Sans Pro Light" charset="0"/>
            </a:endParaRPr>
          </a:p>
        </p:txBody>
      </p:sp>
      <p:sp>
        <p:nvSpPr>
          <p:cNvPr id="142" name="Right Arrow 104">
            <a:extLst>
              <a:ext uri="{FF2B5EF4-FFF2-40B4-BE49-F238E27FC236}">
                <a16:creationId xmlns:a16="http://schemas.microsoft.com/office/drawing/2014/main" id="{F1C64230-F38D-4F75-8622-AB567EEDD9D4}"/>
              </a:ext>
            </a:extLst>
          </p:cNvPr>
          <p:cNvSpPr/>
          <p:nvPr/>
        </p:nvSpPr>
        <p:spPr>
          <a:xfrm>
            <a:off x="2066278" y="5904603"/>
            <a:ext cx="507168" cy="338102"/>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44" name="Right Arrow 108">
            <a:extLst>
              <a:ext uri="{FF2B5EF4-FFF2-40B4-BE49-F238E27FC236}">
                <a16:creationId xmlns:a16="http://schemas.microsoft.com/office/drawing/2014/main" id="{3E233109-5CFE-4E82-A25D-1E736CD84C3E}"/>
              </a:ext>
            </a:extLst>
          </p:cNvPr>
          <p:cNvSpPr/>
          <p:nvPr/>
        </p:nvSpPr>
        <p:spPr>
          <a:xfrm>
            <a:off x="2066279" y="6366623"/>
            <a:ext cx="507168" cy="339274"/>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6" name="ZoneTexte 5">
            <a:extLst>
              <a:ext uri="{FF2B5EF4-FFF2-40B4-BE49-F238E27FC236}">
                <a16:creationId xmlns:a16="http://schemas.microsoft.com/office/drawing/2014/main" id="{D11AEE8B-EF4C-4CDC-8FCC-B360F34B058F}"/>
              </a:ext>
            </a:extLst>
          </p:cNvPr>
          <p:cNvSpPr txBox="1"/>
          <p:nvPr/>
        </p:nvSpPr>
        <p:spPr>
          <a:xfrm>
            <a:off x="2573446" y="5965932"/>
            <a:ext cx="2750753"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i="0" spc="0" dirty="0">
                <a:ln>
                  <a:noFill/>
                </a:ln>
                <a:latin typeface="Source Sans Pro Light" charset="0"/>
                <a:ea typeface="Source Sans Pro Light" charset="0"/>
                <a:cs typeface="Source Sans Pro Light" charset="0"/>
              </a:rPr>
              <a:t>: Action </a:t>
            </a:r>
            <a:r>
              <a:rPr lang="fr-FR" sz="1400" b="1" i="0" spc="0" dirty="0" err="1">
                <a:ln>
                  <a:noFill/>
                </a:ln>
                <a:latin typeface="Source Sans Pro Light" charset="0"/>
                <a:ea typeface="Source Sans Pro Light" charset="0"/>
                <a:cs typeface="Source Sans Pro Light" charset="0"/>
              </a:rPr>
              <a:t>done</a:t>
            </a:r>
            <a:r>
              <a:rPr lang="fr-FR" sz="1400" b="1" i="0" spc="0" dirty="0">
                <a:ln>
                  <a:noFill/>
                </a:ln>
                <a:latin typeface="Source Sans Pro Light" charset="0"/>
                <a:ea typeface="Source Sans Pro Light" charset="0"/>
                <a:cs typeface="Source Sans Pro Light" charset="0"/>
              </a:rPr>
              <a:t> by </a:t>
            </a:r>
            <a:r>
              <a:rPr lang="fr-FR" sz="1400" b="1" i="0" spc="0" dirty="0" err="1">
                <a:ln>
                  <a:noFill/>
                </a:ln>
                <a:latin typeface="Source Sans Pro Light" charset="0"/>
                <a:ea typeface="Source Sans Pro Light" charset="0"/>
                <a:cs typeface="Source Sans Pro Light" charset="0"/>
              </a:rPr>
              <a:t>customer</a:t>
            </a:r>
            <a:r>
              <a:rPr lang="fr-FR" sz="1400" b="1" i="0" spc="0" dirty="0">
                <a:ln>
                  <a:noFill/>
                </a:ln>
                <a:latin typeface="Source Sans Pro Light" charset="0"/>
                <a:ea typeface="Source Sans Pro Light" charset="0"/>
                <a:cs typeface="Source Sans Pro Light" charset="0"/>
              </a:rPr>
              <a:t> application</a:t>
            </a:r>
            <a:endParaRPr lang="en-US" sz="1400" b="1" i="0" spc="0" dirty="0">
              <a:ln>
                <a:noFill/>
              </a:ln>
              <a:latin typeface="Source Sans Pro Light" charset="0"/>
              <a:ea typeface="Source Sans Pro Light" charset="0"/>
              <a:cs typeface="Source Sans Pro Light" charset="0"/>
            </a:endParaRPr>
          </a:p>
        </p:txBody>
      </p:sp>
      <p:sp>
        <p:nvSpPr>
          <p:cNvPr id="146" name="ZoneTexte 145">
            <a:extLst>
              <a:ext uri="{FF2B5EF4-FFF2-40B4-BE49-F238E27FC236}">
                <a16:creationId xmlns:a16="http://schemas.microsoft.com/office/drawing/2014/main" id="{529F2221-AA6F-4AC1-B635-82ACC80579FD}"/>
              </a:ext>
            </a:extLst>
          </p:cNvPr>
          <p:cNvSpPr txBox="1"/>
          <p:nvPr/>
        </p:nvSpPr>
        <p:spPr>
          <a:xfrm>
            <a:off x="2573446" y="6428538"/>
            <a:ext cx="2208938"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i="0" spc="0" dirty="0">
                <a:ln>
                  <a:noFill/>
                </a:ln>
                <a:latin typeface="Source Sans Pro Light" charset="0"/>
                <a:ea typeface="Source Sans Pro Light" charset="0"/>
                <a:cs typeface="Source Sans Pro Light" charset="0"/>
              </a:rPr>
              <a:t>: Action </a:t>
            </a:r>
            <a:r>
              <a:rPr lang="fr-FR" sz="1400" b="1" i="0" spc="0" dirty="0" err="1">
                <a:ln>
                  <a:noFill/>
                </a:ln>
                <a:latin typeface="Source Sans Pro Light" charset="0"/>
                <a:ea typeface="Source Sans Pro Light" charset="0"/>
                <a:cs typeface="Source Sans Pro Light" charset="0"/>
              </a:rPr>
              <a:t>done</a:t>
            </a:r>
            <a:r>
              <a:rPr lang="fr-FR" sz="1400" b="1" i="0" spc="0" dirty="0">
                <a:ln>
                  <a:noFill/>
                </a:ln>
                <a:latin typeface="Source Sans Pro Light" charset="0"/>
                <a:ea typeface="Source Sans Pro Light" charset="0"/>
                <a:cs typeface="Source Sans Pro Light" charset="0"/>
              </a:rPr>
              <a:t> by </a:t>
            </a:r>
            <a:r>
              <a:rPr lang="fr-FR" sz="1400" b="1" i="0" spc="0" dirty="0" err="1">
                <a:ln>
                  <a:noFill/>
                </a:ln>
                <a:latin typeface="Source Sans Pro Light" charset="0"/>
                <a:ea typeface="Source Sans Pro Light" charset="0"/>
                <a:cs typeface="Source Sans Pro Light" charset="0"/>
              </a:rPr>
              <a:t>Watchdog</a:t>
            </a:r>
            <a:r>
              <a:rPr lang="fr-FR" sz="1400" b="1" i="0" spc="0" dirty="0">
                <a:ln>
                  <a:noFill/>
                </a:ln>
                <a:latin typeface="Source Sans Pro Light" charset="0"/>
                <a:ea typeface="Source Sans Pro Light" charset="0"/>
                <a:cs typeface="Source Sans Pro Light" charset="0"/>
              </a:rPr>
              <a:t> API</a:t>
            </a:r>
            <a:endParaRPr lang="en-US" sz="1400" b="1" i="0" spc="0" dirty="0">
              <a:ln>
                <a:noFill/>
              </a:ln>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341712221"/>
      </p:ext>
    </p:extLst>
  </p:cSld>
  <p:clrMapOvr>
    <a:masterClrMapping/>
  </p:clrMapOvr>
</p:sld>
</file>

<file path=ppt/theme/theme1.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heme1" id="{831C14EF-DF3C-48FD-9DC0-F5EBB6975C6E}" vid="{F7EA42B8-D697-448A-A609-C4A12263D2A2}"/>
    </a:ext>
  </a:extLst>
</a:theme>
</file>

<file path=docProps/app.xml><?xml version="1.0" encoding="utf-8"?>
<Properties xmlns="http://schemas.openxmlformats.org/officeDocument/2006/extended-properties" xmlns:vt="http://schemas.openxmlformats.org/officeDocument/2006/docPropsVTypes">
  <Template>MICROEJ Charter Theme 2019</Template>
  <TotalTime>111</TotalTime>
  <Words>56</Words>
  <Application>Microsoft Office PowerPoint</Application>
  <PresentationFormat>Grand écran</PresentationFormat>
  <Paragraphs>21</Paragraphs>
  <Slides>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vt:i4>
      </vt:variant>
    </vt:vector>
  </HeadingPairs>
  <TitlesOfParts>
    <vt:vector size="10" baseType="lpstr">
      <vt:lpstr>Arial</vt:lpstr>
      <vt:lpstr>Calibri</vt:lpstr>
      <vt:lpstr>Courier New</vt:lpstr>
      <vt:lpstr>Source Sans Pro</vt:lpstr>
      <vt:lpstr>Source Sans Pro Black</vt:lpstr>
      <vt:lpstr>Source Sans Pro ExtraLight</vt:lpstr>
      <vt:lpstr>Source Sans Pro Light</vt:lpstr>
      <vt:lpstr>Source Sans Pro Semibold</vt:lpstr>
      <vt:lpstr>Theme1</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Erwan Moreac</dc:creator>
  <cp:lastModifiedBy>Erwan Moreac</cp:lastModifiedBy>
  <cp:revision>16</cp:revision>
  <dcterms:created xsi:type="dcterms:W3CDTF">2021-04-22T08:19:07Z</dcterms:created>
  <dcterms:modified xsi:type="dcterms:W3CDTF">2021-04-22T10:16:17Z</dcterms:modified>
</cp:coreProperties>
</file>