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B1B5"/>
    <a:srgbClr val="ED4B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A379-162D-4FF0-BD37-4BE9AA217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781A6-9EB5-41F4-B901-6F236E43B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A58F2-2B02-42E0-A1F6-0AE264CA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1CC4-CFE8-47EE-8E17-E4A97B012916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F1134-2A10-4184-A434-D1DAED88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088B3-DC6F-4533-B608-C244E7D2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673D-0222-4325-A0AB-DB16F6B8C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36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36A7-833B-4A3B-A6C0-60F1F89E9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F35F4-9AD0-4594-97CF-C4C62FFCF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4824A-227F-4D69-9158-DE248860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1CC4-CFE8-47EE-8E17-E4A97B012916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62071-5C55-47AC-9C62-FD27DB18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95550-8AEE-4398-B5F2-B5CE9ECC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673D-0222-4325-A0AB-DB16F6B8C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18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F43DA-C8EA-479C-98DE-1094D38B2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6A14D-D14A-491C-BC91-A520D16EB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6EDCB-8FDF-40FB-B09C-8E809F43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1CC4-CFE8-47EE-8E17-E4A97B012916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D105F-6523-4A50-9EC9-F26655F9F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322D8-317F-410C-B699-EFDB957A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673D-0222-4325-A0AB-DB16F6B8C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72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16BD6-379B-4EA0-BC73-AA862C2ED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0837E-EE87-40B3-B921-3EE12FEF0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61F9C-D296-4009-8AC9-B7F22084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1CC4-CFE8-47EE-8E17-E4A97B012916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D6C29-6381-4B90-B822-6606E59B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44F66-3343-4ED5-9695-AB9C3A02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673D-0222-4325-A0AB-DB16F6B8C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62D0-598F-48B8-8922-5C5D756C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FB14F-CA66-41EC-9BCC-130564BBF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A2A7E-BF8F-477A-AC3B-70C3B8D45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1CC4-CFE8-47EE-8E17-E4A97B012916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34F79-873B-46B3-95E1-BF5DEA40B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D9B62-EE7C-4330-98AA-C8961EBBA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673D-0222-4325-A0AB-DB16F6B8C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89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2DFC-28FB-4F7B-B9F2-CE54480F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ABE02-C385-40E3-8826-BDE8EF080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93AED-D8F2-4E1E-BCAC-70758A050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95564-B731-4EA4-AB86-86AE7446A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1CC4-CFE8-47EE-8E17-E4A97B012916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A3274-2E3B-436C-9209-64F8D9FE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7A194-324B-4B4D-B970-2080712F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673D-0222-4325-A0AB-DB16F6B8C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69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4C5E-620C-4E54-B7C4-4203D7E3E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A2656-445C-4C73-84BF-A697DF3E3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F75C8-272B-4ABB-B843-82AEB0C22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3E24A-6A96-4A11-B523-4E20D52A1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317CE9-9EB8-4187-AC12-621293634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ADA78-B93D-4FE1-A907-54BBD56B3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1CC4-CFE8-47EE-8E17-E4A97B012916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C2E4F-1139-4CA3-BB00-39DC8E3F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A0DFA-B48B-4FBB-AE7F-C36692C9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673D-0222-4325-A0AB-DB16F6B8C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73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B639-4B5C-4699-B4D4-870A016C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8ED516-2AB2-4902-8B54-6F455D12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1CC4-CFE8-47EE-8E17-E4A97B012916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878D0-0AD8-480B-BD46-7B9FC2695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70BF5-8031-460C-BA74-1636C592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673D-0222-4325-A0AB-DB16F6B8C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34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DE90F2-21D3-4066-BB3F-5024AC465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1CC4-CFE8-47EE-8E17-E4A97B012916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09685C-D5F2-4F07-ADC2-41B1CCD6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891DE-E596-4BF2-B2B0-11281165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673D-0222-4325-A0AB-DB16F6B8C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39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05DE7-4A60-4275-B875-F47B25744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460F8-73D5-432D-96F7-2D504C707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47000-8A81-47D6-86BB-26EB14034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2B6E8-5307-4BDB-9C4B-10568119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1CC4-CFE8-47EE-8E17-E4A97B012916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57151-5649-4D3B-AAD3-34583B848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93DC1-E7EC-472B-A625-D2E2E9C8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673D-0222-4325-A0AB-DB16F6B8C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72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EBBD-27A4-45EF-9430-F31CB8C9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EB6F9-6395-456F-9B03-EE7075340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B2AF4-DE14-434E-96A7-AEDF059D6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780FA-FC7B-4B6E-8916-8066B2E5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1CC4-CFE8-47EE-8E17-E4A97B012916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44457-E3E5-4BAF-BA0F-9C616E22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38F3F-3D3E-46AA-A457-CC2EE046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673D-0222-4325-A0AB-DB16F6B8C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58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26AD14-284E-4BD2-BD56-6746F210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24308-F9A3-4F4C-BDFF-25D548403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F4468-8FEC-4755-ACB4-04C402A60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1CC4-CFE8-47EE-8E17-E4A97B012916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48852-04EA-4E50-B883-E9E524818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69B95-5194-466B-9BEA-825130275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5673D-0222-4325-A0AB-DB16F6B8C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68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569687" y="4731417"/>
            <a:ext cx="8407433" cy="369332"/>
            <a:chOff x="1702256" y="5138471"/>
            <a:chExt cx="8551571" cy="369332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1702256" y="5138471"/>
              <a:ext cx="8551571" cy="0"/>
            </a:xfrm>
            <a:prstGeom prst="straightConnector1">
              <a:avLst/>
            </a:prstGeom>
            <a:noFill/>
            <a:ln w="31750" cap="flat" cmpd="sng" algn="ctr">
              <a:solidFill>
                <a:srgbClr val="5B6D76"/>
              </a:solidFill>
              <a:prstDash val="solid"/>
              <a:headEnd type="triangle" w="lg" len="lg"/>
              <a:tailEnd type="triangle" w="lg" len="lg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4716634" y="5138471"/>
              <a:ext cx="2046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377">
                <a:defRPr/>
              </a:pPr>
              <a:r>
                <a:rPr lang="en-US" dirty="0">
                  <a:solidFill>
                    <a:srgbClr val="5B6D76"/>
                  </a:solidFill>
                  <a:latin typeface="Calibri Light"/>
                </a:rPr>
                <a:t>Managed Heap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B6D76"/>
                  </a:solidFill>
                  <a:effectLst/>
                  <a:uLnTx/>
                  <a:uFillTx/>
                  <a:latin typeface="Calibri Light"/>
                </a:rPr>
                <a:t> Size</a:t>
              </a:r>
            </a:p>
          </p:txBody>
        </p:sp>
      </p:grpSp>
      <p:sp>
        <p:nvSpPr>
          <p:cNvPr id="70" name="Rectangle 69"/>
          <p:cNvSpPr/>
          <p:nvPr/>
        </p:nvSpPr>
        <p:spPr>
          <a:xfrm>
            <a:off x="1569686" y="2396006"/>
            <a:ext cx="8407431" cy="670467"/>
          </a:xfrm>
          <a:prstGeom prst="rect">
            <a:avLst/>
          </a:prstGeom>
          <a:solidFill>
            <a:srgbClr val="EE502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kern="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Feature 1 Limit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496291" y="2272145"/>
            <a:ext cx="8571345" cy="2370695"/>
          </a:xfrm>
          <a:prstGeom prst="rect">
            <a:avLst/>
          </a:prstGeom>
          <a:noFill/>
          <a:ln w="31750" cap="flat" cmpd="sng" algn="ctr">
            <a:solidFill>
              <a:srgbClr val="4B535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6DC8C4-379C-C35F-1E40-4C3C7EE5ACA5}"/>
              </a:ext>
            </a:extLst>
          </p:cNvPr>
          <p:cNvSpPr/>
          <p:nvPr/>
        </p:nvSpPr>
        <p:spPr>
          <a:xfrm>
            <a:off x="1569685" y="3144951"/>
            <a:ext cx="8407432" cy="670467"/>
          </a:xfrm>
          <a:prstGeom prst="rect">
            <a:avLst/>
          </a:prstGeom>
          <a:solidFill>
            <a:srgbClr val="EE502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kern="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Feature 2 Limit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FBEDA2-465B-971F-4BF9-89A3F2FF949A}"/>
              </a:ext>
            </a:extLst>
          </p:cNvPr>
          <p:cNvSpPr/>
          <p:nvPr/>
        </p:nvSpPr>
        <p:spPr>
          <a:xfrm>
            <a:off x="1578247" y="3893896"/>
            <a:ext cx="8407431" cy="670467"/>
          </a:xfrm>
          <a:prstGeom prst="rect">
            <a:avLst/>
          </a:prstGeom>
          <a:solidFill>
            <a:srgbClr val="00AEC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77"/>
            <a:r>
              <a:rPr lang="en-US" kern="0" dirty="0">
                <a:solidFill>
                  <a:srgbClr val="FFFFFF"/>
                </a:solidFill>
                <a:latin typeface="Calibri Light"/>
              </a:rPr>
              <a:t>Feature 2 Limit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93EFD-703E-F2BE-FAA0-F3892765FBCB}"/>
              </a:ext>
            </a:extLst>
          </p:cNvPr>
          <p:cNvSpPr txBox="1"/>
          <p:nvPr/>
        </p:nvSpPr>
        <p:spPr>
          <a:xfrm>
            <a:off x="1422399" y="323273"/>
            <a:ext cx="104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51493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835F1-7DF2-D3B8-E1AE-2F71385CF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335FB52-4914-372D-8C0F-492A8B9C6D4E}"/>
              </a:ext>
            </a:extLst>
          </p:cNvPr>
          <p:cNvGrpSpPr/>
          <p:nvPr/>
        </p:nvGrpSpPr>
        <p:grpSpPr>
          <a:xfrm>
            <a:off x="1578247" y="4833019"/>
            <a:ext cx="8407433" cy="369332"/>
            <a:chOff x="1702256" y="5138471"/>
            <a:chExt cx="8551571" cy="369332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8C2C64E-C2D1-5F14-59D7-9729CD4A731E}"/>
                </a:ext>
              </a:extLst>
            </p:cNvPr>
            <p:cNvCxnSpPr/>
            <p:nvPr/>
          </p:nvCxnSpPr>
          <p:spPr>
            <a:xfrm>
              <a:off x="1702256" y="5138471"/>
              <a:ext cx="8551571" cy="0"/>
            </a:xfrm>
            <a:prstGeom prst="straightConnector1">
              <a:avLst/>
            </a:prstGeom>
            <a:noFill/>
            <a:ln w="31750" cap="flat" cmpd="sng" algn="ctr">
              <a:solidFill>
                <a:srgbClr val="5B6D76"/>
              </a:solidFill>
              <a:prstDash val="solid"/>
              <a:headEnd type="triangle" w="lg" len="lg"/>
              <a:tailEnd type="triangle" w="lg" len="lg"/>
            </a:ln>
            <a:effectLst/>
          </p:spPr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497CEF5-FA9D-BBD9-3095-215CBF13938D}"/>
                </a:ext>
              </a:extLst>
            </p:cNvPr>
            <p:cNvSpPr txBox="1"/>
            <p:nvPr/>
          </p:nvSpPr>
          <p:spPr>
            <a:xfrm>
              <a:off x="4716634" y="5138471"/>
              <a:ext cx="2046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377">
                <a:defRPr/>
              </a:pPr>
              <a:r>
                <a:rPr lang="en-US" dirty="0">
                  <a:solidFill>
                    <a:srgbClr val="5B6D76"/>
                  </a:solidFill>
                  <a:latin typeface="Calibri Light"/>
                </a:rPr>
                <a:t>Managed Heap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B6D76"/>
                  </a:solidFill>
                  <a:effectLst/>
                  <a:uLnTx/>
                  <a:uFillTx/>
                  <a:latin typeface="Calibri Light"/>
                </a:rPr>
                <a:t> Size</a:t>
              </a: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66F362C-3E1E-880C-4E6B-F2FF1EDC448A}"/>
              </a:ext>
            </a:extLst>
          </p:cNvPr>
          <p:cNvSpPr/>
          <p:nvPr/>
        </p:nvSpPr>
        <p:spPr>
          <a:xfrm>
            <a:off x="1569686" y="2396006"/>
            <a:ext cx="8407431" cy="670467"/>
          </a:xfrm>
          <a:prstGeom prst="rect">
            <a:avLst/>
          </a:prstGeom>
          <a:solidFill>
            <a:srgbClr val="EE502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kern="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Feature 1 Memory Limit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E0CDFDF-6EF8-6226-6153-6C23966F7E9E}"/>
              </a:ext>
            </a:extLst>
          </p:cNvPr>
          <p:cNvSpPr/>
          <p:nvPr/>
        </p:nvSpPr>
        <p:spPr>
          <a:xfrm>
            <a:off x="1496291" y="2272145"/>
            <a:ext cx="8571345" cy="2370695"/>
          </a:xfrm>
          <a:prstGeom prst="rect">
            <a:avLst/>
          </a:prstGeom>
          <a:noFill/>
          <a:ln w="31750" cap="flat" cmpd="sng" algn="ctr">
            <a:solidFill>
              <a:srgbClr val="4B535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02BD9A-5C32-85AA-1A70-BFAAAF7C0460}"/>
              </a:ext>
            </a:extLst>
          </p:cNvPr>
          <p:cNvSpPr/>
          <p:nvPr/>
        </p:nvSpPr>
        <p:spPr>
          <a:xfrm>
            <a:off x="1569685" y="3144951"/>
            <a:ext cx="8407432" cy="670467"/>
          </a:xfrm>
          <a:prstGeom prst="rect">
            <a:avLst/>
          </a:prstGeom>
          <a:solidFill>
            <a:srgbClr val="EE502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kern="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Feature 2 Memory Limit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89C7BE-F15F-AAA1-D066-651D6AC86B6D}"/>
              </a:ext>
            </a:extLst>
          </p:cNvPr>
          <p:cNvSpPr txBox="1"/>
          <p:nvPr/>
        </p:nvSpPr>
        <p:spPr>
          <a:xfrm>
            <a:off x="1496291" y="3939279"/>
            <a:ext cx="16625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77">
              <a:defRPr/>
            </a:pPr>
            <a:r>
              <a:rPr lang="en-US" dirty="0">
                <a:solidFill>
                  <a:srgbClr val="5B6D76"/>
                </a:solidFill>
                <a:latin typeface="Calibri Light"/>
              </a:rPr>
              <a:t>Kernel Memory Reservation (0)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B6D76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FA8FE-A6CE-B7EA-369B-D001DFAA0FB3}"/>
              </a:ext>
            </a:extLst>
          </p:cNvPr>
          <p:cNvSpPr txBox="1"/>
          <p:nvPr/>
        </p:nvSpPr>
        <p:spPr>
          <a:xfrm>
            <a:off x="1422399" y="32327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1</a:t>
            </a:r>
          </a:p>
        </p:txBody>
      </p:sp>
    </p:spTree>
    <p:extLst>
      <p:ext uri="{BB962C8B-B14F-4D97-AF65-F5344CB8AC3E}">
        <p14:creationId xmlns:p14="http://schemas.microsoft.com/office/powerpoint/2010/main" val="362084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6AEDB-500C-FC37-A97F-3763BF72E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E7ACAF99-3108-6FFF-B0E2-7C5BBF4BE19A}"/>
              </a:ext>
            </a:extLst>
          </p:cNvPr>
          <p:cNvGrpSpPr/>
          <p:nvPr/>
        </p:nvGrpSpPr>
        <p:grpSpPr>
          <a:xfrm>
            <a:off x="1569687" y="5294831"/>
            <a:ext cx="8407433" cy="369332"/>
            <a:chOff x="1702256" y="5138471"/>
            <a:chExt cx="8551571" cy="369332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46951C2-EDE0-CAF8-9B7B-BF94BFF23C3E}"/>
                </a:ext>
              </a:extLst>
            </p:cNvPr>
            <p:cNvCxnSpPr/>
            <p:nvPr/>
          </p:nvCxnSpPr>
          <p:spPr>
            <a:xfrm>
              <a:off x="1702256" y="5138471"/>
              <a:ext cx="8551571" cy="0"/>
            </a:xfrm>
            <a:prstGeom prst="straightConnector1">
              <a:avLst/>
            </a:prstGeom>
            <a:noFill/>
            <a:ln w="31750" cap="flat" cmpd="sng" algn="ctr">
              <a:solidFill>
                <a:srgbClr val="5B6D76"/>
              </a:solidFill>
              <a:prstDash val="solid"/>
              <a:headEnd type="triangle" w="lg" len="lg"/>
              <a:tailEnd type="triangle" w="lg" len="lg"/>
            </a:ln>
            <a:effectLst/>
          </p:spPr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5220FB8-FAA9-60ED-B93A-78895510AA63}"/>
                </a:ext>
              </a:extLst>
            </p:cNvPr>
            <p:cNvSpPr txBox="1"/>
            <p:nvPr/>
          </p:nvSpPr>
          <p:spPr>
            <a:xfrm>
              <a:off x="4716634" y="5138471"/>
              <a:ext cx="2046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377">
                <a:defRPr/>
              </a:pPr>
              <a:r>
                <a:rPr lang="en-US" dirty="0">
                  <a:solidFill>
                    <a:srgbClr val="5B6D76"/>
                  </a:solidFill>
                  <a:latin typeface="Calibri Light"/>
                </a:rPr>
                <a:t>Managed Heap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B6D76"/>
                  </a:solidFill>
                  <a:effectLst/>
                  <a:uLnTx/>
                  <a:uFillTx/>
                  <a:latin typeface="Calibri Light"/>
                </a:rPr>
                <a:t> Size</a:t>
              </a: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64250146-3912-DEEB-6920-0A38F764084A}"/>
              </a:ext>
            </a:extLst>
          </p:cNvPr>
          <p:cNvSpPr/>
          <p:nvPr/>
        </p:nvSpPr>
        <p:spPr>
          <a:xfrm>
            <a:off x="1569686" y="2396006"/>
            <a:ext cx="8407431" cy="670467"/>
          </a:xfrm>
          <a:prstGeom prst="rect">
            <a:avLst/>
          </a:prstGeom>
          <a:solidFill>
            <a:srgbClr val="EE502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kern="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Feature 1 Memory Limit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B48D7B6-F930-CBB1-CDD7-AA37DC066494}"/>
              </a:ext>
            </a:extLst>
          </p:cNvPr>
          <p:cNvSpPr/>
          <p:nvPr/>
        </p:nvSpPr>
        <p:spPr>
          <a:xfrm>
            <a:off x="1496291" y="2272145"/>
            <a:ext cx="8571345" cy="2370695"/>
          </a:xfrm>
          <a:prstGeom prst="rect">
            <a:avLst/>
          </a:prstGeom>
          <a:noFill/>
          <a:ln w="31750" cap="flat" cmpd="sng" algn="ctr">
            <a:solidFill>
              <a:srgbClr val="4B535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6F6BEC-4639-9630-9B96-DFA709D6BA32}"/>
              </a:ext>
            </a:extLst>
          </p:cNvPr>
          <p:cNvSpPr/>
          <p:nvPr/>
        </p:nvSpPr>
        <p:spPr>
          <a:xfrm>
            <a:off x="2927927" y="3144951"/>
            <a:ext cx="7049190" cy="670467"/>
          </a:xfrm>
          <a:prstGeom prst="rect">
            <a:avLst/>
          </a:prstGeom>
          <a:solidFill>
            <a:srgbClr val="EE502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kern="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Feature 2 Memory Limit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A583F2-8924-8D05-7262-2CF3C4B5A9BA}"/>
              </a:ext>
            </a:extLst>
          </p:cNvPr>
          <p:cNvSpPr/>
          <p:nvPr/>
        </p:nvSpPr>
        <p:spPr>
          <a:xfrm>
            <a:off x="1578248" y="3893896"/>
            <a:ext cx="3123062" cy="670467"/>
          </a:xfrm>
          <a:prstGeom prst="rect">
            <a:avLst/>
          </a:prstGeom>
          <a:solidFill>
            <a:srgbClr val="00AEC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77"/>
            <a:r>
              <a:rPr lang="en-US" kern="0" dirty="0">
                <a:solidFill>
                  <a:srgbClr val="FFFFFF"/>
                </a:solidFill>
                <a:latin typeface="Calibri Light"/>
              </a:rPr>
              <a:t>Kernel Memory Reservation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40E09DB-560B-AE97-4EB8-8763F260A4C6}"/>
              </a:ext>
            </a:extLst>
          </p:cNvPr>
          <p:cNvGrpSpPr/>
          <p:nvPr/>
        </p:nvGrpSpPr>
        <p:grpSpPr>
          <a:xfrm>
            <a:off x="4701310" y="4847022"/>
            <a:ext cx="5284369" cy="369332"/>
            <a:chOff x="1702256" y="5138471"/>
            <a:chExt cx="8551571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82342A7-5AA7-576E-DE5D-A9D887E71572}"/>
                </a:ext>
              </a:extLst>
            </p:cNvPr>
            <p:cNvCxnSpPr/>
            <p:nvPr/>
          </p:nvCxnSpPr>
          <p:spPr>
            <a:xfrm>
              <a:off x="1702256" y="5138471"/>
              <a:ext cx="8551571" cy="0"/>
            </a:xfrm>
            <a:prstGeom prst="straightConnector1">
              <a:avLst/>
            </a:prstGeom>
            <a:noFill/>
            <a:ln w="31750" cap="flat" cmpd="sng" algn="ctr">
              <a:solidFill>
                <a:srgbClr val="5B6D76"/>
              </a:solidFill>
              <a:prstDash val="solid"/>
              <a:headEnd type="triangle" w="lg" len="lg"/>
              <a:tailEnd type="triangle" w="lg" len="lg"/>
            </a:ln>
            <a:effectLst/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F7BCA0-5719-12CC-6BA6-CB4DE949FD9B}"/>
                </a:ext>
              </a:extLst>
            </p:cNvPr>
            <p:cNvSpPr txBox="1"/>
            <p:nvPr/>
          </p:nvSpPr>
          <p:spPr>
            <a:xfrm>
              <a:off x="2697643" y="5138471"/>
              <a:ext cx="6084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377">
                <a:defRPr/>
              </a:pPr>
              <a:r>
                <a:rPr lang="en-US" dirty="0">
                  <a:solidFill>
                    <a:srgbClr val="5B6D76"/>
                  </a:solidFill>
                  <a:latin typeface="Calibri Light"/>
                </a:rPr>
                <a:t>Effective Maximum Features Heap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B6D76"/>
                  </a:solidFill>
                  <a:effectLst/>
                  <a:uLnTx/>
                  <a:uFillTx/>
                  <a:latin typeface="Calibri Light"/>
                </a:rPr>
                <a:t> Size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4F62631-32F7-6599-7A43-81DF7CBA05CC}"/>
              </a:ext>
            </a:extLst>
          </p:cNvPr>
          <p:cNvSpPr txBox="1"/>
          <p:nvPr/>
        </p:nvSpPr>
        <p:spPr>
          <a:xfrm>
            <a:off x="1422399" y="32327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416242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519FB-7289-EBD2-9264-B8C92FEF2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E5BCF9B6-2503-989F-A04A-37D9B2118264}"/>
              </a:ext>
            </a:extLst>
          </p:cNvPr>
          <p:cNvGrpSpPr/>
          <p:nvPr/>
        </p:nvGrpSpPr>
        <p:grpSpPr>
          <a:xfrm>
            <a:off x="1569687" y="5294831"/>
            <a:ext cx="8407433" cy="369332"/>
            <a:chOff x="1702256" y="5138471"/>
            <a:chExt cx="8551571" cy="369332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FEDF6E0-07F2-5280-961E-C1B077D23C5A}"/>
                </a:ext>
              </a:extLst>
            </p:cNvPr>
            <p:cNvCxnSpPr/>
            <p:nvPr/>
          </p:nvCxnSpPr>
          <p:spPr>
            <a:xfrm>
              <a:off x="1702256" y="5138471"/>
              <a:ext cx="8551571" cy="0"/>
            </a:xfrm>
            <a:prstGeom prst="straightConnector1">
              <a:avLst/>
            </a:prstGeom>
            <a:noFill/>
            <a:ln w="31750" cap="flat" cmpd="sng" algn="ctr">
              <a:solidFill>
                <a:srgbClr val="5B6D76"/>
              </a:solidFill>
              <a:prstDash val="solid"/>
              <a:headEnd type="triangle" w="lg" len="lg"/>
              <a:tailEnd type="triangle" w="lg" len="lg"/>
            </a:ln>
            <a:effectLst/>
          </p:spPr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DBD9030-624B-E360-A0AC-2DCD5E647050}"/>
                </a:ext>
              </a:extLst>
            </p:cNvPr>
            <p:cNvSpPr txBox="1"/>
            <p:nvPr/>
          </p:nvSpPr>
          <p:spPr>
            <a:xfrm>
              <a:off x="4716634" y="5138471"/>
              <a:ext cx="2046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377">
                <a:defRPr/>
              </a:pPr>
              <a:r>
                <a:rPr lang="en-US" dirty="0">
                  <a:solidFill>
                    <a:srgbClr val="5B6D76"/>
                  </a:solidFill>
                  <a:latin typeface="Calibri Light"/>
                </a:rPr>
                <a:t>Managed Heap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B6D76"/>
                  </a:solidFill>
                  <a:effectLst/>
                  <a:uLnTx/>
                  <a:uFillTx/>
                  <a:latin typeface="Calibri Light"/>
                </a:rPr>
                <a:t> Size</a:t>
              </a: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3527689-FBDC-530F-DF1B-013DB5F7EEC2}"/>
              </a:ext>
            </a:extLst>
          </p:cNvPr>
          <p:cNvSpPr/>
          <p:nvPr/>
        </p:nvSpPr>
        <p:spPr>
          <a:xfrm>
            <a:off x="3325091" y="2396007"/>
            <a:ext cx="3297382" cy="670467"/>
          </a:xfrm>
          <a:prstGeom prst="rect">
            <a:avLst/>
          </a:prstGeom>
          <a:solidFill>
            <a:srgbClr val="EE502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kern="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Feature 1 Memory Limit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416AD54-6830-62D9-3418-36ED35E3F75F}"/>
              </a:ext>
            </a:extLst>
          </p:cNvPr>
          <p:cNvSpPr/>
          <p:nvPr/>
        </p:nvSpPr>
        <p:spPr>
          <a:xfrm>
            <a:off x="1496291" y="2272145"/>
            <a:ext cx="8571345" cy="2370695"/>
          </a:xfrm>
          <a:prstGeom prst="rect">
            <a:avLst/>
          </a:prstGeom>
          <a:noFill/>
          <a:ln w="31750" cap="flat" cmpd="sng" algn="ctr">
            <a:solidFill>
              <a:srgbClr val="4B535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835398-9EB6-F137-CAD0-2D6D22A5B8C8}"/>
              </a:ext>
            </a:extLst>
          </p:cNvPr>
          <p:cNvSpPr/>
          <p:nvPr/>
        </p:nvSpPr>
        <p:spPr>
          <a:xfrm>
            <a:off x="6622473" y="3190336"/>
            <a:ext cx="3363206" cy="670467"/>
          </a:xfrm>
          <a:prstGeom prst="rect">
            <a:avLst/>
          </a:prstGeom>
          <a:solidFill>
            <a:srgbClr val="EE502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r>
              <a:rPr lang="en-US" kern="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Feature 2 Memory Limit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1A6204-1C67-72F6-01A7-C241CF9F53CA}"/>
              </a:ext>
            </a:extLst>
          </p:cNvPr>
          <p:cNvSpPr/>
          <p:nvPr/>
        </p:nvSpPr>
        <p:spPr>
          <a:xfrm>
            <a:off x="1578248" y="3893896"/>
            <a:ext cx="1746843" cy="670467"/>
          </a:xfrm>
          <a:prstGeom prst="rect">
            <a:avLst/>
          </a:prstGeom>
          <a:solidFill>
            <a:srgbClr val="00AEC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77"/>
            <a:r>
              <a:rPr lang="en-US" kern="0" dirty="0">
                <a:solidFill>
                  <a:srgbClr val="FFFFFF"/>
                </a:solidFill>
                <a:latin typeface="Calibri Light"/>
              </a:rPr>
              <a:t>Kernel Memory Reservation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86B364-821A-34C7-E031-081D3678D4E2}"/>
              </a:ext>
            </a:extLst>
          </p:cNvPr>
          <p:cNvSpPr txBox="1"/>
          <p:nvPr/>
        </p:nvSpPr>
        <p:spPr>
          <a:xfrm>
            <a:off x="1422399" y="32327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3</a:t>
            </a:r>
          </a:p>
        </p:txBody>
      </p:sp>
    </p:spTree>
    <p:extLst>
      <p:ext uri="{BB962C8B-B14F-4D97-AF65-F5344CB8AC3E}">
        <p14:creationId xmlns:p14="http://schemas.microsoft.com/office/powerpoint/2010/main" val="194460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69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Frédéric Rivière</cp:lastModifiedBy>
  <cp:revision>12</cp:revision>
  <dcterms:created xsi:type="dcterms:W3CDTF">2020-03-19T16:21:35Z</dcterms:created>
  <dcterms:modified xsi:type="dcterms:W3CDTF">2025-06-06T11:53:07Z</dcterms:modified>
</cp:coreProperties>
</file>