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fr-FR"/>
              <a:t>Cliquez sur l'icône pour ajouter une image</a:t>
            </a:r>
            <a:endParaRPr lang="en-US"/>
          </a:p>
        </p:txBody>
      </p:sp>
      <p:sp>
        <p:nvSpPr>
          <p:cNvPr id="2" name="Rectangle 1"/>
          <p:cNvSpPr/>
          <p:nvPr/>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958321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446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1139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1377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7980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08740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1568022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587121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extLst>
      <p:ext uri="{BB962C8B-B14F-4D97-AF65-F5344CB8AC3E}">
        <p14:creationId xmlns:p14="http://schemas.microsoft.com/office/powerpoint/2010/main" val="247548906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2355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16688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53333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2305022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4CF8787-A6DE-4AD8-9FA2-5B4EC243CD82}"/>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18A0F692-C3E9-4019-995E-FE98FE22BDF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1286D46B-69A9-4760-9A76-786867B1DBCD}"/>
              </a:ext>
            </a:extLst>
          </p:cNvPr>
          <p:cNvSpPr>
            <a:spLocks noGrp="1"/>
          </p:cNvSpPr>
          <p:nvPr>
            <p:ph type="dt" sz="half" idx="10"/>
          </p:nvPr>
        </p:nvSpPr>
        <p:spPr/>
        <p:txBody>
          <a:bodyPr/>
          <a:lstStyle/>
          <a:p>
            <a:fld id="{67187AE1-87DF-4843-9F94-3D99DBF3BED3}" type="datetimeFigureOut">
              <a:rPr lang="en-US" smtClean="0"/>
              <a:t>7/26/2021</a:t>
            </a:fld>
            <a:endParaRPr lang="en-US"/>
          </a:p>
        </p:txBody>
      </p:sp>
      <p:sp>
        <p:nvSpPr>
          <p:cNvPr id="5" name="Espace réservé du pied de page 4">
            <a:extLst>
              <a:ext uri="{FF2B5EF4-FFF2-40B4-BE49-F238E27FC236}">
                <a16:creationId xmlns:a16="http://schemas.microsoft.com/office/drawing/2014/main" id="{FCFEA187-9ED8-457D-9686-5BF2BD5AD058}"/>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0AD5B81C-CC41-4A89-8BFD-45EAAF183975}"/>
              </a:ext>
            </a:extLst>
          </p:cNvPr>
          <p:cNvSpPr>
            <a:spLocks noGrp="1"/>
          </p:cNvSpPr>
          <p:nvPr>
            <p:ph type="sldNum" sz="quarter" idx="12"/>
          </p:nvPr>
        </p:nvSpPr>
        <p:spPr/>
        <p:txBody>
          <a:bodyPr/>
          <a:lstStyle/>
          <a:p>
            <a:fld id="{F1DEC61A-AE1A-4DED-BCCF-A62E41096B8B}" type="slidenum">
              <a:rPr lang="en-US" smtClean="0"/>
              <a:t>‹N°›</a:t>
            </a:fld>
            <a:endParaRPr lang="en-US"/>
          </a:p>
        </p:txBody>
      </p:sp>
    </p:spTree>
    <p:extLst>
      <p:ext uri="{BB962C8B-B14F-4D97-AF65-F5344CB8AC3E}">
        <p14:creationId xmlns:p14="http://schemas.microsoft.com/office/powerpoint/2010/main" val="1424622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spTree>
    <p:extLst>
      <p:ext uri="{BB962C8B-B14F-4D97-AF65-F5344CB8AC3E}">
        <p14:creationId xmlns:p14="http://schemas.microsoft.com/office/powerpoint/2010/main" val="2503227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fr-FR"/>
              <a:t>Cliquez sur l'icône pour ajouter une image</a:t>
            </a:r>
            <a:endParaRPr lang="en-US"/>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0587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extLst>
      <p:ext uri="{BB962C8B-B14F-4D97-AF65-F5344CB8AC3E}">
        <p14:creationId xmlns:p14="http://schemas.microsoft.com/office/powerpoint/2010/main" val="3154382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re seul">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57350485"/>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0673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0787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5194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‹N°›</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46236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Lst>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1.xml"/><Relationship Id="rId5" Type="http://schemas.openxmlformats.org/officeDocument/2006/relationships/image" Target="../media/image11.emf"/><Relationship Id="rId4"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c 19">
            <a:extLst>
              <a:ext uri="{FF2B5EF4-FFF2-40B4-BE49-F238E27FC236}">
                <a16:creationId xmlns:a16="http://schemas.microsoft.com/office/drawing/2014/main" id="{E629C049-E236-422B-9C0F-D08EB3450C6A}"/>
              </a:ext>
            </a:extLst>
          </p:cNvPr>
          <p:cNvSpPr/>
          <p:nvPr/>
        </p:nvSpPr>
        <p:spPr>
          <a:xfrm rot="16200000">
            <a:off x="449919" y="5535447"/>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1" name="Arc 20">
            <a:extLst>
              <a:ext uri="{FF2B5EF4-FFF2-40B4-BE49-F238E27FC236}">
                <a16:creationId xmlns:a16="http://schemas.microsoft.com/office/drawing/2014/main" id="{BB091F62-C276-47ED-91E8-F8ADFA7E05E9}"/>
              </a:ext>
            </a:extLst>
          </p:cNvPr>
          <p:cNvSpPr/>
          <p:nvPr/>
        </p:nvSpPr>
        <p:spPr>
          <a:xfrm>
            <a:off x="7863122" y="5541019"/>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Snip Same Side Corner Rectangle 131">
            <a:extLst>
              <a:ext uri="{FF2B5EF4-FFF2-40B4-BE49-F238E27FC236}">
                <a16:creationId xmlns:a16="http://schemas.microsoft.com/office/drawing/2014/main" id="{F9DF6A4B-B672-4EC5-B4B9-40E7D03EC9D2}"/>
              </a:ext>
            </a:extLst>
          </p:cNvPr>
          <p:cNvSpPr/>
          <p:nvPr/>
        </p:nvSpPr>
        <p:spPr>
          <a:xfrm>
            <a:off x="550863" y="5073242"/>
            <a:ext cx="7435852" cy="573319"/>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sp>
        <p:nvSpPr>
          <p:cNvPr id="23" name="Rounded Rectangle 133">
            <a:extLst>
              <a:ext uri="{FF2B5EF4-FFF2-40B4-BE49-F238E27FC236}">
                <a16:creationId xmlns:a16="http://schemas.microsoft.com/office/drawing/2014/main" id="{DB51E736-8F41-49AC-98E8-8CC174EB9530}"/>
              </a:ext>
            </a:extLst>
          </p:cNvPr>
          <p:cNvSpPr/>
          <p:nvPr/>
        </p:nvSpPr>
        <p:spPr>
          <a:xfrm>
            <a:off x="769970" y="5218951"/>
            <a:ext cx="900000" cy="306000"/>
          </a:xfrm>
          <a:prstGeom prst="roundRect">
            <a:avLst>
              <a:gd name="adj" fmla="val 1829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a:lnSpc>
                <a:spcPts val="1000"/>
              </a:lnSpc>
              <a:defRPr/>
            </a:pPr>
            <a:r>
              <a:rPr lang="en-US" sz="1100" dirty="0">
                <a:solidFill>
                  <a:schemeClr val="bg1"/>
                </a:solidFill>
                <a:latin typeface="Source Sans Pro Light" charset="0"/>
                <a:ea typeface="Source Sans Pro Light" charset="0"/>
                <a:cs typeface="Source Sans Pro Light" charset="0"/>
              </a:rPr>
              <a:t>Mass Storage</a:t>
            </a:r>
          </a:p>
        </p:txBody>
      </p:sp>
      <p:sp>
        <p:nvSpPr>
          <p:cNvPr id="24" name="Rounded Rectangle 135">
            <a:extLst>
              <a:ext uri="{FF2B5EF4-FFF2-40B4-BE49-F238E27FC236}">
                <a16:creationId xmlns:a16="http://schemas.microsoft.com/office/drawing/2014/main" id="{EA2F4997-4EC4-4322-807A-81B122B97FE3}"/>
              </a:ext>
            </a:extLst>
          </p:cNvPr>
          <p:cNvSpPr/>
          <p:nvPr/>
        </p:nvSpPr>
        <p:spPr>
          <a:xfrm>
            <a:off x="1765598" y="5218951"/>
            <a:ext cx="900000" cy="306000"/>
          </a:xfrm>
          <a:prstGeom prst="roundRect">
            <a:avLst>
              <a:gd name="adj" fmla="val 19644"/>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000"/>
              </a:lnSpc>
              <a:defRPr/>
            </a:pPr>
            <a:r>
              <a:rPr lang="en-US" sz="1200" b="1" kern="0" dirty="0">
                <a:solidFill>
                  <a:schemeClr val="bg1"/>
                </a:solidFill>
                <a:latin typeface="Source Sans Pro Light" charset="0"/>
                <a:ea typeface="Source Sans Pro Light" charset="0"/>
                <a:cs typeface="Source Sans Pro Light" charset="0"/>
              </a:rPr>
              <a:t>Watchdog timer</a:t>
            </a:r>
          </a:p>
        </p:txBody>
      </p:sp>
      <p:sp>
        <p:nvSpPr>
          <p:cNvPr id="25" name="Rounded Rectangle 140">
            <a:extLst>
              <a:ext uri="{FF2B5EF4-FFF2-40B4-BE49-F238E27FC236}">
                <a16:creationId xmlns:a16="http://schemas.microsoft.com/office/drawing/2014/main" id="{F7548603-D426-4C0F-AD02-5D57B7F92129}"/>
              </a:ext>
            </a:extLst>
          </p:cNvPr>
          <p:cNvSpPr/>
          <p:nvPr/>
        </p:nvSpPr>
        <p:spPr>
          <a:xfrm>
            <a:off x="7223191" y="5216912"/>
            <a:ext cx="412471" cy="308039"/>
          </a:xfrm>
          <a:prstGeom prst="roundRect">
            <a:avLst>
              <a:gd name="adj" fmla="val 19644"/>
            </a:avLst>
          </a:prstGeom>
          <a:gradFill>
            <a:gsLst>
              <a:gs pos="0">
                <a:schemeClr val="tx2"/>
              </a:gs>
              <a:gs pos="100000">
                <a:schemeClr val="bg2">
                  <a:lumMod val="50000"/>
                  <a:alpha val="0"/>
                </a:schemeClr>
              </a:gs>
            </a:gsLst>
            <a:lin ang="0" scaled="1"/>
          </a:gradFill>
          <a:ln w="12700">
            <a:noFill/>
          </a:ln>
          <a:effectLst/>
        </p:spPr>
        <p:style>
          <a:lnRef idx="2">
            <a:schemeClr val="dk1"/>
          </a:lnRef>
          <a:fillRef idx="1">
            <a:schemeClr val="lt1"/>
          </a:fillRef>
          <a:effectRef idx="0">
            <a:schemeClr val="dk1"/>
          </a:effectRef>
          <a:fontRef idx="minor">
            <a:schemeClr val="dk1"/>
          </a:fontRef>
        </p:style>
        <p:txBody>
          <a:bodyPr wrap="square" lIns="36000" tIns="72000" rIns="36000" bIns="36000" rtlCol="0" anchor="ctr">
            <a:noAutofit/>
          </a:bodyPr>
          <a:lstStyle/>
          <a:p>
            <a:pPr defTabSz="914400">
              <a:lnSpc>
                <a:spcPts val="1180"/>
              </a:lnSpc>
              <a:defRPr/>
            </a:pPr>
            <a:r>
              <a:rPr lang="en-US" sz="1200" kern="0" dirty="0">
                <a:solidFill>
                  <a:schemeClr val="bg1"/>
                </a:solidFill>
                <a:latin typeface="Source Sans Pro Light" charset="0"/>
                <a:ea typeface="Source Sans Pro Light" charset="0"/>
                <a:cs typeface="Source Sans Pro Light" charset="0"/>
              </a:rPr>
              <a:t> …</a:t>
            </a:r>
          </a:p>
        </p:txBody>
      </p:sp>
      <p:sp>
        <p:nvSpPr>
          <p:cNvPr id="26" name="Rounded Rectangle 145">
            <a:extLst>
              <a:ext uri="{FF2B5EF4-FFF2-40B4-BE49-F238E27FC236}">
                <a16:creationId xmlns:a16="http://schemas.microsoft.com/office/drawing/2014/main" id="{A56EEF79-DC49-4FDB-B8F6-09AB5BE943A7}"/>
              </a:ext>
            </a:extLst>
          </p:cNvPr>
          <p:cNvSpPr/>
          <p:nvPr/>
        </p:nvSpPr>
        <p:spPr>
          <a:xfrm>
            <a:off x="2761226" y="5218951"/>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Display</a:t>
            </a:r>
          </a:p>
        </p:txBody>
      </p:sp>
      <p:sp>
        <p:nvSpPr>
          <p:cNvPr id="27" name="Rounded Rectangle 370">
            <a:extLst>
              <a:ext uri="{FF2B5EF4-FFF2-40B4-BE49-F238E27FC236}">
                <a16:creationId xmlns:a16="http://schemas.microsoft.com/office/drawing/2014/main" id="{94FF66A2-1B6F-4B8F-98C5-F68C08347C7B}"/>
              </a:ext>
            </a:extLst>
          </p:cNvPr>
          <p:cNvSpPr/>
          <p:nvPr/>
        </p:nvSpPr>
        <p:spPr>
          <a:xfrm>
            <a:off x="3537308" y="4814575"/>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28" name="Group 192">
            <a:extLst>
              <a:ext uri="{FF2B5EF4-FFF2-40B4-BE49-F238E27FC236}">
                <a16:creationId xmlns:a16="http://schemas.microsoft.com/office/drawing/2014/main" id="{44B18AFC-C31C-427B-9552-A4CF623C659C}"/>
              </a:ext>
            </a:extLst>
          </p:cNvPr>
          <p:cNvGrpSpPr/>
          <p:nvPr/>
        </p:nvGrpSpPr>
        <p:grpSpPr>
          <a:xfrm>
            <a:off x="3822631" y="5073763"/>
            <a:ext cx="1283487" cy="383162"/>
            <a:chOff x="6421785" y="5373193"/>
            <a:chExt cx="1283487" cy="383162"/>
          </a:xfrm>
        </p:grpSpPr>
        <p:sp>
          <p:nvSpPr>
            <p:cNvPr id="29" name="Rounded Rectangle 193">
              <a:extLst>
                <a:ext uri="{FF2B5EF4-FFF2-40B4-BE49-F238E27FC236}">
                  <a16:creationId xmlns:a16="http://schemas.microsoft.com/office/drawing/2014/main" id="{CE1D68AE-558A-48A0-BBF2-A17792D5F77E}"/>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30" name="Rectangle 29">
              <a:extLst>
                <a:ext uri="{FF2B5EF4-FFF2-40B4-BE49-F238E27FC236}">
                  <a16:creationId xmlns:a16="http://schemas.microsoft.com/office/drawing/2014/main" id="{C7EB88DE-69AE-4A2D-AB8A-44E3A9349D17}"/>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31" name="Picture 195">
              <a:extLst>
                <a:ext uri="{FF2B5EF4-FFF2-40B4-BE49-F238E27FC236}">
                  <a16:creationId xmlns:a16="http://schemas.microsoft.com/office/drawing/2014/main" id="{C089B2EE-F4C3-4C23-B04B-3D9231583EB0}"/>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sp>
        <p:nvSpPr>
          <p:cNvPr id="32" name="Rounded Rectangle 196">
            <a:extLst>
              <a:ext uri="{FF2B5EF4-FFF2-40B4-BE49-F238E27FC236}">
                <a16:creationId xmlns:a16="http://schemas.microsoft.com/office/drawing/2014/main" id="{EBBABD6B-F86D-400B-8BD9-7EC56E2FC656}"/>
              </a:ext>
            </a:extLst>
          </p:cNvPr>
          <p:cNvSpPr/>
          <p:nvPr/>
        </p:nvSpPr>
        <p:spPr>
          <a:xfrm rot="16200000">
            <a:off x="7560024" y="3254080"/>
            <a:ext cx="1215033"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33" name="Rounded Rectangle 197">
            <a:extLst>
              <a:ext uri="{FF2B5EF4-FFF2-40B4-BE49-F238E27FC236}">
                <a16:creationId xmlns:a16="http://schemas.microsoft.com/office/drawing/2014/main" id="{96FBBEE6-5FEF-432E-B136-644407CDD1F8}"/>
              </a:ext>
            </a:extLst>
          </p:cNvPr>
          <p:cNvSpPr/>
          <p:nvPr/>
        </p:nvSpPr>
        <p:spPr>
          <a:xfrm>
            <a:off x="566236" y="2653827"/>
            <a:ext cx="7435852" cy="2216969"/>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34" name="TextBox 198">
            <a:extLst>
              <a:ext uri="{FF2B5EF4-FFF2-40B4-BE49-F238E27FC236}">
                <a16:creationId xmlns:a16="http://schemas.microsoft.com/office/drawing/2014/main" id="{DF2A5D81-07E1-4264-9D98-195040627E42}"/>
              </a:ext>
            </a:extLst>
          </p:cNvPr>
          <p:cNvSpPr txBox="1"/>
          <p:nvPr/>
        </p:nvSpPr>
        <p:spPr>
          <a:xfrm rot="16200000">
            <a:off x="7848867" y="3221827"/>
            <a:ext cx="947659" cy="442035"/>
          </a:xfrm>
          <a:prstGeom prst="rect">
            <a:avLst/>
          </a:prstGeom>
          <a:solidFill>
            <a:schemeClr val="bg1"/>
          </a:solidFill>
        </p:spPr>
        <p:txBody>
          <a:bodyPr wrap="square" tIns="36000" bIns="36000" rtlCol="0">
            <a:spAutoFit/>
          </a:bodyPr>
          <a:lstStyle/>
          <a:p>
            <a:pPr algn="ctr"/>
            <a:r>
              <a:rPr lang="en-US" sz="1200" dirty="0">
                <a:latin typeface="Source Sans Pro Light" charset="0"/>
              </a:rPr>
              <a:t>Native Code</a:t>
            </a:r>
            <a:br>
              <a:rPr lang="en-US" sz="1200" dirty="0">
                <a:latin typeface="Source Sans Pro Light" charset="0"/>
              </a:rPr>
            </a:br>
            <a:r>
              <a:rPr lang="en-US" sz="1200" dirty="0">
                <a:latin typeface="Source Sans Pro Light" charset="0"/>
              </a:rPr>
              <a:t>(C/ASM, … )</a:t>
            </a:r>
          </a:p>
        </p:txBody>
      </p:sp>
      <p:sp>
        <p:nvSpPr>
          <p:cNvPr id="35" name="Rounded Rectangle 199">
            <a:extLst>
              <a:ext uri="{FF2B5EF4-FFF2-40B4-BE49-F238E27FC236}">
                <a16:creationId xmlns:a16="http://schemas.microsoft.com/office/drawing/2014/main" id="{DBB5695D-EC60-42E5-85F6-EDA2B42D2C68}"/>
              </a:ext>
            </a:extLst>
          </p:cNvPr>
          <p:cNvSpPr/>
          <p:nvPr/>
        </p:nvSpPr>
        <p:spPr>
          <a:xfrm>
            <a:off x="785342" y="4010709"/>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        RTOS/OS</a:t>
            </a:r>
          </a:p>
        </p:txBody>
      </p:sp>
      <p:grpSp>
        <p:nvGrpSpPr>
          <p:cNvPr id="37" name="Group 201">
            <a:extLst>
              <a:ext uri="{FF2B5EF4-FFF2-40B4-BE49-F238E27FC236}">
                <a16:creationId xmlns:a16="http://schemas.microsoft.com/office/drawing/2014/main" id="{6C9B4BB0-5BA2-4C8C-B09C-B82F5B046B02}"/>
              </a:ext>
            </a:extLst>
          </p:cNvPr>
          <p:cNvGrpSpPr/>
          <p:nvPr/>
        </p:nvGrpSpPr>
        <p:grpSpPr>
          <a:xfrm>
            <a:off x="3554238" y="2404970"/>
            <a:ext cx="1856244" cy="866663"/>
            <a:chOff x="3158016" y="3391718"/>
            <a:chExt cx="1856244" cy="866663"/>
          </a:xfrm>
        </p:grpSpPr>
        <p:sp>
          <p:nvSpPr>
            <p:cNvPr id="38" name="Rounded Rectangle 370">
              <a:extLst>
                <a:ext uri="{FF2B5EF4-FFF2-40B4-BE49-F238E27FC236}">
                  <a16:creationId xmlns:a16="http://schemas.microsoft.com/office/drawing/2014/main" id="{664DB9B7-D2E3-4BBF-8F87-DC8CEE46C3FB}"/>
                </a:ext>
              </a:extLst>
            </p:cNvPr>
            <p:cNvSpPr/>
            <p:nvPr/>
          </p:nvSpPr>
          <p:spPr>
            <a:xfrm>
              <a:off x="3158016" y="3391718"/>
              <a:ext cx="1856244" cy="866663"/>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9" name="Group 203">
              <a:extLst>
                <a:ext uri="{FF2B5EF4-FFF2-40B4-BE49-F238E27FC236}">
                  <a16:creationId xmlns:a16="http://schemas.microsoft.com/office/drawing/2014/main" id="{087F60B4-5CEB-4937-BDF9-5BB06E509309}"/>
                </a:ext>
              </a:extLst>
            </p:cNvPr>
            <p:cNvGrpSpPr/>
            <p:nvPr/>
          </p:nvGrpSpPr>
          <p:grpSpPr>
            <a:xfrm>
              <a:off x="3457782" y="3834742"/>
              <a:ext cx="1222852" cy="359571"/>
              <a:chOff x="3671478" y="4032587"/>
              <a:chExt cx="1376425" cy="404729"/>
            </a:xfrm>
          </p:grpSpPr>
          <p:sp>
            <p:nvSpPr>
              <p:cNvPr id="40" name="Rounded Rectangle 204">
                <a:extLst>
                  <a:ext uri="{FF2B5EF4-FFF2-40B4-BE49-F238E27FC236}">
                    <a16:creationId xmlns:a16="http://schemas.microsoft.com/office/drawing/2014/main" id="{C812A482-5447-4F0A-A877-EE4B55EF6ADB}"/>
                  </a:ext>
                </a:extLst>
              </p:cNvPr>
              <p:cNvSpPr/>
              <p:nvPr/>
            </p:nvSpPr>
            <p:spPr>
              <a:xfrm>
                <a:off x="3671478" y="403258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41" name="Group 205">
                <a:extLst>
                  <a:ext uri="{FF2B5EF4-FFF2-40B4-BE49-F238E27FC236}">
                    <a16:creationId xmlns:a16="http://schemas.microsoft.com/office/drawing/2014/main" id="{FC8DF697-ABDF-45B5-9517-0C1B2072FA3A}"/>
                  </a:ext>
                </a:extLst>
              </p:cNvPr>
              <p:cNvGrpSpPr/>
              <p:nvPr/>
            </p:nvGrpSpPr>
            <p:grpSpPr>
              <a:xfrm>
                <a:off x="3783349" y="4072507"/>
                <a:ext cx="1230088" cy="352081"/>
                <a:chOff x="3783349" y="4072507"/>
                <a:chExt cx="1230088" cy="352081"/>
              </a:xfrm>
            </p:grpSpPr>
            <p:pic>
              <p:nvPicPr>
                <p:cNvPr id="42" name="Picture 206">
                  <a:extLst>
                    <a:ext uri="{FF2B5EF4-FFF2-40B4-BE49-F238E27FC236}">
                      <a16:creationId xmlns:a16="http://schemas.microsoft.com/office/drawing/2014/main" id="{52A1FCC9-D375-4EFB-A53D-CC8F69DFA71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5" y="4074404"/>
                  <a:ext cx="900472" cy="350184"/>
                </a:xfrm>
                <a:prstGeom prst="rect">
                  <a:avLst/>
                </a:prstGeom>
              </p:spPr>
            </p:pic>
            <p:pic>
              <p:nvPicPr>
                <p:cNvPr id="43" name="Picture 207">
                  <a:extLst>
                    <a:ext uri="{FF2B5EF4-FFF2-40B4-BE49-F238E27FC236}">
                      <a16:creationId xmlns:a16="http://schemas.microsoft.com/office/drawing/2014/main" id="{9B8BF0BF-5548-40DA-893E-025D8EBB722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4072507"/>
                  <a:ext cx="322073" cy="324658"/>
                </a:xfrm>
                <a:prstGeom prst="rect">
                  <a:avLst/>
                </a:prstGeom>
              </p:spPr>
            </p:pic>
          </p:grpSp>
        </p:grpSp>
      </p:grpSp>
      <p:sp>
        <p:nvSpPr>
          <p:cNvPr id="44" name="Rounded Rectangle 208">
            <a:extLst>
              <a:ext uri="{FF2B5EF4-FFF2-40B4-BE49-F238E27FC236}">
                <a16:creationId xmlns:a16="http://schemas.microsoft.com/office/drawing/2014/main" id="{802FB1F6-F164-4963-8B87-A86BAC63FFF5}"/>
              </a:ext>
            </a:extLst>
          </p:cNvPr>
          <p:cNvSpPr/>
          <p:nvPr/>
        </p:nvSpPr>
        <p:spPr>
          <a:xfrm rot="16200000">
            <a:off x="7307396" y="1354941"/>
            <a:ext cx="1666796"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45" name="TextBox 209">
            <a:extLst>
              <a:ext uri="{FF2B5EF4-FFF2-40B4-BE49-F238E27FC236}">
                <a16:creationId xmlns:a16="http://schemas.microsoft.com/office/drawing/2014/main" id="{6144B1E5-6601-430F-8CC8-ED4A78FE8876}"/>
              </a:ext>
            </a:extLst>
          </p:cNvPr>
          <p:cNvSpPr txBox="1"/>
          <p:nvPr/>
        </p:nvSpPr>
        <p:spPr>
          <a:xfrm rot="16200000">
            <a:off x="7609195" y="1366601"/>
            <a:ext cx="1493095" cy="442035"/>
          </a:xfrm>
          <a:prstGeom prst="rect">
            <a:avLst/>
          </a:prstGeom>
          <a:solidFill>
            <a:schemeClr val="bg1"/>
          </a:solidFill>
        </p:spPr>
        <p:txBody>
          <a:bodyPr wrap="square" lIns="36000" tIns="36000" rIns="36000" bIns="36000" rtlCol="0">
            <a:spAutoFit/>
          </a:bodyPr>
          <a:lstStyle/>
          <a:p>
            <a:pPr algn="ctr"/>
            <a:r>
              <a:rPr lang="en-US" sz="1200" dirty="0">
                <a:latin typeface="Source Sans Pro Light" charset="0"/>
              </a:rPr>
              <a:t>Managed Code</a:t>
            </a:r>
          </a:p>
          <a:p>
            <a:pPr algn="ctr"/>
            <a:r>
              <a:rPr lang="en-US" sz="1200" dirty="0">
                <a:latin typeface="Source Sans Pro Light" charset="0"/>
              </a:rPr>
              <a:t> (Java, JavaScript, </a:t>
            </a:r>
            <a:r>
              <a:rPr lang="mr-IN" sz="1200" dirty="0">
                <a:latin typeface="Source Sans Pro Light" charset="0"/>
              </a:rPr>
              <a:t>…</a:t>
            </a:r>
            <a:r>
              <a:rPr lang="en-US" sz="1200" dirty="0">
                <a:latin typeface="Source Sans Pro Light" charset="0"/>
              </a:rPr>
              <a:t>)</a:t>
            </a:r>
          </a:p>
        </p:txBody>
      </p:sp>
      <p:sp>
        <p:nvSpPr>
          <p:cNvPr id="46" name="Rounded Rectangle 210">
            <a:extLst>
              <a:ext uri="{FF2B5EF4-FFF2-40B4-BE49-F238E27FC236}">
                <a16:creationId xmlns:a16="http://schemas.microsoft.com/office/drawing/2014/main" id="{7F2C0155-129A-4434-8D57-76811021A12C}"/>
              </a:ext>
            </a:extLst>
          </p:cNvPr>
          <p:cNvSpPr/>
          <p:nvPr/>
        </p:nvSpPr>
        <p:spPr>
          <a:xfrm>
            <a:off x="566236" y="649789"/>
            <a:ext cx="7435852" cy="1794656"/>
          </a:xfrm>
          <a:prstGeom prst="roundRect">
            <a:avLst>
              <a:gd name="adj" fmla="val 6225"/>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47" name="Round Same Side Corner Rectangle 211">
            <a:extLst>
              <a:ext uri="{FF2B5EF4-FFF2-40B4-BE49-F238E27FC236}">
                <a16:creationId xmlns:a16="http://schemas.microsoft.com/office/drawing/2014/main" id="{DDCB326F-98DA-4378-A107-915777C6EED3}"/>
              </a:ext>
            </a:extLst>
          </p:cNvPr>
          <p:cNvSpPr/>
          <p:nvPr/>
        </p:nvSpPr>
        <p:spPr>
          <a:xfrm rot="10800000">
            <a:off x="716806" y="644525"/>
            <a:ext cx="7152452" cy="302613"/>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ounded Rectangle 212">
            <a:extLst>
              <a:ext uri="{FF2B5EF4-FFF2-40B4-BE49-F238E27FC236}">
                <a16:creationId xmlns:a16="http://schemas.microsoft.com/office/drawing/2014/main" id="{1E564837-8A4A-4345-AEC9-CAB1A9B31F24}"/>
              </a:ext>
            </a:extLst>
          </p:cNvPr>
          <p:cNvSpPr/>
          <p:nvPr/>
        </p:nvSpPr>
        <p:spPr>
          <a:xfrm>
            <a:off x="673415" y="1019100"/>
            <a:ext cx="7240441" cy="306000"/>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ADD-ON LIBRARIES </a:t>
            </a:r>
          </a:p>
        </p:txBody>
      </p:sp>
      <p:pic>
        <p:nvPicPr>
          <p:cNvPr id="49" name="Picture 213">
            <a:extLst>
              <a:ext uri="{FF2B5EF4-FFF2-40B4-BE49-F238E27FC236}">
                <a16:creationId xmlns:a16="http://schemas.microsoft.com/office/drawing/2014/main" id="{27E3DC40-8880-40BC-8305-711C8F8F6BA5}"/>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363205" y="2081718"/>
            <a:ext cx="1982135" cy="334761"/>
          </a:xfrm>
          <a:prstGeom prst="rect">
            <a:avLst/>
          </a:prstGeom>
        </p:spPr>
      </p:pic>
      <p:sp>
        <p:nvSpPr>
          <p:cNvPr id="50" name="Rounded Rectangle 214">
            <a:extLst>
              <a:ext uri="{FF2B5EF4-FFF2-40B4-BE49-F238E27FC236}">
                <a16:creationId xmlns:a16="http://schemas.microsoft.com/office/drawing/2014/main" id="{03A881FB-0E1A-48A6-982D-A417B3AF0F6E}"/>
              </a:ext>
            </a:extLst>
          </p:cNvPr>
          <p:cNvSpPr/>
          <p:nvPr/>
        </p:nvSpPr>
        <p:spPr>
          <a:xfrm>
            <a:off x="3173833" y="571607"/>
            <a:ext cx="2236650" cy="306000"/>
          </a:xfrm>
          <a:prstGeom prst="roundRect">
            <a:avLst>
              <a:gd name="adj" fmla="val 12311"/>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tIns="36000" bIns="0" rtlCol="0" anchor="ctr"/>
          <a:lstStyle/>
          <a:p>
            <a:pPr algn="ctr">
              <a:lnSpc>
                <a:spcPts val="1600"/>
              </a:lnSpc>
              <a:spcBef>
                <a:spcPts val="100"/>
              </a:spcBef>
              <a:spcAft>
                <a:spcPts val="100"/>
              </a:spcAft>
            </a:pPr>
            <a:r>
              <a:rPr lang="en-US" sz="1600" b="1" dirty="0">
                <a:solidFill>
                  <a:schemeClr val="tx1"/>
                </a:solidFill>
                <a:latin typeface="Source Sans Pro" charset="0"/>
                <a:ea typeface="Source Sans Pro" charset="0"/>
                <a:cs typeface="Source Sans Pro" charset="0"/>
              </a:rPr>
              <a:t>YOUR APPLICATIONS</a:t>
            </a:r>
            <a:endParaRPr lang="en-US" sz="1200" dirty="0">
              <a:solidFill>
                <a:schemeClr val="tx1"/>
              </a:solidFill>
              <a:latin typeface="Source Sans Pro" charset="0"/>
              <a:ea typeface="Source Sans Pro" charset="0"/>
              <a:cs typeface="Source Sans Pro" charset="0"/>
            </a:endParaRPr>
          </a:p>
        </p:txBody>
      </p:sp>
      <p:sp>
        <p:nvSpPr>
          <p:cNvPr id="51" name="Rounded Rectangle 215">
            <a:extLst>
              <a:ext uri="{FF2B5EF4-FFF2-40B4-BE49-F238E27FC236}">
                <a16:creationId xmlns:a16="http://schemas.microsoft.com/office/drawing/2014/main" id="{4CD3E011-6C54-4DF0-95C2-CD8FC5834A16}"/>
              </a:ext>
            </a:extLst>
          </p:cNvPr>
          <p:cNvSpPr/>
          <p:nvPr/>
        </p:nvSpPr>
        <p:spPr>
          <a:xfrm>
            <a:off x="1780971" y="2985372"/>
            <a:ext cx="900000" cy="309727"/>
          </a:xfrm>
          <a:prstGeom prst="roundRect">
            <a:avLst>
              <a:gd name="adj" fmla="val 12736"/>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fr-FR" sz="1000" b="1" dirty="0" err="1">
                <a:solidFill>
                  <a:schemeClr val="bg1"/>
                </a:solidFill>
                <a:latin typeface="Source Sans Pro Light" charset="0"/>
              </a:rPr>
              <a:t>Watchdog</a:t>
            </a:r>
            <a:r>
              <a:rPr lang="fr-FR" sz="1000" b="1" dirty="0">
                <a:solidFill>
                  <a:schemeClr val="bg1"/>
                </a:solidFill>
                <a:latin typeface="Source Sans Pro Light" charset="0"/>
              </a:rPr>
              <a:t> </a:t>
            </a:r>
            <a:r>
              <a:rPr lang="fr-FR" sz="1000" b="1" dirty="0" err="1">
                <a:solidFill>
                  <a:schemeClr val="bg1"/>
                </a:solidFill>
                <a:latin typeface="Source Sans Pro Light" charset="0"/>
              </a:rPr>
              <a:t>Timer</a:t>
            </a:r>
            <a:r>
              <a:rPr lang="fr-FR" sz="1000" b="1" dirty="0">
                <a:solidFill>
                  <a:schemeClr val="bg1"/>
                </a:solidFill>
                <a:latin typeface="Source Sans Pro Light" charset="0"/>
              </a:rPr>
              <a:t> </a:t>
            </a:r>
            <a:br>
              <a:rPr lang="fr-FR" sz="1000" b="1" dirty="0">
                <a:solidFill>
                  <a:schemeClr val="bg1"/>
                </a:solidFill>
                <a:latin typeface="Source Sans Pro Light" charset="0"/>
              </a:rPr>
            </a:br>
            <a:r>
              <a:rPr lang="fr-FR" sz="1000" b="1" dirty="0" err="1">
                <a:solidFill>
                  <a:schemeClr val="bg1"/>
                </a:solidFill>
                <a:latin typeface="Source Sans Pro Light" charset="0"/>
              </a:rPr>
              <a:t>Generic</a:t>
            </a:r>
            <a:r>
              <a:rPr lang="fr-FR" sz="1000" b="1" dirty="0">
                <a:solidFill>
                  <a:schemeClr val="bg1"/>
                </a:solidFill>
                <a:latin typeface="Source Sans Pro Light" charset="0"/>
              </a:rPr>
              <a:t> stack</a:t>
            </a:r>
            <a:endParaRPr lang="en-US" sz="1000" b="1" dirty="0">
              <a:solidFill>
                <a:schemeClr val="bg1"/>
              </a:solidFill>
              <a:latin typeface="Source Sans Pro Light" charset="0"/>
            </a:endParaRPr>
          </a:p>
        </p:txBody>
      </p:sp>
      <p:sp>
        <p:nvSpPr>
          <p:cNvPr id="52" name="Rounded Rectangle 216">
            <a:extLst>
              <a:ext uri="{FF2B5EF4-FFF2-40B4-BE49-F238E27FC236}">
                <a16:creationId xmlns:a16="http://schemas.microsoft.com/office/drawing/2014/main" id="{CC4B88E4-9F83-4EE8-A799-CF1A5970AD91}"/>
              </a:ext>
            </a:extLst>
          </p:cNvPr>
          <p:cNvSpPr/>
          <p:nvPr/>
        </p:nvSpPr>
        <p:spPr>
          <a:xfrm>
            <a:off x="785343" y="2985372"/>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rPr>
              <a:t>File </a:t>
            </a:r>
            <a:br>
              <a:rPr lang="en-US" sz="1100" dirty="0">
                <a:solidFill>
                  <a:schemeClr val="bg1"/>
                </a:solidFill>
                <a:latin typeface="Source Sans Pro Light" charset="0"/>
              </a:rPr>
            </a:br>
            <a:r>
              <a:rPr lang="en-US" sz="1100" dirty="0">
                <a:solidFill>
                  <a:schemeClr val="bg1"/>
                </a:solidFill>
                <a:latin typeface="Source Sans Pro Light" charset="0"/>
              </a:rPr>
              <a:t>System</a:t>
            </a:r>
          </a:p>
        </p:txBody>
      </p:sp>
      <p:sp>
        <p:nvSpPr>
          <p:cNvPr id="53" name="Rounded Rectangle 217">
            <a:extLst>
              <a:ext uri="{FF2B5EF4-FFF2-40B4-BE49-F238E27FC236}">
                <a16:creationId xmlns:a16="http://schemas.microsoft.com/office/drawing/2014/main" id="{79783C7C-BF32-4F8C-8152-D812823B0A95}"/>
              </a:ext>
            </a:extLst>
          </p:cNvPr>
          <p:cNvSpPr/>
          <p:nvPr/>
        </p:nvSpPr>
        <p:spPr>
          <a:xfrm>
            <a:off x="5247311" y="2985372"/>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en-US" sz="1200" dirty="0">
                <a:solidFill>
                  <a:schemeClr val="bg1"/>
                </a:solidFill>
                <a:latin typeface="Source Sans Pro Light" charset="0"/>
                <a:ea typeface="Source Sans Pro Light" charset="0"/>
                <a:cs typeface="Source Sans Pro Light" charset="0"/>
              </a:rPr>
              <a:t>I/O</a:t>
            </a:r>
          </a:p>
        </p:txBody>
      </p:sp>
      <p:sp>
        <p:nvSpPr>
          <p:cNvPr id="54" name="Rounded Rectangle 218">
            <a:extLst>
              <a:ext uri="{FF2B5EF4-FFF2-40B4-BE49-F238E27FC236}">
                <a16:creationId xmlns:a16="http://schemas.microsoft.com/office/drawing/2014/main" id="{ABAF8E96-4FB0-4878-9DFE-C517110AA85B}"/>
              </a:ext>
            </a:extLst>
          </p:cNvPr>
          <p:cNvSpPr/>
          <p:nvPr/>
        </p:nvSpPr>
        <p:spPr>
          <a:xfrm>
            <a:off x="7238564" y="2985371"/>
            <a:ext cx="435989" cy="306000"/>
          </a:xfrm>
          <a:prstGeom prst="roundRect">
            <a:avLst>
              <a:gd name="adj" fmla="val 13128"/>
            </a:avLst>
          </a:prstGeom>
          <a:gradFill>
            <a:gsLst>
              <a:gs pos="41000">
                <a:schemeClr val="tx2"/>
              </a:gs>
              <a:gs pos="100000">
                <a:schemeClr val="tx2">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bg1"/>
                </a:solidFill>
                <a:latin typeface="Source Sans Pro Light" charset="0"/>
                <a:ea typeface="Source Sans Pro Light" charset="0"/>
                <a:cs typeface="Source Sans Pro Light" charset="0"/>
              </a:rPr>
              <a:t>…</a:t>
            </a:r>
          </a:p>
        </p:txBody>
      </p:sp>
      <p:cxnSp>
        <p:nvCxnSpPr>
          <p:cNvPr id="55" name="Straight Connector 219">
            <a:extLst>
              <a:ext uri="{FF2B5EF4-FFF2-40B4-BE49-F238E27FC236}">
                <a16:creationId xmlns:a16="http://schemas.microsoft.com/office/drawing/2014/main" id="{A241531B-DB3A-46C8-AD3F-2DE1CF7F2FCC}"/>
              </a:ext>
            </a:extLst>
          </p:cNvPr>
          <p:cNvCxnSpPr>
            <a:cxnSpLocks/>
          </p:cNvCxnSpPr>
          <p:nvPr/>
        </p:nvCxnSpPr>
        <p:spPr>
          <a:xfrm>
            <a:off x="1798971"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6" name="Straight Connector 236">
            <a:extLst>
              <a:ext uri="{FF2B5EF4-FFF2-40B4-BE49-F238E27FC236}">
                <a16:creationId xmlns:a16="http://schemas.microsoft.com/office/drawing/2014/main" id="{D2B1B3BD-948B-48B0-9BD6-4EC831D23E9E}"/>
              </a:ext>
            </a:extLst>
          </p:cNvPr>
          <p:cNvCxnSpPr>
            <a:cxnSpLocks/>
          </p:cNvCxnSpPr>
          <p:nvPr/>
        </p:nvCxnSpPr>
        <p:spPr>
          <a:xfrm>
            <a:off x="7256564" y="2888358"/>
            <a:ext cx="408820" cy="0"/>
          </a:xfrm>
          <a:prstGeom prst="line">
            <a:avLst/>
          </a:prstGeom>
          <a:ln w="38100" cap="rnd">
            <a:gradFill flip="none" rotWithShape="1">
              <a:gsLst>
                <a:gs pos="0">
                  <a:schemeClr val="accent1"/>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cxnSp>
        <p:nvCxnSpPr>
          <p:cNvPr id="57" name="Straight Connector 237">
            <a:extLst>
              <a:ext uri="{FF2B5EF4-FFF2-40B4-BE49-F238E27FC236}">
                <a16:creationId xmlns:a16="http://schemas.microsoft.com/office/drawing/2014/main" id="{BAAA42D3-2EF8-4E50-A88A-682689EDAB18}"/>
              </a:ext>
            </a:extLst>
          </p:cNvPr>
          <p:cNvCxnSpPr>
            <a:cxnSpLocks/>
          </p:cNvCxnSpPr>
          <p:nvPr/>
        </p:nvCxnSpPr>
        <p:spPr>
          <a:xfrm>
            <a:off x="803343"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58" name="Straight Connector 238">
            <a:extLst>
              <a:ext uri="{FF2B5EF4-FFF2-40B4-BE49-F238E27FC236}">
                <a16:creationId xmlns:a16="http://schemas.microsoft.com/office/drawing/2014/main" id="{3FA02272-827B-4C9D-9868-78CB7FBCAD17}"/>
              </a:ext>
            </a:extLst>
          </p:cNvPr>
          <p:cNvCxnSpPr>
            <a:cxnSpLocks/>
          </p:cNvCxnSpPr>
          <p:nvPr/>
        </p:nvCxnSpPr>
        <p:spPr>
          <a:xfrm>
            <a:off x="5265311"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59" name="Rounded Rectangle 239">
            <a:extLst>
              <a:ext uri="{FF2B5EF4-FFF2-40B4-BE49-F238E27FC236}">
                <a16:creationId xmlns:a16="http://schemas.microsoft.com/office/drawing/2014/main" id="{BD373A9D-D210-4C8E-A86A-CA9E2F3FD21B}"/>
              </a:ext>
            </a:extLst>
          </p:cNvPr>
          <p:cNvSpPr/>
          <p:nvPr/>
        </p:nvSpPr>
        <p:spPr>
          <a:xfrm>
            <a:off x="6242939" y="2985372"/>
            <a:ext cx="900000" cy="306365"/>
          </a:xfrm>
          <a:prstGeom prst="roundRect">
            <a:avLst>
              <a:gd name="adj" fmla="val 13128"/>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0" tIns="0" rIns="0" bIns="0" rtlCol="0" anchor="ctr">
            <a:noAutofit/>
          </a:bodyPr>
          <a:lstStyle/>
          <a:p>
            <a:pPr algn="ctr"/>
            <a:r>
              <a:rPr lang="fr-FR" sz="1200" dirty="0">
                <a:solidFill>
                  <a:schemeClr val="bg1"/>
                </a:solidFill>
                <a:latin typeface="Source Sans Pro Light" charset="0"/>
              </a:rPr>
              <a:t>Bluetooth</a:t>
            </a:r>
            <a:endParaRPr lang="en-US" sz="1200" dirty="0">
              <a:solidFill>
                <a:schemeClr val="bg1"/>
              </a:solidFill>
              <a:latin typeface="Source Sans Pro Light" charset="0"/>
            </a:endParaRPr>
          </a:p>
        </p:txBody>
      </p:sp>
      <p:cxnSp>
        <p:nvCxnSpPr>
          <p:cNvPr id="60" name="Straight Connector 247">
            <a:extLst>
              <a:ext uri="{FF2B5EF4-FFF2-40B4-BE49-F238E27FC236}">
                <a16:creationId xmlns:a16="http://schemas.microsoft.com/office/drawing/2014/main" id="{4F65C62E-D63D-4344-9C00-4763D6C174E8}"/>
              </a:ext>
            </a:extLst>
          </p:cNvPr>
          <p:cNvCxnSpPr>
            <a:cxnSpLocks/>
          </p:cNvCxnSpPr>
          <p:nvPr/>
        </p:nvCxnSpPr>
        <p:spPr>
          <a:xfrm>
            <a:off x="6260939" y="288835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63" name="Rounded Rectangle 250">
            <a:extLst>
              <a:ext uri="{FF2B5EF4-FFF2-40B4-BE49-F238E27FC236}">
                <a16:creationId xmlns:a16="http://schemas.microsoft.com/office/drawing/2014/main" id="{6E5E6322-865B-4AE9-A1C8-68DE11709B73}"/>
              </a:ext>
            </a:extLst>
          </p:cNvPr>
          <p:cNvSpPr/>
          <p:nvPr/>
        </p:nvSpPr>
        <p:spPr>
          <a:xfrm>
            <a:off x="2776599" y="2766999"/>
            <a:ext cx="900000" cy="337305"/>
          </a:xfrm>
          <a:prstGeom prst="roundRect">
            <a:avLst>
              <a:gd name="adj" fmla="val 13128"/>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lIns="0" tIns="72000" rIns="0" bIns="36000" rtlCol="0" anchor="ctr">
            <a:noAutofit/>
          </a:bodyPr>
          <a:lstStyle/>
          <a:p>
            <a:pPr algn="ctr">
              <a:lnSpc>
                <a:spcPts val="1000"/>
              </a:lnSpc>
            </a:pPr>
            <a:r>
              <a:rPr lang="en-US" sz="1100" dirty="0">
                <a:solidFill>
                  <a:schemeClr val="bg1"/>
                </a:solidFill>
                <a:latin typeface="Source Sans Pro Light" charset="0"/>
                <a:ea typeface="Source Sans Pro Light" charset="0"/>
                <a:cs typeface="Source Sans Pro Light" charset="0"/>
              </a:rPr>
              <a:t>Graphical Engine</a:t>
            </a:r>
          </a:p>
        </p:txBody>
      </p:sp>
      <p:cxnSp>
        <p:nvCxnSpPr>
          <p:cNvPr id="64" name="Straight Connector 251">
            <a:extLst>
              <a:ext uri="{FF2B5EF4-FFF2-40B4-BE49-F238E27FC236}">
                <a16:creationId xmlns:a16="http://schemas.microsoft.com/office/drawing/2014/main" id="{688E2328-9713-49DF-A08A-7072838374AB}"/>
              </a:ext>
            </a:extLst>
          </p:cNvPr>
          <p:cNvCxnSpPr>
            <a:cxnSpLocks/>
          </p:cNvCxnSpPr>
          <p:nvPr/>
        </p:nvCxnSpPr>
        <p:spPr>
          <a:xfrm>
            <a:off x="2794599" y="3286018"/>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cxnSp>
        <p:nvCxnSpPr>
          <p:cNvPr id="66" name="Straight Connector 253">
            <a:extLst>
              <a:ext uri="{FF2B5EF4-FFF2-40B4-BE49-F238E27FC236}">
                <a16:creationId xmlns:a16="http://schemas.microsoft.com/office/drawing/2014/main" id="{A17AEA76-8DC9-4E76-9BED-9DCB5D366D70}"/>
              </a:ext>
            </a:extLst>
          </p:cNvPr>
          <p:cNvCxnSpPr>
            <a:cxnSpLocks/>
          </p:cNvCxnSpPr>
          <p:nvPr/>
        </p:nvCxnSpPr>
        <p:spPr>
          <a:xfrm>
            <a:off x="1798971"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7" name="Straight Connector 254">
            <a:extLst>
              <a:ext uri="{FF2B5EF4-FFF2-40B4-BE49-F238E27FC236}">
                <a16:creationId xmlns:a16="http://schemas.microsoft.com/office/drawing/2014/main" id="{E2612D02-0B1B-4DC7-906A-DF930192E94C}"/>
              </a:ext>
            </a:extLst>
          </p:cNvPr>
          <p:cNvCxnSpPr>
            <a:cxnSpLocks/>
          </p:cNvCxnSpPr>
          <p:nvPr/>
        </p:nvCxnSpPr>
        <p:spPr>
          <a:xfrm>
            <a:off x="803343"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8" name="Straight Connector 255">
            <a:extLst>
              <a:ext uri="{FF2B5EF4-FFF2-40B4-BE49-F238E27FC236}">
                <a16:creationId xmlns:a16="http://schemas.microsoft.com/office/drawing/2014/main" id="{5E829AA6-0673-426E-A276-45F434D87A21}"/>
              </a:ext>
            </a:extLst>
          </p:cNvPr>
          <p:cNvCxnSpPr>
            <a:cxnSpLocks/>
          </p:cNvCxnSpPr>
          <p:nvPr/>
        </p:nvCxnSpPr>
        <p:spPr>
          <a:xfrm>
            <a:off x="5265311"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69" name="Straight Connector 256">
            <a:extLst>
              <a:ext uri="{FF2B5EF4-FFF2-40B4-BE49-F238E27FC236}">
                <a16:creationId xmlns:a16="http://schemas.microsoft.com/office/drawing/2014/main" id="{1E95EB75-C4C2-45AB-9C2C-A0CAC7DA058A}"/>
              </a:ext>
            </a:extLst>
          </p:cNvPr>
          <p:cNvCxnSpPr>
            <a:cxnSpLocks/>
          </p:cNvCxnSpPr>
          <p:nvPr/>
        </p:nvCxnSpPr>
        <p:spPr>
          <a:xfrm>
            <a:off x="6260939" y="2783050"/>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cxnSp>
        <p:nvCxnSpPr>
          <p:cNvPr id="70" name="Straight Connector 257">
            <a:extLst>
              <a:ext uri="{FF2B5EF4-FFF2-40B4-BE49-F238E27FC236}">
                <a16:creationId xmlns:a16="http://schemas.microsoft.com/office/drawing/2014/main" id="{BBCD3857-F93D-45A4-A7A3-D1C3122776EC}"/>
              </a:ext>
            </a:extLst>
          </p:cNvPr>
          <p:cNvCxnSpPr>
            <a:cxnSpLocks/>
          </p:cNvCxnSpPr>
          <p:nvPr/>
        </p:nvCxnSpPr>
        <p:spPr>
          <a:xfrm>
            <a:off x="2794599" y="3196257"/>
            <a:ext cx="864000" cy="0"/>
          </a:xfrm>
          <a:prstGeom prst="line">
            <a:avLst/>
          </a:prstGeom>
          <a:ln w="38100" cap="rnd">
            <a:solidFill>
              <a:schemeClr val="accent1">
                <a:lumMod val="60000"/>
                <a:lumOff val="40000"/>
              </a:schemeClr>
            </a:solidFill>
            <a:miter lim="800000"/>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2A748F66-2A73-4D2C-859E-0CC36251A964}"/>
              </a:ext>
            </a:extLst>
          </p:cNvPr>
          <p:cNvSpPr/>
          <p:nvPr/>
        </p:nvSpPr>
        <p:spPr>
          <a:xfrm>
            <a:off x="6696632" y="5614523"/>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72" name="Rectangle 71">
            <a:extLst>
              <a:ext uri="{FF2B5EF4-FFF2-40B4-BE49-F238E27FC236}">
                <a16:creationId xmlns:a16="http://schemas.microsoft.com/office/drawing/2014/main" id="{A558B286-03F2-4B34-A15E-ED38B9CDBF53}"/>
              </a:ext>
            </a:extLst>
          </p:cNvPr>
          <p:cNvSpPr/>
          <p:nvPr/>
        </p:nvSpPr>
        <p:spPr>
          <a:xfrm>
            <a:off x="7016657" y="4828537"/>
            <a:ext cx="943910" cy="213954"/>
          </a:xfrm>
          <a:prstGeom prst="rect">
            <a:avLst/>
          </a:prstGeom>
          <a:noFill/>
          <a:effectLst/>
        </p:spPr>
        <p:txBody>
          <a:bodyPr wrap="square" lIns="0" rIns="0">
            <a:noAutofit/>
          </a:bodyPr>
          <a:lstStyle/>
          <a:p>
            <a:pPr algn="r">
              <a:lnSpc>
                <a:spcPts val="1300"/>
              </a:lnSpc>
            </a:pPr>
            <a:r>
              <a:rPr lang="en-US" sz="1100" b="1" dirty="0">
                <a:ln w="0"/>
                <a:solidFill>
                  <a:schemeClr val="tx1">
                    <a:lumMod val="60000"/>
                    <a:lumOff val="40000"/>
                  </a:schemeClr>
                </a:solidFill>
                <a:latin typeface="Source Sans Pro" charset="0"/>
                <a:ea typeface="Source Sans Pro" charset="0"/>
                <a:cs typeface="Source Sans Pro" charset="0"/>
              </a:rPr>
              <a:t>PLATFORM</a:t>
            </a:r>
          </a:p>
        </p:txBody>
      </p:sp>
      <p:sp>
        <p:nvSpPr>
          <p:cNvPr id="73" name="Rectangle 72">
            <a:extLst>
              <a:ext uri="{FF2B5EF4-FFF2-40B4-BE49-F238E27FC236}">
                <a16:creationId xmlns:a16="http://schemas.microsoft.com/office/drawing/2014/main" id="{F70DCF8B-131D-48A2-9E68-C382C169C2B5}"/>
              </a:ext>
            </a:extLst>
          </p:cNvPr>
          <p:cNvSpPr/>
          <p:nvPr/>
        </p:nvSpPr>
        <p:spPr>
          <a:xfrm>
            <a:off x="6551679" y="2404970"/>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74" name="Rectangle 73">
            <a:extLst>
              <a:ext uri="{FF2B5EF4-FFF2-40B4-BE49-F238E27FC236}">
                <a16:creationId xmlns:a16="http://schemas.microsoft.com/office/drawing/2014/main" id="{E6AEB292-9C5E-4290-AABF-89B3BF714739}"/>
              </a:ext>
            </a:extLst>
          </p:cNvPr>
          <p:cNvSpPr/>
          <p:nvPr/>
        </p:nvSpPr>
        <p:spPr>
          <a:xfrm>
            <a:off x="939663" y="2843454"/>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75" name="Rectangle 74">
            <a:extLst>
              <a:ext uri="{FF2B5EF4-FFF2-40B4-BE49-F238E27FC236}">
                <a16:creationId xmlns:a16="http://schemas.microsoft.com/office/drawing/2014/main" id="{FA40C3EC-D5EA-430A-BAEC-362E07DABA64}"/>
              </a:ext>
            </a:extLst>
          </p:cNvPr>
          <p:cNvSpPr/>
          <p:nvPr/>
        </p:nvSpPr>
        <p:spPr>
          <a:xfrm>
            <a:off x="5385614" y="2840865"/>
            <a:ext cx="1586985" cy="129587"/>
          </a:xfrm>
          <a:prstGeom prst="rect">
            <a:avLst/>
          </a:prstGeom>
          <a:gradFill flip="none" rotWithShape="1">
            <a:gsLst>
              <a:gs pos="100000">
                <a:srgbClr val="CBD3D7">
                  <a:alpha val="0"/>
                </a:srgbClr>
              </a:gs>
              <a:gs pos="0">
                <a:schemeClr val="bg2">
                  <a:alpha val="0"/>
                </a:schemeClr>
              </a:gs>
              <a:gs pos="88000">
                <a:srgbClr val="CBD3D7">
                  <a:alpha val="80000"/>
                </a:srgbClr>
              </a:gs>
              <a:gs pos="11000">
                <a:schemeClr val="bg2">
                  <a:alpha val="80000"/>
                </a:schemeClr>
              </a:gs>
            </a:gsLst>
            <a:lin ang="0" scaled="1"/>
            <a:tileRect/>
          </a:grad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LAYERS</a:t>
            </a:r>
          </a:p>
        </p:txBody>
      </p:sp>
      <p:sp>
        <p:nvSpPr>
          <p:cNvPr id="76" name="Rectangle 75">
            <a:extLst>
              <a:ext uri="{FF2B5EF4-FFF2-40B4-BE49-F238E27FC236}">
                <a16:creationId xmlns:a16="http://schemas.microsoft.com/office/drawing/2014/main" id="{7D6725D0-8E17-4873-AEFD-E4A52D0CCAA1}"/>
              </a:ext>
            </a:extLst>
          </p:cNvPr>
          <p:cNvSpPr/>
          <p:nvPr/>
        </p:nvSpPr>
        <p:spPr>
          <a:xfrm>
            <a:off x="1211993" y="2700365"/>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77" name="Rectangle 76">
            <a:extLst>
              <a:ext uri="{FF2B5EF4-FFF2-40B4-BE49-F238E27FC236}">
                <a16:creationId xmlns:a16="http://schemas.microsoft.com/office/drawing/2014/main" id="{681E1537-6C8F-4D15-8F76-341714D9BB24}"/>
              </a:ext>
            </a:extLst>
          </p:cNvPr>
          <p:cNvSpPr/>
          <p:nvPr/>
        </p:nvSpPr>
        <p:spPr>
          <a:xfrm>
            <a:off x="5690759" y="2700365"/>
            <a:ext cx="998168" cy="129587"/>
          </a:xfrm>
          <a:prstGeom prst="rect">
            <a:avLst/>
          </a:prstGeom>
          <a:gradFill flip="none" rotWithShape="1">
            <a:gsLst>
              <a:gs pos="100000">
                <a:srgbClr val="CBD3D7">
                  <a:alpha val="0"/>
                </a:srgbClr>
              </a:gs>
              <a:gs pos="0">
                <a:schemeClr val="bg2">
                  <a:alpha val="0"/>
                </a:schemeClr>
              </a:gs>
              <a:gs pos="89000">
                <a:srgbClr val="CBD3D7">
                  <a:alpha val="30000"/>
                </a:srgbClr>
              </a:gs>
              <a:gs pos="11000">
                <a:schemeClr val="bg2">
                  <a:alpha val="30000"/>
                </a:schemeClr>
              </a:gs>
            </a:gsLst>
            <a:lin ang="0" scaled="1"/>
            <a:tileRect/>
          </a:gradFill>
          <a:ln w="31750">
            <a:noFill/>
          </a:ln>
          <a:effectLst/>
        </p:spPr>
        <p:txBody>
          <a:bodyPr wrap="square" lIns="0" tIns="0" rIns="0" bIns="0">
            <a:spAutoFit/>
          </a:bodyPr>
          <a:lstStyle/>
          <a:p>
            <a:pPr algn="ctr">
              <a:lnSpc>
                <a:spcPts val="1000"/>
              </a:lnSpc>
            </a:pPr>
            <a:r>
              <a:rPr lang="en-US" sz="1000" dirty="0">
                <a:ln w="0"/>
                <a:solidFill>
                  <a:schemeClr val="accent1"/>
                </a:solidFill>
                <a:latin typeface="Source Sans Pro" panose="020B0503030403020204" pitchFamily="34" charset="0"/>
                <a:ea typeface="Source Sans Pro" panose="020B0503030403020204" pitchFamily="34" charset="0"/>
              </a:rPr>
              <a:t>LOW LEVEL API</a:t>
            </a:r>
          </a:p>
        </p:txBody>
      </p:sp>
      <p:sp>
        <p:nvSpPr>
          <p:cNvPr id="78" name="Rounded Rectangle 307">
            <a:extLst>
              <a:ext uri="{FF2B5EF4-FFF2-40B4-BE49-F238E27FC236}">
                <a16:creationId xmlns:a16="http://schemas.microsoft.com/office/drawing/2014/main" id="{5B337C48-83B8-43A5-B6B6-0C39EFAF8C36}"/>
              </a:ext>
            </a:extLst>
          </p:cNvPr>
          <p:cNvSpPr/>
          <p:nvPr/>
        </p:nvSpPr>
        <p:spPr>
          <a:xfrm>
            <a:off x="673415" y="1397831"/>
            <a:ext cx="7239239" cy="6566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a:p>
            <a:pPr lvl="0" algn="ctr"/>
            <a:endParaRPr lang="en-US" sz="1200" kern="0" dirty="0">
              <a:solidFill>
                <a:schemeClr val="bg1"/>
              </a:solidFill>
              <a:latin typeface="Source Sans Pro" charset="0"/>
              <a:ea typeface="Source Sans Pro" charset="0"/>
              <a:cs typeface="Source Sans Pro" charset="0"/>
            </a:endParaRPr>
          </a:p>
          <a:p>
            <a:pPr lvl="0" algn="ctr"/>
            <a:endParaRPr lang="en-US" sz="1200" kern="0" dirty="0">
              <a:solidFill>
                <a:schemeClr val="bg1"/>
              </a:solidFill>
              <a:latin typeface="Source Sans Pro" charset="0"/>
              <a:ea typeface="Source Sans Pro" charset="0"/>
              <a:cs typeface="Source Sans Pro" charset="0"/>
            </a:endParaRPr>
          </a:p>
        </p:txBody>
      </p:sp>
      <p:sp>
        <p:nvSpPr>
          <p:cNvPr id="79" name="Rounded Rectangle 308">
            <a:extLst>
              <a:ext uri="{FF2B5EF4-FFF2-40B4-BE49-F238E27FC236}">
                <a16:creationId xmlns:a16="http://schemas.microsoft.com/office/drawing/2014/main" id="{9C694B73-7CAD-4E65-8E72-A3B1014586D7}"/>
              </a:ext>
            </a:extLst>
          </p:cNvPr>
          <p:cNvSpPr/>
          <p:nvPr/>
        </p:nvSpPr>
        <p:spPr>
          <a:xfrm>
            <a:off x="7238564" y="1698978"/>
            <a:ext cx="412471" cy="289727"/>
          </a:xfrm>
          <a:prstGeom prst="roundRect">
            <a:avLst>
              <a:gd name="adj" fmla="val 19644"/>
            </a:avLst>
          </a:prstGeom>
          <a:gradFill>
            <a:gsLst>
              <a:gs pos="42000">
                <a:schemeClr val="bg1"/>
              </a:gs>
              <a:gs pos="100000">
                <a:schemeClr val="bg1">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i="1" dirty="0">
                <a:solidFill>
                  <a:schemeClr val="accent1"/>
                </a:solidFill>
                <a:latin typeface="Source Sans Pro Light" charset="0"/>
                <a:ea typeface="Source Sans Pro Light" charset="0"/>
                <a:cs typeface="Source Sans Pro Light" charset="0"/>
              </a:rPr>
              <a:t>…</a:t>
            </a:r>
          </a:p>
        </p:txBody>
      </p:sp>
      <p:sp>
        <p:nvSpPr>
          <p:cNvPr id="80" name="Rounded Rectangle 309">
            <a:extLst>
              <a:ext uri="{FF2B5EF4-FFF2-40B4-BE49-F238E27FC236}">
                <a16:creationId xmlns:a16="http://schemas.microsoft.com/office/drawing/2014/main" id="{0ADC3171-18C4-463F-9BBF-EFC81CAF74AA}"/>
              </a:ext>
            </a:extLst>
          </p:cNvPr>
          <p:cNvSpPr/>
          <p:nvPr/>
        </p:nvSpPr>
        <p:spPr>
          <a:xfrm>
            <a:off x="5247311" y="1698978"/>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ECOM</a:t>
            </a:r>
          </a:p>
        </p:txBody>
      </p:sp>
      <p:sp>
        <p:nvSpPr>
          <p:cNvPr id="81" name="Rounded Rectangle 310">
            <a:extLst>
              <a:ext uri="{FF2B5EF4-FFF2-40B4-BE49-F238E27FC236}">
                <a16:creationId xmlns:a16="http://schemas.microsoft.com/office/drawing/2014/main" id="{B4DAD47C-D8BC-487D-8A27-A6C4B9392381}"/>
              </a:ext>
            </a:extLst>
          </p:cNvPr>
          <p:cNvSpPr/>
          <p:nvPr/>
        </p:nvSpPr>
        <p:spPr>
          <a:xfrm>
            <a:off x="6242939" y="1698978"/>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BLE</a:t>
            </a:r>
          </a:p>
        </p:txBody>
      </p:sp>
      <p:sp>
        <p:nvSpPr>
          <p:cNvPr id="82" name="Rounded Rectangle 311">
            <a:extLst>
              <a:ext uri="{FF2B5EF4-FFF2-40B4-BE49-F238E27FC236}">
                <a16:creationId xmlns:a16="http://schemas.microsoft.com/office/drawing/2014/main" id="{B0768C03-B9D9-4668-9D04-A38E16E6FB31}"/>
              </a:ext>
            </a:extLst>
          </p:cNvPr>
          <p:cNvSpPr/>
          <p:nvPr/>
        </p:nvSpPr>
        <p:spPr>
          <a:xfrm>
            <a:off x="3777722" y="1698978"/>
            <a:ext cx="6336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EDC</a:t>
            </a:r>
          </a:p>
        </p:txBody>
      </p:sp>
      <p:sp>
        <p:nvSpPr>
          <p:cNvPr id="83" name="Rounded Rectangle 312">
            <a:extLst>
              <a:ext uri="{FF2B5EF4-FFF2-40B4-BE49-F238E27FC236}">
                <a16:creationId xmlns:a16="http://schemas.microsoft.com/office/drawing/2014/main" id="{A9ECA55D-5C93-48EA-A031-3E1AE8A4A267}"/>
              </a:ext>
            </a:extLst>
          </p:cNvPr>
          <p:cNvSpPr/>
          <p:nvPr/>
        </p:nvSpPr>
        <p:spPr>
          <a:xfrm>
            <a:off x="1780968" y="1454324"/>
            <a:ext cx="900003" cy="534382"/>
          </a:xfrm>
          <a:prstGeom prst="roundRect">
            <a:avLst>
              <a:gd name="adj" fmla="val 19644"/>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100" b="1" dirty="0">
                <a:solidFill>
                  <a:schemeClr val="bg1"/>
                </a:solidFill>
                <a:latin typeface="Source Sans Pro Light" charset="0"/>
                <a:ea typeface="Source Sans Pro Light" charset="0"/>
                <a:cs typeface="Source Sans Pro Light" charset="0"/>
              </a:rPr>
              <a:t>Watchdog Timer </a:t>
            </a:r>
          </a:p>
          <a:p>
            <a:pPr algn="ctr"/>
            <a:r>
              <a:rPr lang="en-US" sz="1100" b="1" dirty="0">
                <a:solidFill>
                  <a:schemeClr val="bg1"/>
                </a:solidFill>
                <a:latin typeface="Source Sans Pro Light" charset="0"/>
                <a:ea typeface="Source Sans Pro Light" charset="0"/>
                <a:cs typeface="Source Sans Pro Light" charset="0"/>
              </a:rPr>
              <a:t>Java API</a:t>
            </a:r>
          </a:p>
        </p:txBody>
      </p:sp>
      <p:sp>
        <p:nvSpPr>
          <p:cNvPr id="84" name="Rounded Rectangle 313">
            <a:extLst>
              <a:ext uri="{FF2B5EF4-FFF2-40B4-BE49-F238E27FC236}">
                <a16:creationId xmlns:a16="http://schemas.microsoft.com/office/drawing/2014/main" id="{343DF63D-634A-46E3-8900-51A59F8F9250}"/>
              </a:ext>
            </a:extLst>
          </p:cNvPr>
          <p:cNvSpPr/>
          <p:nvPr/>
        </p:nvSpPr>
        <p:spPr>
          <a:xfrm>
            <a:off x="785343" y="1698978"/>
            <a:ext cx="900000" cy="289727"/>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accent1"/>
                </a:solidFill>
                <a:latin typeface="Source Sans Pro Light" charset="0"/>
                <a:ea typeface="Source Sans Pro Light" charset="0"/>
                <a:cs typeface="Source Sans Pro Light" charset="0"/>
              </a:rPr>
              <a:t>FS</a:t>
            </a:r>
          </a:p>
        </p:txBody>
      </p:sp>
      <p:sp>
        <p:nvSpPr>
          <p:cNvPr id="85" name="Rounded Rectangle 314">
            <a:extLst>
              <a:ext uri="{FF2B5EF4-FFF2-40B4-BE49-F238E27FC236}">
                <a16:creationId xmlns:a16="http://schemas.microsoft.com/office/drawing/2014/main" id="{70DDE8CB-0140-49FC-969A-759F27BCB446}"/>
              </a:ext>
            </a:extLst>
          </p:cNvPr>
          <p:cNvSpPr/>
          <p:nvPr/>
        </p:nvSpPr>
        <p:spPr>
          <a:xfrm>
            <a:off x="2776599" y="1698978"/>
            <a:ext cx="900000"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err="1">
                <a:solidFill>
                  <a:schemeClr val="accent1"/>
                </a:solidFill>
                <a:latin typeface="Source Sans Pro Light" panose="020B0403030403020204" pitchFamily="34" charset="77"/>
                <a:ea typeface="Source Sans Pro Light" charset="0"/>
                <a:cs typeface="Source Sans Pro Light" charset="0"/>
              </a:rPr>
              <a:t>MicroUI</a:t>
            </a:r>
            <a:endParaRPr lang="en-US" sz="1200" dirty="0">
              <a:solidFill>
                <a:schemeClr val="accent1"/>
              </a:solidFill>
              <a:latin typeface="Source Sans Pro Light" panose="020B0403030403020204" pitchFamily="34" charset="77"/>
              <a:ea typeface="Source Sans Pro Light" charset="0"/>
              <a:cs typeface="Source Sans Pro Light" charset="0"/>
            </a:endParaRPr>
          </a:p>
        </p:txBody>
      </p:sp>
      <p:sp>
        <p:nvSpPr>
          <p:cNvPr id="86" name="Rounded Rectangle 315">
            <a:extLst>
              <a:ext uri="{FF2B5EF4-FFF2-40B4-BE49-F238E27FC236}">
                <a16:creationId xmlns:a16="http://schemas.microsoft.com/office/drawing/2014/main" id="{CC188EFE-FC81-4D55-8F46-D75D9DABB2A7}"/>
              </a:ext>
            </a:extLst>
          </p:cNvPr>
          <p:cNvSpPr/>
          <p:nvPr/>
        </p:nvSpPr>
        <p:spPr>
          <a:xfrm>
            <a:off x="4512445" y="1698978"/>
            <a:ext cx="633742" cy="289728"/>
          </a:xfrm>
          <a:prstGeom prst="roundRect">
            <a:avLst>
              <a:gd name="adj" fmla="val 19644"/>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noAutofit/>
          </a:bodyPr>
          <a:lstStyle/>
          <a:p>
            <a:pPr algn="ctr"/>
            <a:r>
              <a:rPr lang="en-US" sz="1200" spc="-40" dirty="0">
                <a:solidFill>
                  <a:schemeClr val="accent1"/>
                </a:solidFill>
                <a:latin typeface="Source Sans Pro Light" charset="0"/>
                <a:ea typeface="Source Sans Pro Light" charset="0"/>
                <a:cs typeface="Source Sans Pro Light" charset="0"/>
              </a:rPr>
              <a:t>BON</a:t>
            </a:r>
          </a:p>
        </p:txBody>
      </p:sp>
      <p:sp>
        <p:nvSpPr>
          <p:cNvPr id="87" name="Rounded Rectangle 316">
            <a:extLst>
              <a:ext uri="{FF2B5EF4-FFF2-40B4-BE49-F238E27FC236}">
                <a16:creationId xmlns:a16="http://schemas.microsoft.com/office/drawing/2014/main" id="{BB6884EF-7EA2-40FD-9F05-DB4B39C47CD4}"/>
              </a:ext>
            </a:extLst>
          </p:cNvPr>
          <p:cNvSpPr/>
          <p:nvPr/>
        </p:nvSpPr>
        <p:spPr>
          <a:xfrm>
            <a:off x="785342" y="4473091"/>
            <a:ext cx="704836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C Runtime</a:t>
            </a:r>
          </a:p>
        </p:txBody>
      </p:sp>
      <p:cxnSp>
        <p:nvCxnSpPr>
          <p:cNvPr id="88" name="Straight Connector 317">
            <a:extLst>
              <a:ext uri="{FF2B5EF4-FFF2-40B4-BE49-F238E27FC236}">
                <a16:creationId xmlns:a16="http://schemas.microsoft.com/office/drawing/2014/main" id="{9C9E558C-DC78-49FA-8132-BAB455695A5C}"/>
              </a:ext>
            </a:extLst>
          </p:cNvPr>
          <p:cNvCxnSpPr>
            <a:cxnSpLocks/>
          </p:cNvCxnSpPr>
          <p:nvPr/>
        </p:nvCxnSpPr>
        <p:spPr>
          <a:xfrm>
            <a:off x="7256564" y="2788346"/>
            <a:ext cx="408820" cy="0"/>
          </a:xfrm>
          <a:prstGeom prst="line">
            <a:avLst/>
          </a:prstGeom>
          <a:ln w="38100" cap="rnd">
            <a:gradFill flip="none" rotWithShape="1">
              <a:gsLst>
                <a:gs pos="0">
                  <a:schemeClr val="accent1">
                    <a:lumMod val="60000"/>
                    <a:lumOff val="40000"/>
                  </a:schemeClr>
                </a:gs>
                <a:gs pos="100000">
                  <a:schemeClr val="accent1">
                    <a:alpha val="0"/>
                  </a:schemeClr>
                </a:gs>
              </a:gsLst>
              <a:lin ang="0" scaled="1"/>
              <a:tileRect/>
            </a:gradFill>
            <a:miter lim="800000"/>
          </a:ln>
        </p:spPr>
        <p:style>
          <a:lnRef idx="1">
            <a:schemeClr val="accent1"/>
          </a:lnRef>
          <a:fillRef idx="0">
            <a:schemeClr val="accent1"/>
          </a:fillRef>
          <a:effectRef idx="0">
            <a:schemeClr val="accent1"/>
          </a:effectRef>
          <a:fontRef idx="minor">
            <a:schemeClr val="tx1"/>
          </a:fontRef>
        </p:style>
      </p:cxnSp>
      <p:sp>
        <p:nvSpPr>
          <p:cNvPr id="89" name="Rounded Rectangle 319">
            <a:extLst>
              <a:ext uri="{FF2B5EF4-FFF2-40B4-BE49-F238E27FC236}">
                <a16:creationId xmlns:a16="http://schemas.microsoft.com/office/drawing/2014/main" id="{FC86C8B3-8855-4253-867F-033162DAD9E9}"/>
              </a:ext>
            </a:extLst>
          </p:cNvPr>
          <p:cNvSpPr/>
          <p:nvPr/>
        </p:nvSpPr>
        <p:spPr>
          <a:xfrm>
            <a:off x="5231938" y="5218951"/>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UART</a:t>
            </a:r>
          </a:p>
        </p:txBody>
      </p:sp>
      <p:sp>
        <p:nvSpPr>
          <p:cNvPr id="90" name="Rounded Rectangle 321">
            <a:extLst>
              <a:ext uri="{FF2B5EF4-FFF2-40B4-BE49-F238E27FC236}">
                <a16:creationId xmlns:a16="http://schemas.microsoft.com/office/drawing/2014/main" id="{A63F11FC-5D89-49FA-9BC7-EC1932D973CD}"/>
              </a:ext>
            </a:extLst>
          </p:cNvPr>
          <p:cNvSpPr/>
          <p:nvPr/>
        </p:nvSpPr>
        <p:spPr>
          <a:xfrm>
            <a:off x="6222537" y="5218951"/>
            <a:ext cx="900000"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72000" bIns="36000" rtlCol="0" anchor="ctr">
            <a:noAutofit/>
          </a:bodyPr>
          <a:lstStyle/>
          <a:p>
            <a:pPr lvl="0" algn="ctr" defTabSz="914400">
              <a:lnSpc>
                <a:spcPts val="1180"/>
              </a:lnSpc>
              <a:defRPr/>
            </a:pPr>
            <a:r>
              <a:rPr lang="en-US" sz="1200" kern="0" dirty="0">
                <a:solidFill>
                  <a:schemeClr val="bg1"/>
                </a:solidFill>
                <a:latin typeface="Source Sans Pro Light" charset="0"/>
                <a:ea typeface="Source Sans Pro Light" charset="0"/>
                <a:cs typeface="Source Sans Pro Light" charset="0"/>
              </a:rPr>
              <a:t>Bluetooth</a:t>
            </a:r>
          </a:p>
        </p:txBody>
      </p:sp>
      <p:sp>
        <p:nvSpPr>
          <p:cNvPr id="36" name="Rounded Rectangle 200">
            <a:extLst>
              <a:ext uri="{FF2B5EF4-FFF2-40B4-BE49-F238E27FC236}">
                <a16:creationId xmlns:a16="http://schemas.microsoft.com/office/drawing/2014/main" id="{EEADF403-86F5-47BE-A434-F7C08DFEF218}"/>
              </a:ext>
            </a:extLst>
          </p:cNvPr>
          <p:cNvSpPr/>
          <p:nvPr/>
        </p:nvSpPr>
        <p:spPr>
          <a:xfrm>
            <a:off x="785343" y="3372222"/>
            <a:ext cx="7048799" cy="482106"/>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        BSP</a:t>
            </a:r>
          </a:p>
        </p:txBody>
      </p:sp>
      <p:sp>
        <p:nvSpPr>
          <p:cNvPr id="61" name="Rounded Rectangle 248">
            <a:extLst>
              <a:ext uri="{FF2B5EF4-FFF2-40B4-BE49-F238E27FC236}">
                <a16:creationId xmlns:a16="http://schemas.microsoft.com/office/drawing/2014/main" id="{41C13647-191A-4A58-B037-FAD3E7143EC8}"/>
              </a:ext>
            </a:extLst>
          </p:cNvPr>
          <p:cNvSpPr/>
          <p:nvPr/>
        </p:nvSpPr>
        <p:spPr>
          <a:xfrm>
            <a:off x="3018612" y="3435785"/>
            <a:ext cx="897966" cy="347100"/>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62" name="Rounded Rectangle 249">
            <a:extLst>
              <a:ext uri="{FF2B5EF4-FFF2-40B4-BE49-F238E27FC236}">
                <a16:creationId xmlns:a16="http://schemas.microsoft.com/office/drawing/2014/main" id="{E8B886C7-4269-4562-94D4-39229246853B}"/>
              </a:ext>
            </a:extLst>
          </p:cNvPr>
          <p:cNvSpPr/>
          <p:nvPr/>
        </p:nvSpPr>
        <p:spPr>
          <a:xfrm>
            <a:off x="7238564" y="3428522"/>
            <a:ext cx="412188" cy="347098"/>
          </a:xfrm>
          <a:prstGeom prst="roundRect">
            <a:avLst>
              <a:gd name="adj" fmla="val 22586"/>
            </a:avLst>
          </a:prstGeom>
          <a:gradFill>
            <a:gsLst>
              <a:gs pos="41000">
                <a:schemeClr val="bg2">
                  <a:lumMod val="75000"/>
                </a:schemeClr>
              </a:gs>
              <a:gs pos="100000">
                <a:schemeClr val="bg2">
                  <a:lumMod val="75000"/>
                  <a:alpha val="0"/>
                </a:schemeClr>
              </a:gs>
            </a:gsLst>
            <a:lin ang="21594000" scaled="0"/>
          </a:gra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r>
              <a:rPr lang="en-US" sz="1200" dirty="0">
                <a:solidFill>
                  <a:schemeClr val="bg1"/>
                </a:solidFill>
                <a:latin typeface="Source Sans Pro Light" charset="0"/>
                <a:ea typeface="Source Sans Pro Light" charset="0"/>
                <a:cs typeface="Source Sans Pro Light" charset="0"/>
              </a:rPr>
              <a:t>…</a:t>
            </a:r>
          </a:p>
        </p:txBody>
      </p:sp>
      <p:sp>
        <p:nvSpPr>
          <p:cNvPr id="65" name="Rounded Rectangle 252">
            <a:extLst>
              <a:ext uri="{FF2B5EF4-FFF2-40B4-BE49-F238E27FC236}">
                <a16:creationId xmlns:a16="http://schemas.microsoft.com/office/drawing/2014/main" id="{82DE3237-262A-4BA0-93FE-2D89618E69E4}"/>
              </a:ext>
            </a:extLst>
          </p:cNvPr>
          <p:cNvSpPr/>
          <p:nvPr/>
        </p:nvSpPr>
        <p:spPr>
          <a:xfrm>
            <a:off x="5231224" y="3428522"/>
            <a:ext cx="1910888" cy="347099"/>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1" name="Rounded Rectangle 248">
            <a:extLst>
              <a:ext uri="{FF2B5EF4-FFF2-40B4-BE49-F238E27FC236}">
                <a16:creationId xmlns:a16="http://schemas.microsoft.com/office/drawing/2014/main" id="{AF2497C8-607C-4FDC-BAB5-070B5853DCF2}"/>
              </a:ext>
            </a:extLst>
          </p:cNvPr>
          <p:cNvSpPr/>
          <p:nvPr/>
        </p:nvSpPr>
        <p:spPr>
          <a:xfrm>
            <a:off x="883002" y="3428522"/>
            <a:ext cx="784341" cy="347100"/>
          </a:xfrm>
          <a:prstGeom prst="roundRect">
            <a:avLst>
              <a:gd name="adj" fmla="val 22586"/>
            </a:avLst>
          </a:prstGeom>
          <a:solidFill>
            <a:schemeClr val="bg2">
              <a:lumMod val="75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200" dirty="0">
                <a:solidFill>
                  <a:schemeClr val="bg1"/>
                </a:solidFill>
                <a:latin typeface="Source Sans Pro Light" charset="0"/>
                <a:ea typeface="Source Sans Pro Light" charset="0"/>
                <a:cs typeface="Source Sans Pro Light" charset="0"/>
              </a:rPr>
              <a:t>Drivers</a:t>
            </a:r>
          </a:p>
        </p:txBody>
      </p:sp>
      <p:sp>
        <p:nvSpPr>
          <p:cNvPr id="92" name="Rounded Rectangle 248">
            <a:extLst>
              <a:ext uri="{FF2B5EF4-FFF2-40B4-BE49-F238E27FC236}">
                <a16:creationId xmlns:a16="http://schemas.microsoft.com/office/drawing/2014/main" id="{7D2D7032-BDD7-41CF-8DA9-75B7444EEB8A}"/>
              </a:ext>
            </a:extLst>
          </p:cNvPr>
          <p:cNvSpPr/>
          <p:nvPr/>
        </p:nvSpPr>
        <p:spPr>
          <a:xfrm>
            <a:off x="1782958" y="3422606"/>
            <a:ext cx="1120039" cy="352586"/>
          </a:xfrm>
          <a:prstGeom prst="roundRect">
            <a:avLst>
              <a:gd name="adj" fmla="val 22586"/>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000" b="1" dirty="0">
                <a:solidFill>
                  <a:schemeClr val="bg1"/>
                </a:solidFill>
                <a:latin typeface="Source Sans Pro Light" charset="0"/>
                <a:ea typeface="Source Sans Pro Light" charset="0"/>
                <a:cs typeface="Source Sans Pro Light" charset="0"/>
              </a:rPr>
              <a:t>Watchdog Timer Helper</a:t>
            </a:r>
          </a:p>
        </p:txBody>
      </p:sp>
      <p:sp>
        <p:nvSpPr>
          <p:cNvPr id="97" name="Rounded Rectangle 248">
            <a:extLst>
              <a:ext uri="{FF2B5EF4-FFF2-40B4-BE49-F238E27FC236}">
                <a16:creationId xmlns:a16="http://schemas.microsoft.com/office/drawing/2014/main" id="{2AD3B6E8-14EB-4E42-ABA1-A42163A3F2B5}"/>
              </a:ext>
            </a:extLst>
          </p:cNvPr>
          <p:cNvSpPr/>
          <p:nvPr/>
        </p:nvSpPr>
        <p:spPr>
          <a:xfrm>
            <a:off x="564615" y="5922320"/>
            <a:ext cx="897966" cy="352586"/>
          </a:xfrm>
          <a:prstGeom prst="roundRect">
            <a:avLst>
              <a:gd name="adj" fmla="val 22586"/>
            </a:avLst>
          </a:prstGeom>
          <a:solidFill>
            <a:schemeClr val="accent3"/>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endParaRPr lang="en-US" sz="1200" b="1" dirty="0">
              <a:solidFill>
                <a:schemeClr val="bg1"/>
              </a:solidFill>
              <a:latin typeface="Source Sans Pro Light" charset="0"/>
              <a:ea typeface="Source Sans Pro Light" charset="0"/>
              <a:cs typeface="Source Sans Pro Light" charset="0"/>
            </a:endParaRPr>
          </a:p>
        </p:txBody>
      </p:sp>
      <p:sp>
        <p:nvSpPr>
          <p:cNvPr id="98" name="ZoneTexte 97">
            <a:extLst>
              <a:ext uri="{FF2B5EF4-FFF2-40B4-BE49-F238E27FC236}">
                <a16:creationId xmlns:a16="http://schemas.microsoft.com/office/drawing/2014/main" id="{E452B6A3-9704-4F6C-83E3-75C242D032BC}"/>
              </a:ext>
            </a:extLst>
          </p:cNvPr>
          <p:cNvSpPr txBox="1"/>
          <p:nvPr/>
        </p:nvSpPr>
        <p:spPr>
          <a:xfrm>
            <a:off x="1572861" y="5990891"/>
            <a:ext cx="2425344" cy="215444"/>
          </a:xfrm>
          <a:prstGeom prst="rect">
            <a:avLst/>
          </a:prstGeom>
          <a:noFill/>
        </p:spPr>
        <p:txBody>
          <a:bodyPr vert="horz" wrap="none" lIns="0" tIns="0" rIns="0" bIns="0" numCol="1" spcCol="288000" rtlCol="0" anchor="t" anchorCtr="0">
            <a:spAutoFit/>
          </a:bodyPr>
          <a:lstStyle/>
          <a:p>
            <a:pPr algn="l">
              <a:spcBef>
                <a:spcPts val="0"/>
              </a:spcBef>
              <a:spcAft>
                <a:spcPts val="600"/>
              </a:spcAft>
            </a:pP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Watchdog</a:t>
            </a: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timer</a:t>
            </a: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related</a:t>
            </a:r>
            <a:r>
              <a:rPr lang="fr-FR" sz="1400" b="0" i="0" spc="0" dirty="0">
                <a:ln>
                  <a:noFill/>
                </a:ln>
                <a:solidFill>
                  <a:schemeClr val="tx2"/>
                </a:solidFill>
                <a:latin typeface="Source Sans Pro Light" charset="0"/>
                <a:ea typeface="Source Sans Pro Light" charset="0"/>
                <a:cs typeface="Source Sans Pro Light" charset="0"/>
              </a:rPr>
              <a:t> </a:t>
            </a:r>
            <a:r>
              <a:rPr lang="fr-FR" sz="1400" b="0" i="0" spc="0" dirty="0" err="1">
                <a:ln>
                  <a:noFill/>
                </a:ln>
                <a:solidFill>
                  <a:schemeClr val="tx2"/>
                </a:solidFill>
                <a:latin typeface="Source Sans Pro Light" charset="0"/>
                <a:ea typeface="Source Sans Pro Light" charset="0"/>
                <a:cs typeface="Source Sans Pro Light" charset="0"/>
              </a:rPr>
              <a:t>element</a:t>
            </a:r>
            <a:endParaRPr lang="en-US" sz="1400" b="0" i="0" spc="0" dirty="0">
              <a:ln>
                <a:noFill/>
              </a:ln>
              <a:solidFill>
                <a:schemeClr val="tx2"/>
              </a:solidFill>
              <a:latin typeface="Source Sans Pro Light" charset="0"/>
              <a:ea typeface="Source Sans Pro Light" charset="0"/>
              <a:cs typeface="Source Sans Pro Light" charset="0"/>
            </a:endParaRPr>
          </a:p>
        </p:txBody>
      </p:sp>
    </p:spTree>
    <p:extLst>
      <p:ext uri="{BB962C8B-B14F-4D97-AF65-F5344CB8AC3E}">
        <p14:creationId xmlns:p14="http://schemas.microsoft.com/office/powerpoint/2010/main" val="1341712221"/>
      </p:ext>
    </p:extLst>
  </p:cSld>
  <p:clrMapOvr>
    <a:masterClrMapping/>
  </p:clrMapOvr>
</p:sld>
</file>

<file path=ppt/theme/theme1.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Theme1" id="{831C14EF-DF3C-48FD-9DC0-F5EBB6975C6E}" vid="{F7EA42B8-D697-448A-A609-C4A12263D2A2}"/>
    </a:ext>
  </a:extLst>
</a:theme>
</file>

<file path=docProps/app.xml><?xml version="1.0" encoding="utf-8"?>
<Properties xmlns="http://schemas.openxmlformats.org/officeDocument/2006/extended-properties" xmlns:vt="http://schemas.openxmlformats.org/officeDocument/2006/docPropsVTypes">
  <Template>MICROEJ Charter Theme 2019</Template>
  <TotalTime>75</TotalTime>
  <Words>97</Words>
  <Application>Microsoft Office PowerPoint</Application>
  <PresentationFormat>Grand écran</PresentationFormat>
  <Paragraphs>44</Paragraphs>
  <Slides>1</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vt:i4>
      </vt:variant>
    </vt:vector>
  </HeadingPairs>
  <TitlesOfParts>
    <vt:vector size="8" baseType="lpstr">
      <vt:lpstr>Arial</vt:lpstr>
      <vt:lpstr>Courier New</vt:lpstr>
      <vt:lpstr>Source Sans Pro</vt:lpstr>
      <vt:lpstr>Source Sans Pro Black</vt:lpstr>
      <vt:lpstr>Source Sans Pro ExtraLight</vt:lpstr>
      <vt:lpstr>Source Sans Pro Light</vt:lpstr>
      <vt:lpstr>Theme1</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Erwan Moreac</dc:creator>
  <cp:lastModifiedBy>Erwan Moreac</cp:lastModifiedBy>
  <cp:revision>7</cp:revision>
  <dcterms:created xsi:type="dcterms:W3CDTF">2021-04-22T08:19:07Z</dcterms:created>
  <dcterms:modified xsi:type="dcterms:W3CDTF">2021-07-26T12:06:46Z</dcterms:modified>
</cp:coreProperties>
</file>