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9"/>
  </p:notesMasterIdLst>
  <p:handoutMasterIdLst>
    <p:handoutMasterId r:id="rId10"/>
  </p:handoutMasterIdLst>
  <p:sldIdLst>
    <p:sldId id="306" r:id="rId5"/>
    <p:sldId id="544" r:id="rId6"/>
    <p:sldId id="545" r:id="rId7"/>
    <p:sldId id="547" r:id="rId8"/>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12" autoAdjust="0"/>
    <p:restoredTop sz="96646" autoAdjust="0"/>
  </p:normalViewPr>
  <p:slideViewPr>
    <p:cSldViewPr>
      <p:cViewPr>
        <p:scale>
          <a:sx n="134" d="100"/>
          <a:sy n="134" d="100"/>
        </p:scale>
        <p:origin x="656" y="7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09/07/2025</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09/07/2025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sldNum="0" hdr="0" ftr="0" dt="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cross-VEE Port,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Jul-25</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cross-VEE Port,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cross-VEE Port,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cross-VEE Port,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1.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4.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4.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image" Target="../media/image1.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image" Target="../media/image4.png"/><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emf"/><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6.emf"/><Relationship Id="rId5" Type="http://schemas.openxmlformats.org/officeDocument/2006/relationships/image" Target="../media/image15.svg"/><Relationship Id="rId10" Type="http://schemas.openxmlformats.org/officeDocument/2006/relationships/image" Target="../media/image20.emf"/><Relationship Id="rId4" Type="http://schemas.openxmlformats.org/officeDocument/2006/relationships/image" Target="../media/image14.pn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80.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1" name="Arrow: Down 230">
            <a:extLst>
              <a:ext uri="{FF2B5EF4-FFF2-40B4-BE49-F238E27FC236}">
                <a16:creationId xmlns:a16="http://schemas.microsoft.com/office/drawing/2014/main" id="{DB507579-1962-449F-9F0D-04A94733A5A9}"/>
              </a:ext>
            </a:extLst>
          </p:cNvPr>
          <p:cNvSpPr/>
          <p:nvPr/>
        </p:nvSpPr>
        <p:spPr>
          <a:xfrm>
            <a:off x="2855641" y="5303752"/>
            <a:ext cx="1872206" cy="573520"/>
          </a:xfrm>
          <a:prstGeom prst="downArrow">
            <a:avLst>
              <a:gd name="adj1" fmla="val 100000"/>
              <a:gd name="adj2" fmla="val 32401"/>
            </a:avLst>
          </a:prstGeom>
          <a:solidFill>
            <a:srgbClr val="71B84D"/>
          </a:solidFill>
          <a:ln>
            <a:solidFill>
              <a:srgbClr val="71B8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1B84D"/>
              </a:solidFill>
            </a:endParaRPr>
          </a:p>
        </p:txBody>
      </p:sp>
      <p:sp>
        <p:nvSpPr>
          <p:cNvPr id="11" name="Rounded Rectangle 174">
            <a:extLst>
              <a:ext uri="{FF2B5EF4-FFF2-40B4-BE49-F238E27FC236}">
                <a16:creationId xmlns:a16="http://schemas.microsoft.com/office/drawing/2014/main" id="{A4FC7A78-8ACF-40AB-8BEB-4556F31260DD}"/>
              </a:ext>
            </a:extLst>
          </p:cNvPr>
          <p:cNvSpPr/>
          <p:nvPr/>
        </p:nvSpPr>
        <p:spPr>
          <a:xfrm>
            <a:off x="7949813" y="790159"/>
            <a:ext cx="4124593" cy="4880920"/>
          </a:xfrm>
          <a:prstGeom prst="roundRect">
            <a:avLst>
              <a:gd name="adj" fmla="val 8739"/>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81" name="Rounded Rectangle 174">
            <a:extLst>
              <a:ext uri="{FF2B5EF4-FFF2-40B4-BE49-F238E27FC236}">
                <a16:creationId xmlns:a16="http://schemas.microsoft.com/office/drawing/2014/main" id="{FD5674D9-1DE4-4787-B6DC-AEA63B6921B5}"/>
              </a:ext>
            </a:extLst>
          </p:cNvPr>
          <p:cNvSpPr/>
          <p:nvPr/>
        </p:nvSpPr>
        <p:spPr>
          <a:xfrm>
            <a:off x="2438262" y="793074"/>
            <a:ext cx="2706094" cy="4880920"/>
          </a:xfrm>
          <a:prstGeom prst="roundRect">
            <a:avLst>
              <a:gd name="adj" fmla="val 8585"/>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15" name="TextBox 14">
            <a:extLst>
              <a:ext uri="{FF2B5EF4-FFF2-40B4-BE49-F238E27FC236}">
                <a16:creationId xmlns:a16="http://schemas.microsoft.com/office/drawing/2014/main" id="{AA020493-DFFC-4E55-A85B-129B71B8A63F}"/>
              </a:ext>
            </a:extLst>
          </p:cNvPr>
          <p:cNvSpPr txBox="1"/>
          <p:nvPr/>
        </p:nvSpPr>
        <p:spPr>
          <a:xfrm>
            <a:off x="8435199" y="620688"/>
            <a:ext cx="3133409" cy="303536"/>
          </a:xfrm>
          <a:prstGeom prst="rect">
            <a:avLst/>
          </a:prstGeom>
          <a:solidFill>
            <a:schemeClr val="bg1"/>
          </a:solidFill>
        </p:spPr>
        <p:txBody>
          <a:bodyPr wrap="square" tIns="36000" bIns="36000" rtlCol="0">
            <a:spAutoFit/>
          </a:bodyPr>
          <a:lstStyle/>
          <a:p>
            <a:pPr defTabSz="685783">
              <a:buClrTx/>
            </a:pPr>
            <a:r>
              <a:rPr lang="en-US" sz="1500" dirty="0">
                <a:solidFill>
                  <a:schemeClr val="tx1">
                    <a:lumMod val="75000"/>
                  </a:schemeClr>
                </a:solidFill>
                <a:latin typeface="Source Sans Pro" panose="020B0503030403020204" pitchFamily="34" charset="0"/>
                <a:ea typeface="Source Sans Pro" panose="020B0503030403020204" pitchFamily="34" charset="0"/>
                <a:cs typeface="Source Sans Pro Light" charset="0"/>
              </a:rPr>
              <a:t>         </a:t>
            </a:r>
            <a:r>
              <a:rPr lang="en-US" sz="1500" dirty="0" err="1">
                <a:solidFill>
                  <a:schemeClr val="tx1">
                    <a:lumMod val="75000"/>
                  </a:schemeClr>
                </a:solidFill>
                <a:latin typeface="Source Sans Pro" panose="020B0503030403020204" pitchFamily="34" charset="0"/>
                <a:ea typeface="Source Sans Pro" panose="020B0503030403020204" pitchFamily="34" charset="0"/>
                <a:cs typeface="Source Sans Pro Light" charset="0"/>
              </a:rPr>
              <a:t>MicroEJ</a:t>
            </a:r>
            <a:r>
              <a:rPr lang="en-US" sz="1500" dirty="0">
                <a:solidFill>
                  <a:schemeClr val="tx1">
                    <a:lumMod val="75000"/>
                  </a:schemeClr>
                </a:solidFill>
                <a:latin typeface="Source Sans Pro" panose="020B0503030403020204" pitchFamily="34" charset="0"/>
                <a:ea typeface="Source Sans Pro" panose="020B0503030403020204" pitchFamily="34" charset="0"/>
                <a:cs typeface="Source Sans Pro Light" charset="0"/>
              </a:rPr>
              <a:t> Resources and Origins</a:t>
            </a:r>
          </a:p>
        </p:txBody>
      </p:sp>
      <p:sp>
        <p:nvSpPr>
          <p:cNvPr id="19" name="Rounded Rectangle 114">
            <a:extLst>
              <a:ext uri="{FF2B5EF4-FFF2-40B4-BE49-F238E27FC236}">
                <a16:creationId xmlns:a16="http://schemas.microsoft.com/office/drawing/2014/main" id="{1D36DEA3-C198-40A7-930F-6A604581A596}"/>
              </a:ext>
            </a:extLst>
          </p:cNvPr>
          <p:cNvSpPr/>
          <p:nvPr/>
        </p:nvSpPr>
        <p:spPr>
          <a:xfrm>
            <a:off x="8420051" y="3777823"/>
            <a:ext cx="1867691" cy="255080"/>
          </a:xfrm>
          <a:prstGeom prst="roundRect">
            <a:avLst>
              <a:gd name="adj" fmla="val 19644"/>
            </a:avLst>
          </a:prstGeom>
          <a:solidFill>
            <a:schemeClr val="accent4"/>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err="1">
                <a:solidFill>
                  <a:srgbClr val="FFFFFF"/>
                </a:solidFill>
                <a:latin typeface="Source Sans Pro" panose="020B0503030403020204" pitchFamily="34" charset="0"/>
                <a:ea typeface="Source Sans Pro" panose="020B0503030403020204" pitchFamily="34" charset="0"/>
                <a:cs typeface="Arial" panose="020B0604020202020204" pitchFamily="34" charset="0"/>
              </a:rPr>
              <a:t>MicroEJ</a:t>
            </a: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 Example Applications</a:t>
            </a:r>
          </a:p>
        </p:txBody>
      </p:sp>
      <p:sp>
        <p:nvSpPr>
          <p:cNvPr id="25" name="Rounded Rectangle 114">
            <a:extLst>
              <a:ext uri="{FF2B5EF4-FFF2-40B4-BE49-F238E27FC236}">
                <a16:creationId xmlns:a16="http://schemas.microsoft.com/office/drawing/2014/main" id="{B65E21A1-B2EE-4D1F-9D6D-37123904C747}"/>
              </a:ext>
            </a:extLst>
          </p:cNvPr>
          <p:cNvSpPr/>
          <p:nvPr/>
        </p:nvSpPr>
        <p:spPr>
          <a:xfrm>
            <a:off x="8420051" y="5307109"/>
            <a:ext cx="1867691" cy="255080"/>
          </a:xfrm>
          <a:prstGeom prst="roundRect">
            <a:avLst>
              <a:gd name="adj" fmla="val 19644"/>
            </a:avLst>
          </a:prstGeom>
          <a:solidFill>
            <a:schemeClr val="accent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solidFill>
                  <a:srgbClr val="FFFFFF"/>
                </a:solidFill>
                <a:latin typeface="Source Sans Pro" panose="020B0503030403020204" pitchFamily="34" charset="0"/>
                <a:ea typeface="Source Sans Pro" panose="020B0503030403020204" pitchFamily="34" charset="0"/>
              </a:rPr>
              <a:t>Offline </a:t>
            </a:r>
            <a:r>
              <a:rPr lang="en-US" sz="1000" dirty="0">
                <a:solidFill>
                  <a:srgbClr val="FFFFFF"/>
                </a:solidFill>
                <a:latin typeface="Source Sans Pro" panose="020B0503030403020204" pitchFamily="34" charset="0"/>
                <a:ea typeface="Source Sans Pro" panose="020B0503030403020204" pitchFamily="34" charset="0"/>
              </a:rPr>
              <a:t>Repository</a:t>
            </a:r>
          </a:p>
        </p:txBody>
      </p:sp>
      <p:pic>
        <p:nvPicPr>
          <p:cNvPr id="29" name="Picture 28">
            <a:extLst>
              <a:ext uri="{FF2B5EF4-FFF2-40B4-BE49-F238E27FC236}">
                <a16:creationId xmlns:a16="http://schemas.microsoft.com/office/drawing/2014/main" id="{D4737AF5-9142-4604-AD93-F7EFE7B3D9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9105" y="548680"/>
            <a:ext cx="402708" cy="402708"/>
          </a:xfrm>
          <a:prstGeom prst="rect">
            <a:avLst/>
          </a:prstGeom>
        </p:spPr>
      </p:pic>
      <p:sp>
        <p:nvSpPr>
          <p:cNvPr id="83" name="TextBox 82">
            <a:extLst>
              <a:ext uri="{FF2B5EF4-FFF2-40B4-BE49-F238E27FC236}">
                <a16:creationId xmlns:a16="http://schemas.microsoft.com/office/drawing/2014/main" id="{3AB9F36E-0481-460D-A03A-69AF2060179C}"/>
              </a:ext>
            </a:extLst>
          </p:cNvPr>
          <p:cNvSpPr txBox="1"/>
          <p:nvPr/>
        </p:nvSpPr>
        <p:spPr>
          <a:xfrm>
            <a:off x="2838019" y="619253"/>
            <a:ext cx="1909987" cy="303536"/>
          </a:xfrm>
          <a:prstGeom prst="rect">
            <a:avLst/>
          </a:prstGeom>
          <a:solidFill>
            <a:schemeClr val="bg1"/>
          </a:solidFill>
        </p:spPr>
        <p:txBody>
          <a:bodyPr wrap="square" tIns="36000" bIns="36000" rtlCol="0">
            <a:spAutoFit/>
          </a:bodyPr>
          <a:lstStyle/>
          <a:p>
            <a:pPr defTabSz="685783">
              <a:buClrTx/>
            </a:pPr>
            <a:r>
              <a:rPr lang="en-US" sz="1500" dirty="0">
                <a:solidFill>
                  <a:schemeClr val="tx1">
                    <a:lumMod val="75000"/>
                  </a:schemeClr>
                </a:solidFill>
                <a:latin typeface="Source Sans Pro" panose="020B0503030403020204" pitchFamily="34" charset="0"/>
                <a:ea typeface="Source Sans Pro" panose="020B0503030403020204" pitchFamily="34" charset="0"/>
                <a:cs typeface="Source Sans Pro Light" charset="0"/>
              </a:rPr>
              <a:t>       Developer Setup</a:t>
            </a:r>
          </a:p>
        </p:txBody>
      </p:sp>
      <p:pic>
        <p:nvPicPr>
          <p:cNvPr id="98" name="Picture 97">
            <a:extLst>
              <a:ext uri="{FF2B5EF4-FFF2-40B4-BE49-F238E27FC236}">
                <a16:creationId xmlns:a16="http://schemas.microsoft.com/office/drawing/2014/main" id="{E1A84BC3-43DA-4112-9E5E-E0F64EF886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8019" y="591720"/>
            <a:ext cx="402708" cy="402708"/>
          </a:xfrm>
          <a:prstGeom prst="rect">
            <a:avLst/>
          </a:prstGeom>
        </p:spPr>
      </p:pic>
      <p:sp>
        <p:nvSpPr>
          <p:cNvPr id="169" name="TextBox 168">
            <a:extLst>
              <a:ext uri="{FF2B5EF4-FFF2-40B4-BE49-F238E27FC236}">
                <a16:creationId xmlns:a16="http://schemas.microsoft.com/office/drawing/2014/main" id="{F3CCDCD2-9CAF-4075-9D88-CB832DFEBFA5}"/>
              </a:ext>
            </a:extLst>
          </p:cNvPr>
          <p:cNvSpPr txBox="1"/>
          <p:nvPr/>
        </p:nvSpPr>
        <p:spPr>
          <a:xfrm>
            <a:off x="5692080" y="2712627"/>
            <a:ext cx="1969074" cy="169277"/>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Import or Create VEE Ports</a:t>
            </a:r>
          </a:p>
        </p:txBody>
      </p:sp>
      <p:sp>
        <p:nvSpPr>
          <p:cNvPr id="173" name="TextBox 172">
            <a:extLst>
              <a:ext uri="{FF2B5EF4-FFF2-40B4-BE49-F238E27FC236}">
                <a16:creationId xmlns:a16="http://schemas.microsoft.com/office/drawing/2014/main" id="{265E5B4D-30CC-42C2-8AC0-3586FA23FFAC}"/>
              </a:ext>
            </a:extLst>
          </p:cNvPr>
          <p:cNvSpPr txBox="1"/>
          <p:nvPr/>
        </p:nvSpPr>
        <p:spPr>
          <a:xfrm>
            <a:off x="5371205" y="3688069"/>
            <a:ext cx="2600969" cy="126638"/>
          </a:xfrm>
          <a:prstGeom prst="rect">
            <a:avLst/>
          </a:prstGeom>
          <a:noFill/>
        </p:spPr>
        <p:txBody>
          <a:bodyPr vert="horz" wrap="square" lIns="0" tIns="0" rIns="0" bIns="0" numCol="1" spcCol="288000" rtlCol="0" anchor="t" anchorCtr="0">
            <a:spAutoFit/>
          </a:bodyPr>
          <a:lstStyle/>
          <a:p>
            <a:pPr algn="ctr">
              <a:lnSpc>
                <a:spcPts val="940"/>
              </a:lnSpc>
              <a:spcBef>
                <a:spcPts val="0"/>
              </a:spcBef>
              <a:spcAft>
                <a:spcPts val="600"/>
              </a:spcAft>
            </a:pP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Import or Create Applications</a:t>
            </a:r>
          </a:p>
        </p:txBody>
      </p:sp>
      <p:sp>
        <p:nvSpPr>
          <p:cNvPr id="175" name="TextBox 174">
            <a:extLst>
              <a:ext uri="{FF2B5EF4-FFF2-40B4-BE49-F238E27FC236}">
                <a16:creationId xmlns:a16="http://schemas.microsoft.com/office/drawing/2014/main" id="{DFCE4E0F-0EBE-4B23-B724-9867E1476585}"/>
              </a:ext>
            </a:extLst>
          </p:cNvPr>
          <p:cNvSpPr txBox="1"/>
          <p:nvPr/>
        </p:nvSpPr>
        <p:spPr>
          <a:xfrm>
            <a:off x="5333411" y="4827726"/>
            <a:ext cx="2575263" cy="338554"/>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Resolve Dependencies through </a:t>
            </a:r>
            <a:r>
              <a:rPr lang="en-US" sz="1100" dirty="0">
                <a:solidFill>
                  <a:schemeClr val="bg2">
                    <a:lumMod val="75000"/>
                  </a:schemeClr>
                </a:solidFill>
                <a:latin typeface="Source Sans Pro" panose="020B0503030403020204" pitchFamily="34" charset="0"/>
                <a:ea typeface="Source Sans Pro" panose="020B0503030403020204" pitchFamily="34" charset="0"/>
                <a:cs typeface="Source Sans Pro Light" charset="0"/>
              </a:rPr>
              <a:t>G</a:t>
            </a: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radle or from an Offline </a:t>
            </a:r>
            <a:r>
              <a:rPr lang="en-US" sz="1100" dirty="0">
                <a:solidFill>
                  <a:schemeClr val="bg2">
                    <a:lumMod val="75000"/>
                  </a:schemeClr>
                </a:solidFill>
                <a:latin typeface="Source Sans Pro" panose="020B0503030403020204" pitchFamily="34" charset="0"/>
                <a:ea typeface="Source Sans Pro" panose="020B0503030403020204" pitchFamily="34" charset="0"/>
                <a:cs typeface="Source Sans Pro Light" charset="0"/>
              </a:rPr>
              <a:t>R</a:t>
            </a: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epository </a:t>
            </a:r>
            <a:r>
              <a:rPr lang="en-US" sz="1100" dirty="0">
                <a:solidFill>
                  <a:schemeClr val="bg2">
                    <a:lumMod val="75000"/>
                  </a:schemeClr>
                </a:solidFill>
                <a:latin typeface="Source Sans Pro" panose="020B0503030403020204" pitchFamily="34" charset="0"/>
                <a:ea typeface="Source Sans Pro" panose="020B0503030403020204" pitchFamily="34" charset="0"/>
                <a:cs typeface="Source Sans Pro Light" charset="0"/>
              </a:rPr>
              <a:t>(optional)</a:t>
            </a:r>
            <a:endPar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endParaRPr>
          </a:p>
        </p:txBody>
      </p:sp>
      <p:sp>
        <p:nvSpPr>
          <p:cNvPr id="179" name="TextBox 178">
            <a:extLst>
              <a:ext uri="{FF2B5EF4-FFF2-40B4-BE49-F238E27FC236}">
                <a16:creationId xmlns:a16="http://schemas.microsoft.com/office/drawing/2014/main" id="{09F1F4F5-C1B4-47B3-B18F-076B70A4E0F2}"/>
              </a:ext>
            </a:extLst>
          </p:cNvPr>
          <p:cNvSpPr txBox="1"/>
          <p:nvPr/>
        </p:nvSpPr>
        <p:spPr>
          <a:xfrm>
            <a:off x="5262721" y="1263360"/>
            <a:ext cx="2635574" cy="363882"/>
          </a:xfrm>
          <a:prstGeom prst="rect">
            <a:avLst/>
          </a:prstGeom>
          <a:noFill/>
        </p:spPr>
        <p:txBody>
          <a:bodyPr vert="horz" wrap="square" lIns="0" tIns="0" rIns="0" bIns="0" numCol="1" spcCol="288000" rtlCol="0" anchor="t" anchorCtr="0">
            <a:spAutoFit/>
          </a:bodyPr>
          <a:lstStyle/>
          <a:p>
            <a:pPr algn="ctr">
              <a:lnSpc>
                <a:spcPts val="1140"/>
              </a:lnSpc>
              <a:spcBef>
                <a:spcPts val="0"/>
              </a:spcBef>
              <a:spcAft>
                <a:spcPts val="600"/>
              </a:spcAft>
            </a:pP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Resolve Dependency for Evaluation</a:t>
            </a:r>
          </a:p>
          <a:p>
            <a:pPr algn="ctr">
              <a:lnSpc>
                <a:spcPts val="1140"/>
              </a:lnSpc>
              <a:spcBef>
                <a:spcPts val="0"/>
              </a:spcBef>
              <a:spcAft>
                <a:spcPts val="600"/>
              </a:spcAft>
            </a:pP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Provided by </a:t>
            </a:r>
            <a:r>
              <a:rPr lang="en-US" sz="1100" spc="0" dirty="0" err="1">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MicroEJ</a:t>
            </a: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 for Production</a:t>
            </a:r>
          </a:p>
        </p:txBody>
      </p:sp>
      <p:sp>
        <p:nvSpPr>
          <p:cNvPr id="234" name="Rectangle 233">
            <a:extLst>
              <a:ext uri="{FF2B5EF4-FFF2-40B4-BE49-F238E27FC236}">
                <a16:creationId xmlns:a16="http://schemas.microsoft.com/office/drawing/2014/main" id="{92C3D1E1-9D9A-4743-B664-EA5ABF4B57AC}"/>
              </a:ext>
            </a:extLst>
          </p:cNvPr>
          <p:cNvSpPr/>
          <p:nvPr/>
        </p:nvSpPr>
        <p:spPr>
          <a:xfrm>
            <a:off x="2838021" y="6032128"/>
            <a:ext cx="1945170" cy="205184"/>
          </a:xfrm>
          <a:prstGeom prst="rect">
            <a:avLst/>
          </a:prstGeom>
        </p:spPr>
        <p:txBody>
          <a:bodyPr wrap="square" lIns="0" tIns="0" rIns="0" bIns="0" anchor="ctr">
            <a:spAutoFit/>
          </a:bodyPr>
          <a:lstStyle/>
          <a:p>
            <a:pPr algn="ctr">
              <a:lnSpc>
                <a:spcPts val="1600"/>
              </a:lnSpc>
              <a:spcBef>
                <a:spcPts val="100"/>
              </a:spcBef>
              <a:spcAft>
                <a:spcPts val="100"/>
              </a:spcAft>
            </a:pPr>
            <a:endParaRPr lang="en-US" sz="1400" b="1" dirty="0">
              <a:solidFill>
                <a:schemeClr val="bg1"/>
              </a:solidFill>
              <a:latin typeface="Source Sans Pro" charset="0"/>
              <a:ea typeface="Source Sans Pro" charset="0"/>
              <a:cs typeface="Source Sans Pro" charset="0"/>
            </a:endParaRPr>
          </a:p>
        </p:txBody>
      </p:sp>
      <p:sp>
        <p:nvSpPr>
          <p:cNvPr id="104" name="Rounded Rectangle 114">
            <a:extLst>
              <a:ext uri="{FF2B5EF4-FFF2-40B4-BE49-F238E27FC236}">
                <a16:creationId xmlns:a16="http://schemas.microsoft.com/office/drawing/2014/main" id="{86C790C5-092C-46A0-BE5E-8BE15DE5A4F7}"/>
              </a:ext>
            </a:extLst>
          </p:cNvPr>
          <p:cNvSpPr/>
          <p:nvPr/>
        </p:nvSpPr>
        <p:spPr>
          <a:xfrm>
            <a:off x="2838020" y="5897680"/>
            <a:ext cx="1909485" cy="555656"/>
          </a:xfrm>
          <a:prstGeom prst="roundRect">
            <a:avLst>
              <a:gd name="adj" fmla="val 50000"/>
            </a:avLst>
          </a:prstGeom>
          <a:solidFill>
            <a:schemeClr val="accent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MicroEJ </a:t>
            </a:r>
            <a:br>
              <a:rPr lang="en-US" sz="1000" dirty="0">
                <a:solidFill>
                  <a:srgbClr val="FFFFFF"/>
                </a:solidFill>
                <a:latin typeface="Source Sans Pro" panose="020B0503030403020204" pitchFamily="34" charset="0"/>
                <a:ea typeface="Source Sans Pro" panose="020B0503030403020204" pitchFamily="34" charset="0"/>
              </a:rPr>
            </a:br>
            <a:r>
              <a:rPr lang="en-US" sz="1000" dirty="0">
                <a:solidFill>
                  <a:srgbClr val="FFFFFF"/>
                </a:solidFill>
                <a:latin typeface="Source Sans Pro" panose="020B0503030403020204" pitchFamily="34" charset="0"/>
                <a:ea typeface="Source Sans Pro" panose="020B0503030403020204" pitchFamily="34" charset="0"/>
              </a:rPr>
              <a:t>Executable</a:t>
            </a:r>
          </a:p>
        </p:txBody>
      </p:sp>
      <p:sp>
        <p:nvSpPr>
          <p:cNvPr id="42" name="Rounded Rectangle 41">
            <a:extLst>
              <a:ext uri="{FF2B5EF4-FFF2-40B4-BE49-F238E27FC236}">
                <a16:creationId xmlns:a16="http://schemas.microsoft.com/office/drawing/2014/main" id="{BF6EBF97-3FB7-899A-0913-7D21C65650EE}"/>
              </a:ext>
            </a:extLst>
          </p:cNvPr>
          <p:cNvSpPr/>
          <p:nvPr/>
        </p:nvSpPr>
        <p:spPr>
          <a:xfrm>
            <a:off x="8131126" y="2387707"/>
            <a:ext cx="2494660" cy="1138920"/>
          </a:xfrm>
          <a:prstGeom prst="roundRect">
            <a:avLst>
              <a:gd name="adj" fmla="val 6304"/>
            </a:avLst>
          </a:prstGeom>
          <a:solidFill>
            <a:schemeClr val="accent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t" anchorCtr="0"/>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VEE Port Example Projects</a:t>
            </a:r>
          </a:p>
        </p:txBody>
      </p:sp>
      <p:grpSp>
        <p:nvGrpSpPr>
          <p:cNvPr id="12" name="Group 11">
            <a:extLst>
              <a:ext uri="{FF2B5EF4-FFF2-40B4-BE49-F238E27FC236}">
                <a16:creationId xmlns:a16="http://schemas.microsoft.com/office/drawing/2014/main" id="{42D45183-B7FA-2AFC-A4D8-39BD188B3BA1}"/>
              </a:ext>
            </a:extLst>
          </p:cNvPr>
          <p:cNvGrpSpPr/>
          <p:nvPr/>
        </p:nvGrpSpPr>
        <p:grpSpPr>
          <a:xfrm>
            <a:off x="8420051" y="2767516"/>
            <a:ext cx="1867691" cy="605759"/>
            <a:chOff x="8414233" y="2767516"/>
            <a:chExt cx="1867691" cy="605759"/>
          </a:xfrm>
        </p:grpSpPr>
        <p:sp>
          <p:nvSpPr>
            <p:cNvPr id="123" name="Rounded Rectangle 114">
              <a:extLst>
                <a:ext uri="{FF2B5EF4-FFF2-40B4-BE49-F238E27FC236}">
                  <a16:creationId xmlns:a16="http://schemas.microsoft.com/office/drawing/2014/main" id="{3C22549C-E7EC-4E20-8401-ADC527F14B89}"/>
                </a:ext>
              </a:extLst>
            </p:cNvPr>
            <p:cNvSpPr/>
            <p:nvPr/>
          </p:nvSpPr>
          <p:spPr>
            <a:xfrm>
              <a:off x="8414233" y="3118195"/>
              <a:ext cx="1867691" cy="255080"/>
            </a:xfrm>
            <a:prstGeom prst="roundRect">
              <a:avLst>
                <a:gd name="adj" fmla="val 19644"/>
              </a:avLst>
            </a:prstGeom>
            <a:solidFill>
              <a:schemeClr val="bg1">
                <a:lumMod val="50000"/>
              </a:schemeClr>
            </a:solidFill>
            <a:ln w="12700">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tIns="36000" bIns="36000" rtlCol="0" anchor="ctr" anchorCtr="1">
              <a:noAutofit/>
            </a:bodyPr>
            <a:lstStyle/>
            <a:p>
              <a:pPr algn="ctr"/>
              <a:r>
                <a:rPr lang="en-US" sz="1000" dirty="0">
                  <a:solidFill>
                    <a:schemeClr val="bg1"/>
                  </a:solidFill>
                  <a:latin typeface="Source Sans Pro" panose="020B0503030403020204" pitchFamily="34" charset="0"/>
                  <a:ea typeface="Source Sans Pro" panose="020B0503030403020204" pitchFamily="34" charset="0"/>
                </a:rPr>
                <a:t>VEE </a:t>
              </a:r>
              <a:r>
                <a:rPr lang="en-US" sz="1000">
                  <a:solidFill>
                    <a:schemeClr val="bg1"/>
                  </a:solidFill>
                  <a:latin typeface="Source Sans Pro" panose="020B0503030403020204" pitchFamily="34" charset="0"/>
                  <a:ea typeface="Source Sans Pro" panose="020B0503030403020204" pitchFamily="34" charset="0"/>
                </a:rPr>
                <a:t>Port Configuration</a:t>
              </a:r>
              <a:endParaRPr lang="en-US" sz="1000" dirty="0">
                <a:solidFill>
                  <a:schemeClr val="bg1"/>
                </a:solidFill>
                <a:latin typeface="Source Sans Pro" panose="020B0503030403020204" pitchFamily="34" charset="0"/>
                <a:ea typeface="Source Sans Pro" panose="020B0503030403020204" pitchFamily="34" charset="0"/>
              </a:endParaRPr>
            </a:p>
          </p:txBody>
        </p:sp>
        <p:sp>
          <p:nvSpPr>
            <p:cNvPr id="125" name="Rounded Rectangle 114">
              <a:extLst>
                <a:ext uri="{FF2B5EF4-FFF2-40B4-BE49-F238E27FC236}">
                  <a16:creationId xmlns:a16="http://schemas.microsoft.com/office/drawing/2014/main" id="{4C068209-3EA3-428A-94F5-8C979958A54D}"/>
                </a:ext>
              </a:extLst>
            </p:cNvPr>
            <p:cNvSpPr/>
            <p:nvPr/>
          </p:nvSpPr>
          <p:spPr>
            <a:xfrm>
              <a:off x="8414233" y="2767516"/>
              <a:ext cx="1867691" cy="255080"/>
            </a:xfrm>
            <a:prstGeom prst="roundRect">
              <a:avLst>
                <a:gd name="adj" fmla="val 19644"/>
              </a:avLst>
            </a:prstGeom>
            <a:solidFill>
              <a:schemeClr val="accent6"/>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solidFill>
                    <a:srgbClr val="FFFFFF"/>
                  </a:solidFill>
                  <a:latin typeface="Source Sans Pro" panose="020B0503030403020204" pitchFamily="34" charset="0"/>
                  <a:ea typeface="Source Sans Pro" panose="020B0503030403020204" pitchFamily="34" charset="0"/>
                  <a:cs typeface="Arial" panose="020B0604020202020204" pitchFamily="34" charset="0"/>
                </a:rPr>
                <a:t>BSP C Drivers</a:t>
              </a:r>
            </a:p>
          </p:txBody>
        </p:sp>
      </p:grpSp>
      <p:grpSp>
        <p:nvGrpSpPr>
          <p:cNvPr id="33" name="Group 32">
            <a:extLst>
              <a:ext uri="{FF2B5EF4-FFF2-40B4-BE49-F238E27FC236}">
                <a16:creationId xmlns:a16="http://schemas.microsoft.com/office/drawing/2014/main" id="{F5785293-C47B-6DD5-BEEF-CD54FA7D5AF3}"/>
              </a:ext>
            </a:extLst>
          </p:cNvPr>
          <p:cNvGrpSpPr/>
          <p:nvPr/>
        </p:nvGrpSpPr>
        <p:grpSpPr>
          <a:xfrm>
            <a:off x="2630304" y="990526"/>
            <a:ext cx="2336726" cy="4545247"/>
            <a:chOff x="2630304" y="990526"/>
            <a:chExt cx="2336726" cy="4545247"/>
          </a:xfrm>
        </p:grpSpPr>
        <p:grpSp>
          <p:nvGrpSpPr>
            <p:cNvPr id="30" name="Group 29">
              <a:extLst>
                <a:ext uri="{FF2B5EF4-FFF2-40B4-BE49-F238E27FC236}">
                  <a16:creationId xmlns:a16="http://schemas.microsoft.com/office/drawing/2014/main" id="{FC094812-C81D-CC50-6890-1F7A1118696B}"/>
                </a:ext>
              </a:extLst>
            </p:cNvPr>
            <p:cNvGrpSpPr/>
            <p:nvPr/>
          </p:nvGrpSpPr>
          <p:grpSpPr>
            <a:xfrm>
              <a:off x="2630304" y="990526"/>
              <a:ext cx="2336726" cy="1103177"/>
              <a:chOff x="2630304" y="990526"/>
              <a:chExt cx="2336726" cy="1103177"/>
            </a:xfrm>
          </p:grpSpPr>
          <p:sp>
            <p:nvSpPr>
              <p:cNvPr id="108" name="Rounded Rectangle 62">
                <a:extLst>
                  <a:ext uri="{FF2B5EF4-FFF2-40B4-BE49-F238E27FC236}">
                    <a16:creationId xmlns:a16="http://schemas.microsoft.com/office/drawing/2014/main" id="{594485E9-9FDD-42D9-A895-515379347D47}"/>
                  </a:ext>
                </a:extLst>
              </p:cNvPr>
              <p:cNvSpPr/>
              <p:nvPr/>
            </p:nvSpPr>
            <p:spPr>
              <a:xfrm>
                <a:off x="2630304" y="990526"/>
                <a:ext cx="2336726" cy="1103177"/>
              </a:xfrm>
              <a:prstGeom prst="roundRect">
                <a:avLst>
                  <a:gd name="adj" fmla="val 5059"/>
                </a:avLst>
              </a:prstGeom>
              <a:solidFill>
                <a:schemeClr val="bg1">
                  <a:lumMod val="95000"/>
                </a:schemeClr>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sp>
            <p:nvSpPr>
              <p:cNvPr id="87" name="Rounded Rectangle 114">
                <a:extLst>
                  <a:ext uri="{FF2B5EF4-FFF2-40B4-BE49-F238E27FC236}">
                    <a16:creationId xmlns:a16="http://schemas.microsoft.com/office/drawing/2014/main" id="{AB1FDF19-F29D-4188-9A76-717A2E2D4076}"/>
                  </a:ext>
                </a:extLst>
              </p:cNvPr>
              <p:cNvSpPr/>
              <p:nvPr/>
            </p:nvSpPr>
            <p:spPr>
              <a:xfrm>
                <a:off x="2862563" y="1369657"/>
                <a:ext cx="1872209" cy="555040"/>
              </a:xfrm>
              <a:prstGeom prst="roundRect">
                <a:avLst>
                  <a:gd name="adj" fmla="val 7230"/>
                </a:avLst>
              </a:prstGeom>
              <a:solidFill>
                <a:schemeClr val="tx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Gradle Plugin</a:t>
                </a:r>
              </a:p>
              <a:p>
                <a:pPr algn="ctr"/>
                <a:r>
                  <a:rPr lang="en-US" sz="1000" dirty="0">
                    <a:solidFill>
                      <a:srgbClr val="FFFFFF"/>
                    </a:solidFill>
                    <a:latin typeface="Source Sans Pro" panose="020B0503030403020204" pitchFamily="34" charset="0"/>
                    <a:ea typeface="Source Sans Pro" panose="020B0503030403020204" pitchFamily="34" charset="0"/>
                  </a:rPr>
                  <a:t>(Dependency Management and Build)</a:t>
                </a:r>
              </a:p>
            </p:txBody>
          </p:sp>
          <p:sp>
            <p:nvSpPr>
              <p:cNvPr id="119" name="TextBox 118">
                <a:extLst>
                  <a:ext uri="{FF2B5EF4-FFF2-40B4-BE49-F238E27FC236}">
                    <a16:creationId xmlns:a16="http://schemas.microsoft.com/office/drawing/2014/main" id="{75380A88-4537-46CC-BEB6-83BD464DA85A}"/>
                  </a:ext>
                </a:extLst>
              </p:cNvPr>
              <p:cNvSpPr txBox="1"/>
              <p:nvPr/>
            </p:nvSpPr>
            <p:spPr>
              <a:xfrm>
                <a:off x="2654595" y="1043543"/>
                <a:ext cx="1495718" cy="276999"/>
              </a:xfrm>
              <a:prstGeom prst="rect">
                <a:avLst/>
              </a:prstGeom>
              <a:noFill/>
            </p:spPr>
            <p:txBody>
              <a:bodyPr wrap="square" rtlCol="0">
                <a:spAutoFit/>
              </a:bodyPr>
              <a:lstStyle/>
              <a:p>
                <a:r>
                  <a:rPr lang="en-US" sz="1200" b="1" dirty="0">
                    <a:latin typeface="Source Sans Pro SemiBold" charset="0"/>
                    <a:ea typeface="Source Sans Pro SemiBold" charset="0"/>
                    <a:cs typeface="Source Sans Pro SemiBold" charset="0"/>
                  </a:rPr>
                  <a:t>MICROEJ SDK</a:t>
                </a:r>
              </a:p>
            </p:txBody>
          </p:sp>
        </p:grpSp>
        <p:grpSp>
          <p:nvGrpSpPr>
            <p:cNvPr id="31" name="Group 30">
              <a:extLst>
                <a:ext uri="{FF2B5EF4-FFF2-40B4-BE49-F238E27FC236}">
                  <a16:creationId xmlns:a16="http://schemas.microsoft.com/office/drawing/2014/main" id="{4C884401-36BA-D1DC-6079-A4DA21306382}"/>
                </a:ext>
              </a:extLst>
            </p:cNvPr>
            <p:cNvGrpSpPr/>
            <p:nvPr/>
          </p:nvGrpSpPr>
          <p:grpSpPr>
            <a:xfrm>
              <a:off x="2750818" y="2276872"/>
              <a:ext cx="2095698" cy="1796524"/>
              <a:chOff x="2712904" y="2276872"/>
              <a:chExt cx="2095698" cy="1796524"/>
            </a:xfrm>
          </p:grpSpPr>
          <p:sp>
            <p:nvSpPr>
              <p:cNvPr id="112" name="Rounded Rectangle 62">
                <a:extLst>
                  <a:ext uri="{FF2B5EF4-FFF2-40B4-BE49-F238E27FC236}">
                    <a16:creationId xmlns:a16="http://schemas.microsoft.com/office/drawing/2014/main" id="{532D9E35-28E9-4BFA-8137-0AE48A627B0F}"/>
                  </a:ext>
                </a:extLst>
              </p:cNvPr>
              <p:cNvSpPr/>
              <p:nvPr/>
            </p:nvSpPr>
            <p:spPr>
              <a:xfrm>
                <a:off x="2712904" y="2276872"/>
                <a:ext cx="2095698" cy="1796524"/>
              </a:xfrm>
              <a:prstGeom prst="roundRect">
                <a:avLst>
                  <a:gd name="adj" fmla="val 5059"/>
                </a:avLst>
              </a:prstGeom>
              <a:solidFill>
                <a:schemeClr val="bg1">
                  <a:lumMod val="95000"/>
                </a:schemeClr>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sp>
            <p:nvSpPr>
              <p:cNvPr id="85" name="Rounded Rectangle 114">
                <a:extLst>
                  <a:ext uri="{FF2B5EF4-FFF2-40B4-BE49-F238E27FC236}">
                    <a16:creationId xmlns:a16="http://schemas.microsoft.com/office/drawing/2014/main" id="{23B6A628-FCCC-4E65-8963-19973CA2E7D7}"/>
                  </a:ext>
                </a:extLst>
              </p:cNvPr>
              <p:cNvSpPr/>
              <p:nvPr/>
            </p:nvSpPr>
            <p:spPr>
              <a:xfrm>
                <a:off x="2813534" y="3602292"/>
                <a:ext cx="1872208" cy="255080"/>
              </a:xfrm>
              <a:prstGeom prst="roundRect">
                <a:avLst>
                  <a:gd name="adj" fmla="val 19644"/>
                </a:avLst>
              </a:prstGeom>
              <a:gradFill>
                <a:gsLst>
                  <a:gs pos="42000">
                    <a:schemeClr val="accent4"/>
                  </a:gs>
                  <a:gs pos="60000">
                    <a:schemeClr val="accent6"/>
                  </a:gs>
                </a:gsLst>
                <a:lin ang="2700000" scaled="1"/>
              </a:gra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Application Projects</a:t>
                </a:r>
              </a:p>
            </p:txBody>
          </p:sp>
          <p:sp>
            <p:nvSpPr>
              <p:cNvPr id="117" name="TextBox 116">
                <a:extLst>
                  <a:ext uri="{FF2B5EF4-FFF2-40B4-BE49-F238E27FC236}">
                    <a16:creationId xmlns:a16="http://schemas.microsoft.com/office/drawing/2014/main" id="{7919CBE3-81C7-4DD0-94ED-87CCA9F5D8E8}"/>
                  </a:ext>
                </a:extLst>
              </p:cNvPr>
              <p:cNvSpPr txBox="1"/>
              <p:nvPr/>
            </p:nvSpPr>
            <p:spPr>
              <a:xfrm>
                <a:off x="2757794" y="2311872"/>
                <a:ext cx="1850359" cy="276999"/>
              </a:xfrm>
              <a:prstGeom prst="rect">
                <a:avLst/>
              </a:prstGeom>
              <a:noFill/>
            </p:spPr>
            <p:txBody>
              <a:bodyPr wrap="square" rtlCol="0">
                <a:spAutoFit/>
              </a:bodyPr>
              <a:lstStyle>
                <a:defPPr>
                  <a:defRPr lang="en-US"/>
                </a:defPPr>
                <a:lvl1pPr>
                  <a:defRPr sz="1200" b="1">
                    <a:latin typeface="Source Sans Pro SemiBold" charset="0"/>
                    <a:ea typeface="Source Sans Pro SemiBold" charset="0"/>
                    <a:cs typeface="Source Sans Pro SemiBold" charset="0"/>
                  </a:defRPr>
                </a:lvl1pPr>
              </a:lstStyle>
              <a:p>
                <a:r>
                  <a:rPr lang="en-US" dirty="0"/>
                  <a:t>MICROEJ SDK Workspace</a:t>
                </a:r>
              </a:p>
            </p:txBody>
          </p:sp>
          <p:sp>
            <p:nvSpPr>
              <p:cNvPr id="121" name="Rounded Rectangle 114">
                <a:extLst>
                  <a:ext uri="{FF2B5EF4-FFF2-40B4-BE49-F238E27FC236}">
                    <a16:creationId xmlns:a16="http://schemas.microsoft.com/office/drawing/2014/main" id="{C3BC971D-01A8-4300-B6EE-560EA7C7D394}"/>
                  </a:ext>
                </a:extLst>
              </p:cNvPr>
              <p:cNvSpPr/>
              <p:nvPr/>
            </p:nvSpPr>
            <p:spPr>
              <a:xfrm>
                <a:off x="2813534" y="3177592"/>
                <a:ext cx="1872208" cy="255080"/>
              </a:xfrm>
              <a:prstGeom prst="roundRect">
                <a:avLst>
                  <a:gd name="adj" fmla="val 19644"/>
                </a:avLst>
              </a:prstGeom>
              <a:solidFill>
                <a:schemeClr val="accent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VEE Port Project</a:t>
                </a:r>
              </a:p>
            </p:txBody>
          </p:sp>
          <p:sp>
            <p:nvSpPr>
              <p:cNvPr id="127" name="Rounded Rectangle 114">
                <a:extLst>
                  <a:ext uri="{FF2B5EF4-FFF2-40B4-BE49-F238E27FC236}">
                    <a16:creationId xmlns:a16="http://schemas.microsoft.com/office/drawing/2014/main" id="{B2F17F48-047C-4B94-8A7C-566FCDAB4FFC}"/>
                  </a:ext>
                </a:extLst>
              </p:cNvPr>
              <p:cNvSpPr/>
              <p:nvPr/>
            </p:nvSpPr>
            <p:spPr>
              <a:xfrm>
                <a:off x="2797204" y="2751407"/>
                <a:ext cx="1872208" cy="255080"/>
              </a:xfrm>
              <a:prstGeom prst="roundRect">
                <a:avLst>
                  <a:gd name="adj" fmla="val 19644"/>
                </a:avLst>
              </a:prstGeom>
              <a:solidFill>
                <a:schemeClr val="accent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err="1">
                    <a:solidFill>
                      <a:srgbClr val="FFFFFF"/>
                    </a:solidFill>
                    <a:latin typeface="Source Sans Pro" panose="020B0503030403020204" pitchFamily="34" charset="0"/>
                    <a:ea typeface="Source Sans Pro" panose="020B0503030403020204" pitchFamily="34" charset="0"/>
                  </a:rPr>
                  <a:t>MicroEJ</a:t>
                </a:r>
                <a:r>
                  <a:rPr lang="en-US" sz="1000" dirty="0">
                    <a:solidFill>
                      <a:srgbClr val="FFFFFF"/>
                    </a:solidFill>
                    <a:latin typeface="Source Sans Pro" panose="020B0503030403020204" pitchFamily="34" charset="0"/>
                    <a:ea typeface="Source Sans Pro" panose="020B0503030403020204" pitchFamily="34" charset="0"/>
                  </a:rPr>
                  <a:t> Architecture</a:t>
                </a:r>
              </a:p>
            </p:txBody>
          </p:sp>
        </p:grpSp>
        <p:grpSp>
          <p:nvGrpSpPr>
            <p:cNvPr id="32" name="Group 31">
              <a:extLst>
                <a:ext uri="{FF2B5EF4-FFF2-40B4-BE49-F238E27FC236}">
                  <a16:creationId xmlns:a16="http://schemas.microsoft.com/office/drawing/2014/main" id="{84EFF0DA-8276-F6F8-C7A6-168352D4C4AB}"/>
                </a:ext>
              </a:extLst>
            </p:cNvPr>
            <p:cNvGrpSpPr/>
            <p:nvPr/>
          </p:nvGrpSpPr>
          <p:grpSpPr>
            <a:xfrm>
              <a:off x="2750035" y="4700208"/>
              <a:ext cx="2097265" cy="835565"/>
              <a:chOff x="2711337" y="4700208"/>
              <a:chExt cx="2097265" cy="835565"/>
            </a:xfrm>
          </p:grpSpPr>
          <p:sp>
            <p:nvSpPr>
              <p:cNvPr id="46" name="Rounded Rectangle 62">
                <a:extLst>
                  <a:ext uri="{FF2B5EF4-FFF2-40B4-BE49-F238E27FC236}">
                    <a16:creationId xmlns:a16="http://schemas.microsoft.com/office/drawing/2014/main" id="{7E5D9481-69B7-8D47-D7E7-AFDEE6590189}"/>
                  </a:ext>
                </a:extLst>
              </p:cNvPr>
              <p:cNvSpPr/>
              <p:nvPr/>
            </p:nvSpPr>
            <p:spPr>
              <a:xfrm>
                <a:off x="2712904" y="4701922"/>
                <a:ext cx="2095698" cy="833851"/>
              </a:xfrm>
              <a:prstGeom prst="roundRect">
                <a:avLst>
                  <a:gd name="adj" fmla="val 5059"/>
                </a:avLst>
              </a:prstGeom>
              <a:solidFill>
                <a:schemeClr val="bg1">
                  <a:lumMod val="95000"/>
                </a:schemeClr>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sp>
            <p:nvSpPr>
              <p:cNvPr id="47" name="TextBox 46">
                <a:extLst>
                  <a:ext uri="{FF2B5EF4-FFF2-40B4-BE49-F238E27FC236}">
                    <a16:creationId xmlns:a16="http://schemas.microsoft.com/office/drawing/2014/main" id="{68B668BA-D584-4A6B-FC8A-08A89BF97430}"/>
                  </a:ext>
                </a:extLst>
              </p:cNvPr>
              <p:cNvSpPr txBox="1"/>
              <p:nvPr/>
            </p:nvSpPr>
            <p:spPr>
              <a:xfrm>
                <a:off x="2711337" y="4700208"/>
                <a:ext cx="1260637" cy="276999"/>
              </a:xfrm>
              <a:prstGeom prst="rect">
                <a:avLst/>
              </a:prstGeom>
              <a:noFill/>
            </p:spPr>
            <p:txBody>
              <a:bodyPr wrap="square" rtlCol="0">
                <a:spAutoFit/>
              </a:bodyPr>
              <a:lstStyle>
                <a:defPPr>
                  <a:defRPr lang="en-US"/>
                </a:defPPr>
                <a:lvl1pPr>
                  <a:defRPr sz="1200" b="1">
                    <a:latin typeface="Source Sans Pro SemiBold" charset="0"/>
                    <a:ea typeface="Source Sans Pro SemiBold" charset="0"/>
                    <a:cs typeface="Source Sans Pro SemiBold" charset="0"/>
                  </a:defRPr>
                </a:lvl1pPr>
              </a:lstStyle>
              <a:p>
                <a:r>
                  <a:rPr lang="en-US" dirty="0"/>
                  <a:t>3rd Party SDK</a:t>
                </a:r>
              </a:p>
            </p:txBody>
          </p:sp>
          <p:sp>
            <p:nvSpPr>
              <p:cNvPr id="129" name="Rounded Rectangle 114">
                <a:extLst>
                  <a:ext uri="{FF2B5EF4-FFF2-40B4-BE49-F238E27FC236}">
                    <a16:creationId xmlns:a16="http://schemas.microsoft.com/office/drawing/2014/main" id="{86C790C5-092C-46A0-BE5E-8BE15DE5A4F7}"/>
                  </a:ext>
                </a:extLst>
              </p:cNvPr>
              <p:cNvSpPr/>
              <p:nvPr/>
            </p:nvSpPr>
            <p:spPr>
              <a:xfrm>
                <a:off x="2806011" y="5128995"/>
                <a:ext cx="1909485" cy="255080"/>
              </a:xfrm>
              <a:prstGeom prst="roundRect">
                <a:avLst>
                  <a:gd name="adj" fmla="val 19644"/>
                </a:avLst>
              </a:prstGeom>
              <a:solidFill>
                <a:schemeClr val="tx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solidFill>
                      <a:srgbClr val="FFFFFF"/>
                    </a:solidFill>
                    <a:latin typeface="Source Sans Pro" panose="020B0503030403020204" pitchFamily="34" charset="0"/>
                    <a:ea typeface="Source Sans Pro" panose="020B0503030403020204" pitchFamily="34" charset="0"/>
                  </a:rPr>
                  <a:t>C Toolchain</a:t>
                </a:r>
              </a:p>
            </p:txBody>
          </p:sp>
        </p:grpSp>
      </p:grpSp>
      <p:cxnSp>
        <p:nvCxnSpPr>
          <p:cNvPr id="55" name="Straight Arrow Connector 54">
            <a:extLst>
              <a:ext uri="{FF2B5EF4-FFF2-40B4-BE49-F238E27FC236}">
                <a16:creationId xmlns:a16="http://schemas.microsoft.com/office/drawing/2014/main" id="{887968BA-8178-E44B-C493-45509761E072}"/>
              </a:ext>
            </a:extLst>
          </p:cNvPr>
          <p:cNvCxnSpPr>
            <a:cxnSpLocks/>
            <a:stCxn id="112" idx="2"/>
          </p:cNvCxnSpPr>
          <p:nvPr/>
        </p:nvCxnSpPr>
        <p:spPr>
          <a:xfrm>
            <a:off x="3798667" y="4073396"/>
            <a:ext cx="0" cy="626812"/>
          </a:xfrm>
          <a:prstGeom prst="straightConnector1">
            <a:avLst/>
          </a:prstGeom>
          <a:ln w="254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29F2CAE-F633-EDFD-94C3-26C8D12A7A25}"/>
              </a:ext>
            </a:extLst>
          </p:cNvPr>
          <p:cNvSpPr txBox="1"/>
          <p:nvPr/>
        </p:nvSpPr>
        <p:spPr>
          <a:xfrm>
            <a:off x="2811820" y="4252415"/>
            <a:ext cx="1071721" cy="145874"/>
          </a:xfrm>
          <a:prstGeom prst="rect">
            <a:avLst/>
          </a:prstGeom>
          <a:noFill/>
        </p:spPr>
        <p:txBody>
          <a:bodyPr vert="horz" wrap="square" lIns="0" tIns="0" rIns="0" bIns="0" numCol="1" spcCol="288000" rtlCol="0" anchor="t" anchorCtr="0">
            <a:spAutoFit/>
          </a:bodyPr>
          <a:lstStyle/>
          <a:p>
            <a:pPr algn="ctr">
              <a:lnSpc>
                <a:spcPts val="1140"/>
              </a:lnSpc>
              <a:spcBef>
                <a:spcPts val="0"/>
              </a:spcBef>
              <a:spcAft>
                <a:spcPts val="600"/>
              </a:spcAft>
            </a:pP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Compilation</a:t>
            </a:r>
          </a:p>
        </p:txBody>
      </p:sp>
      <p:sp>
        <p:nvSpPr>
          <p:cNvPr id="58" name="Rounded Rectangle 114">
            <a:extLst>
              <a:ext uri="{FF2B5EF4-FFF2-40B4-BE49-F238E27FC236}">
                <a16:creationId xmlns:a16="http://schemas.microsoft.com/office/drawing/2014/main" id="{61B23D28-46E0-4D50-CBB0-1CB2F60EE660}"/>
              </a:ext>
            </a:extLst>
          </p:cNvPr>
          <p:cNvSpPr/>
          <p:nvPr/>
        </p:nvSpPr>
        <p:spPr>
          <a:xfrm>
            <a:off x="8420051" y="4335306"/>
            <a:ext cx="1867691" cy="255080"/>
          </a:xfrm>
          <a:prstGeom prst="roundRect">
            <a:avLst>
              <a:gd name="adj" fmla="val 19644"/>
            </a:avLst>
          </a:prstGeom>
          <a:solidFill>
            <a:schemeClr val="accent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Central Repository</a:t>
            </a:r>
          </a:p>
        </p:txBody>
      </p:sp>
      <p:sp>
        <p:nvSpPr>
          <p:cNvPr id="59" name="Rounded Rectangle 114">
            <a:extLst>
              <a:ext uri="{FF2B5EF4-FFF2-40B4-BE49-F238E27FC236}">
                <a16:creationId xmlns:a16="http://schemas.microsoft.com/office/drawing/2014/main" id="{8297540B-AA08-C138-655A-5F1EBB3E8011}"/>
              </a:ext>
            </a:extLst>
          </p:cNvPr>
          <p:cNvSpPr/>
          <p:nvPr/>
        </p:nvSpPr>
        <p:spPr>
          <a:xfrm>
            <a:off x="8420051" y="4636667"/>
            <a:ext cx="1867691" cy="255080"/>
          </a:xfrm>
          <a:prstGeom prst="roundRect">
            <a:avLst>
              <a:gd name="adj" fmla="val 19644"/>
            </a:avLst>
          </a:prstGeom>
          <a:solidFill>
            <a:schemeClr val="accent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Developer Repository</a:t>
            </a:r>
          </a:p>
        </p:txBody>
      </p:sp>
      <p:grpSp>
        <p:nvGrpSpPr>
          <p:cNvPr id="13" name="Group 12">
            <a:extLst>
              <a:ext uri="{FF2B5EF4-FFF2-40B4-BE49-F238E27FC236}">
                <a16:creationId xmlns:a16="http://schemas.microsoft.com/office/drawing/2014/main" id="{C4C8D880-AFD4-3EA4-4FDD-0F26C1DE2773}"/>
              </a:ext>
            </a:extLst>
          </p:cNvPr>
          <p:cNvGrpSpPr/>
          <p:nvPr/>
        </p:nvGrpSpPr>
        <p:grpSpPr>
          <a:xfrm>
            <a:off x="10745549" y="3647595"/>
            <a:ext cx="983554" cy="457337"/>
            <a:chOff x="10380024" y="3627343"/>
            <a:chExt cx="983554" cy="457337"/>
          </a:xfrm>
        </p:grpSpPr>
        <p:pic>
          <p:nvPicPr>
            <p:cNvPr id="67" name="Graphic 66">
              <a:extLst>
                <a:ext uri="{FF2B5EF4-FFF2-40B4-BE49-F238E27FC236}">
                  <a16:creationId xmlns:a16="http://schemas.microsoft.com/office/drawing/2014/main" id="{78F99B3B-ADE4-9796-74E3-C0911E7DF8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80024" y="3627343"/>
              <a:ext cx="463689" cy="457337"/>
            </a:xfrm>
            <a:prstGeom prst="rect">
              <a:avLst/>
            </a:prstGeom>
          </p:spPr>
        </p:pic>
        <p:sp>
          <p:nvSpPr>
            <p:cNvPr id="71" name="TextBox 70">
              <a:extLst>
                <a:ext uri="{FF2B5EF4-FFF2-40B4-BE49-F238E27FC236}">
                  <a16:creationId xmlns:a16="http://schemas.microsoft.com/office/drawing/2014/main" id="{D7C750F1-DC3B-CE4E-755B-5B4ABBCB0F99}"/>
                </a:ext>
              </a:extLst>
            </p:cNvPr>
            <p:cNvSpPr txBox="1"/>
            <p:nvPr/>
          </p:nvSpPr>
          <p:spPr>
            <a:xfrm>
              <a:off x="10946797" y="3763678"/>
              <a:ext cx="416781" cy="169277"/>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en-US" sz="1100" spc="0" dirty="0">
                  <a:ln>
                    <a:noFill/>
                  </a:ln>
                  <a:latin typeface="Source Sans Pro" panose="020B0503030403020204" pitchFamily="34" charset="0"/>
                  <a:ea typeface="Source Sans Pro" panose="020B0503030403020204" pitchFamily="34" charset="0"/>
                  <a:cs typeface="Source Sans Pro Light" charset="0"/>
                </a:rPr>
                <a:t>GitHub</a:t>
              </a:r>
            </a:p>
          </p:txBody>
        </p:sp>
      </p:grpSp>
      <p:grpSp>
        <p:nvGrpSpPr>
          <p:cNvPr id="18" name="Group 17">
            <a:extLst>
              <a:ext uri="{FF2B5EF4-FFF2-40B4-BE49-F238E27FC236}">
                <a16:creationId xmlns:a16="http://schemas.microsoft.com/office/drawing/2014/main" id="{20577EF6-586D-B50A-0B23-9C1B89AC070F}"/>
              </a:ext>
            </a:extLst>
          </p:cNvPr>
          <p:cNvGrpSpPr/>
          <p:nvPr/>
        </p:nvGrpSpPr>
        <p:grpSpPr>
          <a:xfrm>
            <a:off x="10741839" y="4286105"/>
            <a:ext cx="809742" cy="654044"/>
            <a:chOff x="10318251" y="4159816"/>
            <a:chExt cx="809742" cy="654044"/>
          </a:xfrm>
        </p:grpSpPr>
        <p:pic>
          <p:nvPicPr>
            <p:cNvPr id="63" name="Picture 62">
              <a:extLst>
                <a:ext uri="{FF2B5EF4-FFF2-40B4-BE49-F238E27FC236}">
                  <a16:creationId xmlns:a16="http://schemas.microsoft.com/office/drawing/2014/main" id="{7586B9B9-199C-2C06-8151-F727B7FD1027}"/>
                </a:ext>
              </a:extLst>
            </p:cNvPr>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0318251" y="4159816"/>
              <a:ext cx="585416" cy="585416"/>
            </a:xfrm>
            <a:prstGeom prst="rect">
              <a:avLst/>
            </a:prstGeom>
          </p:spPr>
        </p:pic>
        <p:sp>
          <p:nvSpPr>
            <p:cNvPr id="72" name="TextBox 71">
              <a:extLst>
                <a:ext uri="{FF2B5EF4-FFF2-40B4-BE49-F238E27FC236}">
                  <a16:creationId xmlns:a16="http://schemas.microsoft.com/office/drawing/2014/main" id="{F5690783-B49E-64FC-8BD8-36771B4BA202}"/>
                </a:ext>
              </a:extLst>
            </p:cNvPr>
            <p:cNvSpPr txBox="1"/>
            <p:nvPr/>
          </p:nvSpPr>
          <p:spPr>
            <a:xfrm>
              <a:off x="10385802" y="4644583"/>
              <a:ext cx="742191" cy="169277"/>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en-US" sz="1100" spc="0" dirty="0" err="1">
                  <a:ln>
                    <a:noFill/>
                  </a:ln>
                  <a:latin typeface="Source Sans Pro" panose="020B0503030403020204" pitchFamily="34" charset="0"/>
                  <a:ea typeface="Source Sans Pro" panose="020B0503030403020204" pitchFamily="34" charset="0"/>
                  <a:cs typeface="Source Sans Pro Light" charset="0"/>
                </a:rPr>
                <a:t>microej.com</a:t>
              </a:r>
              <a:endParaRPr lang="en-US" sz="1100" spc="0" dirty="0">
                <a:ln>
                  <a:noFill/>
                </a:ln>
                <a:latin typeface="Source Sans Pro" panose="020B0503030403020204" pitchFamily="34" charset="0"/>
                <a:ea typeface="Source Sans Pro" panose="020B0503030403020204" pitchFamily="34" charset="0"/>
                <a:cs typeface="Source Sans Pro Light" charset="0"/>
              </a:endParaRPr>
            </a:p>
          </p:txBody>
        </p:sp>
      </p:grpSp>
      <p:grpSp>
        <p:nvGrpSpPr>
          <p:cNvPr id="21" name="Group 20">
            <a:extLst>
              <a:ext uri="{FF2B5EF4-FFF2-40B4-BE49-F238E27FC236}">
                <a16:creationId xmlns:a16="http://schemas.microsoft.com/office/drawing/2014/main" id="{FDB6052B-A8F0-6354-60D0-65037D251350}"/>
              </a:ext>
            </a:extLst>
          </p:cNvPr>
          <p:cNvGrpSpPr/>
          <p:nvPr/>
        </p:nvGrpSpPr>
        <p:grpSpPr>
          <a:xfrm>
            <a:off x="10741839" y="965465"/>
            <a:ext cx="1210726" cy="616081"/>
            <a:chOff x="10636178" y="894544"/>
            <a:chExt cx="1210726" cy="616081"/>
          </a:xfrm>
        </p:grpSpPr>
        <p:pic>
          <p:nvPicPr>
            <p:cNvPr id="69" name="Picture 68">
              <a:extLst>
                <a:ext uri="{FF2B5EF4-FFF2-40B4-BE49-F238E27FC236}">
                  <a16:creationId xmlns:a16="http://schemas.microsoft.com/office/drawing/2014/main" id="{820F1B6A-9F0A-199B-7713-8752AFDC86B2}"/>
                </a:ext>
              </a:extLst>
            </p:cNvPr>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0636178" y="894544"/>
              <a:ext cx="585416" cy="585416"/>
            </a:xfrm>
            <a:prstGeom prst="rect">
              <a:avLst/>
            </a:prstGeom>
          </p:spPr>
        </p:pic>
        <p:sp>
          <p:nvSpPr>
            <p:cNvPr id="74" name="TextBox 73">
              <a:extLst>
                <a:ext uri="{FF2B5EF4-FFF2-40B4-BE49-F238E27FC236}">
                  <a16:creationId xmlns:a16="http://schemas.microsoft.com/office/drawing/2014/main" id="{65F58C2C-050A-7C04-1B4D-874D59C2B2D8}"/>
                </a:ext>
              </a:extLst>
            </p:cNvPr>
            <p:cNvSpPr txBox="1"/>
            <p:nvPr/>
          </p:nvSpPr>
          <p:spPr>
            <a:xfrm>
              <a:off x="10681520" y="1341348"/>
              <a:ext cx="1165384" cy="169277"/>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en-US" sz="1100" spc="0" dirty="0">
                  <a:ln>
                    <a:noFill/>
                  </a:ln>
                  <a:latin typeface="Source Sans Pro" panose="020B0503030403020204" pitchFamily="34" charset="0"/>
                  <a:ea typeface="Source Sans Pro" panose="020B0503030403020204" pitchFamily="34" charset="0"/>
                  <a:cs typeface="Source Sans Pro Light" charset="0"/>
                </a:rPr>
                <a:t>Eval @ </a:t>
              </a:r>
              <a:r>
                <a:rPr lang="en-US" sz="1100" spc="0" dirty="0" err="1">
                  <a:ln>
                    <a:noFill/>
                  </a:ln>
                  <a:latin typeface="Source Sans Pro" panose="020B0503030403020204" pitchFamily="34" charset="0"/>
                  <a:ea typeface="Source Sans Pro" panose="020B0503030403020204" pitchFamily="34" charset="0"/>
                  <a:cs typeface="Source Sans Pro Light" charset="0"/>
                </a:rPr>
                <a:t>microej.com</a:t>
              </a:r>
              <a:endParaRPr lang="en-US" sz="1100" spc="0" dirty="0">
                <a:ln>
                  <a:noFill/>
                </a:ln>
                <a:latin typeface="Source Sans Pro" panose="020B0503030403020204" pitchFamily="34" charset="0"/>
                <a:ea typeface="Source Sans Pro" panose="020B0503030403020204" pitchFamily="34" charset="0"/>
                <a:cs typeface="Source Sans Pro Light" charset="0"/>
              </a:endParaRPr>
            </a:p>
          </p:txBody>
        </p:sp>
      </p:grpSp>
      <p:grpSp>
        <p:nvGrpSpPr>
          <p:cNvPr id="20" name="Group 19">
            <a:extLst>
              <a:ext uri="{FF2B5EF4-FFF2-40B4-BE49-F238E27FC236}">
                <a16:creationId xmlns:a16="http://schemas.microsoft.com/office/drawing/2014/main" id="{15F43E13-1B9A-6BF9-FADE-157D94E96E8D}"/>
              </a:ext>
            </a:extLst>
          </p:cNvPr>
          <p:cNvGrpSpPr/>
          <p:nvPr/>
        </p:nvGrpSpPr>
        <p:grpSpPr>
          <a:xfrm>
            <a:off x="10741839" y="1644964"/>
            <a:ext cx="945970" cy="654696"/>
            <a:chOff x="10691470" y="1576009"/>
            <a:chExt cx="945970" cy="654696"/>
          </a:xfrm>
        </p:grpSpPr>
        <p:pic>
          <p:nvPicPr>
            <p:cNvPr id="75" name="Picture 74">
              <a:extLst>
                <a:ext uri="{FF2B5EF4-FFF2-40B4-BE49-F238E27FC236}">
                  <a16:creationId xmlns:a16="http://schemas.microsoft.com/office/drawing/2014/main" id="{C224C16C-1548-D47C-955E-D75622DD240D}"/>
                </a:ext>
              </a:extLst>
            </p:cNvPr>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10691470" y="1576009"/>
              <a:ext cx="525368" cy="525368"/>
            </a:xfrm>
            <a:prstGeom prst="rect">
              <a:avLst/>
            </a:prstGeom>
          </p:spPr>
        </p:pic>
        <p:sp>
          <p:nvSpPr>
            <p:cNvPr id="76" name="TextBox 75">
              <a:extLst>
                <a:ext uri="{FF2B5EF4-FFF2-40B4-BE49-F238E27FC236}">
                  <a16:creationId xmlns:a16="http://schemas.microsoft.com/office/drawing/2014/main" id="{D9E8B243-CBAB-4C2D-65C8-31AB9AD17980}"/>
                </a:ext>
              </a:extLst>
            </p:cNvPr>
            <p:cNvSpPr txBox="1"/>
            <p:nvPr/>
          </p:nvSpPr>
          <p:spPr>
            <a:xfrm>
              <a:off x="10698080" y="2061428"/>
              <a:ext cx="939360" cy="169277"/>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en-US" sz="1100" spc="0" dirty="0">
                  <a:ln>
                    <a:noFill/>
                  </a:ln>
                  <a:latin typeface="Source Sans Pro" panose="020B0503030403020204" pitchFamily="34" charset="0"/>
                  <a:ea typeface="Source Sans Pro" panose="020B0503030403020204" pitchFamily="34" charset="0"/>
                  <a:cs typeface="Source Sans Pro Light" charset="0"/>
                </a:rPr>
                <a:t>Prod from Sales</a:t>
              </a:r>
            </a:p>
          </p:txBody>
        </p:sp>
      </p:grpSp>
      <p:grpSp>
        <p:nvGrpSpPr>
          <p:cNvPr id="22" name="Group 21">
            <a:extLst>
              <a:ext uri="{FF2B5EF4-FFF2-40B4-BE49-F238E27FC236}">
                <a16:creationId xmlns:a16="http://schemas.microsoft.com/office/drawing/2014/main" id="{0E6A07B6-074B-F3F8-E2C0-9536E01217C4}"/>
              </a:ext>
            </a:extLst>
          </p:cNvPr>
          <p:cNvGrpSpPr/>
          <p:nvPr/>
        </p:nvGrpSpPr>
        <p:grpSpPr>
          <a:xfrm>
            <a:off x="10786683" y="5166504"/>
            <a:ext cx="1189926" cy="409155"/>
            <a:chOff x="10380024" y="5261013"/>
            <a:chExt cx="1189926" cy="409155"/>
          </a:xfrm>
        </p:grpSpPr>
        <p:pic>
          <p:nvPicPr>
            <p:cNvPr id="64" name="Picture 63">
              <a:extLst>
                <a:ext uri="{FF2B5EF4-FFF2-40B4-BE49-F238E27FC236}">
                  <a16:creationId xmlns:a16="http://schemas.microsoft.com/office/drawing/2014/main" id="{FC5966E2-5A72-DAC7-8395-5DA6473E4D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80024" y="5261013"/>
              <a:ext cx="409155" cy="409155"/>
            </a:xfrm>
            <a:prstGeom prst="rect">
              <a:avLst/>
            </a:prstGeom>
          </p:spPr>
        </p:pic>
        <p:sp>
          <p:nvSpPr>
            <p:cNvPr id="77" name="TextBox 76">
              <a:extLst>
                <a:ext uri="{FF2B5EF4-FFF2-40B4-BE49-F238E27FC236}">
                  <a16:creationId xmlns:a16="http://schemas.microsoft.com/office/drawing/2014/main" id="{0D29B856-B691-256A-B023-1F9D80D7DDCE}"/>
                </a:ext>
              </a:extLst>
            </p:cNvPr>
            <p:cNvSpPr txBox="1"/>
            <p:nvPr/>
          </p:nvSpPr>
          <p:spPr>
            <a:xfrm>
              <a:off x="10895085" y="5370577"/>
              <a:ext cx="674865" cy="169277"/>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en-US" sz="1100" spc="0" dirty="0">
                  <a:ln>
                    <a:noFill/>
                  </a:ln>
                  <a:latin typeface="Source Sans Pro" panose="020B0503030403020204" pitchFamily="34" charset="0"/>
                  <a:ea typeface="Source Sans Pro" panose="020B0503030403020204" pitchFamily="34" charset="0"/>
                  <a:cs typeface="Source Sans Pro Light" charset="0"/>
                </a:rPr>
                <a:t>File System</a:t>
              </a:r>
            </a:p>
          </p:txBody>
        </p:sp>
      </p:grpSp>
      <p:sp>
        <p:nvSpPr>
          <p:cNvPr id="93" name="TextBox 92">
            <a:extLst>
              <a:ext uri="{FF2B5EF4-FFF2-40B4-BE49-F238E27FC236}">
                <a16:creationId xmlns:a16="http://schemas.microsoft.com/office/drawing/2014/main" id="{BECCBD3C-2DE5-9942-867A-4574CF9D561C}"/>
              </a:ext>
            </a:extLst>
          </p:cNvPr>
          <p:cNvSpPr txBox="1"/>
          <p:nvPr/>
        </p:nvSpPr>
        <p:spPr>
          <a:xfrm>
            <a:off x="3634181" y="4426236"/>
            <a:ext cx="900420" cy="145874"/>
          </a:xfrm>
          <a:prstGeom prst="rect">
            <a:avLst/>
          </a:prstGeom>
          <a:noFill/>
        </p:spPr>
        <p:txBody>
          <a:bodyPr vert="horz" wrap="square" lIns="0" tIns="0" rIns="0" bIns="0" numCol="1" spcCol="288000" rtlCol="0" anchor="t" anchorCtr="0">
            <a:spAutoFit/>
          </a:bodyPr>
          <a:lstStyle/>
          <a:p>
            <a:pPr algn="ctr">
              <a:lnSpc>
                <a:spcPts val="1140"/>
              </a:lnSpc>
              <a:spcBef>
                <a:spcPts val="0"/>
              </a:spcBef>
              <a:spcAft>
                <a:spcPts val="600"/>
              </a:spcAft>
            </a:pP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Link</a:t>
            </a:r>
          </a:p>
        </p:txBody>
      </p:sp>
      <p:grpSp>
        <p:nvGrpSpPr>
          <p:cNvPr id="44" name="Group 43">
            <a:extLst>
              <a:ext uri="{FF2B5EF4-FFF2-40B4-BE49-F238E27FC236}">
                <a16:creationId xmlns:a16="http://schemas.microsoft.com/office/drawing/2014/main" id="{CBE4AD14-75D9-14B1-0A85-61E634183071}"/>
              </a:ext>
            </a:extLst>
          </p:cNvPr>
          <p:cNvGrpSpPr/>
          <p:nvPr/>
        </p:nvGrpSpPr>
        <p:grpSpPr>
          <a:xfrm>
            <a:off x="8138011" y="1136001"/>
            <a:ext cx="2494660" cy="1138920"/>
            <a:chOff x="8138011" y="1136001"/>
            <a:chExt cx="2494660" cy="1138920"/>
          </a:xfrm>
        </p:grpSpPr>
        <p:sp>
          <p:nvSpPr>
            <p:cNvPr id="27" name="Rounded Rectangle 26">
              <a:extLst>
                <a:ext uri="{FF2B5EF4-FFF2-40B4-BE49-F238E27FC236}">
                  <a16:creationId xmlns:a16="http://schemas.microsoft.com/office/drawing/2014/main" id="{B4A47375-DCDE-14F6-9C94-F1989FD8E545}"/>
                </a:ext>
              </a:extLst>
            </p:cNvPr>
            <p:cNvSpPr/>
            <p:nvPr/>
          </p:nvSpPr>
          <p:spPr>
            <a:xfrm>
              <a:off x="8138011" y="1136001"/>
              <a:ext cx="2494660" cy="113892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MICROEJ VEE Architecture </a:t>
              </a:r>
            </a:p>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(MEJ32 Core + Built-in Foundation Libraries + Simulator + Mockups)</a:t>
              </a: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p:txBody>
        </p:sp>
        <p:sp>
          <p:nvSpPr>
            <p:cNvPr id="36" name="Rounded Rectangle 35">
              <a:extLst>
                <a:ext uri="{FF2B5EF4-FFF2-40B4-BE49-F238E27FC236}">
                  <a16:creationId xmlns:a16="http://schemas.microsoft.com/office/drawing/2014/main" id="{1F959762-16C4-185E-956F-19D7A07C1B08}"/>
                </a:ext>
              </a:extLst>
            </p:cNvPr>
            <p:cNvSpPr/>
            <p:nvPr/>
          </p:nvSpPr>
          <p:spPr>
            <a:xfrm>
              <a:off x="8857580" y="1785339"/>
              <a:ext cx="402556" cy="397707"/>
            </a:xfrm>
            <a:prstGeom prst="roundRect">
              <a:avLst>
                <a:gd name="adj" fmla="val 7525"/>
              </a:avLst>
            </a:prstGeom>
            <a:solidFill>
              <a:schemeClr val="accent4"/>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M</a:t>
              </a:r>
            </a:p>
          </p:txBody>
        </p:sp>
        <p:sp>
          <p:nvSpPr>
            <p:cNvPr id="37" name="Rounded Rectangle 36">
              <a:extLst>
                <a:ext uri="{FF2B5EF4-FFF2-40B4-BE49-F238E27FC236}">
                  <a16:creationId xmlns:a16="http://schemas.microsoft.com/office/drawing/2014/main" id="{D8195318-1DF2-24D4-08DC-6BA8152C0A8D}"/>
                </a:ext>
              </a:extLst>
            </p:cNvPr>
            <p:cNvSpPr/>
            <p:nvPr/>
          </p:nvSpPr>
          <p:spPr>
            <a:xfrm>
              <a:off x="9437698" y="1785339"/>
              <a:ext cx="444460" cy="404394"/>
            </a:xfrm>
            <a:prstGeom prst="roundRect">
              <a:avLst>
                <a:gd name="adj" fmla="val 7525"/>
              </a:avLst>
            </a:prstGeom>
            <a:solidFill>
              <a:schemeClr val="accent6"/>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N</a:t>
              </a:r>
            </a:p>
          </p:txBody>
        </p:sp>
        <p:grpSp>
          <p:nvGrpSpPr>
            <p:cNvPr id="38" name="Group 37">
              <a:extLst>
                <a:ext uri="{FF2B5EF4-FFF2-40B4-BE49-F238E27FC236}">
                  <a16:creationId xmlns:a16="http://schemas.microsoft.com/office/drawing/2014/main" id="{9067F4FF-C162-50E0-CD82-6B304F19742D}"/>
                </a:ext>
              </a:extLst>
            </p:cNvPr>
            <p:cNvGrpSpPr/>
            <p:nvPr/>
          </p:nvGrpSpPr>
          <p:grpSpPr>
            <a:xfrm>
              <a:off x="10059721" y="1785339"/>
              <a:ext cx="402556" cy="397707"/>
              <a:chOff x="3684571" y="1736084"/>
              <a:chExt cx="402556" cy="397707"/>
            </a:xfrm>
          </p:grpSpPr>
          <p:sp>
            <p:nvSpPr>
              <p:cNvPr id="39" name="Rounded Rectangle 38">
                <a:extLst>
                  <a:ext uri="{FF2B5EF4-FFF2-40B4-BE49-F238E27FC236}">
                    <a16:creationId xmlns:a16="http://schemas.microsoft.com/office/drawing/2014/main" id="{35938F13-5BE8-956B-2B6E-62E0DE3DC2B0}"/>
                  </a:ext>
                </a:extLst>
              </p:cNvPr>
              <p:cNvSpPr/>
              <p:nvPr/>
            </p:nvSpPr>
            <p:spPr>
              <a:xfrm>
                <a:off x="3684571" y="1736084"/>
                <a:ext cx="402556" cy="397707"/>
              </a:xfrm>
              <a:prstGeom prst="roundRect">
                <a:avLst>
                  <a:gd name="adj" fmla="val 7525"/>
                </a:avLst>
              </a:prstGeom>
              <a:solidFill>
                <a:schemeClr val="accent2"/>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endParaRPr>
              </a:p>
            </p:txBody>
          </p:sp>
          <p:pic>
            <p:nvPicPr>
              <p:cNvPr id="40" name="Picture 39">
                <a:extLst>
                  <a:ext uri="{FF2B5EF4-FFF2-40B4-BE49-F238E27FC236}">
                    <a16:creationId xmlns:a16="http://schemas.microsoft.com/office/drawing/2014/main" id="{6A3EE33D-0EFF-DD21-AF22-05E2BD3E8EEC}"/>
                  </a:ext>
                </a:extLst>
              </p:cNvPr>
              <p:cNvPicPr>
                <a:picLocks noChangeAspect="1"/>
              </p:cNvPicPr>
              <p:nvPr/>
            </p:nvPicPr>
            <p:blipFill>
              <a:blip r:embed="rId9"/>
              <a:stretch>
                <a:fillRect/>
              </a:stretch>
            </p:blipFill>
            <p:spPr>
              <a:xfrm>
                <a:off x="3727874" y="1796516"/>
                <a:ext cx="332460" cy="276842"/>
              </a:xfrm>
              <a:prstGeom prst="rect">
                <a:avLst/>
              </a:prstGeom>
            </p:spPr>
          </p:pic>
        </p:grpSp>
        <p:grpSp>
          <p:nvGrpSpPr>
            <p:cNvPr id="35" name="Group 34">
              <a:extLst>
                <a:ext uri="{FF2B5EF4-FFF2-40B4-BE49-F238E27FC236}">
                  <a16:creationId xmlns:a16="http://schemas.microsoft.com/office/drawing/2014/main" id="{D21453AB-403C-B0F1-4968-C5F9FB55EA86}"/>
                </a:ext>
              </a:extLst>
            </p:cNvPr>
            <p:cNvGrpSpPr/>
            <p:nvPr/>
          </p:nvGrpSpPr>
          <p:grpSpPr>
            <a:xfrm>
              <a:off x="8277462" y="1785339"/>
              <a:ext cx="402556" cy="397707"/>
              <a:chOff x="8209128" y="1796911"/>
              <a:chExt cx="402556" cy="397707"/>
            </a:xfrm>
          </p:grpSpPr>
          <p:sp>
            <p:nvSpPr>
              <p:cNvPr id="34" name="Rounded Rectangle 33">
                <a:extLst>
                  <a:ext uri="{FF2B5EF4-FFF2-40B4-BE49-F238E27FC236}">
                    <a16:creationId xmlns:a16="http://schemas.microsoft.com/office/drawing/2014/main" id="{86A361AB-0AF4-11C4-9DE9-913AE924566F}"/>
                  </a:ext>
                </a:extLst>
              </p:cNvPr>
              <p:cNvSpPr/>
              <p:nvPr/>
            </p:nvSpPr>
            <p:spPr>
              <a:xfrm>
                <a:off x="8209128" y="1796911"/>
                <a:ext cx="402556" cy="397707"/>
              </a:xfrm>
              <a:prstGeom prst="roundRect">
                <a:avLst>
                  <a:gd name="adj" fmla="val 7525"/>
                </a:avLst>
              </a:prstGeom>
              <a:solidFill>
                <a:schemeClr val="bg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pic>
            <p:nvPicPr>
              <p:cNvPr id="94" name="Picture 93">
                <a:extLst>
                  <a:ext uri="{FF2B5EF4-FFF2-40B4-BE49-F238E27FC236}">
                    <a16:creationId xmlns:a16="http://schemas.microsoft.com/office/drawing/2014/main" id="{38B4B7AC-D94A-0CE8-8760-3C367A475B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56240" y="1840725"/>
                <a:ext cx="293677" cy="296036"/>
              </a:xfrm>
              <a:prstGeom prst="rect">
                <a:avLst/>
              </a:prstGeom>
            </p:spPr>
          </p:pic>
        </p:grpSp>
      </p:grpSp>
      <p:cxnSp>
        <p:nvCxnSpPr>
          <p:cNvPr id="103" name="Elbow Connector 102">
            <a:extLst>
              <a:ext uri="{FF2B5EF4-FFF2-40B4-BE49-F238E27FC236}">
                <a16:creationId xmlns:a16="http://schemas.microsoft.com/office/drawing/2014/main" id="{2ED75F96-42C2-370D-3599-26D7FC179D86}"/>
              </a:ext>
            </a:extLst>
          </p:cNvPr>
          <p:cNvCxnSpPr>
            <a:cxnSpLocks/>
            <a:stCxn id="27" idx="1"/>
            <a:endCxn id="127" idx="3"/>
          </p:cNvCxnSpPr>
          <p:nvPr/>
        </p:nvCxnSpPr>
        <p:spPr>
          <a:xfrm rot="10800000" flipV="1">
            <a:off x="4707327" y="1705461"/>
            <a:ext cx="3430685" cy="1173486"/>
          </a:xfrm>
          <a:prstGeom prst="bentConnector3">
            <a:avLst>
              <a:gd name="adj1" fmla="val 83742"/>
            </a:avLst>
          </a:prstGeom>
          <a:ln w="254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2A0BB27E-32AC-23E3-4C67-80DEE3D372FC}"/>
              </a:ext>
            </a:extLst>
          </p:cNvPr>
          <p:cNvCxnSpPr>
            <a:cxnSpLocks/>
            <a:stCxn id="42" idx="1"/>
            <a:endCxn id="121" idx="3"/>
          </p:cNvCxnSpPr>
          <p:nvPr/>
        </p:nvCxnSpPr>
        <p:spPr>
          <a:xfrm rot="10800000" flipV="1">
            <a:off x="4723656" y="2957166"/>
            <a:ext cx="3407470" cy="347965"/>
          </a:xfrm>
          <a:prstGeom prst="bentConnector3">
            <a:avLst>
              <a:gd name="adj1" fmla="val 84258"/>
            </a:avLst>
          </a:prstGeom>
          <a:ln w="254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05A671D5-452B-2D9D-BC8B-E655FB9CC82B}"/>
              </a:ext>
            </a:extLst>
          </p:cNvPr>
          <p:cNvCxnSpPr>
            <a:cxnSpLocks/>
            <a:stCxn id="19" idx="1"/>
            <a:endCxn id="85" idx="3"/>
          </p:cNvCxnSpPr>
          <p:nvPr/>
        </p:nvCxnSpPr>
        <p:spPr>
          <a:xfrm rot="10800000">
            <a:off x="4723657" y="3729833"/>
            <a:ext cx="3696395" cy="175531"/>
          </a:xfrm>
          <a:prstGeom prst="bentConnector3">
            <a:avLst>
              <a:gd name="adj1" fmla="val 85264"/>
            </a:avLst>
          </a:prstGeom>
          <a:ln w="254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119">
            <a:extLst>
              <a:ext uri="{FF2B5EF4-FFF2-40B4-BE49-F238E27FC236}">
                <a16:creationId xmlns:a16="http://schemas.microsoft.com/office/drawing/2014/main" id="{AFF7CD7D-37EA-527B-1E94-C59B3DDE17DA}"/>
              </a:ext>
            </a:extLst>
          </p:cNvPr>
          <p:cNvCxnSpPr>
            <a:cxnSpLocks/>
            <a:endCxn id="85" idx="3"/>
          </p:cNvCxnSpPr>
          <p:nvPr/>
        </p:nvCxnSpPr>
        <p:spPr>
          <a:xfrm rot="10800000">
            <a:off x="4723656" y="3729832"/>
            <a:ext cx="3696394" cy="894616"/>
          </a:xfrm>
          <a:prstGeom prst="bentConnector3">
            <a:avLst>
              <a:gd name="adj1" fmla="val 85264"/>
            </a:avLst>
          </a:prstGeom>
          <a:ln w="254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Elbow Connector 131">
            <a:extLst>
              <a:ext uri="{FF2B5EF4-FFF2-40B4-BE49-F238E27FC236}">
                <a16:creationId xmlns:a16="http://schemas.microsoft.com/office/drawing/2014/main" id="{919D78A0-A582-630C-05F1-A6B20FB007DB}"/>
              </a:ext>
            </a:extLst>
          </p:cNvPr>
          <p:cNvCxnSpPr>
            <a:cxnSpLocks/>
            <a:stCxn id="25" idx="1"/>
            <a:endCxn id="85" idx="3"/>
          </p:cNvCxnSpPr>
          <p:nvPr/>
        </p:nvCxnSpPr>
        <p:spPr>
          <a:xfrm rot="10800000">
            <a:off x="4723657" y="3729833"/>
            <a:ext cx="3696395" cy="1704817"/>
          </a:xfrm>
          <a:prstGeom prst="bentConnector3">
            <a:avLst>
              <a:gd name="adj1" fmla="val 85264"/>
            </a:avLst>
          </a:prstGeom>
          <a:ln w="254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3C18239-F0FB-1CFC-4AF4-4EDC1C5001C3}"/>
              </a:ext>
            </a:extLst>
          </p:cNvPr>
          <p:cNvGrpSpPr/>
          <p:nvPr/>
        </p:nvGrpSpPr>
        <p:grpSpPr>
          <a:xfrm>
            <a:off x="10745549" y="2698954"/>
            <a:ext cx="983554" cy="457337"/>
            <a:chOff x="10380024" y="3627343"/>
            <a:chExt cx="983554" cy="457337"/>
          </a:xfrm>
        </p:grpSpPr>
        <p:pic>
          <p:nvPicPr>
            <p:cNvPr id="16" name="Graphic 15">
              <a:extLst>
                <a:ext uri="{FF2B5EF4-FFF2-40B4-BE49-F238E27FC236}">
                  <a16:creationId xmlns:a16="http://schemas.microsoft.com/office/drawing/2014/main" id="{18F9B078-9154-34C7-F340-034704819A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80024" y="3627343"/>
              <a:ext cx="463689" cy="457337"/>
            </a:xfrm>
            <a:prstGeom prst="rect">
              <a:avLst/>
            </a:prstGeom>
          </p:spPr>
        </p:pic>
        <p:sp>
          <p:nvSpPr>
            <p:cNvPr id="17" name="TextBox 16">
              <a:extLst>
                <a:ext uri="{FF2B5EF4-FFF2-40B4-BE49-F238E27FC236}">
                  <a16:creationId xmlns:a16="http://schemas.microsoft.com/office/drawing/2014/main" id="{7DBEA46C-0B6C-D6CD-AB4D-677F376F1518}"/>
                </a:ext>
              </a:extLst>
            </p:cNvPr>
            <p:cNvSpPr txBox="1"/>
            <p:nvPr/>
          </p:nvSpPr>
          <p:spPr>
            <a:xfrm>
              <a:off x="10946797" y="3763678"/>
              <a:ext cx="416781" cy="169277"/>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en-US" sz="1100" spc="0" dirty="0">
                  <a:ln>
                    <a:noFill/>
                  </a:ln>
                  <a:latin typeface="Source Sans Pro" panose="020B0503030403020204" pitchFamily="34" charset="0"/>
                  <a:ea typeface="Source Sans Pro" panose="020B0503030403020204" pitchFamily="34" charset="0"/>
                  <a:cs typeface="Source Sans Pro Light" charset="0"/>
                </a:rPr>
                <a:t>GitHub</a:t>
              </a:r>
            </a:p>
          </p:txBody>
        </p:sp>
      </p:grpSp>
      <p:grpSp>
        <p:nvGrpSpPr>
          <p:cNvPr id="52" name="Group 51">
            <a:extLst>
              <a:ext uri="{FF2B5EF4-FFF2-40B4-BE49-F238E27FC236}">
                <a16:creationId xmlns:a16="http://schemas.microsoft.com/office/drawing/2014/main" id="{DCEEE24F-9CBD-DF6B-64A5-18B7671B1DB5}"/>
              </a:ext>
            </a:extLst>
          </p:cNvPr>
          <p:cNvGrpSpPr/>
          <p:nvPr/>
        </p:nvGrpSpPr>
        <p:grpSpPr>
          <a:xfrm>
            <a:off x="224681" y="1671312"/>
            <a:ext cx="1963733" cy="4002682"/>
            <a:chOff x="463307" y="938487"/>
            <a:chExt cx="1963733" cy="4002682"/>
          </a:xfrm>
        </p:grpSpPr>
        <p:grpSp>
          <p:nvGrpSpPr>
            <p:cNvPr id="53" name="Group 52">
              <a:extLst>
                <a:ext uri="{FF2B5EF4-FFF2-40B4-BE49-F238E27FC236}">
                  <a16:creationId xmlns:a16="http://schemas.microsoft.com/office/drawing/2014/main" id="{966846A1-BAB3-666B-33F2-6384C69AF326}"/>
                </a:ext>
              </a:extLst>
            </p:cNvPr>
            <p:cNvGrpSpPr/>
            <p:nvPr/>
          </p:nvGrpSpPr>
          <p:grpSpPr>
            <a:xfrm>
              <a:off x="463307" y="938487"/>
              <a:ext cx="1963733" cy="4002682"/>
              <a:chOff x="132846" y="1228233"/>
              <a:chExt cx="1963733" cy="4002682"/>
            </a:xfrm>
          </p:grpSpPr>
          <p:sp>
            <p:nvSpPr>
              <p:cNvPr id="78" name="Rounded Rectangle 174">
                <a:extLst>
                  <a:ext uri="{FF2B5EF4-FFF2-40B4-BE49-F238E27FC236}">
                    <a16:creationId xmlns:a16="http://schemas.microsoft.com/office/drawing/2014/main" id="{CBBDF3ED-4F53-8860-451D-D5930FD7D506}"/>
                  </a:ext>
                </a:extLst>
              </p:cNvPr>
              <p:cNvSpPr/>
              <p:nvPr/>
            </p:nvSpPr>
            <p:spPr>
              <a:xfrm>
                <a:off x="132846" y="1377419"/>
                <a:ext cx="1963733" cy="3853496"/>
              </a:xfrm>
              <a:prstGeom prst="roundRect">
                <a:avLst>
                  <a:gd name="adj" fmla="val 8585"/>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79" name="TextBox 78">
                <a:extLst>
                  <a:ext uri="{FF2B5EF4-FFF2-40B4-BE49-F238E27FC236}">
                    <a16:creationId xmlns:a16="http://schemas.microsoft.com/office/drawing/2014/main" id="{E0365935-774F-F710-F884-45D0A12203C1}"/>
                  </a:ext>
                </a:extLst>
              </p:cNvPr>
              <p:cNvSpPr txBox="1"/>
              <p:nvPr/>
            </p:nvSpPr>
            <p:spPr>
              <a:xfrm>
                <a:off x="738212" y="1228233"/>
                <a:ext cx="848012" cy="303536"/>
              </a:xfrm>
              <a:prstGeom prst="rect">
                <a:avLst/>
              </a:prstGeom>
              <a:solidFill>
                <a:schemeClr val="bg1"/>
              </a:solidFill>
            </p:spPr>
            <p:txBody>
              <a:bodyPr wrap="square" tIns="36000" bIns="36000" rtlCol="0">
                <a:spAutoFit/>
              </a:bodyPr>
              <a:lstStyle/>
              <a:p>
                <a:pPr defTabSz="685783">
                  <a:buClrTx/>
                </a:pPr>
                <a:r>
                  <a:rPr lang="en-US" sz="1500" dirty="0">
                    <a:solidFill>
                      <a:schemeClr val="tx1">
                        <a:lumMod val="75000"/>
                      </a:schemeClr>
                    </a:solidFill>
                    <a:latin typeface="Source Sans Pro" panose="020B0503030403020204" pitchFamily="34" charset="0"/>
                    <a:ea typeface="Source Sans Pro" panose="020B0503030403020204" pitchFamily="34" charset="0"/>
                    <a:cs typeface="Source Sans Pro Light" charset="0"/>
                  </a:rPr>
                  <a:t>Legend</a:t>
                </a:r>
              </a:p>
            </p:txBody>
          </p:sp>
        </p:grpSp>
        <p:sp>
          <p:nvSpPr>
            <p:cNvPr id="54" name="Rounded Rectangle 53">
              <a:extLst>
                <a:ext uri="{FF2B5EF4-FFF2-40B4-BE49-F238E27FC236}">
                  <a16:creationId xmlns:a16="http://schemas.microsoft.com/office/drawing/2014/main" id="{9137AD90-29BE-1DA3-FF41-C6D75D33ADC4}"/>
                </a:ext>
              </a:extLst>
            </p:cNvPr>
            <p:cNvSpPr/>
            <p:nvPr/>
          </p:nvSpPr>
          <p:spPr>
            <a:xfrm>
              <a:off x="635174" y="1399398"/>
              <a:ext cx="1620000" cy="38520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Major Input or Output</a:t>
              </a:r>
            </a:p>
          </p:txBody>
        </p:sp>
        <p:grpSp>
          <p:nvGrpSpPr>
            <p:cNvPr id="56" name="Group 55">
              <a:extLst>
                <a:ext uri="{FF2B5EF4-FFF2-40B4-BE49-F238E27FC236}">
                  <a16:creationId xmlns:a16="http://schemas.microsoft.com/office/drawing/2014/main" id="{A45F78F3-0D20-E0D5-3E15-DBA42140DDFB}"/>
                </a:ext>
              </a:extLst>
            </p:cNvPr>
            <p:cNvGrpSpPr/>
            <p:nvPr/>
          </p:nvGrpSpPr>
          <p:grpSpPr>
            <a:xfrm>
              <a:off x="635174" y="2206842"/>
              <a:ext cx="1620405" cy="848740"/>
              <a:chOff x="1823395" y="4820221"/>
              <a:chExt cx="1620405" cy="848740"/>
            </a:xfrm>
          </p:grpSpPr>
          <p:sp>
            <p:nvSpPr>
              <p:cNvPr id="68" name="Rounded Rectangle 67">
                <a:extLst>
                  <a:ext uri="{FF2B5EF4-FFF2-40B4-BE49-F238E27FC236}">
                    <a16:creationId xmlns:a16="http://schemas.microsoft.com/office/drawing/2014/main" id="{54A05D87-D0AD-AFEF-FC35-983112684C18}"/>
                  </a:ext>
                </a:extLst>
              </p:cNvPr>
              <p:cNvSpPr/>
              <p:nvPr/>
            </p:nvSpPr>
            <p:spPr>
              <a:xfrm>
                <a:off x="1823800" y="4820221"/>
                <a:ext cx="1620000" cy="38520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Managed Code</a:t>
                </a:r>
              </a:p>
            </p:txBody>
          </p:sp>
          <p:sp>
            <p:nvSpPr>
              <p:cNvPr id="70" name="Rounded Rectangle 69">
                <a:extLst>
                  <a:ext uri="{FF2B5EF4-FFF2-40B4-BE49-F238E27FC236}">
                    <a16:creationId xmlns:a16="http://schemas.microsoft.com/office/drawing/2014/main" id="{26DDB83C-8259-4FFF-E1FF-ECDD2EE0EAB1}"/>
                  </a:ext>
                </a:extLst>
              </p:cNvPr>
              <p:cNvSpPr/>
              <p:nvPr/>
            </p:nvSpPr>
            <p:spPr>
              <a:xfrm>
                <a:off x="1823395" y="5283761"/>
                <a:ext cx="1620000" cy="385200"/>
              </a:xfrm>
              <a:prstGeom prst="roundRect">
                <a:avLst>
                  <a:gd name="adj" fmla="val 11196"/>
                </a:avLst>
              </a:prstGeom>
              <a:solidFill>
                <a:schemeClr val="accent6"/>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Native Code</a:t>
                </a:r>
              </a:p>
            </p:txBody>
          </p:sp>
        </p:grpSp>
        <p:grpSp>
          <p:nvGrpSpPr>
            <p:cNvPr id="60" name="Group 59">
              <a:extLst>
                <a:ext uri="{FF2B5EF4-FFF2-40B4-BE49-F238E27FC236}">
                  <a16:creationId xmlns:a16="http://schemas.microsoft.com/office/drawing/2014/main" id="{43523007-7948-E771-6077-4B3959BC63A6}"/>
                </a:ext>
              </a:extLst>
            </p:cNvPr>
            <p:cNvGrpSpPr/>
            <p:nvPr/>
          </p:nvGrpSpPr>
          <p:grpSpPr>
            <a:xfrm>
              <a:off x="635174" y="3392280"/>
              <a:ext cx="1620000" cy="1332864"/>
              <a:chOff x="174460" y="4341130"/>
              <a:chExt cx="1620000" cy="1332864"/>
            </a:xfrm>
          </p:grpSpPr>
          <p:sp>
            <p:nvSpPr>
              <p:cNvPr id="61" name="Rounded Rectangle 60">
                <a:extLst>
                  <a:ext uri="{FF2B5EF4-FFF2-40B4-BE49-F238E27FC236}">
                    <a16:creationId xmlns:a16="http://schemas.microsoft.com/office/drawing/2014/main" id="{5E296DB7-1254-940C-147D-455D1E722534}"/>
                  </a:ext>
                </a:extLst>
              </p:cNvPr>
              <p:cNvSpPr/>
              <p:nvPr/>
            </p:nvSpPr>
            <p:spPr>
              <a:xfrm>
                <a:off x="175443" y="4341130"/>
                <a:ext cx="1619017" cy="385200"/>
              </a:xfrm>
              <a:prstGeom prst="roundRect">
                <a:avLst>
                  <a:gd name="adj" fmla="val 7525"/>
                </a:avLst>
              </a:prstGeom>
              <a:solidFill>
                <a:schemeClr val="bg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chorCtr="1">
                <a:noAutofit/>
              </a:bodyPr>
              <a:lstStyle/>
              <a:p>
                <a:pPr algn="ctr"/>
                <a:r>
                  <a:rPr lang="en-US" sz="1000" dirty="0">
                    <a:solidFill>
                      <a:schemeClr val="bg1"/>
                    </a:solidFill>
                    <a:latin typeface="Source Sans Pro" panose="020B0503030403020204" pitchFamily="34" charset="0"/>
                    <a:ea typeface="Source Sans Pro" panose="020B0503030403020204" pitchFamily="34" charset="0"/>
                    <a:cs typeface="Source Sans Pro Light" charset="0"/>
                  </a:rPr>
                  <a:t>Configuration</a:t>
                </a:r>
                <a:endParaRPr lang="en-GB" sz="1000" dirty="0">
                  <a:solidFill>
                    <a:schemeClr val="bg1"/>
                  </a:solidFill>
                  <a:latin typeface="Source Sans Pro" panose="020B0503030403020204" pitchFamily="34" charset="0"/>
                  <a:ea typeface="Source Sans Pro" panose="020B0503030403020204" pitchFamily="34" charset="0"/>
                  <a:cs typeface="Source Sans Pro Light" charset="0"/>
                </a:endParaRPr>
              </a:p>
            </p:txBody>
          </p:sp>
          <p:sp>
            <p:nvSpPr>
              <p:cNvPr id="62" name="Rounded Rectangle 7">
                <a:extLst>
                  <a:ext uri="{FF2B5EF4-FFF2-40B4-BE49-F238E27FC236}">
                    <a16:creationId xmlns:a16="http://schemas.microsoft.com/office/drawing/2014/main" id="{1CBCC5F3-4C08-DA22-3DDF-E20813A3D7E3}"/>
                  </a:ext>
                </a:extLst>
              </p:cNvPr>
              <p:cNvSpPr/>
              <p:nvPr/>
            </p:nvSpPr>
            <p:spPr>
              <a:xfrm>
                <a:off x="174460" y="4814273"/>
                <a:ext cx="16200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Build Tool</a:t>
                </a:r>
              </a:p>
            </p:txBody>
          </p:sp>
          <p:sp>
            <p:nvSpPr>
              <p:cNvPr id="65" name="Rounded Rectangle 7">
                <a:extLst>
                  <a:ext uri="{FF2B5EF4-FFF2-40B4-BE49-F238E27FC236}">
                    <a16:creationId xmlns:a16="http://schemas.microsoft.com/office/drawing/2014/main" id="{55697C9F-BEC2-EED6-84AA-48660D48A67D}"/>
                  </a:ext>
                </a:extLst>
              </p:cNvPr>
              <p:cNvSpPr/>
              <p:nvPr/>
            </p:nvSpPr>
            <p:spPr>
              <a:xfrm>
                <a:off x="174460" y="5288105"/>
                <a:ext cx="1620000" cy="385889"/>
              </a:xfrm>
              <a:prstGeom prst="roundRect">
                <a:avLst/>
              </a:prstGeom>
              <a:solidFill>
                <a:schemeClr val="accent2"/>
              </a:solidFill>
              <a:ln w="9525">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Sim Tool</a:t>
                </a:r>
              </a:p>
            </p:txBody>
          </p:sp>
        </p:grpSp>
      </p:grpSp>
    </p:spTree>
    <p:extLst>
      <p:ext uri="{BB962C8B-B14F-4D97-AF65-F5344CB8AC3E}">
        <p14:creationId xmlns:p14="http://schemas.microsoft.com/office/powerpoint/2010/main" val="299148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Connecteur droit avec flèche 149">
            <a:extLst>
              <a:ext uri="{FF2B5EF4-FFF2-40B4-BE49-F238E27FC236}">
                <a16:creationId xmlns:a16="http://schemas.microsoft.com/office/drawing/2014/main" id="{3EA63650-28E2-3785-7315-4335E68C107F}"/>
              </a:ext>
            </a:extLst>
          </p:cNvPr>
          <p:cNvCxnSpPr>
            <a:cxnSpLocks/>
            <a:stCxn id="85" idx="2"/>
            <a:endCxn id="88" idx="0"/>
          </p:cNvCxnSpPr>
          <p:nvPr/>
        </p:nvCxnSpPr>
        <p:spPr>
          <a:xfrm>
            <a:off x="6919339" y="3621944"/>
            <a:ext cx="2342" cy="53053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148">
            <a:extLst>
              <a:ext uri="{FF2B5EF4-FFF2-40B4-BE49-F238E27FC236}">
                <a16:creationId xmlns:a16="http://schemas.microsoft.com/office/drawing/2014/main" id="{E4D22C04-46AA-BFAE-C50F-EE419B2C57E7}"/>
              </a:ext>
            </a:extLst>
          </p:cNvPr>
          <p:cNvCxnSpPr>
            <a:cxnSpLocks/>
          </p:cNvCxnSpPr>
          <p:nvPr/>
        </p:nvCxnSpPr>
        <p:spPr>
          <a:xfrm>
            <a:off x="3628389" y="2453325"/>
            <a:ext cx="0" cy="77501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49">
            <a:extLst>
              <a:ext uri="{FF2B5EF4-FFF2-40B4-BE49-F238E27FC236}">
                <a16:creationId xmlns:a16="http://schemas.microsoft.com/office/drawing/2014/main" id="{315E0561-CEC4-6094-19C7-D607089E2E58}"/>
              </a:ext>
            </a:extLst>
          </p:cNvPr>
          <p:cNvCxnSpPr>
            <a:cxnSpLocks/>
          </p:cNvCxnSpPr>
          <p:nvPr/>
        </p:nvCxnSpPr>
        <p:spPr>
          <a:xfrm>
            <a:off x="5064420" y="1892425"/>
            <a:ext cx="0" cy="134206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51">
            <a:extLst>
              <a:ext uri="{FF2B5EF4-FFF2-40B4-BE49-F238E27FC236}">
                <a16:creationId xmlns:a16="http://schemas.microsoft.com/office/drawing/2014/main" id="{A693F041-6DAC-8CA1-F6C1-3B0766CDFFC0}"/>
              </a:ext>
            </a:extLst>
          </p:cNvPr>
          <p:cNvCxnSpPr>
            <a:cxnSpLocks/>
            <a:stCxn id="74" idx="2"/>
            <a:endCxn id="83" idx="0"/>
          </p:cNvCxnSpPr>
          <p:nvPr/>
        </p:nvCxnSpPr>
        <p:spPr>
          <a:xfrm>
            <a:off x="6443180" y="1231222"/>
            <a:ext cx="46" cy="99906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52">
            <a:extLst>
              <a:ext uri="{FF2B5EF4-FFF2-40B4-BE49-F238E27FC236}">
                <a16:creationId xmlns:a16="http://schemas.microsoft.com/office/drawing/2014/main" id="{323F8006-A229-9ADB-2B09-3119452434CD}"/>
              </a:ext>
            </a:extLst>
          </p:cNvPr>
          <p:cNvSpPr txBox="1"/>
          <p:nvPr/>
        </p:nvSpPr>
        <p:spPr>
          <a:xfrm>
            <a:off x="6413727" y="2888181"/>
            <a:ext cx="684803"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.jar)</a:t>
            </a:r>
          </a:p>
        </p:txBody>
      </p:sp>
      <p:sp>
        <p:nvSpPr>
          <p:cNvPr id="16" name="ZoneTexte 173">
            <a:extLst>
              <a:ext uri="{FF2B5EF4-FFF2-40B4-BE49-F238E27FC236}">
                <a16:creationId xmlns:a16="http://schemas.microsoft.com/office/drawing/2014/main" id="{D5EFDDF3-4EF7-BCDA-51A7-603508A78B5D}"/>
              </a:ext>
            </a:extLst>
          </p:cNvPr>
          <p:cNvSpPr txBox="1"/>
          <p:nvPr/>
        </p:nvSpPr>
        <p:spPr>
          <a:xfrm>
            <a:off x="6478346" y="1517147"/>
            <a:ext cx="1034257" cy="400110"/>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.java, .list, </a:t>
            </a:r>
          </a:p>
          <a:p>
            <a:pPr>
              <a:defRPr/>
            </a:pPr>
            <a:r>
              <a:rPr lang="en-US" sz="1000" dirty="0">
                <a:solidFill>
                  <a:srgbClr val="97A7AF"/>
                </a:solidFill>
                <a:latin typeface="Source Sans Pro" panose="020B0503030403020204" pitchFamily="34" charset="0"/>
                <a:ea typeface="Source Sans Pro" panose="020B0503030403020204" pitchFamily="34" charset="0"/>
              </a:rPr>
              <a:t>resources)</a:t>
            </a:r>
          </a:p>
        </p:txBody>
      </p:sp>
      <p:sp>
        <p:nvSpPr>
          <p:cNvPr id="17" name="ZoneTexte 175">
            <a:extLst>
              <a:ext uri="{FF2B5EF4-FFF2-40B4-BE49-F238E27FC236}">
                <a16:creationId xmlns:a16="http://schemas.microsoft.com/office/drawing/2014/main" id="{76186F82-CFF9-1174-0A86-F1A79C2B6F27}"/>
              </a:ext>
            </a:extLst>
          </p:cNvPr>
          <p:cNvSpPr txBox="1"/>
          <p:nvPr/>
        </p:nvSpPr>
        <p:spPr>
          <a:xfrm>
            <a:off x="5044462" y="2811236"/>
            <a:ext cx="1188146" cy="400110"/>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t>
            </a:r>
            <a:r>
              <a:rPr lang="en-US" sz="1000" dirty="0" err="1">
                <a:solidFill>
                  <a:srgbClr val="97A7AF"/>
                </a:solidFill>
                <a:latin typeface="Source Sans Pro" panose="020B0503030403020204" pitchFamily="34" charset="0"/>
                <a:ea typeface="Source Sans Pro" panose="020B0503030403020204" pitchFamily="34" charset="0"/>
              </a:rPr>
              <a:t>microejruntime.a</a:t>
            </a:r>
            <a:r>
              <a:rPr lang="en-US" sz="1000" dirty="0">
                <a:solidFill>
                  <a:srgbClr val="97A7AF"/>
                </a:solidFill>
                <a:latin typeface="Source Sans Pro" panose="020B0503030403020204" pitchFamily="34" charset="0"/>
                <a:ea typeface="Source Sans Pro" panose="020B0503030403020204" pitchFamily="34" charset="0"/>
              </a:rPr>
              <a:t>,</a:t>
            </a:r>
          </a:p>
          <a:p>
            <a:pPr>
              <a:defRPr/>
            </a:pPr>
            <a:r>
              <a:rPr lang="en-US" sz="1000" dirty="0">
                <a:solidFill>
                  <a:srgbClr val="97A7AF"/>
                </a:solidFill>
                <a:latin typeface="Source Sans Pro" panose="020B0503030403020204" pitchFamily="34" charset="0"/>
                <a:ea typeface="Source Sans Pro" panose="020B0503030403020204" pitchFamily="34" charset="0"/>
              </a:rPr>
              <a:t>.jar, .h)</a:t>
            </a:r>
          </a:p>
        </p:txBody>
      </p:sp>
      <p:sp>
        <p:nvSpPr>
          <p:cNvPr id="18" name="ZoneTexte 176">
            <a:extLst>
              <a:ext uri="{FF2B5EF4-FFF2-40B4-BE49-F238E27FC236}">
                <a16:creationId xmlns:a16="http://schemas.microsoft.com/office/drawing/2014/main" id="{2D4C71F9-CA4E-8CCD-E5D5-D3D6BB7974C2}"/>
              </a:ext>
            </a:extLst>
          </p:cNvPr>
          <p:cNvSpPr txBox="1"/>
          <p:nvPr/>
        </p:nvSpPr>
        <p:spPr>
          <a:xfrm>
            <a:off x="3587297" y="2889559"/>
            <a:ext cx="944489"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(.xml, .launch)</a:t>
            </a:r>
          </a:p>
        </p:txBody>
      </p:sp>
      <p:cxnSp>
        <p:nvCxnSpPr>
          <p:cNvPr id="25" name="Connecteur droit avec flèche 149">
            <a:extLst>
              <a:ext uri="{FF2B5EF4-FFF2-40B4-BE49-F238E27FC236}">
                <a16:creationId xmlns:a16="http://schemas.microsoft.com/office/drawing/2014/main" id="{C50FA28F-3D46-73E6-03B9-51290459B256}"/>
              </a:ext>
            </a:extLst>
          </p:cNvPr>
          <p:cNvCxnSpPr>
            <a:cxnSpLocks/>
            <a:stCxn id="83" idx="2"/>
          </p:cNvCxnSpPr>
          <p:nvPr/>
        </p:nvCxnSpPr>
        <p:spPr>
          <a:xfrm>
            <a:off x="6443226" y="2616180"/>
            <a:ext cx="0" cy="6213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9">
            <a:extLst>
              <a:ext uri="{FF2B5EF4-FFF2-40B4-BE49-F238E27FC236}">
                <a16:creationId xmlns:a16="http://schemas.microsoft.com/office/drawing/2014/main" id="{64981C57-D9E9-9047-209F-456D80537F2C}"/>
              </a:ext>
            </a:extLst>
          </p:cNvPr>
          <p:cNvCxnSpPr>
            <a:cxnSpLocks/>
            <a:stCxn id="79" idx="2"/>
            <a:endCxn id="84" idx="0"/>
          </p:cNvCxnSpPr>
          <p:nvPr/>
        </p:nvCxnSpPr>
        <p:spPr>
          <a:xfrm>
            <a:off x="8270987" y="1231222"/>
            <a:ext cx="2767" cy="100238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ZoneTexte 167">
            <a:extLst>
              <a:ext uri="{FF2B5EF4-FFF2-40B4-BE49-F238E27FC236}">
                <a16:creationId xmlns:a16="http://schemas.microsoft.com/office/drawing/2014/main" id="{A0481383-37CF-BE83-DBE8-467B16E9AF91}"/>
              </a:ext>
            </a:extLst>
          </p:cNvPr>
          <p:cNvSpPr txBox="1"/>
          <p:nvPr/>
        </p:nvSpPr>
        <p:spPr>
          <a:xfrm>
            <a:off x="8248342" y="1567450"/>
            <a:ext cx="761747"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.c, .h)</a:t>
            </a:r>
          </a:p>
        </p:txBody>
      </p:sp>
      <p:sp>
        <p:nvSpPr>
          <p:cNvPr id="32" name="ZoneTexte 152">
            <a:extLst>
              <a:ext uri="{FF2B5EF4-FFF2-40B4-BE49-F238E27FC236}">
                <a16:creationId xmlns:a16="http://schemas.microsoft.com/office/drawing/2014/main" id="{C1AFF102-3499-758C-D895-750DFD3C95D5}"/>
              </a:ext>
            </a:extLst>
          </p:cNvPr>
          <p:cNvSpPr txBox="1"/>
          <p:nvPr/>
        </p:nvSpPr>
        <p:spPr>
          <a:xfrm>
            <a:off x="8248427" y="2888181"/>
            <a:ext cx="843501"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.o, .jar)</a:t>
            </a:r>
          </a:p>
        </p:txBody>
      </p:sp>
      <p:cxnSp>
        <p:nvCxnSpPr>
          <p:cNvPr id="33" name="Connecteur droit avec flèche 149">
            <a:extLst>
              <a:ext uri="{FF2B5EF4-FFF2-40B4-BE49-F238E27FC236}">
                <a16:creationId xmlns:a16="http://schemas.microsoft.com/office/drawing/2014/main" id="{D2E6BB69-CEBF-5C55-8FD8-A3BE80B13EF4}"/>
              </a:ext>
            </a:extLst>
          </p:cNvPr>
          <p:cNvCxnSpPr>
            <a:cxnSpLocks/>
            <a:stCxn id="84" idx="2"/>
          </p:cNvCxnSpPr>
          <p:nvPr/>
        </p:nvCxnSpPr>
        <p:spPr>
          <a:xfrm>
            <a:off x="8273754" y="2619500"/>
            <a:ext cx="0" cy="6213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288BE106-6895-3FC9-1F44-F76DA18860A3}"/>
              </a:ext>
            </a:extLst>
          </p:cNvPr>
          <p:cNvGrpSpPr/>
          <p:nvPr/>
        </p:nvGrpSpPr>
        <p:grpSpPr>
          <a:xfrm>
            <a:off x="2545426" y="2083929"/>
            <a:ext cx="1735679" cy="392036"/>
            <a:chOff x="1145160" y="3213418"/>
            <a:chExt cx="1735679" cy="392036"/>
          </a:xfrm>
        </p:grpSpPr>
        <p:sp>
          <p:nvSpPr>
            <p:cNvPr id="71" name="Rounded Rectangle 70">
              <a:extLst>
                <a:ext uri="{FF2B5EF4-FFF2-40B4-BE49-F238E27FC236}">
                  <a16:creationId xmlns:a16="http://schemas.microsoft.com/office/drawing/2014/main" id="{2403F580-DC08-5644-73DE-30EFBFDBBBBD}"/>
                </a:ext>
              </a:extLst>
            </p:cNvPr>
            <p:cNvSpPr/>
            <p:nvPr/>
          </p:nvSpPr>
          <p:spPr>
            <a:xfrm>
              <a:off x="1261822" y="3220254"/>
              <a:ext cx="1619017" cy="385200"/>
            </a:xfrm>
            <a:prstGeom prst="roundRect">
              <a:avLst>
                <a:gd name="adj" fmla="val 7525"/>
              </a:avLst>
            </a:prstGeom>
            <a:solidFill>
              <a:schemeClr val="bg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chorCtr="1">
              <a:noAutofit/>
            </a:bodyPr>
            <a:lstStyle/>
            <a:p>
              <a:pPr algn="ctr"/>
              <a:r>
                <a:rPr lang="en-US" sz="1000" dirty="0">
                  <a:solidFill>
                    <a:schemeClr val="bg1"/>
                  </a:solidFill>
                  <a:latin typeface="Source Sans Pro" panose="020B0503030403020204" pitchFamily="34" charset="0"/>
                  <a:ea typeface="Source Sans Pro" panose="020B0503030403020204" pitchFamily="34" charset="0"/>
                  <a:cs typeface="Source Sans Pro Light" charset="0"/>
                </a:rPr>
                <a:t>VEE Port Configuration</a:t>
              </a:r>
              <a:endParaRPr lang="en-GB" sz="1000" dirty="0">
                <a:solidFill>
                  <a:schemeClr val="bg1"/>
                </a:solidFill>
                <a:latin typeface="Source Sans Pro" panose="020B0503030403020204" pitchFamily="34" charset="0"/>
                <a:ea typeface="Source Sans Pro" panose="020B0503030403020204" pitchFamily="34" charset="0"/>
                <a:cs typeface="Source Sans Pro Light" charset="0"/>
              </a:endParaRPr>
            </a:p>
          </p:txBody>
        </p:sp>
        <p:grpSp>
          <p:nvGrpSpPr>
            <p:cNvPr id="72" name="Group 71">
              <a:extLst>
                <a:ext uri="{FF2B5EF4-FFF2-40B4-BE49-F238E27FC236}">
                  <a16:creationId xmlns:a16="http://schemas.microsoft.com/office/drawing/2014/main" id="{D4DB5D69-D4D4-FB88-ADD7-70CE26280151}"/>
                </a:ext>
              </a:extLst>
            </p:cNvPr>
            <p:cNvGrpSpPr/>
            <p:nvPr/>
          </p:nvGrpSpPr>
          <p:grpSpPr>
            <a:xfrm>
              <a:off x="1145160" y="3213418"/>
              <a:ext cx="396490" cy="286664"/>
              <a:chOff x="1640425" y="2681829"/>
              <a:chExt cx="396490" cy="286664"/>
            </a:xfrm>
          </p:grpSpPr>
          <p:sp>
            <p:nvSpPr>
              <p:cNvPr id="23" name="Bande diagonale 193">
                <a:extLst>
                  <a:ext uri="{FF2B5EF4-FFF2-40B4-BE49-F238E27FC236}">
                    <a16:creationId xmlns:a16="http://schemas.microsoft.com/office/drawing/2014/main" id="{3666DFDA-1A6A-63DC-E778-272008CACC5C}"/>
                  </a:ext>
                </a:extLst>
              </p:cNvPr>
              <p:cNvSpPr/>
              <p:nvPr/>
            </p:nvSpPr>
            <p:spPr>
              <a:xfrm>
                <a:off x="1757087" y="2688665"/>
                <a:ext cx="279828" cy="279828"/>
              </a:xfrm>
              <a:prstGeom prst="diagStripe">
                <a:avLst>
                  <a:gd name="adj" fmla="val 41991"/>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24" name="ZoneTexte 194">
                <a:extLst>
                  <a:ext uri="{FF2B5EF4-FFF2-40B4-BE49-F238E27FC236}">
                    <a16:creationId xmlns:a16="http://schemas.microsoft.com/office/drawing/2014/main" id="{31A85F41-EAE3-6EFA-DCE2-CEB909814EB2}"/>
                  </a:ext>
                </a:extLst>
              </p:cNvPr>
              <p:cNvSpPr txBox="1"/>
              <p:nvPr/>
            </p:nvSpPr>
            <p:spPr>
              <a:xfrm rot="18945775">
                <a:off x="1640425" y="2681829"/>
                <a:ext cx="396262" cy="230832"/>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900" dirty="0">
                    <a:solidFill>
                      <a:srgbClr val="FFFFFF"/>
                    </a:solidFill>
                    <a:latin typeface="Source Sans Pro Light" panose="020B0403030403020204" pitchFamily="34" charset="0"/>
                    <a:ea typeface="Source Sans Pro Light" panose="020B0403030403020204" pitchFamily="34" charset="0"/>
                  </a:rPr>
                  <a:t>conf</a:t>
                </a:r>
              </a:p>
            </p:txBody>
          </p:sp>
        </p:grpSp>
      </p:grpSp>
      <p:grpSp>
        <p:nvGrpSpPr>
          <p:cNvPr id="75" name="Group 74">
            <a:extLst>
              <a:ext uri="{FF2B5EF4-FFF2-40B4-BE49-F238E27FC236}">
                <a16:creationId xmlns:a16="http://schemas.microsoft.com/office/drawing/2014/main" id="{B612D48F-176E-F0C7-412F-47BF5BF5849C}"/>
              </a:ext>
            </a:extLst>
          </p:cNvPr>
          <p:cNvGrpSpPr/>
          <p:nvPr/>
        </p:nvGrpSpPr>
        <p:grpSpPr>
          <a:xfrm>
            <a:off x="5554992" y="725192"/>
            <a:ext cx="1692155" cy="506030"/>
            <a:chOff x="4245624" y="1046650"/>
            <a:chExt cx="1692155" cy="506030"/>
          </a:xfrm>
        </p:grpSpPr>
        <p:sp>
          <p:nvSpPr>
            <p:cNvPr id="74" name="Rounded Rectangle 73">
              <a:extLst>
                <a:ext uri="{FF2B5EF4-FFF2-40B4-BE49-F238E27FC236}">
                  <a16:creationId xmlns:a16="http://schemas.microsoft.com/office/drawing/2014/main" id="{462C7A74-5D6C-C159-F07A-AAD97E7847FE}"/>
                </a:ext>
              </a:extLst>
            </p:cNvPr>
            <p:cNvSpPr/>
            <p:nvPr/>
          </p:nvSpPr>
          <p:spPr>
            <a:xfrm>
              <a:off x="4329844" y="1066481"/>
              <a:ext cx="1607935" cy="486199"/>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Managed Code</a:t>
              </a:r>
            </a:p>
          </p:txBody>
        </p:sp>
        <p:sp>
          <p:nvSpPr>
            <p:cNvPr id="21" name="Bande diagonale 192">
              <a:extLst>
                <a:ext uri="{FF2B5EF4-FFF2-40B4-BE49-F238E27FC236}">
                  <a16:creationId xmlns:a16="http://schemas.microsoft.com/office/drawing/2014/main" id="{931F1CBE-EA00-9490-0504-0B225DD68DD6}"/>
                </a:ext>
              </a:extLst>
            </p:cNvPr>
            <p:cNvSpPr/>
            <p:nvPr/>
          </p:nvSpPr>
          <p:spPr>
            <a:xfrm>
              <a:off x="4329844" y="1066482"/>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22" name="ZoneTexte 182">
              <a:extLst>
                <a:ext uri="{FF2B5EF4-FFF2-40B4-BE49-F238E27FC236}">
                  <a16:creationId xmlns:a16="http://schemas.microsoft.com/office/drawing/2014/main" id="{CE97B555-9E05-260A-2327-9BA14AB07261}"/>
                </a:ext>
              </a:extLst>
            </p:cNvPr>
            <p:cNvSpPr txBox="1"/>
            <p:nvPr/>
          </p:nvSpPr>
          <p:spPr>
            <a:xfrm rot="18945775">
              <a:off x="4245624" y="1046650"/>
              <a:ext cx="317716" cy="230832"/>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900" dirty="0" err="1">
                  <a:solidFill>
                    <a:srgbClr val="FFFFFF"/>
                  </a:solidFill>
                  <a:latin typeface="Source Sans Pro Light" panose="020B0403030403020204" pitchFamily="34" charset="0"/>
                  <a:ea typeface="Source Sans Pro Light" panose="020B0403030403020204" pitchFamily="34" charset="0"/>
                </a:rPr>
                <a:t>src</a:t>
              </a:r>
              <a:endParaRPr lang="en-US" sz="900" dirty="0">
                <a:solidFill>
                  <a:srgbClr val="FFFFFF"/>
                </a:solidFill>
                <a:latin typeface="Source Sans Pro Light" panose="020B0403030403020204" pitchFamily="34" charset="0"/>
                <a:ea typeface="Source Sans Pro Light" panose="020B0403030403020204" pitchFamily="34" charset="0"/>
              </a:endParaRPr>
            </a:p>
          </p:txBody>
        </p:sp>
      </p:grpSp>
      <p:grpSp>
        <p:nvGrpSpPr>
          <p:cNvPr id="78" name="Group 77">
            <a:extLst>
              <a:ext uri="{FF2B5EF4-FFF2-40B4-BE49-F238E27FC236}">
                <a16:creationId xmlns:a16="http://schemas.microsoft.com/office/drawing/2014/main" id="{FD1D3532-B47C-2D22-7A1E-CEF6F8ABCB2C}"/>
              </a:ext>
            </a:extLst>
          </p:cNvPr>
          <p:cNvGrpSpPr/>
          <p:nvPr/>
        </p:nvGrpSpPr>
        <p:grpSpPr>
          <a:xfrm>
            <a:off x="7382799" y="725192"/>
            <a:ext cx="1692155" cy="506030"/>
            <a:chOff x="4245624" y="1046650"/>
            <a:chExt cx="1692155" cy="506030"/>
          </a:xfrm>
        </p:grpSpPr>
        <p:sp>
          <p:nvSpPr>
            <p:cNvPr id="79" name="Rounded Rectangle 78">
              <a:extLst>
                <a:ext uri="{FF2B5EF4-FFF2-40B4-BE49-F238E27FC236}">
                  <a16:creationId xmlns:a16="http://schemas.microsoft.com/office/drawing/2014/main" id="{FD8314C0-1536-0ACD-CEAB-E87179E4778A}"/>
                </a:ext>
              </a:extLst>
            </p:cNvPr>
            <p:cNvSpPr/>
            <p:nvPr/>
          </p:nvSpPr>
          <p:spPr>
            <a:xfrm>
              <a:off x="4329844" y="1066481"/>
              <a:ext cx="1607935" cy="486199"/>
            </a:xfrm>
            <a:prstGeom prst="roundRect">
              <a:avLst>
                <a:gd name="adj" fmla="val 11196"/>
              </a:avLst>
            </a:prstGeom>
            <a:solidFill>
              <a:schemeClr val="accent6"/>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Native Code</a:t>
              </a:r>
            </a:p>
          </p:txBody>
        </p:sp>
        <p:sp>
          <p:nvSpPr>
            <p:cNvPr id="80" name="Bande diagonale 192">
              <a:extLst>
                <a:ext uri="{FF2B5EF4-FFF2-40B4-BE49-F238E27FC236}">
                  <a16:creationId xmlns:a16="http://schemas.microsoft.com/office/drawing/2014/main" id="{22238136-1685-9013-B5F4-7826AB3B3CD3}"/>
                </a:ext>
              </a:extLst>
            </p:cNvPr>
            <p:cNvSpPr/>
            <p:nvPr/>
          </p:nvSpPr>
          <p:spPr>
            <a:xfrm>
              <a:off x="4329844" y="1066482"/>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81" name="ZoneTexte 182">
              <a:extLst>
                <a:ext uri="{FF2B5EF4-FFF2-40B4-BE49-F238E27FC236}">
                  <a16:creationId xmlns:a16="http://schemas.microsoft.com/office/drawing/2014/main" id="{E4D4E26A-0227-B837-37D3-F0137A275D34}"/>
                </a:ext>
              </a:extLst>
            </p:cNvPr>
            <p:cNvSpPr txBox="1"/>
            <p:nvPr/>
          </p:nvSpPr>
          <p:spPr>
            <a:xfrm rot="18945775">
              <a:off x="4245624" y="1046650"/>
              <a:ext cx="317716" cy="230832"/>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900" dirty="0" err="1">
                  <a:solidFill>
                    <a:srgbClr val="FFFFFF"/>
                  </a:solidFill>
                  <a:latin typeface="Source Sans Pro Light" panose="020B0403030403020204" pitchFamily="34" charset="0"/>
                  <a:ea typeface="Source Sans Pro Light" panose="020B0403030403020204" pitchFamily="34" charset="0"/>
                </a:rPr>
                <a:t>src</a:t>
              </a:r>
              <a:endParaRPr lang="en-US" sz="900" dirty="0">
                <a:solidFill>
                  <a:srgbClr val="FFFFFF"/>
                </a:solidFill>
                <a:latin typeface="Source Sans Pro Light" panose="020B0403030403020204" pitchFamily="34" charset="0"/>
                <a:ea typeface="Source Sans Pro Light" panose="020B0403030403020204" pitchFamily="34" charset="0"/>
              </a:endParaRPr>
            </a:p>
          </p:txBody>
        </p:sp>
      </p:grpSp>
      <p:sp>
        <p:nvSpPr>
          <p:cNvPr id="83" name="Rounded Rectangle 7">
            <a:extLst>
              <a:ext uri="{FF2B5EF4-FFF2-40B4-BE49-F238E27FC236}">
                <a16:creationId xmlns:a16="http://schemas.microsoft.com/office/drawing/2014/main" id="{841F0A30-7D30-E095-EFA4-E5B55CCC6DC8}"/>
              </a:ext>
            </a:extLst>
          </p:cNvPr>
          <p:cNvSpPr/>
          <p:nvPr/>
        </p:nvSpPr>
        <p:spPr>
          <a:xfrm>
            <a:off x="5639212" y="2230291"/>
            <a:ext cx="1608028"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Managed Code Compiler</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(e.g., JDT)</a:t>
            </a:r>
          </a:p>
        </p:txBody>
      </p:sp>
      <p:sp>
        <p:nvSpPr>
          <p:cNvPr id="84" name="Rounded Rectangle 7">
            <a:extLst>
              <a:ext uri="{FF2B5EF4-FFF2-40B4-BE49-F238E27FC236}">
                <a16:creationId xmlns:a16="http://schemas.microsoft.com/office/drawing/2014/main" id="{91378852-EBE3-0453-303A-7EF6171D4349}"/>
              </a:ext>
            </a:extLst>
          </p:cNvPr>
          <p:cNvSpPr/>
          <p:nvPr/>
        </p:nvSpPr>
        <p:spPr>
          <a:xfrm>
            <a:off x="7469740" y="2233611"/>
            <a:ext cx="1608028"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Managed/Native Code Compilers</a:t>
            </a:r>
          </a:p>
        </p:txBody>
      </p:sp>
      <p:sp>
        <p:nvSpPr>
          <p:cNvPr id="85" name="Rounded Rectangle 7">
            <a:extLst>
              <a:ext uri="{FF2B5EF4-FFF2-40B4-BE49-F238E27FC236}">
                <a16:creationId xmlns:a16="http://schemas.microsoft.com/office/drawing/2014/main" id="{DE3D380B-D5BE-4BEA-C7FE-52F1B8CCBF53}"/>
              </a:ext>
            </a:extLst>
          </p:cNvPr>
          <p:cNvSpPr/>
          <p:nvPr/>
        </p:nvSpPr>
        <p:spPr>
          <a:xfrm>
            <a:off x="2955030" y="3236055"/>
            <a:ext cx="7928617"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MICROEJ SDK</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(Gradle Plugin)</a:t>
            </a:r>
          </a:p>
        </p:txBody>
      </p:sp>
      <p:sp>
        <p:nvSpPr>
          <p:cNvPr id="87" name="ZoneTexte 152">
            <a:extLst>
              <a:ext uri="{FF2B5EF4-FFF2-40B4-BE49-F238E27FC236}">
                <a16:creationId xmlns:a16="http://schemas.microsoft.com/office/drawing/2014/main" id="{675AFE07-21A2-9E14-9F46-248D6C2849FD}"/>
              </a:ext>
            </a:extLst>
          </p:cNvPr>
          <p:cNvSpPr txBox="1"/>
          <p:nvPr/>
        </p:nvSpPr>
        <p:spPr>
          <a:xfrm>
            <a:off x="6919338" y="3739677"/>
            <a:ext cx="990977"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(built VEE Port)</a:t>
            </a:r>
          </a:p>
        </p:txBody>
      </p:sp>
      <p:grpSp>
        <p:nvGrpSpPr>
          <p:cNvPr id="170" name="Group 169">
            <a:extLst>
              <a:ext uri="{FF2B5EF4-FFF2-40B4-BE49-F238E27FC236}">
                <a16:creationId xmlns:a16="http://schemas.microsoft.com/office/drawing/2014/main" id="{A78B7203-78D4-663A-5894-B66190EF69CD}"/>
              </a:ext>
            </a:extLst>
          </p:cNvPr>
          <p:cNvGrpSpPr/>
          <p:nvPr/>
        </p:nvGrpSpPr>
        <p:grpSpPr>
          <a:xfrm>
            <a:off x="3861469" y="4133993"/>
            <a:ext cx="6055844" cy="1917792"/>
            <a:chOff x="3068078" y="4450028"/>
            <a:chExt cx="6055844" cy="1917792"/>
          </a:xfrm>
        </p:grpSpPr>
        <p:grpSp>
          <p:nvGrpSpPr>
            <p:cNvPr id="100" name="Group 99">
              <a:extLst>
                <a:ext uri="{FF2B5EF4-FFF2-40B4-BE49-F238E27FC236}">
                  <a16:creationId xmlns:a16="http://schemas.microsoft.com/office/drawing/2014/main" id="{C6029C3B-EE2A-BF10-05BA-E6C73F40DE6D}"/>
                </a:ext>
              </a:extLst>
            </p:cNvPr>
            <p:cNvGrpSpPr/>
            <p:nvPr/>
          </p:nvGrpSpPr>
          <p:grpSpPr>
            <a:xfrm>
              <a:off x="3068078" y="4450028"/>
              <a:ext cx="6055844" cy="1917792"/>
              <a:chOff x="4204677" y="4535545"/>
              <a:chExt cx="6055844" cy="1917792"/>
            </a:xfrm>
          </p:grpSpPr>
          <p:sp>
            <p:nvSpPr>
              <p:cNvPr id="88" name="Rounded Rectangle 87">
                <a:extLst>
                  <a:ext uri="{FF2B5EF4-FFF2-40B4-BE49-F238E27FC236}">
                    <a16:creationId xmlns:a16="http://schemas.microsoft.com/office/drawing/2014/main" id="{25E84BDC-1122-F2F0-431D-06C176C62EEE}"/>
                  </a:ext>
                </a:extLst>
              </p:cNvPr>
              <p:cNvSpPr/>
              <p:nvPr/>
            </p:nvSpPr>
            <p:spPr>
              <a:xfrm>
                <a:off x="4269257" y="4554034"/>
                <a:ext cx="5991264" cy="1899303"/>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nchorCtr="0"/>
              <a:lstStyle/>
              <a:p>
                <a:pPr algn="ctr">
                  <a:defRPr/>
                </a:pPr>
                <a:r>
                  <a:rPr lang="en-US" sz="1000" b="1" dirty="0">
                    <a:solidFill>
                      <a:srgbClr val="FFFFFF"/>
                    </a:solidFill>
                    <a:latin typeface="Source Sans Pro" panose="020B0503030403020204" pitchFamily="34" charset="0"/>
                    <a:ea typeface="Source Sans Pro" panose="020B0503030403020204" pitchFamily="34" charset="0"/>
                    <a:cs typeface="Source Sans Pro Light" charset="0"/>
                  </a:rPr>
                  <a:t>MICROEJ VEE Port</a:t>
                </a:r>
              </a:p>
            </p:txBody>
          </p:sp>
          <p:grpSp>
            <p:nvGrpSpPr>
              <p:cNvPr id="92" name="Group 91">
                <a:extLst>
                  <a:ext uri="{FF2B5EF4-FFF2-40B4-BE49-F238E27FC236}">
                    <a16:creationId xmlns:a16="http://schemas.microsoft.com/office/drawing/2014/main" id="{0483FD36-F9BF-D4CF-C820-6A777F71A9C6}"/>
                  </a:ext>
                </a:extLst>
              </p:cNvPr>
              <p:cNvGrpSpPr/>
              <p:nvPr/>
            </p:nvGrpSpPr>
            <p:grpSpPr>
              <a:xfrm>
                <a:off x="4204677" y="4535545"/>
                <a:ext cx="344751" cy="303135"/>
                <a:chOff x="3528000" y="4663584"/>
                <a:chExt cx="344751" cy="303135"/>
              </a:xfrm>
            </p:grpSpPr>
            <p:sp>
              <p:nvSpPr>
                <p:cNvPr id="93" name="Bande diagonale 197">
                  <a:extLst>
                    <a:ext uri="{FF2B5EF4-FFF2-40B4-BE49-F238E27FC236}">
                      <a16:creationId xmlns:a16="http://schemas.microsoft.com/office/drawing/2014/main" id="{0FE351B9-3599-70C9-BB6E-B9F59E373846}"/>
                    </a:ext>
                  </a:extLst>
                </p:cNvPr>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94" name="ZoneTexte 198">
                  <a:extLst>
                    <a:ext uri="{FF2B5EF4-FFF2-40B4-BE49-F238E27FC236}">
                      <a16:creationId xmlns:a16="http://schemas.microsoft.com/office/drawing/2014/main" id="{33E44D71-5A2E-406E-2ADB-12C8E9D4AA60}"/>
                    </a:ext>
                  </a:extLst>
                </p:cNvPr>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nvGrpSpPr>
              <p:cNvPr id="99" name="Group 98">
                <a:extLst>
                  <a:ext uri="{FF2B5EF4-FFF2-40B4-BE49-F238E27FC236}">
                    <a16:creationId xmlns:a16="http://schemas.microsoft.com/office/drawing/2014/main" id="{C212352C-83E0-A894-92C2-402E97A28318}"/>
                  </a:ext>
                </a:extLst>
              </p:cNvPr>
              <p:cNvGrpSpPr/>
              <p:nvPr/>
            </p:nvGrpSpPr>
            <p:grpSpPr>
              <a:xfrm>
                <a:off x="4608233" y="4962665"/>
                <a:ext cx="5313313" cy="1082040"/>
                <a:chOff x="4592779" y="4923214"/>
                <a:chExt cx="5313313" cy="1082040"/>
              </a:xfrm>
            </p:grpSpPr>
            <p:sp>
              <p:nvSpPr>
                <p:cNvPr id="89" name="Rounded Rectangle 88">
                  <a:extLst>
                    <a:ext uri="{FF2B5EF4-FFF2-40B4-BE49-F238E27FC236}">
                      <a16:creationId xmlns:a16="http://schemas.microsoft.com/office/drawing/2014/main" id="{B57A2E57-FE75-EA35-0966-A5128FD96A9A}"/>
                    </a:ext>
                  </a:extLst>
                </p:cNvPr>
                <p:cNvSpPr/>
                <p:nvPr/>
              </p:nvSpPr>
              <p:spPr>
                <a:xfrm>
                  <a:off x="7414987" y="4924234"/>
                  <a:ext cx="1080000" cy="1080000"/>
                </a:xfrm>
                <a:prstGeom prst="roundRect">
                  <a:avLst>
                    <a:gd name="adj" fmla="val 7525"/>
                  </a:avLst>
                </a:prstGeom>
                <a:solidFill>
                  <a:schemeClr val="accent2"/>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Simulator + Mocks</a:t>
                  </a:r>
                </a:p>
              </p:txBody>
            </p:sp>
            <p:sp>
              <p:nvSpPr>
                <p:cNvPr id="90" name="Rounded Rectangle 89">
                  <a:extLst>
                    <a:ext uri="{FF2B5EF4-FFF2-40B4-BE49-F238E27FC236}">
                      <a16:creationId xmlns:a16="http://schemas.microsoft.com/office/drawing/2014/main" id="{3D6B3996-CAC7-A827-21D4-D998F3633543}"/>
                    </a:ext>
                  </a:extLst>
                </p:cNvPr>
                <p:cNvSpPr/>
                <p:nvPr/>
              </p:nvSpPr>
              <p:spPr>
                <a:xfrm>
                  <a:off x="6003883" y="4924234"/>
                  <a:ext cx="1080000" cy="1080000"/>
                </a:xfrm>
                <a:prstGeom prst="roundRect">
                  <a:avLst>
                    <a:gd name="adj" fmla="val 7525"/>
                  </a:avLst>
                </a:prstGeom>
                <a:gradFill flip="none" rotWithShape="1">
                  <a:gsLst>
                    <a:gs pos="31000">
                      <a:schemeClr val="accent4"/>
                    </a:gs>
                    <a:gs pos="64000">
                      <a:schemeClr val="accent6"/>
                    </a:gs>
                  </a:gsLst>
                  <a:lin ang="2700000" scaled="1"/>
                  <a:tileRect/>
                </a:gra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Foundation Libraries</a:t>
                  </a:r>
                </a:p>
              </p:txBody>
            </p:sp>
            <p:grpSp>
              <p:nvGrpSpPr>
                <p:cNvPr id="98" name="Group 97">
                  <a:extLst>
                    <a:ext uri="{FF2B5EF4-FFF2-40B4-BE49-F238E27FC236}">
                      <a16:creationId xmlns:a16="http://schemas.microsoft.com/office/drawing/2014/main" id="{B0AD877A-0A2A-0CCF-2FB3-0ED1F4369DB4}"/>
                    </a:ext>
                  </a:extLst>
                </p:cNvPr>
                <p:cNvGrpSpPr/>
                <p:nvPr/>
              </p:nvGrpSpPr>
              <p:grpSpPr>
                <a:xfrm>
                  <a:off x="4592779" y="4923214"/>
                  <a:ext cx="1080000" cy="1082040"/>
                  <a:chOff x="4365199" y="4865917"/>
                  <a:chExt cx="1080000" cy="1082040"/>
                </a:xfrm>
              </p:grpSpPr>
              <p:sp>
                <p:nvSpPr>
                  <p:cNvPr id="91" name="Rounded Rectangle 90">
                    <a:extLst>
                      <a:ext uri="{FF2B5EF4-FFF2-40B4-BE49-F238E27FC236}">
                        <a16:creationId xmlns:a16="http://schemas.microsoft.com/office/drawing/2014/main" id="{CB1DDF79-EBAA-C6FC-317B-7F2A9B075500}"/>
                      </a:ext>
                    </a:extLst>
                  </p:cNvPr>
                  <p:cNvSpPr/>
                  <p:nvPr/>
                </p:nvSpPr>
                <p:spPr>
                  <a:xfrm>
                    <a:off x="4365199" y="4867957"/>
                    <a:ext cx="1080000" cy="1080000"/>
                  </a:xfrm>
                  <a:prstGeom prst="roundRect">
                    <a:avLst>
                      <a:gd name="adj" fmla="val 7525"/>
                    </a:avLst>
                  </a:prstGeom>
                  <a:solidFill>
                    <a:schemeClr val="bg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95" name="Rectangle 94">
                    <a:extLst>
                      <a:ext uri="{FF2B5EF4-FFF2-40B4-BE49-F238E27FC236}">
                        <a16:creationId xmlns:a16="http://schemas.microsoft.com/office/drawing/2014/main" id="{FA552F02-BD44-A846-17E7-0BF7D830018A}"/>
                      </a:ext>
                    </a:extLst>
                  </p:cNvPr>
                  <p:cNvSpPr/>
                  <p:nvPr/>
                </p:nvSpPr>
                <p:spPr>
                  <a:xfrm>
                    <a:off x="4469546" y="4865917"/>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96" name="Picture 95">
                    <a:extLst>
                      <a:ext uri="{FF2B5EF4-FFF2-40B4-BE49-F238E27FC236}">
                        <a16:creationId xmlns:a16="http://schemas.microsoft.com/office/drawing/2014/main" id="{9487BA14-BDF8-C41D-194B-2F15535BFA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9836" y="5085494"/>
                    <a:ext cx="718808" cy="723599"/>
                  </a:xfrm>
                  <a:prstGeom prst="rect">
                    <a:avLst/>
                  </a:prstGeom>
                </p:spPr>
              </p:pic>
            </p:grpSp>
            <p:sp>
              <p:nvSpPr>
                <p:cNvPr id="97" name="Rounded Rectangle 96">
                  <a:extLst>
                    <a:ext uri="{FF2B5EF4-FFF2-40B4-BE49-F238E27FC236}">
                      <a16:creationId xmlns:a16="http://schemas.microsoft.com/office/drawing/2014/main" id="{7FCB9BEE-FD44-527A-E10F-6C142469B178}"/>
                    </a:ext>
                  </a:extLst>
                </p:cNvPr>
                <p:cNvSpPr/>
                <p:nvPr/>
              </p:nvSpPr>
              <p:spPr>
                <a:xfrm>
                  <a:off x="8826092" y="4924234"/>
                  <a:ext cx="1080000" cy="1080000"/>
                </a:xfrm>
                <a:prstGeom prst="roundRect">
                  <a:avLst>
                    <a:gd name="adj" fmla="val 7525"/>
                  </a:avLst>
                </a:prstGeom>
                <a:gradFill>
                  <a:gsLst>
                    <a:gs pos="38000">
                      <a:schemeClr val="bg1">
                        <a:lumMod val="50000"/>
                      </a:schemeClr>
                    </a:gs>
                    <a:gs pos="60000">
                      <a:schemeClr val="tx1"/>
                    </a:gs>
                  </a:gsLst>
                  <a:lin ang="2700000" scaled="1"/>
                </a:gra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Scripts + Tooling + Documentation</a:t>
                  </a:r>
                </a:p>
              </p:txBody>
            </p:sp>
          </p:grpSp>
        </p:grpSp>
        <p:pic>
          <p:nvPicPr>
            <p:cNvPr id="136" name="Picture 135">
              <a:extLst>
                <a:ext uri="{FF2B5EF4-FFF2-40B4-BE49-F238E27FC236}">
                  <a16:creationId xmlns:a16="http://schemas.microsoft.com/office/drawing/2014/main" id="{F6F8A46C-8D78-3530-6C49-C14C0468F8A3}"/>
                </a:ext>
              </a:extLst>
            </p:cNvPr>
            <p:cNvPicPr>
              <a:picLocks noChangeAspect="1"/>
            </p:cNvPicPr>
            <p:nvPr/>
          </p:nvPicPr>
          <p:blipFill>
            <a:blip r:embed="rId3"/>
            <a:stretch>
              <a:fillRect/>
            </a:stretch>
          </p:blipFill>
          <p:spPr>
            <a:xfrm>
              <a:off x="6671548" y="5642469"/>
              <a:ext cx="332460" cy="276842"/>
            </a:xfrm>
            <a:prstGeom prst="rect">
              <a:avLst/>
            </a:prstGeom>
          </p:spPr>
        </p:pic>
      </p:grpSp>
      <p:grpSp>
        <p:nvGrpSpPr>
          <p:cNvPr id="9" name="Group 8">
            <a:extLst>
              <a:ext uri="{FF2B5EF4-FFF2-40B4-BE49-F238E27FC236}">
                <a16:creationId xmlns:a16="http://schemas.microsoft.com/office/drawing/2014/main" id="{834C4423-858C-3212-3070-5A460823F13B}"/>
              </a:ext>
            </a:extLst>
          </p:cNvPr>
          <p:cNvGrpSpPr/>
          <p:nvPr/>
        </p:nvGrpSpPr>
        <p:grpSpPr>
          <a:xfrm>
            <a:off x="368497" y="2048961"/>
            <a:ext cx="1963733" cy="4002682"/>
            <a:chOff x="463307" y="938487"/>
            <a:chExt cx="1963733" cy="4002682"/>
          </a:xfrm>
        </p:grpSpPr>
        <p:grpSp>
          <p:nvGrpSpPr>
            <p:cNvPr id="178" name="Group 177">
              <a:extLst>
                <a:ext uri="{FF2B5EF4-FFF2-40B4-BE49-F238E27FC236}">
                  <a16:creationId xmlns:a16="http://schemas.microsoft.com/office/drawing/2014/main" id="{BB991CBF-3A4C-E67D-2CEC-BDDA0A60FD7F}"/>
                </a:ext>
              </a:extLst>
            </p:cNvPr>
            <p:cNvGrpSpPr/>
            <p:nvPr/>
          </p:nvGrpSpPr>
          <p:grpSpPr>
            <a:xfrm>
              <a:off x="463307" y="938487"/>
              <a:ext cx="1963733" cy="4002682"/>
              <a:chOff x="132846" y="1228233"/>
              <a:chExt cx="1963733" cy="4002682"/>
            </a:xfrm>
          </p:grpSpPr>
          <p:sp>
            <p:nvSpPr>
              <p:cNvPr id="176" name="Rounded Rectangle 174">
                <a:extLst>
                  <a:ext uri="{FF2B5EF4-FFF2-40B4-BE49-F238E27FC236}">
                    <a16:creationId xmlns:a16="http://schemas.microsoft.com/office/drawing/2014/main" id="{8ACE4693-E5B6-10FE-27B3-BA9E5E3AC77E}"/>
                  </a:ext>
                </a:extLst>
              </p:cNvPr>
              <p:cNvSpPr/>
              <p:nvPr/>
            </p:nvSpPr>
            <p:spPr>
              <a:xfrm>
                <a:off x="132846" y="1377419"/>
                <a:ext cx="1963733" cy="3853496"/>
              </a:xfrm>
              <a:prstGeom prst="roundRect">
                <a:avLst>
                  <a:gd name="adj" fmla="val 8585"/>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177" name="TextBox 176">
                <a:extLst>
                  <a:ext uri="{FF2B5EF4-FFF2-40B4-BE49-F238E27FC236}">
                    <a16:creationId xmlns:a16="http://schemas.microsoft.com/office/drawing/2014/main" id="{94E36E1F-0E2E-D525-7961-6C8982716CB1}"/>
                  </a:ext>
                </a:extLst>
              </p:cNvPr>
              <p:cNvSpPr txBox="1"/>
              <p:nvPr/>
            </p:nvSpPr>
            <p:spPr>
              <a:xfrm>
                <a:off x="738212" y="1228233"/>
                <a:ext cx="848012" cy="303536"/>
              </a:xfrm>
              <a:prstGeom prst="rect">
                <a:avLst/>
              </a:prstGeom>
              <a:solidFill>
                <a:schemeClr val="bg1"/>
              </a:solidFill>
            </p:spPr>
            <p:txBody>
              <a:bodyPr wrap="square" tIns="36000" bIns="36000" rtlCol="0">
                <a:spAutoFit/>
              </a:bodyPr>
              <a:lstStyle/>
              <a:p>
                <a:pPr defTabSz="685783">
                  <a:buClrTx/>
                </a:pPr>
                <a:r>
                  <a:rPr lang="en-US" sz="1500" dirty="0">
                    <a:solidFill>
                      <a:schemeClr val="tx1">
                        <a:lumMod val="75000"/>
                      </a:schemeClr>
                    </a:solidFill>
                    <a:latin typeface="Source Sans Pro" panose="020B0503030403020204" pitchFamily="34" charset="0"/>
                    <a:ea typeface="Source Sans Pro" panose="020B0503030403020204" pitchFamily="34" charset="0"/>
                    <a:cs typeface="Source Sans Pro Light" charset="0"/>
                  </a:rPr>
                  <a:t>Legend</a:t>
                </a:r>
              </a:p>
            </p:txBody>
          </p:sp>
        </p:grpSp>
        <p:sp>
          <p:nvSpPr>
            <p:cNvPr id="142" name="Rounded Rectangle 141">
              <a:extLst>
                <a:ext uri="{FF2B5EF4-FFF2-40B4-BE49-F238E27FC236}">
                  <a16:creationId xmlns:a16="http://schemas.microsoft.com/office/drawing/2014/main" id="{34FAB2EC-3256-F8B4-5F68-B44529061AF3}"/>
                </a:ext>
              </a:extLst>
            </p:cNvPr>
            <p:cNvSpPr/>
            <p:nvPr/>
          </p:nvSpPr>
          <p:spPr>
            <a:xfrm>
              <a:off x="635174" y="1399398"/>
              <a:ext cx="1620000" cy="38520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Major Input or Output</a:t>
              </a:r>
            </a:p>
          </p:txBody>
        </p:sp>
        <p:grpSp>
          <p:nvGrpSpPr>
            <p:cNvPr id="174" name="Group 173">
              <a:extLst>
                <a:ext uri="{FF2B5EF4-FFF2-40B4-BE49-F238E27FC236}">
                  <a16:creationId xmlns:a16="http://schemas.microsoft.com/office/drawing/2014/main" id="{6740FBC4-454F-5C4D-910F-1B4B8C2A4EE9}"/>
                </a:ext>
              </a:extLst>
            </p:cNvPr>
            <p:cNvGrpSpPr/>
            <p:nvPr/>
          </p:nvGrpSpPr>
          <p:grpSpPr>
            <a:xfrm>
              <a:off x="635174" y="2206842"/>
              <a:ext cx="1620405" cy="848740"/>
              <a:chOff x="1823395" y="4820221"/>
              <a:chExt cx="1620405" cy="848740"/>
            </a:xfrm>
          </p:grpSpPr>
          <p:sp>
            <p:nvSpPr>
              <p:cNvPr id="144" name="Rounded Rectangle 143">
                <a:extLst>
                  <a:ext uri="{FF2B5EF4-FFF2-40B4-BE49-F238E27FC236}">
                    <a16:creationId xmlns:a16="http://schemas.microsoft.com/office/drawing/2014/main" id="{18D2EB35-6686-ECE9-EE3C-73D71F40F3D2}"/>
                  </a:ext>
                </a:extLst>
              </p:cNvPr>
              <p:cNvSpPr/>
              <p:nvPr/>
            </p:nvSpPr>
            <p:spPr>
              <a:xfrm>
                <a:off x="1823800" y="4820221"/>
                <a:ext cx="1620000" cy="38520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Managed Code</a:t>
                </a:r>
              </a:p>
            </p:txBody>
          </p:sp>
          <p:sp>
            <p:nvSpPr>
              <p:cNvPr id="147" name="Rounded Rectangle 146">
                <a:extLst>
                  <a:ext uri="{FF2B5EF4-FFF2-40B4-BE49-F238E27FC236}">
                    <a16:creationId xmlns:a16="http://schemas.microsoft.com/office/drawing/2014/main" id="{4D8085C7-6DE7-9CBB-AD18-59B8BD098266}"/>
                  </a:ext>
                </a:extLst>
              </p:cNvPr>
              <p:cNvSpPr/>
              <p:nvPr/>
            </p:nvSpPr>
            <p:spPr>
              <a:xfrm>
                <a:off x="1823395" y="5283761"/>
                <a:ext cx="1620000" cy="385200"/>
              </a:xfrm>
              <a:prstGeom prst="roundRect">
                <a:avLst>
                  <a:gd name="adj" fmla="val 11196"/>
                </a:avLst>
              </a:prstGeom>
              <a:solidFill>
                <a:schemeClr val="accent6"/>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Native Code</a:t>
                </a:r>
              </a:p>
            </p:txBody>
          </p:sp>
        </p:grpSp>
        <p:grpSp>
          <p:nvGrpSpPr>
            <p:cNvPr id="175" name="Group 174">
              <a:extLst>
                <a:ext uri="{FF2B5EF4-FFF2-40B4-BE49-F238E27FC236}">
                  <a16:creationId xmlns:a16="http://schemas.microsoft.com/office/drawing/2014/main" id="{FA64C76C-70B2-034E-B16A-E4580EF45D58}"/>
                </a:ext>
              </a:extLst>
            </p:cNvPr>
            <p:cNvGrpSpPr/>
            <p:nvPr/>
          </p:nvGrpSpPr>
          <p:grpSpPr>
            <a:xfrm>
              <a:off x="635174" y="3392280"/>
              <a:ext cx="1620000" cy="1332864"/>
              <a:chOff x="174460" y="4341130"/>
              <a:chExt cx="1620000" cy="1332864"/>
            </a:xfrm>
          </p:grpSpPr>
          <p:sp>
            <p:nvSpPr>
              <p:cNvPr id="138" name="Rounded Rectangle 137">
                <a:extLst>
                  <a:ext uri="{FF2B5EF4-FFF2-40B4-BE49-F238E27FC236}">
                    <a16:creationId xmlns:a16="http://schemas.microsoft.com/office/drawing/2014/main" id="{D38C249F-BFD0-A7DF-0B4B-028B1C648C0D}"/>
                  </a:ext>
                </a:extLst>
              </p:cNvPr>
              <p:cNvSpPr/>
              <p:nvPr/>
            </p:nvSpPr>
            <p:spPr>
              <a:xfrm>
                <a:off x="175443" y="4341130"/>
                <a:ext cx="1619017" cy="385200"/>
              </a:xfrm>
              <a:prstGeom prst="roundRect">
                <a:avLst>
                  <a:gd name="adj" fmla="val 7525"/>
                </a:avLst>
              </a:prstGeom>
              <a:solidFill>
                <a:schemeClr val="bg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chorCtr="1">
                <a:noAutofit/>
              </a:bodyPr>
              <a:lstStyle/>
              <a:p>
                <a:pPr algn="ctr"/>
                <a:r>
                  <a:rPr lang="en-US" sz="1000" dirty="0">
                    <a:solidFill>
                      <a:schemeClr val="bg1"/>
                    </a:solidFill>
                    <a:latin typeface="Source Sans Pro" panose="020B0503030403020204" pitchFamily="34" charset="0"/>
                    <a:ea typeface="Source Sans Pro" panose="020B0503030403020204" pitchFamily="34" charset="0"/>
                    <a:cs typeface="Source Sans Pro Light" charset="0"/>
                  </a:rPr>
                  <a:t>Configuration</a:t>
                </a:r>
                <a:endParaRPr lang="en-GB" sz="1000" dirty="0">
                  <a:solidFill>
                    <a:schemeClr val="bg1"/>
                  </a:solidFill>
                  <a:latin typeface="Source Sans Pro" panose="020B0503030403020204" pitchFamily="34" charset="0"/>
                  <a:ea typeface="Source Sans Pro" panose="020B0503030403020204" pitchFamily="34" charset="0"/>
                  <a:cs typeface="Source Sans Pro Light" charset="0"/>
                </a:endParaRPr>
              </a:p>
            </p:txBody>
          </p:sp>
          <p:sp>
            <p:nvSpPr>
              <p:cNvPr id="148" name="Rounded Rectangle 7">
                <a:extLst>
                  <a:ext uri="{FF2B5EF4-FFF2-40B4-BE49-F238E27FC236}">
                    <a16:creationId xmlns:a16="http://schemas.microsoft.com/office/drawing/2014/main" id="{A1C56FDE-85CC-3A48-848E-3DB28E76811F}"/>
                  </a:ext>
                </a:extLst>
              </p:cNvPr>
              <p:cNvSpPr/>
              <p:nvPr/>
            </p:nvSpPr>
            <p:spPr>
              <a:xfrm>
                <a:off x="174460" y="4814273"/>
                <a:ext cx="16200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Build Tool</a:t>
                </a:r>
              </a:p>
            </p:txBody>
          </p:sp>
          <p:sp>
            <p:nvSpPr>
              <p:cNvPr id="149" name="Rounded Rectangle 7">
                <a:extLst>
                  <a:ext uri="{FF2B5EF4-FFF2-40B4-BE49-F238E27FC236}">
                    <a16:creationId xmlns:a16="http://schemas.microsoft.com/office/drawing/2014/main" id="{A9CF1402-0BFA-134D-12A0-C2958F7CADFC}"/>
                  </a:ext>
                </a:extLst>
              </p:cNvPr>
              <p:cNvSpPr/>
              <p:nvPr/>
            </p:nvSpPr>
            <p:spPr>
              <a:xfrm>
                <a:off x="174460" y="5288105"/>
                <a:ext cx="1620000" cy="385889"/>
              </a:xfrm>
              <a:prstGeom prst="roundRect">
                <a:avLst/>
              </a:prstGeom>
              <a:solidFill>
                <a:schemeClr val="accent2"/>
              </a:solidFill>
              <a:ln w="9525">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Sim Tool</a:t>
                </a:r>
              </a:p>
            </p:txBody>
          </p:sp>
        </p:grpSp>
      </p:grpSp>
      <p:sp>
        <p:nvSpPr>
          <p:cNvPr id="58" name="Rounded Rectangle 57">
            <a:extLst>
              <a:ext uri="{FF2B5EF4-FFF2-40B4-BE49-F238E27FC236}">
                <a16:creationId xmlns:a16="http://schemas.microsoft.com/office/drawing/2014/main" id="{7F323480-63E3-A212-5D9A-2FAFEA60BC4A}"/>
              </a:ext>
            </a:extLst>
          </p:cNvPr>
          <p:cNvSpPr/>
          <p:nvPr/>
        </p:nvSpPr>
        <p:spPr>
          <a:xfrm>
            <a:off x="2924681" y="736400"/>
            <a:ext cx="2494660" cy="113892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MICROEJ VEE Architecture </a:t>
            </a:r>
          </a:p>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(MEJ32 Core + Built-in Foundation Libraries + Simulator + Mockups)</a:t>
            </a: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p:txBody>
      </p:sp>
      <p:grpSp>
        <p:nvGrpSpPr>
          <p:cNvPr id="62" name="Group 61">
            <a:extLst>
              <a:ext uri="{FF2B5EF4-FFF2-40B4-BE49-F238E27FC236}">
                <a16:creationId xmlns:a16="http://schemas.microsoft.com/office/drawing/2014/main" id="{0ADDCC1E-713F-8C67-888E-ADA0DE3C0E6D}"/>
              </a:ext>
            </a:extLst>
          </p:cNvPr>
          <p:cNvGrpSpPr/>
          <p:nvPr/>
        </p:nvGrpSpPr>
        <p:grpSpPr>
          <a:xfrm>
            <a:off x="2866573" y="717910"/>
            <a:ext cx="310203" cy="303135"/>
            <a:chOff x="3528000" y="4663584"/>
            <a:chExt cx="344751" cy="303135"/>
          </a:xfrm>
        </p:grpSpPr>
        <p:sp>
          <p:nvSpPr>
            <p:cNvPr id="63" name="Bande diagonale 197">
              <a:extLst>
                <a:ext uri="{FF2B5EF4-FFF2-40B4-BE49-F238E27FC236}">
                  <a16:creationId xmlns:a16="http://schemas.microsoft.com/office/drawing/2014/main" id="{9577F54F-5EED-5ABF-F510-695181E943DB}"/>
                </a:ext>
              </a:extLst>
            </p:cNvPr>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64" name="ZoneTexte 198">
              <a:extLst>
                <a:ext uri="{FF2B5EF4-FFF2-40B4-BE49-F238E27FC236}">
                  <a16:creationId xmlns:a16="http://schemas.microsoft.com/office/drawing/2014/main" id="{D30143C9-1893-31B3-A3BD-868D303355BD}"/>
                </a:ext>
              </a:extLst>
            </p:cNvPr>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nvGrpSpPr>
          <p:cNvPr id="67" name="Group 66">
            <a:extLst>
              <a:ext uri="{FF2B5EF4-FFF2-40B4-BE49-F238E27FC236}">
                <a16:creationId xmlns:a16="http://schemas.microsoft.com/office/drawing/2014/main" id="{8BEA4FA9-65C9-B4D4-B94A-C86C88BD685D}"/>
              </a:ext>
            </a:extLst>
          </p:cNvPr>
          <p:cNvGrpSpPr/>
          <p:nvPr/>
        </p:nvGrpSpPr>
        <p:grpSpPr>
          <a:xfrm>
            <a:off x="2995798" y="1397310"/>
            <a:ext cx="402556" cy="397707"/>
            <a:chOff x="9146974" y="4531492"/>
            <a:chExt cx="537275" cy="477610"/>
          </a:xfrm>
        </p:grpSpPr>
        <p:sp>
          <p:nvSpPr>
            <p:cNvPr id="61" name="Rounded Rectangle 60">
              <a:extLst>
                <a:ext uri="{FF2B5EF4-FFF2-40B4-BE49-F238E27FC236}">
                  <a16:creationId xmlns:a16="http://schemas.microsoft.com/office/drawing/2014/main" id="{8D290A92-D271-F3D9-F64F-361BE58AD73F}"/>
                </a:ext>
              </a:extLst>
            </p:cNvPr>
            <p:cNvSpPr/>
            <p:nvPr/>
          </p:nvSpPr>
          <p:spPr>
            <a:xfrm>
              <a:off x="9146974" y="4531492"/>
              <a:ext cx="537275" cy="477610"/>
            </a:xfrm>
            <a:prstGeom prst="roundRect">
              <a:avLst>
                <a:gd name="adj" fmla="val 7525"/>
              </a:avLst>
            </a:prstGeom>
            <a:solidFill>
              <a:schemeClr val="bg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pic>
          <p:nvPicPr>
            <p:cNvPr id="66" name="Picture 65">
              <a:extLst>
                <a:ext uri="{FF2B5EF4-FFF2-40B4-BE49-F238E27FC236}">
                  <a16:creationId xmlns:a16="http://schemas.microsoft.com/office/drawing/2014/main" id="{EC911A79-2C2F-3737-8849-3E5E37E7B5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30478" y="4603667"/>
              <a:ext cx="331202" cy="333410"/>
            </a:xfrm>
            <a:prstGeom prst="rect">
              <a:avLst/>
            </a:prstGeom>
          </p:spPr>
        </p:pic>
      </p:grpSp>
      <p:sp>
        <p:nvSpPr>
          <p:cNvPr id="153" name="Rounded Rectangle 152">
            <a:extLst>
              <a:ext uri="{FF2B5EF4-FFF2-40B4-BE49-F238E27FC236}">
                <a16:creationId xmlns:a16="http://schemas.microsoft.com/office/drawing/2014/main" id="{08B4A36E-7AE7-5569-6ABD-EE46246DC672}"/>
              </a:ext>
            </a:extLst>
          </p:cNvPr>
          <p:cNvSpPr/>
          <p:nvPr/>
        </p:nvSpPr>
        <p:spPr>
          <a:xfrm>
            <a:off x="3619388" y="1397310"/>
            <a:ext cx="402556" cy="397707"/>
          </a:xfrm>
          <a:prstGeom prst="roundRect">
            <a:avLst>
              <a:gd name="adj" fmla="val 7525"/>
            </a:avLst>
          </a:prstGeom>
          <a:solidFill>
            <a:schemeClr val="accent4"/>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M</a:t>
            </a:r>
          </a:p>
        </p:txBody>
      </p:sp>
      <p:sp>
        <p:nvSpPr>
          <p:cNvPr id="154" name="Rounded Rectangle 153">
            <a:extLst>
              <a:ext uri="{FF2B5EF4-FFF2-40B4-BE49-F238E27FC236}">
                <a16:creationId xmlns:a16="http://schemas.microsoft.com/office/drawing/2014/main" id="{F0758715-BAB5-1ACA-666A-EB77B65A6361}"/>
              </a:ext>
            </a:extLst>
          </p:cNvPr>
          <p:cNvSpPr/>
          <p:nvPr/>
        </p:nvSpPr>
        <p:spPr>
          <a:xfrm>
            <a:off x="4242978" y="1385738"/>
            <a:ext cx="444460" cy="404394"/>
          </a:xfrm>
          <a:prstGeom prst="roundRect">
            <a:avLst>
              <a:gd name="adj" fmla="val 7525"/>
            </a:avLst>
          </a:prstGeom>
          <a:solidFill>
            <a:schemeClr val="accent6"/>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N</a:t>
            </a:r>
          </a:p>
        </p:txBody>
      </p:sp>
      <p:grpSp>
        <p:nvGrpSpPr>
          <p:cNvPr id="156" name="Group 155">
            <a:extLst>
              <a:ext uri="{FF2B5EF4-FFF2-40B4-BE49-F238E27FC236}">
                <a16:creationId xmlns:a16="http://schemas.microsoft.com/office/drawing/2014/main" id="{B8675AEE-19F0-1152-E936-2F383D177F26}"/>
              </a:ext>
            </a:extLst>
          </p:cNvPr>
          <p:cNvGrpSpPr/>
          <p:nvPr/>
        </p:nvGrpSpPr>
        <p:grpSpPr>
          <a:xfrm>
            <a:off x="4908471" y="1397459"/>
            <a:ext cx="402556" cy="397707"/>
            <a:chOff x="3684571" y="1736084"/>
            <a:chExt cx="402556" cy="397707"/>
          </a:xfrm>
        </p:grpSpPr>
        <p:sp>
          <p:nvSpPr>
            <p:cNvPr id="151" name="Rounded Rectangle 150">
              <a:extLst>
                <a:ext uri="{FF2B5EF4-FFF2-40B4-BE49-F238E27FC236}">
                  <a16:creationId xmlns:a16="http://schemas.microsoft.com/office/drawing/2014/main" id="{76323787-90A4-D0E3-79AE-D7497F326C93}"/>
                </a:ext>
              </a:extLst>
            </p:cNvPr>
            <p:cNvSpPr/>
            <p:nvPr/>
          </p:nvSpPr>
          <p:spPr>
            <a:xfrm>
              <a:off x="3684571" y="1736084"/>
              <a:ext cx="402556" cy="397707"/>
            </a:xfrm>
            <a:prstGeom prst="roundRect">
              <a:avLst>
                <a:gd name="adj" fmla="val 7525"/>
              </a:avLst>
            </a:prstGeom>
            <a:solidFill>
              <a:schemeClr val="accent2"/>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endParaRPr>
            </a:p>
          </p:txBody>
        </p:sp>
        <p:pic>
          <p:nvPicPr>
            <p:cNvPr id="155" name="Picture 154">
              <a:extLst>
                <a:ext uri="{FF2B5EF4-FFF2-40B4-BE49-F238E27FC236}">
                  <a16:creationId xmlns:a16="http://schemas.microsoft.com/office/drawing/2014/main" id="{C545A636-19B3-0D43-3596-098CA61F1731}"/>
                </a:ext>
              </a:extLst>
            </p:cNvPr>
            <p:cNvPicPr>
              <a:picLocks noChangeAspect="1"/>
            </p:cNvPicPr>
            <p:nvPr/>
          </p:nvPicPr>
          <p:blipFill>
            <a:blip r:embed="rId3"/>
            <a:stretch>
              <a:fillRect/>
            </a:stretch>
          </p:blipFill>
          <p:spPr>
            <a:xfrm>
              <a:off x="3727874" y="1796516"/>
              <a:ext cx="332460" cy="276842"/>
            </a:xfrm>
            <a:prstGeom prst="rect">
              <a:avLst/>
            </a:prstGeom>
          </p:spPr>
        </p:pic>
      </p:grpSp>
      <p:grpSp>
        <p:nvGrpSpPr>
          <p:cNvPr id="163" name="Group 162">
            <a:extLst>
              <a:ext uri="{FF2B5EF4-FFF2-40B4-BE49-F238E27FC236}">
                <a16:creationId xmlns:a16="http://schemas.microsoft.com/office/drawing/2014/main" id="{FD058017-808C-92D9-A64C-6C55244FEE3C}"/>
              </a:ext>
            </a:extLst>
          </p:cNvPr>
          <p:cNvGrpSpPr/>
          <p:nvPr/>
        </p:nvGrpSpPr>
        <p:grpSpPr>
          <a:xfrm>
            <a:off x="9191498" y="736400"/>
            <a:ext cx="1692155" cy="506030"/>
            <a:chOff x="9369126" y="1068487"/>
            <a:chExt cx="1692155" cy="506030"/>
          </a:xfrm>
        </p:grpSpPr>
        <p:sp>
          <p:nvSpPr>
            <p:cNvPr id="160" name="Rounded Rectangle 159">
              <a:extLst>
                <a:ext uri="{FF2B5EF4-FFF2-40B4-BE49-F238E27FC236}">
                  <a16:creationId xmlns:a16="http://schemas.microsoft.com/office/drawing/2014/main" id="{BE962CEC-617E-9EE6-61C9-B4FCD23F5304}"/>
                </a:ext>
              </a:extLst>
            </p:cNvPr>
            <p:cNvSpPr/>
            <p:nvPr/>
          </p:nvSpPr>
          <p:spPr>
            <a:xfrm>
              <a:off x="9453346" y="1088318"/>
              <a:ext cx="1607935" cy="486199"/>
            </a:xfrm>
            <a:prstGeom prst="roundRect">
              <a:avLst>
                <a:gd name="adj" fmla="val 11196"/>
              </a:avLst>
            </a:prstGeom>
            <a:solidFill>
              <a:schemeClr val="accent2"/>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Simulator Mocks</a:t>
              </a:r>
            </a:p>
          </p:txBody>
        </p:sp>
        <p:sp>
          <p:nvSpPr>
            <p:cNvPr id="161" name="Bande diagonale 192">
              <a:extLst>
                <a:ext uri="{FF2B5EF4-FFF2-40B4-BE49-F238E27FC236}">
                  <a16:creationId xmlns:a16="http://schemas.microsoft.com/office/drawing/2014/main" id="{5248AA8A-874E-E024-BAB0-F6AE892D4802}"/>
                </a:ext>
              </a:extLst>
            </p:cNvPr>
            <p:cNvSpPr/>
            <p:nvPr/>
          </p:nvSpPr>
          <p:spPr>
            <a:xfrm>
              <a:off x="9453346" y="1088319"/>
              <a:ext cx="279828" cy="279828"/>
            </a:xfrm>
            <a:prstGeom prst="diagStripe">
              <a:avLst>
                <a:gd name="adj" fmla="val 419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162" name="ZoneTexte 182">
              <a:extLst>
                <a:ext uri="{FF2B5EF4-FFF2-40B4-BE49-F238E27FC236}">
                  <a16:creationId xmlns:a16="http://schemas.microsoft.com/office/drawing/2014/main" id="{0E5588A1-8D9E-B35C-0CE8-97C0EBBF6BC9}"/>
                </a:ext>
              </a:extLst>
            </p:cNvPr>
            <p:cNvSpPr txBox="1"/>
            <p:nvPr/>
          </p:nvSpPr>
          <p:spPr>
            <a:xfrm rot="18945775">
              <a:off x="9369126" y="1068487"/>
              <a:ext cx="317716" cy="230832"/>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900" dirty="0" err="1">
                  <a:solidFill>
                    <a:srgbClr val="FFFFFF"/>
                  </a:solidFill>
                  <a:latin typeface="Source Sans Pro Light" panose="020B0403030403020204" pitchFamily="34" charset="0"/>
                  <a:ea typeface="Source Sans Pro Light" panose="020B0403030403020204" pitchFamily="34" charset="0"/>
                </a:rPr>
                <a:t>src</a:t>
              </a:r>
              <a:endParaRPr lang="en-US" sz="900" dirty="0">
                <a:solidFill>
                  <a:srgbClr val="FFFFFF"/>
                </a:solidFill>
                <a:latin typeface="Source Sans Pro Light" panose="020B0403030403020204" pitchFamily="34" charset="0"/>
                <a:ea typeface="Source Sans Pro Light" panose="020B0403030403020204" pitchFamily="34" charset="0"/>
              </a:endParaRPr>
            </a:p>
          </p:txBody>
        </p:sp>
      </p:grpSp>
      <p:grpSp>
        <p:nvGrpSpPr>
          <p:cNvPr id="164" name="Group 163">
            <a:extLst>
              <a:ext uri="{FF2B5EF4-FFF2-40B4-BE49-F238E27FC236}">
                <a16:creationId xmlns:a16="http://schemas.microsoft.com/office/drawing/2014/main" id="{E2D02FF3-4C89-25C1-A874-83ACC95102D4}"/>
              </a:ext>
            </a:extLst>
          </p:cNvPr>
          <p:cNvGrpSpPr/>
          <p:nvPr/>
        </p:nvGrpSpPr>
        <p:grpSpPr>
          <a:xfrm>
            <a:off x="2897156" y="2389806"/>
            <a:ext cx="1721608" cy="400115"/>
            <a:chOff x="1159232" y="3205339"/>
            <a:chExt cx="1721608" cy="400115"/>
          </a:xfrm>
        </p:grpSpPr>
        <p:sp>
          <p:nvSpPr>
            <p:cNvPr id="165" name="Rounded Rectangle 164">
              <a:extLst>
                <a:ext uri="{FF2B5EF4-FFF2-40B4-BE49-F238E27FC236}">
                  <a16:creationId xmlns:a16="http://schemas.microsoft.com/office/drawing/2014/main" id="{175CD806-F512-1F8C-6098-019BDD23BBFD}"/>
                </a:ext>
              </a:extLst>
            </p:cNvPr>
            <p:cNvSpPr/>
            <p:nvPr/>
          </p:nvSpPr>
          <p:spPr>
            <a:xfrm>
              <a:off x="1260840" y="3205339"/>
              <a:ext cx="1620000" cy="400115"/>
            </a:xfrm>
            <a:prstGeom prst="roundRect">
              <a:avLst>
                <a:gd name="adj" fmla="val 7525"/>
              </a:avLst>
            </a:prstGeom>
            <a:solidFill>
              <a:schemeClr val="bg1">
                <a:lumMod val="50000"/>
              </a:schemeClr>
            </a:solidFill>
            <a:ln w="9525">
              <a:solidFill>
                <a:schemeClr val="bg1"/>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nchorCtr="1">
              <a:noAutofit/>
            </a:bodyPr>
            <a:lstStyle/>
            <a:p>
              <a:pPr algn="ctr"/>
              <a:r>
                <a:rPr lang="en-US" sz="1000" dirty="0">
                  <a:solidFill>
                    <a:schemeClr val="bg1"/>
                  </a:solidFill>
                  <a:latin typeface="Source Sans Pro" panose="020B0503030403020204" pitchFamily="34" charset="0"/>
                  <a:ea typeface="Source Sans Pro" panose="020B0503030403020204" pitchFamily="34" charset="0"/>
                  <a:cs typeface="Source Sans Pro Light" charset="0"/>
                </a:rPr>
                <a:t>Test Suite Configuration</a:t>
              </a:r>
              <a:endParaRPr lang="en-GB" sz="1000" dirty="0">
                <a:solidFill>
                  <a:schemeClr val="bg1"/>
                </a:solidFill>
                <a:latin typeface="Source Sans Pro" panose="020B0503030403020204" pitchFamily="34" charset="0"/>
                <a:ea typeface="Source Sans Pro" panose="020B0503030403020204" pitchFamily="34" charset="0"/>
                <a:cs typeface="Source Sans Pro Light" charset="0"/>
              </a:endParaRPr>
            </a:p>
          </p:txBody>
        </p:sp>
        <p:grpSp>
          <p:nvGrpSpPr>
            <p:cNvPr id="166" name="Group 165">
              <a:extLst>
                <a:ext uri="{FF2B5EF4-FFF2-40B4-BE49-F238E27FC236}">
                  <a16:creationId xmlns:a16="http://schemas.microsoft.com/office/drawing/2014/main" id="{5407DCD9-83B5-6F65-ADCC-692C63AF2305}"/>
                </a:ext>
              </a:extLst>
            </p:cNvPr>
            <p:cNvGrpSpPr/>
            <p:nvPr/>
          </p:nvGrpSpPr>
          <p:grpSpPr>
            <a:xfrm>
              <a:off x="1159232" y="3208365"/>
              <a:ext cx="396262" cy="282745"/>
              <a:chOff x="1654497" y="2676776"/>
              <a:chExt cx="396262" cy="282745"/>
            </a:xfrm>
          </p:grpSpPr>
          <p:sp>
            <p:nvSpPr>
              <p:cNvPr id="167" name="Bande diagonale 193">
                <a:extLst>
                  <a:ext uri="{FF2B5EF4-FFF2-40B4-BE49-F238E27FC236}">
                    <a16:creationId xmlns:a16="http://schemas.microsoft.com/office/drawing/2014/main" id="{4476776C-AC22-4373-57DE-6408EEB94E0D}"/>
                  </a:ext>
                </a:extLst>
              </p:cNvPr>
              <p:cNvSpPr/>
              <p:nvPr/>
            </p:nvSpPr>
            <p:spPr>
              <a:xfrm>
                <a:off x="1764013" y="2679693"/>
                <a:ext cx="279828" cy="279828"/>
              </a:xfrm>
              <a:prstGeom prst="diagStripe">
                <a:avLst>
                  <a:gd name="adj" fmla="val 41991"/>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168" name="ZoneTexte 194">
                <a:extLst>
                  <a:ext uri="{FF2B5EF4-FFF2-40B4-BE49-F238E27FC236}">
                    <a16:creationId xmlns:a16="http://schemas.microsoft.com/office/drawing/2014/main" id="{74305527-5880-C489-AFD1-81F834143E61}"/>
                  </a:ext>
                </a:extLst>
              </p:cNvPr>
              <p:cNvSpPr txBox="1"/>
              <p:nvPr/>
            </p:nvSpPr>
            <p:spPr>
              <a:xfrm rot="18945775">
                <a:off x="1654497" y="2676776"/>
                <a:ext cx="396262" cy="230832"/>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900" dirty="0">
                    <a:solidFill>
                      <a:srgbClr val="FFFFFF"/>
                    </a:solidFill>
                    <a:latin typeface="Source Sans Pro Light" panose="020B0403030403020204" pitchFamily="34" charset="0"/>
                    <a:ea typeface="Source Sans Pro Light" panose="020B0403030403020204" pitchFamily="34" charset="0"/>
                  </a:rPr>
                  <a:t>conf</a:t>
                </a:r>
              </a:p>
            </p:txBody>
          </p:sp>
        </p:grpSp>
      </p:grpSp>
      <p:cxnSp>
        <p:nvCxnSpPr>
          <p:cNvPr id="171" name="Connecteur droit avec flèche 9">
            <a:extLst>
              <a:ext uri="{FF2B5EF4-FFF2-40B4-BE49-F238E27FC236}">
                <a16:creationId xmlns:a16="http://schemas.microsoft.com/office/drawing/2014/main" id="{D9E66BED-B733-5A2D-A31A-CCF0A22DBDF5}"/>
              </a:ext>
            </a:extLst>
          </p:cNvPr>
          <p:cNvCxnSpPr>
            <a:cxnSpLocks/>
            <a:stCxn id="160" idx="2"/>
          </p:cNvCxnSpPr>
          <p:nvPr/>
        </p:nvCxnSpPr>
        <p:spPr>
          <a:xfrm flipH="1">
            <a:off x="10079685" y="1242430"/>
            <a:ext cx="1" cy="199362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2" name="ZoneTexte 167">
            <a:extLst>
              <a:ext uri="{FF2B5EF4-FFF2-40B4-BE49-F238E27FC236}">
                <a16:creationId xmlns:a16="http://schemas.microsoft.com/office/drawing/2014/main" id="{4F1EBE84-08F7-9FC4-18B4-049BD959582F}"/>
              </a:ext>
            </a:extLst>
          </p:cNvPr>
          <p:cNvSpPr txBox="1"/>
          <p:nvPr/>
        </p:nvSpPr>
        <p:spPr>
          <a:xfrm>
            <a:off x="10033836" y="1565453"/>
            <a:ext cx="1034257"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mock*.jar)</a:t>
            </a:r>
          </a:p>
        </p:txBody>
      </p:sp>
    </p:spTree>
    <p:extLst>
      <p:ext uri="{BB962C8B-B14F-4D97-AF65-F5344CB8AC3E}">
        <p14:creationId xmlns:p14="http://schemas.microsoft.com/office/powerpoint/2010/main" val="4226770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0" name="Connecteur droit avec flèche 149">
            <a:extLst>
              <a:ext uri="{FF2B5EF4-FFF2-40B4-BE49-F238E27FC236}">
                <a16:creationId xmlns:a16="http://schemas.microsoft.com/office/drawing/2014/main" id="{73158364-5188-8D01-765C-03E324A91A7C}"/>
              </a:ext>
            </a:extLst>
          </p:cNvPr>
          <p:cNvCxnSpPr>
            <a:cxnSpLocks/>
            <a:stCxn id="63" idx="2"/>
          </p:cNvCxnSpPr>
          <p:nvPr/>
        </p:nvCxnSpPr>
        <p:spPr>
          <a:xfrm>
            <a:off x="2639616" y="1182397"/>
            <a:ext cx="0" cy="111438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75">
            <a:extLst>
              <a:ext uri="{FF2B5EF4-FFF2-40B4-BE49-F238E27FC236}">
                <a16:creationId xmlns:a16="http://schemas.microsoft.com/office/drawing/2014/main" id="{A565C943-15E6-41B0-9286-7BE8D1706491}"/>
              </a:ext>
            </a:extLst>
          </p:cNvPr>
          <p:cNvSpPr txBox="1"/>
          <p:nvPr/>
        </p:nvSpPr>
        <p:spPr>
          <a:xfrm>
            <a:off x="2596938" y="1983752"/>
            <a:ext cx="588623"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 .jar)</a:t>
            </a:r>
          </a:p>
        </p:txBody>
      </p:sp>
      <p:cxnSp>
        <p:nvCxnSpPr>
          <p:cNvPr id="15" name="Connecteur droit avec flèche 151">
            <a:extLst>
              <a:ext uri="{FF2B5EF4-FFF2-40B4-BE49-F238E27FC236}">
                <a16:creationId xmlns:a16="http://schemas.microsoft.com/office/drawing/2014/main" id="{9DD06B8C-2181-61F1-B3BC-84962364B907}"/>
              </a:ext>
            </a:extLst>
          </p:cNvPr>
          <p:cNvCxnSpPr>
            <a:cxnSpLocks/>
            <a:stCxn id="92" idx="2"/>
            <a:endCxn id="118" idx="0"/>
          </p:cNvCxnSpPr>
          <p:nvPr/>
        </p:nvCxnSpPr>
        <p:spPr>
          <a:xfrm flipH="1">
            <a:off x="4439566" y="1202787"/>
            <a:ext cx="550" cy="38602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2">
            <a:extLst>
              <a:ext uri="{FF2B5EF4-FFF2-40B4-BE49-F238E27FC236}">
                <a16:creationId xmlns:a16="http://schemas.microsoft.com/office/drawing/2014/main" id="{42D498B0-577A-FBB0-19E7-1434798491A7}"/>
              </a:ext>
            </a:extLst>
          </p:cNvPr>
          <p:cNvSpPr txBox="1"/>
          <p:nvPr/>
        </p:nvSpPr>
        <p:spPr>
          <a:xfrm>
            <a:off x="4405400" y="2001227"/>
            <a:ext cx="684803"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.jar)</a:t>
            </a:r>
          </a:p>
        </p:txBody>
      </p:sp>
      <p:sp>
        <p:nvSpPr>
          <p:cNvPr id="18" name="ZoneTexte 173">
            <a:extLst>
              <a:ext uri="{FF2B5EF4-FFF2-40B4-BE49-F238E27FC236}">
                <a16:creationId xmlns:a16="http://schemas.microsoft.com/office/drawing/2014/main" id="{B517F56A-B8CA-42AF-DDF5-4E836E67CEAE}"/>
              </a:ext>
            </a:extLst>
          </p:cNvPr>
          <p:cNvSpPr txBox="1"/>
          <p:nvPr/>
        </p:nvSpPr>
        <p:spPr>
          <a:xfrm>
            <a:off x="4405400" y="1180180"/>
            <a:ext cx="1034257" cy="400110"/>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.java, .list, </a:t>
            </a:r>
          </a:p>
          <a:p>
            <a:pPr>
              <a:defRPr/>
            </a:pPr>
            <a:r>
              <a:rPr lang="en-US" sz="1000" dirty="0">
                <a:solidFill>
                  <a:srgbClr val="97A7AF"/>
                </a:solidFill>
                <a:latin typeface="Source Sans Pro" panose="020B0503030403020204" pitchFamily="34" charset="0"/>
                <a:ea typeface="Source Sans Pro" panose="020B0503030403020204" pitchFamily="34" charset="0"/>
              </a:rPr>
              <a:t>resources)</a:t>
            </a:r>
          </a:p>
        </p:txBody>
      </p:sp>
      <p:cxnSp>
        <p:nvCxnSpPr>
          <p:cNvPr id="20" name="Connecteur droit avec flèche 149">
            <a:extLst>
              <a:ext uri="{FF2B5EF4-FFF2-40B4-BE49-F238E27FC236}">
                <a16:creationId xmlns:a16="http://schemas.microsoft.com/office/drawing/2014/main" id="{CD7DD147-64C7-3B54-7DB2-35D423C84247}"/>
              </a:ext>
            </a:extLst>
          </p:cNvPr>
          <p:cNvCxnSpPr>
            <a:cxnSpLocks/>
            <a:stCxn id="118" idx="2"/>
          </p:cNvCxnSpPr>
          <p:nvPr/>
        </p:nvCxnSpPr>
        <p:spPr>
          <a:xfrm>
            <a:off x="4439566" y="2061829"/>
            <a:ext cx="0" cy="24308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5" name="ZoneTexte 167">
            <a:extLst>
              <a:ext uri="{FF2B5EF4-FFF2-40B4-BE49-F238E27FC236}">
                <a16:creationId xmlns:a16="http://schemas.microsoft.com/office/drawing/2014/main" id="{AC09E288-D59D-B096-808C-6F0CB5A35EC7}"/>
              </a:ext>
            </a:extLst>
          </p:cNvPr>
          <p:cNvSpPr txBox="1"/>
          <p:nvPr/>
        </p:nvSpPr>
        <p:spPr>
          <a:xfrm>
            <a:off x="6186921" y="1983752"/>
            <a:ext cx="684803"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.jar)</a:t>
            </a:r>
          </a:p>
        </p:txBody>
      </p:sp>
      <p:cxnSp>
        <p:nvCxnSpPr>
          <p:cNvPr id="26" name="Connecteur droit avec flèche 149">
            <a:extLst>
              <a:ext uri="{FF2B5EF4-FFF2-40B4-BE49-F238E27FC236}">
                <a16:creationId xmlns:a16="http://schemas.microsoft.com/office/drawing/2014/main" id="{A2D02B97-571D-E857-0FF0-02309F7A0E83}"/>
              </a:ext>
            </a:extLst>
          </p:cNvPr>
          <p:cNvCxnSpPr>
            <a:cxnSpLocks/>
            <a:stCxn id="86" idx="2"/>
          </p:cNvCxnSpPr>
          <p:nvPr/>
        </p:nvCxnSpPr>
        <p:spPr>
          <a:xfrm flipH="1">
            <a:off x="6229112" y="1206755"/>
            <a:ext cx="1" cy="109562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167">
            <a:extLst>
              <a:ext uri="{FF2B5EF4-FFF2-40B4-BE49-F238E27FC236}">
                <a16:creationId xmlns:a16="http://schemas.microsoft.com/office/drawing/2014/main" id="{B274EB27-840A-2006-CFDB-5F18EF42822B}"/>
              </a:ext>
            </a:extLst>
          </p:cNvPr>
          <p:cNvSpPr txBox="1"/>
          <p:nvPr/>
        </p:nvSpPr>
        <p:spPr>
          <a:xfrm>
            <a:off x="4454145" y="2954432"/>
            <a:ext cx="1702710"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t>
            </a:r>
            <a:r>
              <a:rPr lang="en-US" sz="1000" dirty="0" err="1">
                <a:solidFill>
                  <a:srgbClr val="97A7AF"/>
                </a:solidFill>
                <a:latin typeface="Source Sans Pro" panose="020B0503030403020204" pitchFamily="34" charset="0"/>
                <a:ea typeface="Source Sans Pro" panose="020B0503030403020204" pitchFamily="34" charset="0"/>
              </a:rPr>
              <a:t>runtime.a</a:t>
            </a:r>
            <a:r>
              <a:rPr lang="en-US" sz="1000" dirty="0">
                <a:solidFill>
                  <a:srgbClr val="97A7AF"/>
                </a:solidFill>
                <a:latin typeface="Source Sans Pro" panose="020B0503030403020204" pitchFamily="34" charset="0"/>
                <a:ea typeface="Source Sans Pro" panose="020B0503030403020204" pitchFamily="34" charset="0"/>
              </a:rPr>
              <a:t>, </a:t>
            </a:r>
            <a:r>
              <a:rPr lang="en-US" sz="1000" dirty="0" err="1">
                <a:solidFill>
                  <a:srgbClr val="97A7AF"/>
                </a:solidFill>
                <a:latin typeface="Source Sans Pro" panose="020B0503030403020204" pitchFamily="34" charset="0"/>
                <a:ea typeface="Source Sans Pro" panose="020B0503030403020204" pitchFamily="34" charset="0"/>
              </a:rPr>
              <a:t>microejapp.o</a:t>
            </a:r>
            <a:r>
              <a:rPr lang="en-US" sz="1000" dirty="0">
                <a:solidFill>
                  <a:srgbClr val="97A7AF"/>
                </a:solidFill>
                <a:latin typeface="Source Sans Pro" panose="020B0503030403020204" pitchFamily="34" charset="0"/>
                <a:ea typeface="Source Sans Pro" panose="020B0503030403020204" pitchFamily="34" charset="0"/>
              </a:rPr>
              <a:t>, .s)</a:t>
            </a:r>
          </a:p>
        </p:txBody>
      </p:sp>
      <p:cxnSp>
        <p:nvCxnSpPr>
          <p:cNvPr id="33" name="Connecteur droit avec flèche 149">
            <a:extLst>
              <a:ext uri="{FF2B5EF4-FFF2-40B4-BE49-F238E27FC236}">
                <a16:creationId xmlns:a16="http://schemas.microsoft.com/office/drawing/2014/main" id="{5627EB19-DBA7-83D7-0F49-AB061D26FFFF}"/>
              </a:ext>
            </a:extLst>
          </p:cNvPr>
          <p:cNvCxnSpPr>
            <a:cxnSpLocks/>
            <a:stCxn id="115" idx="2"/>
          </p:cNvCxnSpPr>
          <p:nvPr/>
        </p:nvCxnSpPr>
        <p:spPr>
          <a:xfrm flipH="1">
            <a:off x="6873521" y="3643475"/>
            <a:ext cx="6605" cy="38234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9">
            <a:extLst>
              <a:ext uri="{FF2B5EF4-FFF2-40B4-BE49-F238E27FC236}">
                <a16:creationId xmlns:a16="http://schemas.microsoft.com/office/drawing/2014/main" id="{8375980D-DF58-E3F1-369C-BB483C3C8E6F}"/>
              </a:ext>
            </a:extLst>
          </p:cNvPr>
          <p:cNvCxnSpPr>
            <a:cxnSpLocks/>
            <a:stCxn id="116" idx="2"/>
          </p:cNvCxnSpPr>
          <p:nvPr/>
        </p:nvCxnSpPr>
        <p:spPr>
          <a:xfrm flipH="1">
            <a:off x="8015706" y="2683505"/>
            <a:ext cx="14373" cy="5693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9">
            <a:extLst>
              <a:ext uri="{FF2B5EF4-FFF2-40B4-BE49-F238E27FC236}">
                <a16:creationId xmlns:a16="http://schemas.microsoft.com/office/drawing/2014/main" id="{E683D0AF-4104-DDDC-52AE-48F4A90939C5}"/>
              </a:ext>
            </a:extLst>
          </p:cNvPr>
          <p:cNvCxnSpPr>
            <a:cxnSpLocks/>
            <a:stCxn id="108" idx="2"/>
            <a:endCxn id="116" idx="0"/>
          </p:cNvCxnSpPr>
          <p:nvPr/>
        </p:nvCxnSpPr>
        <p:spPr>
          <a:xfrm>
            <a:off x="8029613" y="1231386"/>
            <a:ext cx="466" cy="10662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8" name="ZoneTexte 12">
            <a:extLst>
              <a:ext uri="{FF2B5EF4-FFF2-40B4-BE49-F238E27FC236}">
                <a16:creationId xmlns:a16="http://schemas.microsoft.com/office/drawing/2014/main" id="{9523C40E-7905-F3DC-2BC7-5C9CBAC92720}"/>
              </a:ext>
            </a:extLst>
          </p:cNvPr>
          <p:cNvSpPr txBox="1"/>
          <p:nvPr/>
        </p:nvSpPr>
        <p:spPr>
          <a:xfrm>
            <a:off x="8015706" y="2947207"/>
            <a:ext cx="360996"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(.o)</a:t>
            </a:r>
          </a:p>
        </p:txBody>
      </p:sp>
      <p:sp>
        <p:nvSpPr>
          <p:cNvPr id="50" name="ZoneTexte 167">
            <a:extLst>
              <a:ext uri="{FF2B5EF4-FFF2-40B4-BE49-F238E27FC236}">
                <a16:creationId xmlns:a16="http://schemas.microsoft.com/office/drawing/2014/main" id="{1284008D-3219-3950-6798-CDDD12DDD924}"/>
              </a:ext>
            </a:extLst>
          </p:cNvPr>
          <p:cNvSpPr txBox="1"/>
          <p:nvPr/>
        </p:nvSpPr>
        <p:spPr>
          <a:xfrm>
            <a:off x="8015706" y="2001227"/>
            <a:ext cx="508473"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(.c, .h)</a:t>
            </a:r>
          </a:p>
        </p:txBody>
      </p:sp>
      <p:cxnSp>
        <p:nvCxnSpPr>
          <p:cNvPr id="54" name="Connecteur droit avec flèche 9">
            <a:extLst>
              <a:ext uri="{FF2B5EF4-FFF2-40B4-BE49-F238E27FC236}">
                <a16:creationId xmlns:a16="http://schemas.microsoft.com/office/drawing/2014/main" id="{538F4C94-5D6D-64CF-FFA3-0310DBE21D9D}"/>
              </a:ext>
            </a:extLst>
          </p:cNvPr>
          <p:cNvCxnSpPr>
            <a:cxnSpLocks/>
            <a:stCxn id="102" idx="2"/>
          </p:cNvCxnSpPr>
          <p:nvPr/>
        </p:nvCxnSpPr>
        <p:spPr>
          <a:xfrm>
            <a:off x="9818611" y="1252796"/>
            <a:ext cx="0" cy="200003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5" name="ZoneTexte 167">
            <a:extLst>
              <a:ext uri="{FF2B5EF4-FFF2-40B4-BE49-F238E27FC236}">
                <a16:creationId xmlns:a16="http://schemas.microsoft.com/office/drawing/2014/main" id="{38C1D9AF-6473-4A8A-8F6C-BA9913AA096A}"/>
              </a:ext>
            </a:extLst>
          </p:cNvPr>
          <p:cNvSpPr txBox="1"/>
          <p:nvPr/>
        </p:nvSpPr>
        <p:spPr>
          <a:xfrm>
            <a:off x="9786730" y="2959970"/>
            <a:ext cx="354584"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a:t>
            </a:r>
          </a:p>
        </p:txBody>
      </p:sp>
      <p:cxnSp>
        <p:nvCxnSpPr>
          <p:cNvPr id="59" name="Connecteur droit avec flèche 9">
            <a:extLst>
              <a:ext uri="{FF2B5EF4-FFF2-40B4-BE49-F238E27FC236}">
                <a16:creationId xmlns:a16="http://schemas.microsoft.com/office/drawing/2014/main" id="{14034553-FC7C-A869-FD2A-4147A50591F4}"/>
              </a:ext>
            </a:extLst>
          </p:cNvPr>
          <p:cNvCxnSpPr>
            <a:cxnSpLocks/>
            <a:stCxn id="117" idx="2"/>
          </p:cNvCxnSpPr>
          <p:nvPr/>
        </p:nvCxnSpPr>
        <p:spPr>
          <a:xfrm>
            <a:off x="4485548" y="2688264"/>
            <a:ext cx="0" cy="56456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0" name="ZoneTexte 167">
            <a:extLst>
              <a:ext uri="{FF2B5EF4-FFF2-40B4-BE49-F238E27FC236}">
                <a16:creationId xmlns:a16="http://schemas.microsoft.com/office/drawing/2014/main" id="{780B7093-5256-2144-535E-2A4E9D5D4FEA}"/>
              </a:ext>
            </a:extLst>
          </p:cNvPr>
          <p:cNvSpPr txBox="1"/>
          <p:nvPr/>
        </p:nvSpPr>
        <p:spPr>
          <a:xfrm>
            <a:off x="6839664" y="3726228"/>
            <a:ext cx="2149948"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t>
            </a:r>
            <a:r>
              <a:rPr lang="en-US" sz="1000" dirty="0" err="1">
                <a:solidFill>
                  <a:srgbClr val="97A7AF"/>
                </a:solidFill>
                <a:latin typeface="Source Sans Pro" panose="020B0503030403020204" pitchFamily="34" charset="0"/>
                <a:ea typeface="Source Sans Pro" panose="020B0503030403020204" pitchFamily="34" charset="0"/>
              </a:rPr>
              <a:t>application.out</a:t>
            </a:r>
            <a:r>
              <a:rPr lang="en-US" sz="1000" dirty="0">
                <a:solidFill>
                  <a:srgbClr val="97A7AF"/>
                </a:solidFill>
                <a:latin typeface="Source Sans Pro" panose="020B0503030403020204" pitchFamily="34" charset="0"/>
                <a:ea typeface="Source Sans Pro" panose="020B0503030403020204" pitchFamily="34" charset="0"/>
              </a:rPr>
              <a:t>, </a:t>
            </a:r>
            <a:r>
              <a:rPr lang="en-US" sz="1000" dirty="0" err="1">
                <a:solidFill>
                  <a:srgbClr val="97A7AF"/>
                </a:solidFill>
                <a:latin typeface="Source Sans Pro" panose="020B0503030403020204" pitchFamily="34" charset="0"/>
                <a:ea typeface="Source Sans Pro" panose="020B0503030403020204" pitchFamily="34" charset="0"/>
              </a:rPr>
              <a:t>application.hex</a:t>
            </a:r>
            <a:r>
              <a:rPr lang="en-US" sz="1000" dirty="0">
                <a:solidFill>
                  <a:srgbClr val="97A7AF"/>
                </a:solidFill>
                <a:latin typeface="Source Sans Pro" panose="020B0503030403020204" pitchFamily="34" charset="0"/>
                <a:ea typeface="Source Sans Pro" panose="020B0503030403020204" pitchFamily="34" charset="0"/>
              </a:rPr>
              <a:t>, …)</a:t>
            </a:r>
          </a:p>
        </p:txBody>
      </p:sp>
      <p:grpSp>
        <p:nvGrpSpPr>
          <p:cNvPr id="22" name="Group 21">
            <a:extLst>
              <a:ext uri="{FF2B5EF4-FFF2-40B4-BE49-F238E27FC236}">
                <a16:creationId xmlns:a16="http://schemas.microsoft.com/office/drawing/2014/main" id="{799312E4-A8DE-C0F6-9194-85E81DF495C7}"/>
              </a:ext>
            </a:extLst>
          </p:cNvPr>
          <p:cNvGrpSpPr/>
          <p:nvPr/>
        </p:nvGrpSpPr>
        <p:grpSpPr>
          <a:xfrm>
            <a:off x="1780822" y="495568"/>
            <a:ext cx="8834639" cy="757228"/>
            <a:chOff x="1437503" y="1214667"/>
            <a:chExt cx="8834639" cy="757228"/>
          </a:xfrm>
        </p:grpSpPr>
        <p:grpSp>
          <p:nvGrpSpPr>
            <p:cNvPr id="7" name="Group 6">
              <a:extLst>
                <a:ext uri="{FF2B5EF4-FFF2-40B4-BE49-F238E27FC236}">
                  <a16:creationId xmlns:a16="http://schemas.microsoft.com/office/drawing/2014/main" id="{697DC3F4-1BDE-A76B-2EE9-24AEEBC70847}"/>
                </a:ext>
              </a:extLst>
            </p:cNvPr>
            <p:cNvGrpSpPr/>
            <p:nvPr/>
          </p:nvGrpSpPr>
          <p:grpSpPr>
            <a:xfrm>
              <a:off x="1437503" y="1214667"/>
              <a:ext cx="1655644" cy="686829"/>
              <a:chOff x="1437503" y="1214667"/>
              <a:chExt cx="1655644" cy="686829"/>
            </a:xfrm>
          </p:grpSpPr>
          <p:sp>
            <p:nvSpPr>
              <p:cNvPr id="63" name="Rounded Rectangle 62">
                <a:extLst>
                  <a:ext uri="{FF2B5EF4-FFF2-40B4-BE49-F238E27FC236}">
                    <a16:creationId xmlns:a16="http://schemas.microsoft.com/office/drawing/2014/main" id="{0E021BBB-9985-09DB-890C-F4AA9006E966}"/>
                  </a:ext>
                </a:extLst>
              </p:cNvPr>
              <p:cNvSpPr/>
              <p:nvPr/>
            </p:nvSpPr>
            <p:spPr>
              <a:xfrm>
                <a:off x="1499446" y="1237974"/>
                <a:ext cx="1593701" cy="663522"/>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MICROEJ VEE Port</a:t>
                </a: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p:txBody>
          </p:sp>
          <p:grpSp>
            <p:nvGrpSpPr>
              <p:cNvPr id="6" name="Group 5">
                <a:extLst>
                  <a:ext uri="{FF2B5EF4-FFF2-40B4-BE49-F238E27FC236}">
                    <a16:creationId xmlns:a16="http://schemas.microsoft.com/office/drawing/2014/main" id="{9E76CBFC-C4F4-2CF2-DDC6-54096CB5A2B4}"/>
                  </a:ext>
                </a:extLst>
              </p:cNvPr>
              <p:cNvGrpSpPr/>
              <p:nvPr/>
            </p:nvGrpSpPr>
            <p:grpSpPr>
              <a:xfrm>
                <a:off x="1437503" y="1214667"/>
                <a:ext cx="344751" cy="303135"/>
                <a:chOff x="1437503" y="1214667"/>
                <a:chExt cx="344751" cy="303135"/>
              </a:xfrm>
            </p:grpSpPr>
            <p:sp>
              <p:nvSpPr>
                <p:cNvPr id="82" name="Bande diagonale 197">
                  <a:extLst>
                    <a:ext uri="{FF2B5EF4-FFF2-40B4-BE49-F238E27FC236}">
                      <a16:creationId xmlns:a16="http://schemas.microsoft.com/office/drawing/2014/main" id="{053FC002-07CD-0B0F-DF64-8C6A06F4A25B}"/>
                    </a:ext>
                  </a:extLst>
                </p:cNvPr>
                <p:cNvSpPr/>
                <p:nvPr/>
              </p:nvSpPr>
              <p:spPr>
                <a:xfrm>
                  <a:off x="1502426" y="1237974"/>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83" name="ZoneTexte 198">
                  <a:extLst>
                    <a:ext uri="{FF2B5EF4-FFF2-40B4-BE49-F238E27FC236}">
                      <a16:creationId xmlns:a16="http://schemas.microsoft.com/office/drawing/2014/main" id="{42B8CC75-F1EE-5181-E2A8-15C73B87E514}"/>
                    </a:ext>
                  </a:extLst>
                </p:cNvPr>
                <p:cNvSpPr txBox="1"/>
                <p:nvPr/>
              </p:nvSpPr>
              <p:spPr>
                <a:xfrm rot="18945775">
                  <a:off x="1437503" y="1214667"/>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13" name="Group 12">
              <a:extLst>
                <a:ext uri="{FF2B5EF4-FFF2-40B4-BE49-F238E27FC236}">
                  <a16:creationId xmlns:a16="http://schemas.microsoft.com/office/drawing/2014/main" id="{650D0DF8-BA44-DBE7-799F-22D21C2222E5}"/>
                </a:ext>
              </a:extLst>
            </p:cNvPr>
            <p:cNvGrpSpPr/>
            <p:nvPr/>
          </p:nvGrpSpPr>
          <p:grpSpPr>
            <a:xfrm>
              <a:off x="5027000" y="1239025"/>
              <a:ext cx="1655644" cy="686829"/>
              <a:chOff x="4830339" y="1239025"/>
              <a:chExt cx="1655644" cy="686829"/>
            </a:xfrm>
          </p:grpSpPr>
          <p:sp>
            <p:nvSpPr>
              <p:cNvPr id="86" name="Rounded Rectangle 85">
                <a:extLst>
                  <a:ext uri="{FF2B5EF4-FFF2-40B4-BE49-F238E27FC236}">
                    <a16:creationId xmlns:a16="http://schemas.microsoft.com/office/drawing/2014/main" id="{E3C1ACA6-FEC0-C815-AD59-445AFDA45453}"/>
                  </a:ext>
                </a:extLst>
              </p:cNvPr>
              <p:cNvSpPr/>
              <p:nvPr/>
            </p:nvSpPr>
            <p:spPr>
              <a:xfrm>
                <a:off x="4892282" y="1262332"/>
                <a:ext cx="1593701" cy="663522"/>
              </a:xfrm>
              <a:prstGeom prst="roundRect">
                <a:avLst>
                  <a:gd name="adj" fmla="val 6304"/>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Libraries</a:t>
                </a:r>
              </a:p>
            </p:txBody>
          </p:sp>
          <p:grpSp>
            <p:nvGrpSpPr>
              <p:cNvPr id="12" name="Group 11">
                <a:extLst>
                  <a:ext uri="{FF2B5EF4-FFF2-40B4-BE49-F238E27FC236}">
                    <a16:creationId xmlns:a16="http://schemas.microsoft.com/office/drawing/2014/main" id="{B3C13367-32E5-EC52-8C5B-AF9FDC4D9009}"/>
                  </a:ext>
                </a:extLst>
              </p:cNvPr>
              <p:cNvGrpSpPr/>
              <p:nvPr/>
            </p:nvGrpSpPr>
            <p:grpSpPr>
              <a:xfrm>
                <a:off x="4830339" y="1239025"/>
                <a:ext cx="344751" cy="303135"/>
                <a:chOff x="4830339" y="1239025"/>
                <a:chExt cx="344751" cy="303135"/>
              </a:xfrm>
            </p:grpSpPr>
            <p:sp>
              <p:nvSpPr>
                <p:cNvPr id="88" name="Bande diagonale 197">
                  <a:extLst>
                    <a:ext uri="{FF2B5EF4-FFF2-40B4-BE49-F238E27FC236}">
                      <a16:creationId xmlns:a16="http://schemas.microsoft.com/office/drawing/2014/main" id="{8F677C6B-9A1E-30F5-BDFF-61868EDF60C4}"/>
                    </a:ext>
                  </a:extLst>
                </p:cNvPr>
                <p:cNvSpPr/>
                <p:nvPr/>
              </p:nvSpPr>
              <p:spPr>
                <a:xfrm>
                  <a:off x="4895262" y="1262332"/>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89" name="ZoneTexte 198">
                  <a:extLst>
                    <a:ext uri="{FF2B5EF4-FFF2-40B4-BE49-F238E27FC236}">
                      <a16:creationId xmlns:a16="http://schemas.microsoft.com/office/drawing/2014/main" id="{0147FDED-D8E8-1CB5-9B36-C58FCDA859CF}"/>
                    </a:ext>
                  </a:extLst>
                </p:cNvPr>
                <p:cNvSpPr txBox="1"/>
                <p:nvPr/>
              </p:nvSpPr>
              <p:spPr>
                <a:xfrm rot="18945775">
                  <a:off x="4830339" y="1239025"/>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9" name="Group 8">
              <a:extLst>
                <a:ext uri="{FF2B5EF4-FFF2-40B4-BE49-F238E27FC236}">
                  <a16:creationId xmlns:a16="http://schemas.microsoft.com/office/drawing/2014/main" id="{AC157AC0-027B-A153-DB97-D3506B611217}"/>
                </a:ext>
              </a:extLst>
            </p:cNvPr>
            <p:cNvGrpSpPr/>
            <p:nvPr/>
          </p:nvGrpSpPr>
          <p:grpSpPr>
            <a:xfrm>
              <a:off x="3226500" y="1236171"/>
              <a:ext cx="1667147" cy="685715"/>
              <a:chOff x="3092919" y="1236171"/>
              <a:chExt cx="1667147" cy="685715"/>
            </a:xfrm>
          </p:grpSpPr>
          <p:sp>
            <p:nvSpPr>
              <p:cNvPr id="92" name="Rounded Rectangle 91">
                <a:extLst>
                  <a:ext uri="{FF2B5EF4-FFF2-40B4-BE49-F238E27FC236}">
                    <a16:creationId xmlns:a16="http://schemas.microsoft.com/office/drawing/2014/main" id="{4633038C-8BC9-7B4D-396F-B555E20A40D8}"/>
                  </a:ext>
                </a:extLst>
              </p:cNvPr>
              <p:cNvSpPr/>
              <p:nvPr/>
            </p:nvSpPr>
            <p:spPr>
              <a:xfrm>
                <a:off x="3166365" y="1258364"/>
                <a:ext cx="1593701" cy="663522"/>
              </a:xfrm>
              <a:prstGeom prst="roundRect">
                <a:avLst>
                  <a:gd name="adj" fmla="val 6304"/>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Application</a:t>
                </a:r>
              </a:p>
            </p:txBody>
          </p:sp>
          <p:grpSp>
            <p:nvGrpSpPr>
              <p:cNvPr id="8" name="Group 7">
                <a:extLst>
                  <a:ext uri="{FF2B5EF4-FFF2-40B4-BE49-F238E27FC236}">
                    <a16:creationId xmlns:a16="http://schemas.microsoft.com/office/drawing/2014/main" id="{EECEE874-A308-70C7-A965-9FF98ED7B88D}"/>
                  </a:ext>
                </a:extLst>
              </p:cNvPr>
              <p:cNvGrpSpPr/>
              <p:nvPr/>
            </p:nvGrpSpPr>
            <p:grpSpPr>
              <a:xfrm>
                <a:off x="3092919" y="1236171"/>
                <a:ext cx="355332" cy="305989"/>
                <a:chOff x="3092919" y="1236171"/>
                <a:chExt cx="355332" cy="305989"/>
              </a:xfrm>
            </p:grpSpPr>
            <p:sp>
              <p:nvSpPr>
                <p:cNvPr id="97" name="Bande diagonale 192">
                  <a:extLst>
                    <a:ext uri="{FF2B5EF4-FFF2-40B4-BE49-F238E27FC236}">
                      <a16:creationId xmlns:a16="http://schemas.microsoft.com/office/drawing/2014/main" id="{D6543F36-CED3-3E71-C1DF-A47C07C28EBA}"/>
                    </a:ext>
                  </a:extLst>
                </p:cNvPr>
                <p:cNvSpPr/>
                <p:nvPr/>
              </p:nvSpPr>
              <p:spPr>
                <a:xfrm>
                  <a:off x="3168423" y="1262332"/>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98" name="ZoneTexte 182">
                  <a:extLst>
                    <a:ext uri="{FF2B5EF4-FFF2-40B4-BE49-F238E27FC236}">
                      <a16:creationId xmlns:a16="http://schemas.microsoft.com/office/drawing/2014/main" id="{EAE1BE84-013F-DB90-B5DF-D32BDBC0B7EB}"/>
                    </a:ext>
                  </a:extLst>
                </p:cNvPr>
                <p:cNvSpPr txBox="1"/>
                <p:nvPr/>
              </p:nvSpPr>
              <p:spPr>
                <a:xfrm rot="18945775">
                  <a:off x="3092919" y="1236171"/>
                  <a:ext cx="317716" cy="230832"/>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900" dirty="0" err="1">
                      <a:solidFill>
                        <a:srgbClr val="FFFFFF"/>
                      </a:solidFill>
                      <a:latin typeface="Source Sans Pro Light" panose="020B0403030403020204" pitchFamily="34" charset="0"/>
                      <a:ea typeface="Source Sans Pro Light" panose="020B0403030403020204" pitchFamily="34" charset="0"/>
                    </a:rPr>
                    <a:t>src</a:t>
                  </a:r>
                  <a:endParaRPr lang="en-US" sz="900" dirty="0">
                    <a:solidFill>
                      <a:srgbClr val="FFFFFF"/>
                    </a:solidFill>
                    <a:latin typeface="Source Sans Pro Light" panose="020B0403030403020204" pitchFamily="34" charset="0"/>
                    <a:ea typeface="Source Sans Pro Light" panose="020B0403030403020204" pitchFamily="34" charset="0"/>
                  </a:endParaRPr>
                </a:p>
              </p:txBody>
            </p:sp>
          </p:grpSp>
        </p:grpSp>
        <p:grpSp>
          <p:nvGrpSpPr>
            <p:cNvPr id="21" name="Group 20">
              <a:extLst>
                <a:ext uri="{FF2B5EF4-FFF2-40B4-BE49-F238E27FC236}">
                  <a16:creationId xmlns:a16="http://schemas.microsoft.com/office/drawing/2014/main" id="{6DB54FC2-133C-644A-F502-329D0BBD87AA}"/>
                </a:ext>
              </a:extLst>
            </p:cNvPr>
            <p:cNvGrpSpPr/>
            <p:nvPr/>
          </p:nvGrpSpPr>
          <p:grpSpPr>
            <a:xfrm>
              <a:off x="8616498" y="1285066"/>
              <a:ext cx="1655644" cy="686829"/>
              <a:chOff x="8616498" y="1285066"/>
              <a:chExt cx="1655644" cy="686829"/>
            </a:xfrm>
          </p:grpSpPr>
          <p:sp>
            <p:nvSpPr>
              <p:cNvPr id="102" name="Rounded Rectangle 101">
                <a:extLst>
                  <a:ext uri="{FF2B5EF4-FFF2-40B4-BE49-F238E27FC236}">
                    <a16:creationId xmlns:a16="http://schemas.microsoft.com/office/drawing/2014/main" id="{7E0E3BCA-547A-B3A4-2AE4-B2F264671B0B}"/>
                  </a:ext>
                </a:extLst>
              </p:cNvPr>
              <p:cNvSpPr/>
              <p:nvPr/>
            </p:nvSpPr>
            <p:spPr>
              <a:xfrm>
                <a:off x="8678441" y="1308373"/>
                <a:ext cx="1593701" cy="663522"/>
              </a:xfrm>
              <a:prstGeom prst="roundRect">
                <a:avLst>
                  <a:gd name="adj" fmla="val 6304"/>
                </a:avLst>
              </a:prstGeom>
              <a:solidFill>
                <a:schemeClr val="accent3">
                  <a:lumMod val="75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C Libraries</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Legacy C Libraries</a:t>
                </a:r>
              </a:p>
            </p:txBody>
          </p:sp>
          <p:grpSp>
            <p:nvGrpSpPr>
              <p:cNvPr id="19" name="Group 18">
                <a:extLst>
                  <a:ext uri="{FF2B5EF4-FFF2-40B4-BE49-F238E27FC236}">
                    <a16:creationId xmlns:a16="http://schemas.microsoft.com/office/drawing/2014/main" id="{FD849BCE-EC66-2431-6B3F-FE5409369301}"/>
                  </a:ext>
                </a:extLst>
              </p:cNvPr>
              <p:cNvGrpSpPr/>
              <p:nvPr/>
            </p:nvGrpSpPr>
            <p:grpSpPr>
              <a:xfrm>
                <a:off x="8616498" y="1285066"/>
                <a:ext cx="344751" cy="303135"/>
                <a:chOff x="8616498" y="1285066"/>
                <a:chExt cx="344751" cy="303135"/>
              </a:xfrm>
            </p:grpSpPr>
            <p:sp>
              <p:nvSpPr>
                <p:cNvPr id="104" name="Bande diagonale 197">
                  <a:extLst>
                    <a:ext uri="{FF2B5EF4-FFF2-40B4-BE49-F238E27FC236}">
                      <a16:creationId xmlns:a16="http://schemas.microsoft.com/office/drawing/2014/main" id="{09AC477B-465F-A78F-A64F-B427F291E699}"/>
                    </a:ext>
                  </a:extLst>
                </p:cNvPr>
                <p:cNvSpPr/>
                <p:nvPr/>
              </p:nvSpPr>
              <p:spPr>
                <a:xfrm>
                  <a:off x="8681421" y="1308373"/>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05" name="ZoneTexte 198">
                  <a:extLst>
                    <a:ext uri="{FF2B5EF4-FFF2-40B4-BE49-F238E27FC236}">
                      <a16:creationId xmlns:a16="http://schemas.microsoft.com/office/drawing/2014/main" id="{635FCD09-8050-CFB9-4DE9-523CCA8DD8ED}"/>
                    </a:ext>
                  </a:extLst>
                </p:cNvPr>
                <p:cNvSpPr txBox="1"/>
                <p:nvPr/>
              </p:nvSpPr>
              <p:spPr>
                <a:xfrm rot="18945775">
                  <a:off x="8616498" y="1285066"/>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17" name="Group 16">
              <a:extLst>
                <a:ext uri="{FF2B5EF4-FFF2-40B4-BE49-F238E27FC236}">
                  <a16:creationId xmlns:a16="http://schemas.microsoft.com/office/drawing/2014/main" id="{88079B19-C6A9-87AD-61EB-DEDA418FA1B2}"/>
                </a:ext>
              </a:extLst>
            </p:cNvPr>
            <p:cNvGrpSpPr/>
            <p:nvPr/>
          </p:nvGrpSpPr>
          <p:grpSpPr>
            <a:xfrm>
              <a:off x="6815997" y="1264770"/>
              <a:ext cx="1667147" cy="685715"/>
              <a:chOff x="6622365" y="1264770"/>
              <a:chExt cx="1667147" cy="685715"/>
            </a:xfrm>
          </p:grpSpPr>
          <p:sp>
            <p:nvSpPr>
              <p:cNvPr id="108" name="Rounded Rectangle 107">
                <a:extLst>
                  <a:ext uri="{FF2B5EF4-FFF2-40B4-BE49-F238E27FC236}">
                    <a16:creationId xmlns:a16="http://schemas.microsoft.com/office/drawing/2014/main" id="{02B138B5-7CE0-3594-0B69-729040A40724}"/>
                  </a:ext>
                </a:extLst>
              </p:cNvPr>
              <p:cNvSpPr/>
              <p:nvPr/>
            </p:nvSpPr>
            <p:spPr>
              <a:xfrm>
                <a:off x="6695811" y="1286963"/>
                <a:ext cx="1593701" cy="663522"/>
              </a:xfrm>
              <a:prstGeom prst="roundRect">
                <a:avLst>
                  <a:gd name="adj" fmla="val 6304"/>
                </a:avLst>
              </a:prstGeom>
              <a:solidFill>
                <a:schemeClr val="accent3">
                  <a:lumMod val="75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C Code</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Abstraction Layers</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 VEE Startup</a:t>
                </a:r>
              </a:p>
            </p:txBody>
          </p:sp>
          <p:grpSp>
            <p:nvGrpSpPr>
              <p:cNvPr id="14" name="Group 13">
                <a:extLst>
                  <a:ext uri="{FF2B5EF4-FFF2-40B4-BE49-F238E27FC236}">
                    <a16:creationId xmlns:a16="http://schemas.microsoft.com/office/drawing/2014/main" id="{5C978194-977D-722A-6487-DD9104D96AB2}"/>
                  </a:ext>
                </a:extLst>
              </p:cNvPr>
              <p:cNvGrpSpPr/>
              <p:nvPr/>
            </p:nvGrpSpPr>
            <p:grpSpPr>
              <a:xfrm>
                <a:off x="6622365" y="1264770"/>
                <a:ext cx="353191" cy="302021"/>
                <a:chOff x="6622365" y="1264770"/>
                <a:chExt cx="353191" cy="302021"/>
              </a:xfrm>
            </p:grpSpPr>
            <p:sp>
              <p:nvSpPr>
                <p:cNvPr id="110" name="Bande diagonale 192">
                  <a:extLst>
                    <a:ext uri="{FF2B5EF4-FFF2-40B4-BE49-F238E27FC236}">
                      <a16:creationId xmlns:a16="http://schemas.microsoft.com/office/drawing/2014/main" id="{441D063E-2AD4-52D7-290E-77DD3FD7680D}"/>
                    </a:ext>
                  </a:extLst>
                </p:cNvPr>
                <p:cNvSpPr/>
                <p:nvPr/>
              </p:nvSpPr>
              <p:spPr>
                <a:xfrm>
                  <a:off x="6695728" y="1286963"/>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111" name="ZoneTexte 182">
                  <a:extLst>
                    <a:ext uri="{FF2B5EF4-FFF2-40B4-BE49-F238E27FC236}">
                      <a16:creationId xmlns:a16="http://schemas.microsoft.com/office/drawing/2014/main" id="{628A20B5-ADF7-BFBB-3B88-84D6D64D217D}"/>
                    </a:ext>
                  </a:extLst>
                </p:cNvPr>
                <p:cNvSpPr txBox="1"/>
                <p:nvPr/>
              </p:nvSpPr>
              <p:spPr>
                <a:xfrm rot="18945775">
                  <a:off x="6622365" y="1264770"/>
                  <a:ext cx="317716" cy="230832"/>
                </a:xfrm>
                <a:prstGeom prst="rect">
                  <a:avLst/>
                </a:prstGeom>
                <a:noFill/>
              </p:spPr>
              <p:txBody>
                <a:bodyPr wrap="none" rtlCol="0">
                  <a:spAutoFit/>
                </a:bodyPr>
                <a:lstStyle>
                  <a:defPPr>
                    <a:defRPr lang="en-US"/>
                  </a:defPPr>
                  <a:lvl1pPr>
                    <a:defRPr sz="900">
                      <a:solidFill>
                        <a:srgbClr val="FFFFFF"/>
                      </a:solidFill>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t>src</a:t>
                  </a:r>
                  <a:endParaRPr lang="en-US" dirty="0"/>
                </a:p>
              </p:txBody>
            </p:sp>
          </p:grpSp>
        </p:grpSp>
      </p:grpSp>
      <p:sp>
        <p:nvSpPr>
          <p:cNvPr id="115" name="Rounded Rectangle 114">
            <a:extLst>
              <a:ext uri="{FF2B5EF4-FFF2-40B4-BE49-F238E27FC236}">
                <a16:creationId xmlns:a16="http://schemas.microsoft.com/office/drawing/2014/main" id="{1D19062C-D319-6F7D-E065-E86CB1FFF3AB}"/>
              </a:ext>
            </a:extLst>
          </p:cNvPr>
          <p:cNvSpPr/>
          <p:nvPr/>
        </p:nvSpPr>
        <p:spPr>
          <a:xfrm>
            <a:off x="3648530" y="3257586"/>
            <a:ext cx="6463191"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Third Party ELF Linker</a:t>
            </a:r>
          </a:p>
        </p:txBody>
      </p:sp>
      <p:sp>
        <p:nvSpPr>
          <p:cNvPr id="116" name="Rounded Rectangle 115">
            <a:extLst>
              <a:ext uri="{FF2B5EF4-FFF2-40B4-BE49-F238E27FC236}">
                <a16:creationId xmlns:a16="http://schemas.microsoft.com/office/drawing/2014/main" id="{157A4DC4-596A-6962-5239-D21619ACC607}"/>
              </a:ext>
            </a:extLst>
          </p:cNvPr>
          <p:cNvSpPr/>
          <p:nvPr/>
        </p:nvSpPr>
        <p:spPr>
          <a:xfrm>
            <a:off x="7232679" y="2297616"/>
            <a:ext cx="15948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C Compiler</a:t>
            </a:r>
          </a:p>
        </p:txBody>
      </p:sp>
      <p:sp>
        <p:nvSpPr>
          <p:cNvPr id="117" name="Rounded Rectangle 116">
            <a:extLst>
              <a:ext uri="{FF2B5EF4-FFF2-40B4-BE49-F238E27FC236}">
                <a16:creationId xmlns:a16="http://schemas.microsoft.com/office/drawing/2014/main" id="{4DB8CCDC-5832-C8A1-7634-71D9C2951DFC}"/>
              </a:ext>
            </a:extLst>
          </p:cNvPr>
          <p:cNvSpPr/>
          <p:nvPr/>
        </p:nvSpPr>
        <p:spPr>
          <a:xfrm>
            <a:off x="2294474" y="2302375"/>
            <a:ext cx="4382148"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MICROEJ SDK</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(SOAR + Gradle Plugin)</a:t>
            </a:r>
          </a:p>
        </p:txBody>
      </p:sp>
      <p:sp>
        <p:nvSpPr>
          <p:cNvPr id="118" name="Rounded Rectangle 117">
            <a:extLst>
              <a:ext uri="{FF2B5EF4-FFF2-40B4-BE49-F238E27FC236}">
                <a16:creationId xmlns:a16="http://schemas.microsoft.com/office/drawing/2014/main" id="{5EABDBBB-A30D-F59E-6E17-F5BF46C03B98}"/>
              </a:ext>
            </a:extLst>
          </p:cNvPr>
          <p:cNvSpPr/>
          <p:nvPr/>
        </p:nvSpPr>
        <p:spPr>
          <a:xfrm>
            <a:off x="3642166" y="1588812"/>
            <a:ext cx="1594800" cy="473017"/>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Managed Code Compiler</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(e.g., JDT)</a:t>
            </a:r>
          </a:p>
        </p:txBody>
      </p:sp>
      <p:grpSp>
        <p:nvGrpSpPr>
          <p:cNvPr id="52" name="Group 51">
            <a:extLst>
              <a:ext uri="{FF2B5EF4-FFF2-40B4-BE49-F238E27FC236}">
                <a16:creationId xmlns:a16="http://schemas.microsoft.com/office/drawing/2014/main" id="{74F41D5B-EFB0-FC08-6FEC-C3BBC759F17F}"/>
              </a:ext>
            </a:extLst>
          </p:cNvPr>
          <p:cNvGrpSpPr/>
          <p:nvPr/>
        </p:nvGrpSpPr>
        <p:grpSpPr>
          <a:xfrm>
            <a:off x="4514207" y="3993334"/>
            <a:ext cx="4639123" cy="1917792"/>
            <a:chOff x="3776438" y="4620770"/>
            <a:chExt cx="4639123" cy="1917792"/>
          </a:xfrm>
        </p:grpSpPr>
        <p:sp>
          <p:nvSpPr>
            <p:cNvPr id="120" name="Rounded Rectangle 119">
              <a:extLst>
                <a:ext uri="{FF2B5EF4-FFF2-40B4-BE49-F238E27FC236}">
                  <a16:creationId xmlns:a16="http://schemas.microsoft.com/office/drawing/2014/main" id="{D9F76079-BEFC-010A-E877-B237C09EDC96}"/>
                </a:ext>
              </a:extLst>
            </p:cNvPr>
            <p:cNvSpPr/>
            <p:nvPr/>
          </p:nvSpPr>
          <p:spPr>
            <a:xfrm>
              <a:off x="3841019" y="4639259"/>
              <a:ext cx="4574542" cy="1899303"/>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nchorCtr="0"/>
            <a:lstStyle/>
            <a:p>
              <a:pPr algn="ctr">
                <a:defRPr/>
              </a:pPr>
              <a:r>
                <a:rPr lang="en-US" sz="1000" b="1" dirty="0">
                  <a:solidFill>
                    <a:srgbClr val="FFFFFF"/>
                  </a:solidFill>
                  <a:latin typeface="Source Sans Pro" panose="020B0503030403020204" pitchFamily="34" charset="0"/>
                  <a:ea typeface="Source Sans Pro" panose="020B0503030403020204" pitchFamily="34" charset="0"/>
                  <a:cs typeface="Source Sans Pro Light" charset="0"/>
                </a:rPr>
                <a:t>Executable</a:t>
              </a:r>
            </a:p>
          </p:txBody>
        </p:sp>
        <p:grpSp>
          <p:nvGrpSpPr>
            <p:cNvPr id="51" name="Group 50">
              <a:extLst>
                <a:ext uri="{FF2B5EF4-FFF2-40B4-BE49-F238E27FC236}">
                  <a16:creationId xmlns:a16="http://schemas.microsoft.com/office/drawing/2014/main" id="{73DD2165-8CA8-7660-7270-C51F20B5D955}"/>
                </a:ext>
              </a:extLst>
            </p:cNvPr>
            <p:cNvGrpSpPr/>
            <p:nvPr/>
          </p:nvGrpSpPr>
          <p:grpSpPr>
            <a:xfrm>
              <a:off x="3776438" y="4620770"/>
              <a:ext cx="344751" cy="303135"/>
              <a:chOff x="3776438" y="4620770"/>
              <a:chExt cx="344751" cy="303135"/>
            </a:xfrm>
          </p:grpSpPr>
          <p:sp>
            <p:nvSpPr>
              <p:cNvPr id="130" name="Bande diagonale 197">
                <a:extLst>
                  <a:ext uri="{FF2B5EF4-FFF2-40B4-BE49-F238E27FC236}">
                    <a16:creationId xmlns:a16="http://schemas.microsoft.com/office/drawing/2014/main" id="{F5F745B9-F9D3-0F49-0BC0-E417C2BCCC75}"/>
                  </a:ext>
                </a:extLst>
              </p:cNvPr>
              <p:cNvSpPr/>
              <p:nvPr/>
            </p:nvSpPr>
            <p:spPr>
              <a:xfrm>
                <a:off x="3841361" y="4644077"/>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31" name="ZoneTexte 198">
                <a:extLst>
                  <a:ext uri="{FF2B5EF4-FFF2-40B4-BE49-F238E27FC236}">
                    <a16:creationId xmlns:a16="http://schemas.microsoft.com/office/drawing/2014/main" id="{E1B66D91-B5E9-E878-1E93-EDED2DF33C84}"/>
                  </a:ext>
                </a:extLst>
              </p:cNvPr>
              <p:cNvSpPr txBox="1"/>
              <p:nvPr/>
            </p:nvSpPr>
            <p:spPr>
              <a:xfrm rot="18945775">
                <a:off x="3776438" y="4620770"/>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nvGrpSpPr>
            <p:cNvPr id="49" name="Group 48">
              <a:extLst>
                <a:ext uri="{FF2B5EF4-FFF2-40B4-BE49-F238E27FC236}">
                  <a16:creationId xmlns:a16="http://schemas.microsoft.com/office/drawing/2014/main" id="{01576D47-ECB6-5928-B821-C45F15878E0B}"/>
                </a:ext>
              </a:extLst>
            </p:cNvPr>
            <p:cNvGrpSpPr/>
            <p:nvPr/>
          </p:nvGrpSpPr>
          <p:grpSpPr>
            <a:xfrm>
              <a:off x="4179994" y="5047890"/>
              <a:ext cx="3932566" cy="1082040"/>
              <a:chOff x="4179994" y="5047890"/>
              <a:chExt cx="3932566" cy="1082040"/>
            </a:xfrm>
          </p:grpSpPr>
          <p:sp>
            <p:nvSpPr>
              <p:cNvPr id="124" name="Rounded Rectangle 123">
                <a:extLst>
                  <a:ext uri="{FF2B5EF4-FFF2-40B4-BE49-F238E27FC236}">
                    <a16:creationId xmlns:a16="http://schemas.microsoft.com/office/drawing/2014/main" id="{C468012A-79F8-86DD-3DE2-7F6C9E0EEFDF}"/>
                  </a:ext>
                </a:extLst>
              </p:cNvPr>
              <p:cNvSpPr/>
              <p:nvPr/>
            </p:nvSpPr>
            <p:spPr>
              <a:xfrm>
                <a:off x="5591098" y="5048910"/>
                <a:ext cx="1080000" cy="1080000"/>
              </a:xfrm>
              <a:prstGeom prst="roundRect">
                <a:avLst>
                  <a:gd name="adj" fmla="val 7525"/>
                </a:avLst>
              </a:prstGeom>
              <a:solidFill>
                <a:schemeClr val="accent4"/>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Application</a:t>
                </a:r>
              </a:p>
            </p:txBody>
          </p:sp>
          <p:grpSp>
            <p:nvGrpSpPr>
              <p:cNvPr id="125" name="Group 124">
                <a:extLst>
                  <a:ext uri="{FF2B5EF4-FFF2-40B4-BE49-F238E27FC236}">
                    <a16:creationId xmlns:a16="http://schemas.microsoft.com/office/drawing/2014/main" id="{DB69D866-706A-D382-B59C-539B252937F6}"/>
                  </a:ext>
                </a:extLst>
              </p:cNvPr>
              <p:cNvGrpSpPr/>
              <p:nvPr/>
            </p:nvGrpSpPr>
            <p:grpSpPr>
              <a:xfrm>
                <a:off x="4179994" y="5047890"/>
                <a:ext cx="1080000" cy="1082040"/>
                <a:chOff x="4365199" y="4865917"/>
                <a:chExt cx="1080000" cy="1082040"/>
              </a:xfrm>
            </p:grpSpPr>
            <p:sp>
              <p:nvSpPr>
                <p:cNvPr id="127" name="Rounded Rectangle 126">
                  <a:extLst>
                    <a:ext uri="{FF2B5EF4-FFF2-40B4-BE49-F238E27FC236}">
                      <a16:creationId xmlns:a16="http://schemas.microsoft.com/office/drawing/2014/main" id="{B90EA847-10C7-F6C0-1778-2450E1C31F62}"/>
                    </a:ext>
                  </a:extLst>
                </p:cNvPr>
                <p:cNvSpPr/>
                <p:nvPr/>
              </p:nvSpPr>
              <p:spPr>
                <a:xfrm>
                  <a:off x="4365199" y="4867957"/>
                  <a:ext cx="1080000" cy="1080000"/>
                </a:xfrm>
                <a:prstGeom prst="roundRect">
                  <a:avLst>
                    <a:gd name="adj" fmla="val 7525"/>
                  </a:avLst>
                </a:prstGeom>
                <a:solidFill>
                  <a:schemeClr val="bg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128" name="Rectangle 127">
                  <a:extLst>
                    <a:ext uri="{FF2B5EF4-FFF2-40B4-BE49-F238E27FC236}">
                      <a16:creationId xmlns:a16="http://schemas.microsoft.com/office/drawing/2014/main" id="{23AF8CEA-A12D-4C49-CDF6-9D2F76E72536}"/>
                    </a:ext>
                  </a:extLst>
                </p:cNvPr>
                <p:cNvSpPr/>
                <p:nvPr/>
              </p:nvSpPr>
              <p:spPr>
                <a:xfrm>
                  <a:off x="4469546" y="4865917"/>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129" name="Picture 128">
                  <a:extLst>
                    <a:ext uri="{FF2B5EF4-FFF2-40B4-BE49-F238E27FC236}">
                      <a16:creationId xmlns:a16="http://schemas.microsoft.com/office/drawing/2014/main" id="{8A007E6C-2946-23F7-86FE-A591B60DCD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9836" y="5085494"/>
                  <a:ext cx="718808" cy="723599"/>
                </a:xfrm>
                <a:prstGeom prst="rect">
                  <a:avLst/>
                </a:prstGeom>
              </p:spPr>
            </p:pic>
          </p:grpSp>
          <p:sp>
            <p:nvSpPr>
              <p:cNvPr id="126" name="Rounded Rectangle 125">
                <a:extLst>
                  <a:ext uri="{FF2B5EF4-FFF2-40B4-BE49-F238E27FC236}">
                    <a16:creationId xmlns:a16="http://schemas.microsoft.com/office/drawing/2014/main" id="{5811CB13-2A4D-A8A4-C6B6-FE767BC4E8DF}"/>
                  </a:ext>
                </a:extLst>
              </p:cNvPr>
              <p:cNvSpPr/>
              <p:nvPr/>
            </p:nvSpPr>
            <p:spPr>
              <a:xfrm>
                <a:off x="7032560" y="5047890"/>
                <a:ext cx="1080000" cy="1080000"/>
              </a:xfrm>
              <a:prstGeom prst="roundRect">
                <a:avLst>
                  <a:gd name="adj" fmla="val 7525"/>
                </a:avLst>
              </a:prstGeom>
              <a:solidFill>
                <a:schemeClr val="accent6"/>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Abstraction Layers</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C Libraries</a:t>
                </a:r>
              </a:p>
            </p:txBody>
          </p:sp>
        </p:grpSp>
      </p:grpSp>
      <p:grpSp>
        <p:nvGrpSpPr>
          <p:cNvPr id="69" name="Group 68">
            <a:extLst>
              <a:ext uri="{FF2B5EF4-FFF2-40B4-BE49-F238E27FC236}">
                <a16:creationId xmlns:a16="http://schemas.microsoft.com/office/drawing/2014/main" id="{0B05B03F-17A7-31F9-960A-86132F9146A4}"/>
              </a:ext>
            </a:extLst>
          </p:cNvPr>
          <p:cNvGrpSpPr/>
          <p:nvPr/>
        </p:nvGrpSpPr>
        <p:grpSpPr>
          <a:xfrm>
            <a:off x="518625" y="3022942"/>
            <a:ext cx="1963733" cy="2888436"/>
            <a:chOff x="661623" y="3086108"/>
            <a:chExt cx="1963733" cy="2888436"/>
          </a:xfrm>
        </p:grpSpPr>
        <p:grpSp>
          <p:nvGrpSpPr>
            <p:cNvPr id="68" name="Group 67">
              <a:extLst>
                <a:ext uri="{FF2B5EF4-FFF2-40B4-BE49-F238E27FC236}">
                  <a16:creationId xmlns:a16="http://schemas.microsoft.com/office/drawing/2014/main" id="{EFDBE5FA-D516-0B34-80E4-29A758DA0F4E}"/>
                </a:ext>
              </a:extLst>
            </p:cNvPr>
            <p:cNvGrpSpPr/>
            <p:nvPr/>
          </p:nvGrpSpPr>
          <p:grpSpPr>
            <a:xfrm>
              <a:off x="661623" y="3086108"/>
              <a:ext cx="1963733" cy="2888436"/>
              <a:chOff x="661623" y="3086108"/>
              <a:chExt cx="1963733" cy="2888436"/>
            </a:xfrm>
          </p:grpSpPr>
          <p:sp>
            <p:nvSpPr>
              <p:cNvPr id="145" name="Rounded Rectangle 174">
                <a:extLst>
                  <a:ext uri="{FF2B5EF4-FFF2-40B4-BE49-F238E27FC236}">
                    <a16:creationId xmlns:a16="http://schemas.microsoft.com/office/drawing/2014/main" id="{4A664727-DE47-8048-FE3A-2493DC3715CD}"/>
                  </a:ext>
                </a:extLst>
              </p:cNvPr>
              <p:cNvSpPr/>
              <p:nvPr/>
            </p:nvSpPr>
            <p:spPr>
              <a:xfrm>
                <a:off x="661623" y="3242994"/>
                <a:ext cx="1963733" cy="2731550"/>
              </a:xfrm>
              <a:prstGeom prst="roundRect">
                <a:avLst>
                  <a:gd name="adj" fmla="val 8585"/>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146" name="TextBox 145">
                <a:extLst>
                  <a:ext uri="{FF2B5EF4-FFF2-40B4-BE49-F238E27FC236}">
                    <a16:creationId xmlns:a16="http://schemas.microsoft.com/office/drawing/2014/main" id="{9C2C7D91-5FC9-F469-E2F5-23536C094A7C}"/>
                  </a:ext>
                </a:extLst>
              </p:cNvPr>
              <p:cNvSpPr txBox="1"/>
              <p:nvPr/>
            </p:nvSpPr>
            <p:spPr>
              <a:xfrm>
                <a:off x="1219483" y="3086108"/>
                <a:ext cx="848012" cy="303536"/>
              </a:xfrm>
              <a:prstGeom prst="rect">
                <a:avLst/>
              </a:prstGeom>
              <a:solidFill>
                <a:schemeClr val="bg1"/>
              </a:solidFill>
            </p:spPr>
            <p:txBody>
              <a:bodyPr wrap="square" tIns="36000" bIns="36000" rtlCol="0">
                <a:spAutoFit/>
              </a:bodyPr>
              <a:lstStyle/>
              <a:p>
                <a:pPr defTabSz="685783">
                  <a:buClrTx/>
                </a:pPr>
                <a:r>
                  <a:rPr lang="en-US" sz="1500" dirty="0">
                    <a:solidFill>
                      <a:schemeClr val="tx1">
                        <a:lumMod val="75000"/>
                      </a:schemeClr>
                    </a:solidFill>
                    <a:latin typeface="Source Sans Pro" panose="020B0503030403020204" pitchFamily="34" charset="0"/>
                    <a:ea typeface="Source Sans Pro" panose="020B0503030403020204" pitchFamily="34" charset="0"/>
                    <a:cs typeface="Source Sans Pro Light" charset="0"/>
                  </a:rPr>
                  <a:t>Legend</a:t>
                </a:r>
              </a:p>
            </p:txBody>
          </p:sp>
        </p:grpSp>
        <p:sp>
          <p:nvSpPr>
            <p:cNvPr id="136" name="Rounded Rectangle 135">
              <a:extLst>
                <a:ext uri="{FF2B5EF4-FFF2-40B4-BE49-F238E27FC236}">
                  <a16:creationId xmlns:a16="http://schemas.microsoft.com/office/drawing/2014/main" id="{B6D62123-BD46-A079-328A-3F4FEA0854FA}"/>
                </a:ext>
              </a:extLst>
            </p:cNvPr>
            <p:cNvSpPr/>
            <p:nvPr/>
          </p:nvSpPr>
          <p:spPr>
            <a:xfrm>
              <a:off x="843418" y="3438608"/>
              <a:ext cx="1620000" cy="38520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Major Input or Output</a:t>
              </a:r>
            </a:p>
          </p:txBody>
        </p:sp>
        <p:sp>
          <p:nvSpPr>
            <p:cNvPr id="137" name="Rounded Rectangle 136">
              <a:extLst>
                <a:ext uri="{FF2B5EF4-FFF2-40B4-BE49-F238E27FC236}">
                  <a16:creationId xmlns:a16="http://schemas.microsoft.com/office/drawing/2014/main" id="{C045BDBA-F061-BB5F-BABA-A1D9E764D9D0}"/>
                </a:ext>
              </a:extLst>
            </p:cNvPr>
            <p:cNvSpPr/>
            <p:nvPr/>
          </p:nvSpPr>
          <p:spPr>
            <a:xfrm>
              <a:off x="843418" y="4155285"/>
              <a:ext cx="1620000" cy="38520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Managed Code</a:t>
              </a:r>
            </a:p>
          </p:txBody>
        </p:sp>
        <p:sp>
          <p:nvSpPr>
            <p:cNvPr id="138" name="Rounded Rectangle 137">
              <a:extLst>
                <a:ext uri="{FF2B5EF4-FFF2-40B4-BE49-F238E27FC236}">
                  <a16:creationId xmlns:a16="http://schemas.microsoft.com/office/drawing/2014/main" id="{D58012A7-2BB5-B032-5DAF-4EE63162E17D}"/>
                </a:ext>
              </a:extLst>
            </p:cNvPr>
            <p:cNvSpPr/>
            <p:nvPr/>
          </p:nvSpPr>
          <p:spPr>
            <a:xfrm>
              <a:off x="843418" y="4671134"/>
              <a:ext cx="1620000" cy="385200"/>
            </a:xfrm>
            <a:prstGeom prst="roundRect">
              <a:avLst>
                <a:gd name="adj" fmla="val 11196"/>
              </a:avLst>
            </a:prstGeom>
            <a:solidFill>
              <a:schemeClr val="accent6"/>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Native Code</a:t>
              </a:r>
            </a:p>
          </p:txBody>
        </p:sp>
        <p:sp>
          <p:nvSpPr>
            <p:cNvPr id="139" name="Rounded Rectangle 7">
              <a:extLst>
                <a:ext uri="{FF2B5EF4-FFF2-40B4-BE49-F238E27FC236}">
                  <a16:creationId xmlns:a16="http://schemas.microsoft.com/office/drawing/2014/main" id="{52BF3F00-ADCD-3257-AA7D-90D34C319116}"/>
                </a:ext>
              </a:extLst>
            </p:cNvPr>
            <p:cNvSpPr/>
            <p:nvPr/>
          </p:nvSpPr>
          <p:spPr>
            <a:xfrm>
              <a:off x="843418" y="5387811"/>
              <a:ext cx="16200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Build Tool</a:t>
              </a:r>
            </a:p>
          </p:txBody>
        </p:sp>
      </p:grpSp>
    </p:spTree>
    <p:extLst>
      <p:ext uri="{BB962C8B-B14F-4D97-AF65-F5344CB8AC3E}">
        <p14:creationId xmlns:p14="http://schemas.microsoft.com/office/powerpoint/2010/main" val="257748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0" name="Connecteur droit avec flèche 149">
            <a:extLst>
              <a:ext uri="{FF2B5EF4-FFF2-40B4-BE49-F238E27FC236}">
                <a16:creationId xmlns:a16="http://schemas.microsoft.com/office/drawing/2014/main" id="{73158364-5188-8D01-765C-03E324A91A7C}"/>
              </a:ext>
            </a:extLst>
          </p:cNvPr>
          <p:cNvCxnSpPr>
            <a:cxnSpLocks/>
            <a:stCxn id="63" idx="2"/>
          </p:cNvCxnSpPr>
          <p:nvPr/>
        </p:nvCxnSpPr>
        <p:spPr>
          <a:xfrm>
            <a:off x="2523916" y="967922"/>
            <a:ext cx="2039" cy="111391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75">
            <a:extLst>
              <a:ext uri="{FF2B5EF4-FFF2-40B4-BE49-F238E27FC236}">
                <a16:creationId xmlns:a16="http://schemas.microsoft.com/office/drawing/2014/main" id="{A565C943-15E6-41B0-9286-7BE8D1706491}"/>
              </a:ext>
            </a:extLst>
          </p:cNvPr>
          <p:cNvSpPr txBox="1"/>
          <p:nvPr/>
        </p:nvSpPr>
        <p:spPr>
          <a:xfrm>
            <a:off x="2525955" y="1820631"/>
            <a:ext cx="1425390"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t>
            </a:r>
            <a:r>
              <a:rPr lang="en-US" sz="1000" dirty="0" err="1">
                <a:solidFill>
                  <a:srgbClr val="97A7AF"/>
                </a:solidFill>
                <a:latin typeface="Source Sans Pro" panose="020B0503030403020204" pitchFamily="34" charset="0"/>
                <a:ea typeface="Source Sans Pro" panose="020B0503030403020204" pitchFamily="34" charset="0"/>
              </a:rPr>
              <a:t>microejruntime.a</a:t>
            </a:r>
            <a:r>
              <a:rPr lang="en-US" sz="1000" dirty="0">
                <a:solidFill>
                  <a:srgbClr val="97A7AF"/>
                </a:solidFill>
                <a:latin typeface="Source Sans Pro" panose="020B0503030403020204" pitchFamily="34" charset="0"/>
                <a:ea typeface="Source Sans Pro" panose="020B0503030403020204" pitchFamily="34" charset="0"/>
              </a:rPr>
              <a:t>, .jar)</a:t>
            </a:r>
          </a:p>
        </p:txBody>
      </p:sp>
      <p:cxnSp>
        <p:nvCxnSpPr>
          <p:cNvPr id="15" name="Connecteur droit avec flèche 151">
            <a:extLst>
              <a:ext uri="{FF2B5EF4-FFF2-40B4-BE49-F238E27FC236}">
                <a16:creationId xmlns:a16="http://schemas.microsoft.com/office/drawing/2014/main" id="{9DD06B8C-2181-61F1-B3BC-84962364B907}"/>
              </a:ext>
            </a:extLst>
          </p:cNvPr>
          <p:cNvCxnSpPr>
            <a:cxnSpLocks/>
            <a:endCxn id="118" idx="0"/>
          </p:cNvCxnSpPr>
          <p:nvPr/>
        </p:nvCxnSpPr>
        <p:spPr>
          <a:xfrm>
            <a:off x="4170110" y="988312"/>
            <a:ext cx="0" cy="41410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2">
            <a:extLst>
              <a:ext uri="{FF2B5EF4-FFF2-40B4-BE49-F238E27FC236}">
                <a16:creationId xmlns:a16="http://schemas.microsoft.com/office/drawing/2014/main" id="{42D498B0-577A-FBB0-19E7-1434798491A7}"/>
              </a:ext>
            </a:extLst>
          </p:cNvPr>
          <p:cNvSpPr txBox="1"/>
          <p:nvPr/>
        </p:nvSpPr>
        <p:spPr>
          <a:xfrm>
            <a:off x="4175788" y="1818765"/>
            <a:ext cx="787395"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(.jar, .class)</a:t>
            </a:r>
          </a:p>
        </p:txBody>
      </p:sp>
      <p:sp>
        <p:nvSpPr>
          <p:cNvPr id="18" name="ZoneTexte 173">
            <a:extLst>
              <a:ext uri="{FF2B5EF4-FFF2-40B4-BE49-F238E27FC236}">
                <a16:creationId xmlns:a16="http://schemas.microsoft.com/office/drawing/2014/main" id="{B517F56A-B8CA-42AF-DDF5-4E836E67CEAE}"/>
              </a:ext>
            </a:extLst>
          </p:cNvPr>
          <p:cNvSpPr txBox="1"/>
          <p:nvPr/>
        </p:nvSpPr>
        <p:spPr>
          <a:xfrm>
            <a:off x="4141099" y="988300"/>
            <a:ext cx="784189" cy="400110"/>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(.java, .list, </a:t>
            </a:r>
          </a:p>
          <a:p>
            <a:pPr>
              <a:defRPr/>
            </a:pPr>
            <a:r>
              <a:rPr lang="en-US" sz="1000" dirty="0">
                <a:solidFill>
                  <a:srgbClr val="97A7AF"/>
                </a:solidFill>
                <a:latin typeface="Source Sans Pro" panose="020B0503030403020204" pitchFamily="34" charset="0"/>
                <a:ea typeface="Source Sans Pro" panose="020B0503030403020204" pitchFamily="34" charset="0"/>
              </a:rPr>
              <a:t>resources)</a:t>
            </a:r>
          </a:p>
        </p:txBody>
      </p:sp>
      <p:cxnSp>
        <p:nvCxnSpPr>
          <p:cNvPr id="20" name="Connecteur droit avec flèche 149">
            <a:extLst>
              <a:ext uri="{FF2B5EF4-FFF2-40B4-BE49-F238E27FC236}">
                <a16:creationId xmlns:a16="http://schemas.microsoft.com/office/drawing/2014/main" id="{CD7DD147-64C7-3B54-7DB2-35D423C84247}"/>
              </a:ext>
            </a:extLst>
          </p:cNvPr>
          <p:cNvCxnSpPr>
            <a:cxnSpLocks/>
            <a:stCxn id="118" idx="2"/>
          </p:cNvCxnSpPr>
          <p:nvPr/>
        </p:nvCxnSpPr>
        <p:spPr>
          <a:xfrm flipH="1">
            <a:off x="4170109" y="1788301"/>
            <a:ext cx="1" cy="3011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167">
            <a:extLst>
              <a:ext uri="{FF2B5EF4-FFF2-40B4-BE49-F238E27FC236}">
                <a16:creationId xmlns:a16="http://schemas.microsoft.com/office/drawing/2014/main" id="{B274EB27-840A-2006-CFDB-5F18EF42822B}"/>
              </a:ext>
            </a:extLst>
          </p:cNvPr>
          <p:cNvSpPr txBox="1"/>
          <p:nvPr/>
        </p:nvSpPr>
        <p:spPr>
          <a:xfrm>
            <a:off x="4978143" y="2712394"/>
            <a:ext cx="2108269"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t>
            </a:r>
            <a:r>
              <a:rPr lang="en-US" sz="1000" dirty="0" err="1">
                <a:solidFill>
                  <a:srgbClr val="97A7AF"/>
                </a:solidFill>
                <a:latin typeface="Source Sans Pro" panose="020B0503030403020204" pitchFamily="34" charset="0"/>
                <a:ea typeface="Source Sans Pro" panose="020B0503030403020204" pitchFamily="34" charset="0"/>
              </a:rPr>
              <a:t>microejruntime.a</a:t>
            </a:r>
            <a:r>
              <a:rPr lang="en-US" sz="1000" dirty="0">
                <a:solidFill>
                  <a:srgbClr val="97A7AF"/>
                </a:solidFill>
                <a:latin typeface="Source Sans Pro" panose="020B0503030403020204" pitchFamily="34" charset="0"/>
                <a:ea typeface="Source Sans Pro" panose="020B0503030403020204" pitchFamily="34" charset="0"/>
              </a:rPr>
              <a:t>, </a:t>
            </a:r>
            <a:r>
              <a:rPr lang="en-US" sz="1000" dirty="0" err="1">
                <a:solidFill>
                  <a:srgbClr val="97A7AF"/>
                </a:solidFill>
                <a:latin typeface="Source Sans Pro" panose="020B0503030403020204" pitchFamily="34" charset="0"/>
                <a:ea typeface="Source Sans Pro" panose="020B0503030403020204" pitchFamily="34" charset="0"/>
              </a:rPr>
              <a:t>microejapp.o</a:t>
            </a:r>
            <a:r>
              <a:rPr lang="en-US" sz="1000" dirty="0">
                <a:solidFill>
                  <a:srgbClr val="97A7AF"/>
                </a:solidFill>
                <a:latin typeface="Source Sans Pro" panose="020B0503030403020204" pitchFamily="34" charset="0"/>
                <a:ea typeface="Source Sans Pro" panose="020B0503030403020204" pitchFamily="34" charset="0"/>
              </a:rPr>
              <a:t>, .s)</a:t>
            </a:r>
          </a:p>
        </p:txBody>
      </p:sp>
      <p:cxnSp>
        <p:nvCxnSpPr>
          <p:cNvPr id="33" name="Connecteur droit avec flèche 149">
            <a:extLst>
              <a:ext uri="{FF2B5EF4-FFF2-40B4-BE49-F238E27FC236}">
                <a16:creationId xmlns:a16="http://schemas.microsoft.com/office/drawing/2014/main" id="{5627EB19-DBA7-83D7-0F49-AB061D26FFFF}"/>
              </a:ext>
            </a:extLst>
          </p:cNvPr>
          <p:cNvCxnSpPr>
            <a:cxnSpLocks/>
            <a:stCxn id="115" idx="2"/>
          </p:cNvCxnSpPr>
          <p:nvPr/>
        </p:nvCxnSpPr>
        <p:spPr>
          <a:xfrm>
            <a:off x="7095820" y="3429000"/>
            <a:ext cx="0" cy="49613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9">
            <a:extLst>
              <a:ext uri="{FF2B5EF4-FFF2-40B4-BE49-F238E27FC236}">
                <a16:creationId xmlns:a16="http://schemas.microsoft.com/office/drawing/2014/main" id="{8375980D-DF58-E3F1-369C-BB483C3C8E6F}"/>
              </a:ext>
            </a:extLst>
          </p:cNvPr>
          <p:cNvCxnSpPr>
            <a:cxnSpLocks/>
            <a:stCxn id="116" idx="2"/>
          </p:cNvCxnSpPr>
          <p:nvPr/>
        </p:nvCxnSpPr>
        <p:spPr>
          <a:xfrm>
            <a:off x="9407028" y="2476520"/>
            <a:ext cx="0" cy="55520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9">
            <a:extLst>
              <a:ext uri="{FF2B5EF4-FFF2-40B4-BE49-F238E27FC236}">
                <a16:creationId xmlns:a16="http://schemas.microsoft.com/office/drawing/2014/main" id="{E683D0AF-4104-DDDC-52AE-48F4A90939C5}"/>
              </a:ext>
            </a:extLst>
          </p:cNvPr>
          <p:cNvCxnSpPr>
            <a:cxnSpLocks/>
            <a:stCxn id="108" idx="2"/>
            <a:endCxn id="116" idx="0"/>
          </p:cNvCxnSpPr>
          <p:nvPr/>
        </p:nvCxnSpPr>
        <p:spPr>
          <a:xfrm flipH="1">
            <a:off x="9407028" y="1016911"/>
            <a:ext cx="1" cy="107372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8" name="ZoneTexte 12">
            <a:extLst>
              <a:ext uri="{FF2B5EF4-FFF2-40B4-BE49-F238E27FC236}">
                <a16:creationId xmlns:a16="http://schemas.microsoft.com/office/drawing/2014/main" id="{9523C40E-7905-F3DC-2BC7-5C9CBAC92720}"/>
              </a:ext>
            </a:extLst>
          </p:cNvPr>
          <p:cNvSpPr txBox="1"/>
          <p:nvPr/>
        </p:nvSpPr>
        <p:spPr>
          <a:xfrm>
            <a:off x="9390534" y="2745495"/>
            <a:ext cx="360996"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(.o)</a:t>
            </a:r>
          </a:p>
        </p:txBody>
      </p:sp>
      <p:sp>
        <p:nvSpPr>
          <p:cNvPr id="50" name="ZoneTexte 167">
            <a:extLst>
              <a:ext uri="{FF2B5EF4-FFF2-40B4-BE49-F238E27FC236}">
                <a16:creationId xmlns:a16="http://schemas.microsoft.com/office/drawing/2014/main" id="{1284008D-3219-3950-6798-CDDD12DDD924}"/>
              </a:ext>
            </a:extLst>
          </p:cNvPr>
          <p:cNvSpPr txBox="1"/>
          <p:nvPr/>
        </p:nvSpPr>
        <p:spPr>
          <a:xfrm>
            <a:off x="9407028" y="1807657"/>
            <a:ext cx="508473"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(.c, .h)</a:t>
            </a:r>
          </a:p>
        </p:txBody>
      </p:sp>
      <p:cxnSp>
        <p:nvCxnSpPr>
          <p:cNvPr id="54" name="Connecteur droit avec flèche 9">
            <a:extLst>
              <a:ext uri="{FF2B5EF4-FFF2-40B4-BE49-F238E27FC236}">
                <a16:creationId xmlns:a16="http://schemas.microsoft.com/office/drawing/2014/main" id="{538F4C94-5D6D-64CF-FFA3-0310DBE21D9D}"/>
              </a:ext>
            </a:extLst>
          </p:cNvPr>
          <p:cNvCxnSpPr>
            <a:cxnSpLocks/>
            <a:stCxn id="102" idx="2"/>
          </p:cNvCxnSpPr>
          <p:nvPr/>
        </p:nvCxnSpPr>
        <p:spPr>
          <a:xfrm>
            <a:off x="11104195" y="1038321"/>
            <a:ext cx="0" cy="199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5" name="ZoneTexte 167">
            <a:extLst>
              <a:ext uri="{FF2B5EF4-FFF2-40B4-BE49-F238E27FC236}">
                <a16:creationId xmlns:a16="http://schemas.microsoft.com/office/drawing/2014/main" id="{38C1D9AF-6473-4A8A-8F6C-BA9913AA096A}"/>
              </a:ext>
            </a:extLst>
          </p:cNvPr>
          <p:cNvSpPr txBox="1"/>
          <p:nvPr/>
        </p:nvSpPr>
        <p:spPr>
          <a:xfrm>
            <a:off x="11120690" y="2745495"/>
            <a:ext cx="354584"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a:t>
            </a:r>
          </a:p>
        </p:txBody>
      </p:sp>
      <p:cxnSp>
        <p:nvCxnSpPr>
          <p:cNvPr id="59" name="Connecteur droit avec flèche 9">
            <a:extLst>
              <a:ext uri="{FF2B5EF4-FFF2-40B4-BE49-F238E27FC236}">
                <a16:creationId xmlns:a16="http://schemas.microsoft.com/office/drawing/2014/main" id="{14034553-FC7C-A869-FD2A-4147A50591F4}"/>
              </a:ext>
            </a:extLst>
          </p:cNvPr>
          <p:cNvCxnSpPr>
            <a:cxnSpLocks/>
            <a:stCxn id="117" idx="2"/>
          </p:cNvCxnSpPr>
          <p:nvPr/>
        </p:nvCxnSpPr>
        <p:spPr>
          <a:xfrm>
            <a:off x="4976095" y="2473789"/>
            <a:ext cx="0" cy="5620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0" name="ZoneTexte 167">
            <a:extLst>
              <a:ext uri="{FF2B5EF4-FFF2-40B4-BE49-F238E27FC236}">
                <a16:creationId xmlns:a16="http://schemas.microsoft.com/office/drawing/2014/main" id="{780B7093-5256-2144-535E-2A4E9D5D4FEA}"/>
              </a:ext>
            </a:extLst>
          </p:cNvPr>
          <p:cNvSpPr txBox="1"/>
          <p:nvPr/>
        </p:nvSpPr>
        <p:spPr>
          <a:xfrm>
            <a:off x="7095819" y="3635812"/>
            <a:ext cx="2149948"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t>
            </a:r>
            <a:r>
              <a:rPr lang="en-US" sz="1000" dirty="0" err="1">
                <a:solidFill>
                  <a:srgbClr val="97A7AF"/>
                </a:solidFill>
                <a:latin typeface="Source Sans Pro" panose="020B0503030403020204" pitchFamily="34" charset="0"/>
                <a:ea typeface="Source Sans Pro" panose="020B0503030403020204" pitchFamily="34" charset="0"/>
              </a:rPr>
              <a:t>application.out</a:t>
            </a:r>
            <a:r>
              <a:rPr lang="en-US" sz="1000" dirty="0">
                <a:solidFill>
                  <a:srgbClr val="97A7AF"/>
                </a:solidFill>
                <a:latin typeface="Source Sans Pro" panose="020B0503030403020204" pitchFamily="34" charset="0"/>
                <a:ea typeface="Source Sans Pro" panose="020B0503030403020204" pitchFamily="34" charset="0"/>
              </a:rPr>
              <a:t>, </a:t>
            </a:r>
            <a:r>
              <a:rPr lang="en-US" sz="1000" dirty="0" err="1">
                <a:solidFill>
                  <a:srgbClr val="97A7AF"/>
                </a:solidFill>
                <a:latin typeface="Source Sans Pro" panose="020B0503030403020204" pitchFamily="34" charset="0"/>
                <a:ea typeface="Source Sans Pro" panose="020B0503030403020204" pitchFamily="34" charset="0"/>
              </a:rPr>
              <a:t>application.hex</a:t>
            </a:r>
            <a:r>
              <a:rPr lang="en-US" sz="1000" dirty="0">
                <a:solidFill>
                  <a:srgbClr val="97A7AF"/>
                </a:solidFill>
                <a:latin typeface="Source Sans Pro" panose="020B0503030403020204" pitchFamily="34" charset="0"/>
                <a:ea typeface="Source Sans Pro" panose="020B0503030403020204" pitchFamily="34" charset="0"/>
              </a:rPr>
              <a:t>, …)</a:t>
            </a:r>
          </a:p>
        </p:txBody>
      </p:sp>
      <p:grpSp>
        <p:nvGrpSpPr>
          <p:cNvPr id="81" name="Group 80">
            <a:extLst>
              <a:ext uri="{FF2B5EF4-FFF2-40B4-BE49-F238E27FC236}">
                <a16:creationId xmlns:a16="http://schemas.microsoft.com/office/drawing/2014/main" id="{54466CE9-AC99-DBE9-D9F1-79DC744FD2BD}"/>
              </a:ext>
            </a:extLst>
          </p:cNvPr>
          <p:cNvGrpSpPr/>
          <p:nvPr/>
        </p:nvGrpSpPr>
        <p:grpSpPr>
          <a:xfrm>
            <a:off x="1665122" y="281093"/>
            <a:ext cx="1655644" cy="686829"/>
            <a:chOff x="1523762" y="708066"/>
            <a:chExt cx="1655644" cy="686829"/>
          </a:xfrm>
        </p:grpSpPr>
        <p:sp>
          <p:nvSpPr>
            <p:cNvPr id="63" name="Rounded Rectangle 62">
              <a:extLst>
                <a:ext uri="{FF2B5EF4-FFF2-40B4-BE49-F238E27FC236}">
                  <a16:creationId xmlns:a16="http://schemas.microsoft.com/office/drawing/2014/main" id="{0E021BBB-9985-09DB-890C-F4AA9006E966}"/>
                </a:ext>
              </a:extLst>
            </p:cNvPr>
            <p:cNvSpPr/>
            <p:nvPr/>
          </p:nvSpPr>
          <p:spPr>
            <a:xfrm>
              <a:off x="1585705" y="731373"/>
              <a:ext cx="1593701" cy="663522"/>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MICROEJ VEE Port</a:t>
              </a: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p:txBody>
        </p:sp>
        <p:grpSp>
          <p:nvGrpSpPr>
            <p:cNvPr id="80" name="Group 79">
              <a:extLst>
                <a:ext uri="{FF2B5EF4-FFF2-40B4-BE49-F238E27FC236}">
                  <a16:creationId xmlns:a16="http://schemas.microsoft.com/office/drawing/2014/main" id="{AC30BFC7-C639-6258-0A09-6D7F470D4B51}"/>
                </a:ext>
              </a:extLst>
            </p:cNvPr>
            <p:cNvGrpSpPr/>
            <p:nvPr/>
          </p:nvGrpSpPr>
          <p:grpSpPr>
            <a:xfrm>
              <a:off x="1523762" y="708066"/>
              <a:ext cx="344751" cy="303135"/>
              <a:chOff x="1523762" y="708066"/>
              <a:chExt cx="344751" cy="303135"/>
            </a:xfrm>
          </p:grpSpPr>
          <p:sp>
            <p:nvSpPr>
              <p:cNvPr id="82" name="Bande diagonale 197">
                <a:extLst>
                  <a:ext uri="{FF2B5EF4-FFF2-40B4-BE49-F238E27FC236}">
                    <a16:creationId xmlns:a16="http://schemas.microsoft.com/office/drawing/2014/main" id="{053FC002-07CD-0B0F-DF64-8C6A06F4A25B}"/>
                  </a:ext>
                </a:extLst>
              </p:cNvPr>
              <p:cNvSpPr/>
              <p:nvPr/>
            </p:nvSpPr>
            <p:spPr>
              <a:xfrm>
                <a:off x="1588685" y="731373"/>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83" name="ZoneTexte 198">
                <a:extLst>
                  <a:ext uri="{FF2B5EF4-FFF2-40B4-BE49-F238E27FC236}">
                    <a16:creationId xmlns:a16="http://schemas.microsoft.com/office/drawing/2014/main" id="{42B8CC75-F1EE-5181-E2A8-15C73B87E514}"/>
                  </a:ext>
                </a:extLst>
              </p:cNvPr>
              <p:cNvSpPr txBox="1"/>
              <p:nvPr/>
            </p:nvSpPr>
            <p:spPr>
              <a:xfrm rot="18945775">
                <a:off x="1523762" y="708066"/>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86" name="Group 85">
            <a:extLst>
              <a:ext uri="{FF2B5EF4-FFF2-40B4-BE49-F238E27FC236}">
                <a16:creationId xmlns:a16="http://schemas.microsoft.com/office/drawing/2014/main" id="{FBF4F0EA-CE2E-1A82-7B22-37BA3D748F3F}"/>
              </a:ext>
            </a:extLst>
          </p:cNvPr>
          <p:cNvGrpSpPr/>
          <p:nvPr/>
        </p:nvGrpSpPr>
        <p:grpSpPr>
          <a:xfrm>
            <a:off x="3320538" y="302597"/>
            <a:ext cx="3212896" cy="685715"/>
            <a:chOff x="3179178" y="729570"/>
            <a:chExt cx="3212896" cy="685715"/>
          </a:xfrm>
        </p:grpSpPr>
        <p:sp>
          <p:nvSpPr>
            <p:cNvPr id="92" name="Rounded Rectangle 91">
              <a:extLst>
                <a:ext uri="{FF2B5EF4-FFF2-40B4-BE49-F238E27FC236}">
                  <a16:creationId xmlns:a16="http://schemas.microsoft.com/office/drawing/2014/main" id="{4633038C-8BC9-7B4D-396F-B555E20A40D8}"/>
                </a:ext>
              </a:extLst>
            </p:cNvPr>
            <p:cNvSpPr/>
            <p:nvPr/>
          </p:nvSpPr>
          <p:spPr>
            <a:xfrm>
              <a:off x="3252624" y="751763"/>
              <a:ext cx="3139450" cy="663522"/>
            </a:xfrm>
            <a:prstGeom prst="roundRect">
              <a:avLst>
                <a:gd name="adj" fmla="val 6304"/>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Application</a:t>
              </a:r>
            </a:p>
          </p:txBody>
        </p:sp>
        <p:grpSp>
          <p:nvGrpSpPr>
            <p:cNvPr id="85" name="Group 84">
              <a:extLst>
                <a:ext uri="{FF2B5EF4-FFF2-40B4-BE49-F238E27FC236}">
                  <a16:creationId xmlns:a16="http://schemas.microsoft.com/office/drawing/2014/main" id="{3F998FEE-B9E5-8488-388A-863D542B5531}"/>
                </a:ext>
              </a:extLst>
            </p:cNvPr>
            <p:cNvGrpSpPr/>
            <p:nvPr/>
          </p:nvGrpSpPr>
          <p:grpSpPr>
            <a:xfrm>
              <a:off x="3179178" y="729570"/>
              <a:ext cx="352207" cy="308440"/>
              <a:chOff x="3179178" y="729570"/>
              <a:chExt cx="352207" cy="308440"/>
            </a:xfrm>
          </p:grpSpPr>
          <p:sp>
            <p:nvSpPr>
              <p:cNvPr id="97" name="Bande diagonale 192">
                <a:extLst>
                  <a:ext uri="{FF2B5EF4-FFF2-40B4-BE49-F238E27FC236}">
                    <a16:creationId xmlns:a16="http://schemas.microsoft.com/office/drawing/2014/main" id="{D6543F36-CED3-3E71-C1DF-A47C07C28EBA}"/>
                  </a:ext>
                </a:extLst>
              </p:cNvPr>
              <p:cNvSpPr/>
              <p:nvPr/>
            </p:nvSpPr>
            <p:spPr>
              <a:xfrm>
                <a:off x="3251557" y="758182"/>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98" name="ZoneTexte 182">
                <a:extLst>
                  <a:ext uri="{FF2B5EF4-FFF2-40B4-BE49-F238E27FC236}">
                    <a16:creationId xmlns:a16="http://schemas.microsoft.com/office/drawing/2014/main" id="{EAE1BE84-013F-DB90-B5DF-D32BDBC0B7EB}"/>
                  </a:ext>
                </a:extLst>
              </p:cNvPr>
              <p:cNvSpPr txBox="1"/>
              <p:nvPr/>
            </p:nvSpPr>
            <p:spPr>
              <a:xfrm rot="18945775">
                <a:off x="3179178" y="729570"/>
                <a:ext cx="317716" cy="230832"/>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900" dirty="0" err="1">
                    <a:solidFill>
                      <a:srgbClr val="FFFFFF"/>
                    </a:solidFill>
                    <a:latin typeface="Source Sans Pro Light" panose="020B0403030403020204" pitchFamily="34" charset="0"/>
                    <a:ea typeface="Source Sans Pro Light" panose="020B0403030403020204" pitchFamily="34" charset="0"/>
                  </a:rPr>
                  <a:t>src</a:t>
                </a:r>
                <a:endParaRPr lang="en-US" sz="900" dirty="0">
                  <a:solidFill>
                    <a:srgbClr val="FFFFFF"/>
                  </a:solidFill>
                  <a:latin typeface="Source Sans Pro Light" panose="020B0403030403020204" pitchFamily="34" charset="0"/>
                  <a:ea typeface="Source Sans Pro Light" panose="020B0403030403020204" pitchFamily="34" charset="0"/>
                </a:endParaRPr>
              </a:p>
            </p:txBody>
          </p:sp>
        </p:grpSp>
      </p:grpSp>
      <p:grpSp>
        <p:nvGrpSpPr>
          <p:cNvPr id="93" name="Group 92">
            <a:extLst>
              <a:ext uri="{FF2B5EF4-FFF2-40B4-BE49-F238E27FC236}">
                <a16:creationId xmlns:a16="http://schemas.microsoft.com/office/drawing/2014/main" id="{60A9F37B-589D-A07A-07B1-BDC79AEB889C}"/>
              </a:ext>
            </a:extLst>
          </p:cNvPr>
          <p:cNvGrpSpPr/>
          <p:nvPr/>
        </p:nvGrpSpPr>
        <p:grpSpPr>
          <a:xfrm>
            <a:off x="10245401" y="351492"/>
            <a:ext cx="1655644" cy="686829"/>
            <a:chOff x="10104041" y="778465"/>
            <a:chExt cx="1655644" cy="686829"/>
          </a:xfrm>
        </p:grpSpPr>
        <p:sp>
          <p:nvSpPr>
            <p:cNvPr id="102" name="Rounded Rectangle 101">
              <a:extLst>
                <a:ext uri="{FF2B5EF4-FFF2-40B4-BE49-F238E27FC236}">
                  <a16:creationId xmlns:a16="http://schemas.microsoft.com/office/drawing/2014/main" id="{7E0E3BCA-547A-B3A4-2AE4-B2F264671B0B}"/>
                </a:ext>
              </a:extLst>
            </p:cNvPr>
            <p:cNvSpPr/>
            <p:nvPr/>
          </p:nvSpPr>
          <p:spPr>
            <a:xfrm>
              <a:off x="10165984" y="801772"/>
              <a:ext cx="1593701" cy="663522"/>
            </a:xfrm>
            <a:prstGeom prst="roundRect">
              <a:avLst>
                <a:gd name="adj" fmla="val 6304"/>
              </a:avLst>
            </a:prstGeom>
            <a:solidFill>
              <a:schemeClr val="accent3">
                <a:lumMod val="75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C Libraries</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Legacy C Libraries</a:t>
              </a:r>
            </a:p>
          </p:txBody>
        </p:sp>
        <p:grpSp>
          <p:nvGrpSpPr>
            <p:cNvPr id="89" name="Group 88">
              <a:extLst>
                <a:ext uri="{FF2B5EF4-FFF2-40B4-BE49-F238E27FC236}">
                  <a16:creationId xmlns:a16="http://schemas.microsoft.com/office/drawing/2014/main" id="{C9A41298-AAEC-48BE-7482-4E41869421A7}"/>
                </a:ext>
              </a:extLst>
            </p:cNvPr>
            <p:cNvGrpSpPr/>
            <p:nvPr/>
          </p:nvGrpSpPr>
          <p:grpSpPr>
            <a:xfrm>
              <a:off x="10104041" y="778465"/>
              <a:ext cx="344751" cy="303135"/>
              <a:chOff x="10104041" y="778465"/>
              <a:chExt cx="344751" cy="303135"/>
            </a:xfrm>
          </p:grpSpPr>
          <p:sp>
            <p:nvSpPr>
              <p:cNvPr id="104" name="Bande diagonale 197">
                <a:extLst>
                  <a:ext uri="{FF2B5EF4-FFF2-40B4-BE49-F238E27FC236}">
                    <a16:creationId xmlns:a16="http://schemas.microsoft.com/office/drawing/2014/main" id="{09AC477B-465F-A78F-A64F-B427F291E699}"/>
                  </a:ext>
                </a:extLst>
              </p:cNvPr>
              <p:cNvSpPr/>
              <p:nvPr/>
            </p:nvSpPr>
            <p:spPr>
              <a:xfrm>
                <a:off x="10168964" y="801772"/>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05" name="ZoneTexte 198">
                <a:extLst>
                  <a:ext uri="{FF2B5EF4-FFF2-40B4-BE49-F238E27FC236}">
                    <a16:creationId xmlns:a16="http://schemas.microsoft.com/office/drawing/2014/main" id="{635FCD09-8050-CFB9-4DE9-523CCA8DD8ED}"/>
                  </a:ext>
                </a:extLst>
              </p:cNvPr>
              <p:cNvSpPr txBox="1"/>
              <p:nvPr/>
            </p:nvSpPr>
            <p:spPr>
              <a:xfrm rot="18945775">
                <a:off x="10104041" y="778465"/>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91" name="Group 90">
            <a:extLst>
              <a:ext uri="{FF2B5EF4-FFF2-40B4-BE49-F238E27FC236}">
                <a16:creationId xmlns:a16="http://schemas.microsoft.com/office/drawing/2014/main" id="{E0394091-DF15-EBB8-01F4-CCB442E14510}"/>
              </a:ext>
            </a:extLst>
          </p:cNvPr>
          <p:cNvGrpSpPr/>
          <p:nvPr/>
        </p:nvGrpSpPr>
        <p:grpSpPr>
          <a:xfrm>
            <a:off x="8540809" y="331209"/>
            <a:ext cx="1663070" cy="685702"/>
            <a:chOff x="8399449" y="758182"/>
            <a:chExt cx="1663070" cy="685702"/>
          </a:xfrm>
        </p:grpSpPr>
        <p:sp>
          <p:nvSpPr>
            <p:cNvPr id="108" name="Rounded Rectangle 107">
              <a:extLst>
                <a:ext uri="{FF2B5EF4-FFF2-40B4-BE49-F238E27FC236}">
                  <a16:creationId xmlns:a16="http://schemas.microsoft.com/office/drawing/2014/main" id="{02B138B5-7CE0-3594-0B69-729040A40724}"/>
                </a:ext>
              </a:extLst>
            </p:cNvPr>
            <p:cNvSpPr/>
            <p:nvPr/>
          </p:nvSpPr>
          <p:spPr>
            <a:xfrm>
              <a:off x="8468818" y="780362"/>
              <a:ext cx="1593701" cy="663522"/>
            </a:xfrm>
            <a:prstGeom prst="roundRect">
              <a:avLst>
                <a:gd name="adj" fmla="val 6304"/>
              </a:avLst>
            </a:prstGeom>
            <a:solidFill>
              <a:schemeClr val="accent3">
                <a:lumMod val="75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C Code</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Abstraction Layers</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 VEE Startup</a:t>
              </a:r>
            </a:p>
          </p:txBody>
        </p:sp>
        <p:grpSp>
          <p:nvGrpSpPr>
            <p:cNvPr id="88" name="Group 87">
              <a:extLst>
                <a:ext uri="{FF2B5EF4-FFF2-40B4-BE49-F238E27FC236}">
                  <a16:creationId xmlns:a16="http://schemas.microsoft.com/office/drawing/2014/main" id="{7EF3F973-0444-A37E-BBE9-B7F1CFF15DFD}"/>
                </a:ext>
              </a:extLst>
            </p:cNvPr>
            <p:cNvGrpSpPr/>
            <p:nvPr/>
          </p:nvGrpSpPr>
          <p:grpSpPr>
            <a:xfrm>
              <a:off x="8399449" y="758182"/>
              <a:ext cx="352207" cy="308440"/>
              <a:chOff x="8399449" y="758182"/>
              <a:chExt cx="352207" cy="308440"/>
            </a:xfrm>
          </p:grpSpPr>
          <p:sp>
            <p:nvSpPr>
              <p:cNvPr id="110" name="Bande diagonale 192">
                <a:extLst>
                  <a:ext uri="{FF2B5EF4-FFF2-40B4-BE49-F238E27FC236}">
                    <a16:creationId xmlns:a16="http://schemas.microsoft.com/office/drawing/2014/main" id="{441D063E-2AD4-52D7-290E-77DD3FD7680D}"/>
                  </a:ext>
                </a:extLst>
              </p:cNvPr>
              <p:cNvSpPr/>
              <p:nvPr/>
            </p:nvSpPr>
            <p:spPr>
              <a:xfrm>
                <a:off x="8471828" y="786794"/>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111" name="ZoneTexte 182">
                <a:extLst>
                  <a:ext uri="{FF2B5EF4-FFF2-40B4-BE49-F238E27FC236}">
                    <a16:creationId xmlns:a16="http://schemas.microsoft.com/office/drawing/2014/main" id="{628A20B5-ADF7-BFBB-3B88-84D6D64D217D}"/>
                  </a:ext>
                </a:extLst>
              </p:cNvPr>
              <p:cNvSpPr txBox="1"/>
              <p:nvPr/>
            </p:nvSpPr>
            <p:spPr>
              <a:xfrm rot="18945775">
                <a:off x="8399449" y="758182"/>
                <a:ext cx="317716" cy="230832"/>
              </a:xfrm>
              <a:prstGeom prst="rect">
                <a:avLst/>
              </a:prstGeom>
              <a:noFill/>
            </p:spPr>
            <p:txBody>
              <a:bodyPr wrap="none" rtlCol="0">
                <a:spAutoFit/>
              </a:bodyPr>
              <a:lstStyle>
                <a:defPPr>
                  <a:defRPr lang="en-US"/>
                </a:defPPr>
                <a:lvl1pPr>
                  <a:defRPr sz="900">
                    <a:solidFill>
                      <a:srgbClr val="FFFFFF"/>
                    </a:solidFill>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t>src</a:t>
                </a:r>
                <a:endParaRPr lang="en-US" dirty="0"/>
              </a:p>
            </p:txBody>
          </p:sp>
        </p:grpSp>
      </p:grpSp>
      <p:sp>
        <p:nvSpPr>
          <p:cNvPr id="115" name="Rounded Rectangle 114">
            <a:extLst>
              <a:ext uri="{FF2B5EF4-FFF2-40B4-BE49-F238E27FC236}">
                <a16:creationId xmlns:a16="http://schemas.microsoft.com/office/drawing/2014/main" id="{1D19062C-D319-6F7D-E065-E86CB1FFF3AB}"/>
              </a:ext>
            </a:extLst>
          </p:cNvPr>
          <p:cNvSpPr/>
          <p:nvPr/>
        </p:nvSpPr>
        <p:spPr>
          <a:xfrm>
            <a:off x="2697699" y="3043111"/>
            <a:ext cx="8796241"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Third Party ELF Linker</a:t>
            </a:r>
          </a:p>
        </p:txBody>
      </p:sp>
      <p:sp>
        <p:nvSpPr>
          <p:cNvPr id="116" name="Rounded Rectangle 115">
            <a:extLst>
              <a:ext uri="{FF2B5EF4-FFF2-40B4-BE49-F238E27FC236}">
                <a16:creationId xmlns:a16="http://schemas.microsoft.com/office/drawing/2014/main" id="{157A4DC4-596A-6962-5239-D21619ACC607}"/>
              </a:ext>
            </a:extLst>
          </p:cNvPr>
          <p:cNvSpPr/>
          <p:nvPr/>
        </p:nvSpPr>
        <p:spPr>
          <a:xfrm>
            <a:off x="8609628" y="2090631"/>
            <a:ext cx="15948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C Compiler</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(native toolchain)</a:t>
            </a:r>
          </a:p>
        </p:txBody>
      </p:sp>
      <p:sp>
        <p:nvSpPr>
          <p:cNvPr id="117" name="Rounded Rectangle 116">
            <a:extLst>
              <a:ext uri="{FF2B5EF4-FFF2-40B4-BE49-F238E27FC236}">
                <a16:creationId xmlns:a16="http://schemas.microsoft.com/office/drawing/2014/main" id="{4DB8CCDC-5832-C8A1-7634-71D9C2951DFC}"/>
              </a:ext>
            </a:extLst>
          </p:cNvPr>
          <p:cNvSpPr/>
          <p:nvPr/>
        </p:nvSpPr>
        <p:spPr>
          <a:xfrm>
            <a:off x="1736397" y="2087900"/>
            <a:ext cx="6479395"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MICROEJ SDK</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(Binary Code Verifier + SOAR + Gradle Plugin)</a:t>
            </a:r>
          </a:p>
        </p:txBody>
      </p:sp>
      <p:grpSp>
        <p:nvGrpSpPr>
          <p:cNvPr id="79" name="Group 78">
            <a:extLst>
              <a:ext uri="{FF2B5EF4-FFF2-40B4-BE49-F238E27FC236}">
                <a16:creationId xmlns:a16="http://schemas.microsoft.com/office/drawing/2014/main" id="{A1CCFF83-7B90-6122-DBA2-45106D495D58}"/>
              </a:ext>
            </a:extLst>
          </p:cNvPr>
          <p:cNvGrpSpPr/>
          <p:nvPr/>
        </p:nvGrpSpPr>
        <p:grpSpPr>
          <a:xfrm>
            <a:off x="4776257" y="3931765"/>
            <a:ext cx="4639123" cy="1917792"/>
            <a:chOff x="3862697" y="4114169"/>
            <a:chExt cx="4639123" cy="1917792"/>
          </a:xfrm>
        </p:grpSpPr>
        <p:sp>
          <p:nvSpPr>
            <p:cNvPr id="120" name="Rounded Rectangle 119">
              <a:extLst>
                <a:ext uri="{FF2B5EF4-FFF2-40B4-BE49-F238E27FC236}">
                  <a16:creationId xmlns:a16="http://schemas.microsoft.com/office/drawing/2014/main" id="{D9F76079-BEFC-010A-E877-B237C09EDC96}"/>
                </a:ext>
              </a:extLst>
            </p:cNvPr>
            <p:cNvSpPr/>
            <p:nvPr/>
          </p:nvSpPr>
          <p:spPr>
            <a:xfrm>
              <a:off x="3927278" y="4132658"/>
              <a:ext cx="4574542" cy="1899303"/>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nchorCtr="0"/>
            <a:lstStyle/>
            <a:p>
              <a:pPr algn="ctr">
                <a:defRPr/>
              </a:pPr>
              <a:r>
                <a:rPr lang="en-US" sz="1000" b="1" dirty="0">
                  <a:solidFill>
                    <a:srgbClr val="FFFFFF"/>
                  </a:solidFill>
                  <a:latin typeface="Source Sans Pro" panose="020B0503030403020204" pitchFamily="34" charset="0"/>
                  <a:ea typeface="Source Sans Pro" panose="020B0503030403020204" pitchFamily="34" charset="0"/>
                  <a:cs typeface="Source Sans Pro Light" charset="0"/>
                </a:rPr>
                <a:t>Executable</a:t>
              </a:r>
            </a:p>
          </p:txBody>
        </p:sp>
        <p:grpSp>
          <p:nvGrpSpPr>
            <p:cNvPr id="78" name="Group 77">
              <a:extLst>
                <a:ext uri="{FF2B5EF4-FFF2-40B4-BE49-F238E27FC236}">
                  <a16:creationId xmlns:a16="http://schemas.microsoft.com/office/drawing/2014/main" id="{F5A33E7A-DAFD-1826-0309-458BBDE2E1CF}"/>
                </a:ext>
              </a:extLst>
            </p:cNvPr>
            <p:cNvGrpSpPr/>
            <p:nvPr/>
          </p:nvGrpSpPr>
          <p:grpSpPr>
            <a:xfrm>
              <a:off x="3862697" y="4114169"/>
              <a:ext cx="344751" cy="303135"/>
              <a:chOff x="3862697" y="4114169"/>
              <a:chExt cx="344751" cy="303135"/>
            </a:xfrm>
          </p:grpSpPr>
          <p:sp>
            <p:nvSpPr>
              <p:cNvPr id="130" name="Bande diagonale 197">
                <a:extLst>
                  <a:ext uri="{FF2B5EF4-FFF2-40B4-BE49-F238E27FC236}">
                    <a16:creationId xmlns:a16="http://schemas.microsoft.com/office/drawing/2014/main" id="{F5F745B9-F9D3-0F49-0BC0-E417C2BCCC75}"/>
                  </a:ext>
                </a:extLst>
              </p:cNvPr>
              <p:cNvSpPr/>
              <p:nvPr/>
            </p:nvSpPr>
            <p:spPr>
              <a:xfrm>
                <a:off x="3927620" y="4137476"/>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31" name="ZoneTexte 198">
                <a:extLst>
                  <a:ext uri="{FF2B5EF4-FFF2-40B4-BE49-F238E27FC236}">
                    <a16:creationId xmlns:a16="http://schemas.microsoft.com/office/drawing/2014/main" id="{E1B66D91-B5E9-E878-1E93-EDED2DF33C84}"/>
                  </a:ext>
                </a:extLst>
              </p:cNvPr>
              <p:cNvSpPr txBox="1"/>
              <p:nvPr/>
            </p:nvSpPr>
            <p:spPr>
              <a:xfrm rot="18945775">
                <a:off x="3862697" y="4114169"/>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124" name="Rounded Rectangle 123">
              <a:extLst>
                <a:ext uri="{FF2B5EF4-FFF2-40B4-BE49-F238E27FC236}">
                  <a16:creationId xmlns:a16="http://schemas.microsoft.com/office/drawing/2014/main" id="{C468012A-79F8-86DD-3DE2-7F6C9E0EEFDF}"/>
                </a:ext>
              </a:extLst>
            </p:cNvPr>
            <p:cNvSpPr/>
            <p:nvPr/>
          </p:nvSpPr>
          <p:spPr>
            <a:xfrm>
              <a:off x="5677357" y="4542309"/>
              <a:ext cx="1080000" cy="1080000"/>
            </a:xfrm>
            <a:prstGeom prst="roundRect">
              <a:avLst>
                <a:gd name="adj" fmla="val 7525"/>
              </a:avLst>
            </a:prstGeom>
            <a:solidFill>
              <a:schemeClr val="accent4"/>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Application</a:t>
              </a:r>
            </a:p>
          </p:txBody>
        </p:sp>
        <p:grpSp>
          <p:nvGrpSpPr>
            <p:cNvPr id="77" name="Group 76">
              <a:extLst>
                <a:ext uri="{FF2B5EF4-FFF2-40B4-BE49-F238E27FC236}">
                  <a16:creationId xmlns:a16="http://schemas.microsoft.com/office/drawing/2014/main" id="{7244E8DF-3F27-D9A4-C0BC-BB723283046A}"/>
                </a:ext>
              </a:extLst>
            </p:cNvPr>
            <p:cNvGrpSpPr/>
            <p:nvPr/>
          </p:nvGrpSpPr>
          <p:grpSpPr>
            <a:xfrm>
              <a:off x="4266253" y="4541289"/>
              <a:ext cx="1080000" cy="1082040"/>
              <a:chOff x="4266253" y="4541289"/>
              <a:chExt cx="1080000" cy="1082040"/>
            </a:xfrm>
          </p:grpSpPr>
          <p:sp>
            <p:nvSpPr>
              <p:cNvPr id="127" name="Rounded Rectangle 126">
                <a:extLst>
                  <a:ext uri="{FF2B5EF4-FFF2-40B4-BE49-F238E27FC236}">
                    <a16:creationId xmlns:a16="http://schemas.microsoft.com/office/drawing/2014/main" id="{B90EA847-10C7-F6C0-1778-2450E1C31F62}"/>
                  </a:ext>
                </a:extLst>
              </p:cNvPr>
              <p:cNvSpPr/>
              <p:nvPr/>
            </p:nvSpPr>
            <p:spPr>
              <a:xfrm>
                <a:off x="4266253" y="4543329"/>
                <a:ext cx="1080000" cy="1080000"/>
              </a:xfrm>
              <a:prstGeom prst="roundRect">
                <a:avLst>
                  <a:gd name="adj" fmla="val 7525"/>
                </a:avLst>
              </a:prstGeom>
              <a:solidFill>
                <a:schemeClr val="bg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128" name="Rectangle 127">
                <a:extLst>
                  <a:ext uri="{FF2B5EF4-FFF2-40B4-BE49-F238E27FC236}">
                    <a16:creationId xmlns:a16="http://schemas.microsoft.com/office/drawing/2014/main" id="{23AF8CEA-A12D-4C49-CDF6-9D2F76E72536}"/>
                  </a:ext>
                </a:extLst>
              </p:cNvPr>
              <p:cNvSpPr/>
              <p:nvPr/>
            </p:nvSpPr>
            <p:spPr>
              <a:xfrm>
                <a:off x="4370600" y="4541289"/>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129" name="Picture 128">
                <a:extLst>
                  <a:ext uri="{FF2B5EF4-FFF2-40B4-BE49-F238E27FC236}">
                    <a16:creationId xmlns:a16="http://schemas.microsoft.com/office/drawing/2014/main" id="{8A007E6C-2946-23F7-86FE-A591B60DCD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0890" y="4760866"/>
                <a:ext cx="718808" cy="723599"/>
              </a:xfrm>
              <a:prstGeom prst="rect">
                <a:avLst/>
              </a:prstGeom>
            </p:spPr>
          </p:pic>
        </p:grpSp>
        <p:sp>
          <p:nvSpPr>
            <p:cNvPr id="126" name="Rounded Rectangle 125">
              <a:extLst>
                <a:ext uri="{FF2B5EF4-FFF2-40B4-BE49-F238E27FC236}">
                  <a16:creationId xmlns:a16="http://schemas.microsoft.com/office/drawing/2014/main" id="{5811CB13-2A4D-A8A4-C6B6-FE767BC4E8DF}"/>
                </a:ext>
              </a:extLst>
            </p:cNvPr>
            <p:cNvSpPr/>
            <p:nvPr/>
          </p:nvSpPr>
          <p:spPr>
            <a:xfrm>
              <a:off x="7118819" y="4541289"/>
              <a:ext cx="1080000" cy="1080000"/>
            </a:xfrm>
            <a:prstGeom prst="roundRect">
              <a:avLst>
                <a:gd name="adj" fmla="val 7525"/>
              </a:avLst>
            </a:prstGeom>
            <a:solidFill>
              <a:schemeClr val="accent6"/>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Abstraction Layers</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C Libraries</a:t>
              </a:r>
            </a:p>
          </p:txBody>
        </p:sp>
      </p:grpSp>
      <p:cxnSp>
        <p:nvCxnSpPr>
          <p:cNvPr id="5" name="Connecteur droit avec flèche 151">
            <a:extLst>
              <a:ext uri="{FF2B5EF4-FFF2-40B4-BE49-F238E27FC236}">
                <a16:creationId xmlns:a16="http://schemas.microsoft.com/office/drawing/2014/main" id="{B85D1176-D6EF-188C-BC40-195FBD03ECD9}"/>
              </a:ext>
            </a:extLst>
          </p:cNvPr>
          <p:cNvCxnSpPr>
            <a:cxnSpLocks/>
            <a:endCxn id="9" idx="0"/>
          </p:cNvCxnSpPr>
          <p:nvPr/>
        </p:nvCxnSpPr>
        <p:spPr>
          <a:xfrm>
            <a:off x="5683863" y="952938"/>
            <a:ext cx="0" cy="4607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 name="ZoneTexte 152">
            <a:extLst>
              <a:ext uri="{FF2B5EF4-FFF2-40B4-BE49-F238E27FC236}">
                <a16:creationId xmlns:a16="http://schemas.microsoft.com/office/drawing/2014/main" id="{35181EF8-8D83-8B80-92ED-8B4BFEC34B57}"/>
              </a:ext>
            </a:extLst>
          </p:cNvPr>
          <p:cNvSpPr txBox="1"/>
          <p:nvPr/>
        </p:nvSpPr>
        <p:spPr>
          <a:xfrm>
            <a:off x="5677022" y="1820630"/>
            <a:ext cx="708033" cy="246221"/>
          </a:xfrm>
          <a:prstGeom prst="rect">
            <a:avLst/>
          </a:prstGeom>
          <a:noFill/>
        </p:spPr>
        <p:txBody>
          <a:bodyPr wrap="squar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t>
            </a:r>
            <a:r>
              <a:rPr lang="en-US" sz="1000" dirty="0" err="1">
                <a:solidFill>
                  <a:srgbClr val="97A7AF"/>
                </a:solidFill>
                <a:latin typeface="Source Sans Pro" panose="020B0503030403020204" pitchFamily="34" charset="0"/>
                <a:ea typeface="Source Sans Pro" panose="020B0503030403020204" pitchFamily="34" charset="0"/>
              </a:rPr>
              <a:t>wasm</a:t>
            </a:r>
            <a:r>
              <a:rPr lang="en-US" sz="1000" dirty="0">
                <a:solidFill>
                  <a:srgbClr val="97A7AF"/>
                </a:solidFill>
                <a:latin typeface="Source Sans Pro" panose="020B0503030403020204" pitchFamily="34" charset="0"/>
                <a:ea typeface="Source Sans Pro" panose="020B0503030403020204" pitchFamily="34" charset="0"/>
              </a:rPr>
              <a:t>)</a:t>
            </a:r>
          </a:p>
        </p:txBody>
      </p:sp>
      <p:sp>
        <p:nvSpPr>
          <p:cNvPr id="7" name="ZoneTexte 173">
            <a:extLst>
              <a:ext uri="{FF2B5EF4-FFF2-40B4-BE49-F238E27FC236}">
                <a16:creationId xmlns:a16="http://schemas.microsoft.com/office/drawing/2014/main" id="{91DB9689-BBBF-C105-523D-CCC946D7E04B}"/>
              </a:ext>
            </a:extLst>
          </p:cNvPr>
          <p:cNvSpPr txBox="1"/>
          <p:nvPr/>
        </p:nvSpPr>
        <p:spPr>
          <a:xfrm>
            <a:off x="5686595" y="1040704"/>
            <a:ext cx="511679"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(.c, .h)</a:t>
            </a:r>
          </a:p>
        </p:txBody>
      </p:sp>
      <p:cxnSp>
        <p:nvCxnSpPr>
          <p:cNvPr id="8" name="Connecteur droit avec flèche 149">
            <a:extLst>
              <a:ext uri="{FF2B5EF4-FFF2-40B4-BE49-F238E27FC236}">
                <a16:creationId xmlns:a16="http://schemas.microsoft.com/office/drawing/2014/main" id="{06D22F25-1B7B-E8D4-D96F-9C27B5E3B800}"/>
              </a:ext>
            </a:extLst>
          </p:cNvPr>
          <p:cNvCxnSpPr>
            <a:cxnSpLocks/>
            <a:stCxn id="9" idx="2"/>
          </p:cNvCxnSpPr>
          <p:nvPr/>
        </p:nvCxnSpPr>
        <p:spPr>
          <a:xfrm flipH="1">
            <a:off x="5683862" y="1799582"/>
            <a:ext cx="1" cy="29959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8" name="Rounded Rectangle 117">
            <a:extLst>
              <a:ext uri="{FF2B5EF4-FFF2-40B4-BE49-F238E27FC236}">
                <a16:creationId xmlns:a16="http://schemas.microsoft.com/office/drawing/2014/main" id="{5EABDBBB-A30D-F59E-6E17-F5BF46C03B98}"/>
              </a:ext>
            </a:extLst>
          </p:cNvPr>
          <p:cNvSpPr/>
          <p:nvPr/>
        </p:nvSpPr>
        <p:spPr>
          <a:xfrm>
            <a:off x="3501356" y="1402412"/>
            <a:ext cx="1337507"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Java Compiler</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(JDT)</a:t>
            </a:r>
          </a:p>
        </p:txBody>
      </p:sp>
      <p:sp>
        <p:nvSpPr>
          <p:cNvPr id="9" name="Rounded Rectangle 8">
            <a:extLst>
              <a:ext uri="{FF2B5EF4-FFF2-40B4-BE49-F238E27FC236}">
                <a16:creationId xmlns:a16="http://schemas.microsoft.com/office/drawing/2014/main" id="{EA6F92C6-55CA-48AB-1424-4B3666809198}"/>
              </a:ext>
            </a:extLst>
          </p:cNvPr>
          <p:cNvSpPr/>
          <p:nvPr/>
        </p:nvSpPr>
        <p:spPr>
          <a:xfrm>
            <a:off x="5015109" y="1413693"/>
            <a:ext cx="1337507"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C Compiler</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a:t>
            </a:r>
            <a:r>
              <a:rPr lang="en-US" sz="1000" dirty="0" err="1">
                <a:solidFill>
                  <a:srgbClr val="FFFFFF"/>
                </a:solidFill>
                <a:latin typeface="Source Sans Pro" panose="020B0503030403020204" pitchFamily="34" charset="0"/>
                <a:ea typeface="Source Sans Pro" panose="020B0503030403020204" pitchFamily="34" charset="0"/>
                <a:cs typeface="Source Sans Pro Light" charset="0"/>
              </a:rPr>
              <a:t>wasi-sdk</a:t>
            </a: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a:t>
            </a:r>
          </a:p>
        </p:txBody>
      </p:sp>
      <p:sp>
        <p:nvSpPr>
          <p:cNvPr id="12" name="ZoneTexte 167">
            <a:extLst>
              <a:ext uri="{FF2B5EF4-FFF2-40B4-BE49-F238E27FC236}">
                <a16:creationId xmlns:a16="http://schemas.microsoft.com/office/drawing/2014/main" id="{A17C2CBE-423B-F058-69C7-76A189CA6F89}"/>
              </a:ext>
            </a:extLst>
          </p:cNvPr>
          <p:cNvSpPr txBox="1"/>
          <p:nvPr/>
        </p:nvSpPr>
        <p:spPr>
          <a:xfrm>
            <a:off x="7427929" y="1805301"/>
            <a:ext cx="684803"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.jar)</a:t>
            </a:r>
          </a:p>
        </p:txBody>
      </p:sp>
      <p:cxnSp>
        <p:nvCxnSpPr>
          <p:cNvPr id="13" name="Connecteur droit avec flèche 149">
            <a:extLst>
              <a:ext uri="{FF2B5EF4-FFF2-40B4-BE49-F238E27FC236}">
                <a16:creationId xmlns:a16="http://schemas.microsoft.com/office/drawing/2014/main" id="{C9891ABA-F7EF-9F19-E487-A786C4A6D2A0}"/>
              </a:ext>
            </a:extLst>
          </p:cNvPr>
          <p:cNvCxnSpPr>
            <a:cxnSpLocks/>
            <a:stCxn id="17" idx="2"/>
          </p:cNvCxnSpPr>
          <p:nvPr/>
        </p:nvCxnSpPr>
        <p:spPr>
          <a:xfrm>
            <a:off x="7433524" y="1002860"/>
            <a:ext cx="0" cy="10963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C70568FE-2798-BC6D-585B-38B868DEE1DD}"/>
              </a:ext>
            </a:extLst>
          </p:cNvPr>
          <p:cNvGrpSpPr/>
          <p:nvPr/>
        </p:nvGrpSpPr>
        <p:grpSpPr>
          <a:xfrm>
            <a:off x="6574730" y="316031"/>
            <a:ext cx="1655644" cy="686829"/>
            <a:chOff x="6433370" y="743004"/>
            <a:chExt cx="1655644" cy="686829"/>
          </a:xfrm>
        </p:grpSpPr>
        <p:sp>
          <p:nvSpPr>
            <p:cNvPr id="17" name="Rounded Rectangle 16">
              <a:extLst>
                <a:ext uri="{FF2B5EF4-FFF2-40B4-BE49-F238E27FC236}">
                  <a16:creationId xmlns:a16="http://schemas.microsoft.com/office/drawing/2014/main" id="{C5D3779D-9173-7446-0F44-E27F02DF785C}"/>
                </a:ext>
              </a:extLst>
            </p:cNvPr>
            <p:cNvSpPr/>
            <p:nvPr/>
          </p:nvSpPr>
          <p:spPr>
            <a:xfrm>
              <a:off x="6495313" y="766311"/>
              <a:ext cx="1593701" cy="663522"/>
            </a:xfrm>
            <a:prstGeom prst="roundRect">
              <a:avLst>
                <a:gd name="adj" fmla="val 6304"/>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Libraries</a:t>
              </a:r>
            </a:p>
          </p:txBody>
        </p:sp>
        <p:grpSp>
          <p:nvGrpSpPr>
            <p:cNvPr id="87" name="Group 86">
              <a:extLst>
                <a:ext uri="{FF2B5EF4-FFF2-40B4-BE49-F238E27FC236}">
                  <a16:creationId xmlns:a16="http://schemas.microsoft.com/office/drawing/2014/main" id="{5A05296E-5E04-2E00-6B15-842BEAEBE7AD}"/>
                </a:ext>
              </a:extLst>
            </p:cNvPr>
            <p:cNvGrpSpPr/>
            <p:nvPr/>
          </p:nvGrpSpPr>
          <p:grpSpPr>
            <a:xfrm>
              <a:off x="6433370" y="743004"/>
              <a:ext cx="344751" cy="303135"/>
              <a:chOff x="6433370" y="743004"/>
              <a:chExt cx="344751" cy="303135"/>
            </a:xfrm>
          </p:grpSpPr>
          <p:sp>
            <p:nvSpPr>
              <p:cNvPr id="21" name="Bande diagonale 197">
                <a:extLst>
                  <a:ext uri="{FF2B5EF4-FFF2-40B4-BE49-F238E27FC236}">
                    <a16:creationId xmlns:a16="http://schemas.microsoft.com/office/drawing/2014/main" id="{D580ADF1-8E64-A6BF-B8D1-4E2697F6C8B1}"/>
                  </a:ext>
                </a:extLst>
              </p:cNvPr>
              <p:cNvSpPr/>
              <p:nvPr/>
            </p:nvSpPr>
            <p:spPr>
              <a:xfrm>
                <a:off x="6498293" y="766311"/>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22" name="ZoneTexte 198">
                <a:extLst>
                  <a:ext uri="{FF2B5EF4-FFF2-40B4-BE49-F238E27FC236}">
                    <a16:creationId xmlns:a16="http://schemas.microsoft.com/office/drawing/2014/main" id="{0771C4B4-D150-1E54-39FD-B478682B4CE2}"/>
                  </a:ext>
                </a:extLst>
              </p:cNvPr>
              <p:cNvSpPr txBox="1"/>
              <p:nvPr/>
            </p:nvSpPr>
            <p:spPr>
              <a:xfrm rot="18945775">
                <a:off x="6433370" y="74300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76" name="Group 75">
            <a:extLst>
              <a:ext uri="{FF2B5EF4-FFF2-40B4-BE49-F238E27FC236}">
                <a16:creationId xmlns:a16="http://schemas.microsoft.com/office/drawing/2014/main" id="{98E8290D-DD7E-4F29-B3B4-BDE432F9396E}"/>
              </a:ext>
            </a:extLst>
          </p:cNvPr>
          <p:cNvGrpSpPr/>
          <p:nvPr/>
        </p:nvGrpSpPr>
        <p:grpSpPr>
          <a:xfrm>
            <a:off x="553235" y="2972731"/>
            <a:ext cx="1963733" cy="2888436"/>
            <a:chOff x="316508" y="3143866"/>
            <a:chExt cx="1963733" cy="2888436"/>
          </a:xfrm>
        </p:grpSpPr>
        <p:grpSp>
          <p:nvGrpSpPr>
            <p:cNvPr id="74" name="Group 73">
              <a:extLst>
                <a:ext uri="{FF2B5EF4-FFF2-40B4-BE49-F238E27FC236}">
                  <a16:creationId xmlns:a16="http://schemas.microsoft.com/office/drawing/2014/main" id="{CE4505D2-06B4-8E17-75E2-CF70465AC947}"/>
                </a:ext>
              </a:extLst>
            </p:cNvPr>
            <p:cNvGrpSpPr/>
            <p:nvPr/>
          </p:nvGrpSpPr>
          <p:grpSpPr>
            <a:xfrm>
              <a:off x="316508" y="3143866"/>
              <a:ext cx="1963733" cy="2888436"/>
              <a:chOff x="316508" y="3143866"/>
              <a:chExt cx="1963733" cy="2888436"/>
            </a:xfrm>
          </p:grpSpPr>
          <p:sp>
            <p:nvSpPr>
              <p:cNvPr id="37" name="Rounded Rectangle 174">
                <a:extLst>
                  <a:ext uri="{FF2B5EF4-FFF2-40B4-BE49-F238E27FC236}">
                    <a16:creationId xmlns:a16="http://schemas.microsoft.com/office/drawing/2014/main" id="{BBCF761B-5C85-8202-45BA-992559786A20}"/>
                  </a:ext>
                </a:extLst>
              </p:cNvPr>
              <p:cNvSpPr/>
              <p:nvPr/>
            </p:nvSpPr>
            <p:spPr>
              <a:xfrm>
                <a:off x="316508" y="3300752"/>
                <a:ext cx="1963733" cy="2731550"/>
              </a:xfrm>
              <a:prstGeom prst="roundRect">
                <a:avLst>
                  <a:gd name="adj" fmla="val 8585"/>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38" name="TextBox 37">
                <a:extLst>
                  <a:ext uri="{FF2B5EF4-FFF2-40B4-BE49-F238E27FC236}">
                    <a16:creationId xmlns:a16="http://schemas.microsoft.com/office/drawing/2014/main" id="{CFE1C05A-3587-CCD8-FEA5-9841BD995285}"/>
                  </a:ext>
                </a:extLst>
              </p:cNvPr>
              <p:cNvSpPr txBox="1"/>
              <p:nvPr/>
            </p:nvSpPr>
            <p:spPr>
              <a:xfrm>
                <a:off x="874368" y="3143866"/>
                <a:ext cx="848012" cy="303536"/>
              </a:xfrm>
              <a:prstGeom prst="rect">
                <a:avLst/>
              </a:prstGeom>
              <a:solidFill>
                <a:schemeClr val="bg1"/>
              </a:solidFill>
            </p:spPr>
            <p:txBody>
              <a:bodyPr wrap="square" tIns="36000" bIns="36000" rtlCol="0">
                <a:spAutoFit/>
              </a:bodyPr>
              <a:lstStyle/>
              <a:p>
                <a:pPr defTabSz="685783">
                  <a:buClrTx/>
                </a:pPr>
                <a:r>
                  <a:rPr lang="en-US" sz="1500" dirty="0">
                    <a:solidFill>
                      <a:schemeClr val="tx1">
                        <a:lumMod val="75000"/>
                      </a:schemeClr>
                    </a:solidFill>
                    <a:latin typeface="Source Sans Pro" panose="020B0503030403020204" pitchFamily="34" charset="0"/>
                    <a:ea typeface="Source Sans Pro" panose="020B0503030403020204" pitchFamily="34" charset="0"/>
                    <a:cs typeface="Source Sans Pro Light" charset="0"/>
                  </a:rPr>
                  <a:t>Legend</a:t>
                </a:r>
              </a:p>
            </p:txBody>
          </p:sp>
        </p:grpSp>
        <p:sp>
          <p:nvSpPr>
            <p:cNvPr id="25" name="Rounded Rectangle 24">
              <a:extLst>
                <a:ext uri="{FF2B5EF4-FFF2-40B4-BE49-F238E27FC236}">
                  <a16:creationId xmlns:a16="http://schemas.microsoft.com/office/drawing/2014/main" id="{46C185EF-32BF-998A-D1E1-29E01D791293}"/>
                </a:ext>
              </a:extLst>
            </p:cNvPr>
            <p:cNvSpPr/>
            <p:nvPr/>
          </p:nvSpPr>
          <p:spPr>
            <a:xfrm>
              <a:off x="498303" y="3496366"/>
              <a:ext cx="1620000" cy="38520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Major Input or Output</a:t>
              </a:r>
            </a:p>
          </p:txBody>
        </p:sp>
        <p:grpSp>
          <p:nvGrpSpPr>
            <p:cNvPr id="75" name="Group 74">
              <a:extLst>
                <a:ext uri="{FF2B5EF4-FFF2-40B4-BE49-F238E27FC236}">
                  <a16:creationId xmlns:a16="http://schemas.microsoft.com/office/drawing/2014/main" id="{81EB45A7-1745-C9DA-03D8-846CB7B46FD7}"/>
                </a:ext>
              </a:extLst>
            </p:cNvPr>
            <p:cNvGrpSpPr/>
            <p:nvPr/>
          </p:nvGrpSpPr>
          <p:grpSpPr>
            <a:xfrm>
              <a:off x="498303" y="4213043"/>
              <a:ext cx="1620000" cy="901049"/>
              <a:chOff x="498303" y="4213043"/>
              <a:chExt cx="1620000" cy="901049"/>
            </a:xfrm>
          </p:grpSpPr>
          <p:sp>
            <p:nvSpPr>
              <p:cNvPr id="26" name="Rounded Rectangle 25">
                <a:extLst>
                  <a:ext uri="{FF2B5EF4-FFF2-40B4-BE49-F238E27FC236}">
                    <a16:creationId xmlns:a16="http://schemas.microsoft.com/office/drawing/2014/main" id="{9CBF92F4-1A91-F2E2-C600-A0CCE6630512}"/>
                  </a:ext>
                </a:extLst>
              </p:cNvPr>
              <p:cNvSpPr/>
              <p:nvPr/>
            </p:nvSpPr>
            <p:spPr>
              <a:xfrm>
                <a:off x="498303" y="4213043"/>
                <a:ext cx="1620000" cy="38520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Managed Code</a:t>
                </a:r>
              </a:p>
            </p:txBody>
          </p:sp>
          <p:sp>
            <p:nvSpPr>
              <p:cNvPr id="35" name="Rounded Rectangle 34">
                <a:extLst>
                  <a:ext uri="{FF2B5EF4-FFF2-40B4-BE49-F238E27FC236}">
                    <a16:creationId xmlns:a16="http://schemas.microsoft.com/office/drawing/2014/main" id="{295B0C2B-324C-9809-8BB9-E92AC7366CF1}"/>
                  </a:ext>
                </a:extLst>
              </p:cNvPr>
              <p:cNvSpPr/>
              <p:nvPr/>
            </p:nvSpPr>
            <p:spPr>
              <a:xfrm>
                <a:off x="498303" y="4728892"/>
                <a:ext cx="1620000" cy="385200"/>
              </a:xfrm>
              <a:prstGeom prst="roundRect">
                <a:avLst>
                  <a:gd name="adj" fmla="val 11196"/>
                </a:avLst>
              </a:prstGeom>
              <a:solidFill>
                <a:schemeClr val="accent6"/>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Native Code</a:t>
                </a:r>
              </a:p>
            </p:txBody>
          </p:sp>
        </p:grpSp>
        <p:sp>
          <p:nvSpPr>
            <p:cNvPr id="36" name="Rounded Rectangle 7">
              <a:extLst>
                <a:ext uri="{FF2B5EF4-FFF2-40B4-BE49-F238E27FC236}">
                  <a16:creationId xmlns:a16="http://schemas.microsoft.com/office/drawing/2014/main" id="{57AE8532-08B7-2237-79F1-B7EE92D04E6D}"/>
                </a:ext>
              </a:extLst>
            </p:cNvPr>
            <p:cNvSpPr/>
            <p:nvPr/>
          </p:nvSpPr>
          <p:spPr>
            <a:xfrm>
              <a:off x="498303" y="5445569"/>
              <a:ext cx="16200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Build Tool</a:t>
              </a:r>
            </a:p>
          </p:txBody>
        </p:sp>
      </p:grpSp>
    </p:spTree>
    <p:extLst>
      <p:ext uri="{BB962C8B-B14F-4D97-AF65-F5344CB8AC3E}">
        <p14:creationId xmlns:p14="http://schemas.microsoft.com/office/powerpoint/2010/main" val="1877957961"/>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2515</TotalTime>
  <Words>577</Words>
  <Application>Microsoft Macintosh PowerPoint</Application>
  <PresentationFormat>Widescreen</PresentationFormat>
  <Paragraphs>177</Paragraphs>
  <Slides>4</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4</vt:i4>
      </vt:variant>
    </vt:vector>
  </HeadingPairs>
  <TitlesOfParts>
    <vt:vector size="18" baseType="lpstr">
      <vt:lpstr>Arial</vt:lpstr>
      <vt:lpstr>Brandon Grotesque Black</vt:lpstr>
      <vt:lpstr>Calibri Light</vt:lpstr>
      <vt:lpstr>Calibri Regular</vt:lpstr>
      <vt:lpstr>Courier New</vt:lpstr>
      <vt:lpstr>Source Sans Pro</vt:lpstr>
      <vt:lpstr>Source Sans Pro Black</vt:lpstr>
      <vt:lpstr>Source Sans Pro ExtraLight</vt:lpstr>
      <vt:lpstr>Source Sans Pro Light</vt:lpstr>
      <vt:lpstr>Source Sans Pro SemiBold</vt:lpstr>
      <vt:lpstr>Template-MicroEJ</vt:lpstr>
      <vt:lpstr>Theme1</vt:lpstr>
      <vt:lpstr>1_Theme1</vt:lpstr>
      <vt:lpstr>2_Theme1</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Gaëtan HAREL</cp:lastModifiedBy>
  <cp:revision>397</cp:revision>
  <cp:lastPrinted>2019-09-26T12:34:57Z</cp:lastPrinted>
  <dcterms:created xsi:type="dcterms:W3CDTF">2019-10-29T10:44:00Z</dcterms:created>
  <dcterms:modified xsi:type="dcterms:W3CDTF">2025-07-09T08:03:21Z</dcterms:modified>
  <cp:category/>
</cp:coreProperties>
</file>