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6"/>
  </p:notesMasterIdLst>
  <p:handoutMasterIdLst>
    <p:handoutMasterId r:id="rId7"/>
  </p:handoutMasterIdLst>
  <p:sldIdLst>
    <p:sldId id="325" r:id="rId2"/>
    <p:sldId id="328" r:id="rId3"/>
    <p:sldId id="327" r:id="rId4"/>
    <p:sldId id="326" r:id="rId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18" autoAdjust="0"/>
    <p:restoredTop sz="97046" autoAdjust="0"/>
  </p:normalViewPr>
  <p:slideViewPr>
    <p:cSldViewPr snapToGrid="0">
      <p:cViewPr>
        <p:scale>
          <a:sx n="168" d="100"/>
          <a:sy n="168" d="100"/>
        </p:scale>
        <p:origin x="-32" y="680"/>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novembre 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novembre 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A2D8ED5F-97DF-CD4F-B60F-9FF9C09C7F14}"/>
              </a:ext>
            </a:extLst>
          </p:cNvPr>
          <p:cNvSpPr/>
          <p:nvPr userDrawn="1"/>
        </p:nvSpPr>
        <p:spPr>
          <a:xfrm>
            <a:off x="819269" y="1113095"/>
            <a:ext cx="10798402" cy="5101808"/>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v</a:t>
            </a:r>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_rels/slide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emf"/><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3.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BF6291AB-9589-B44D-8489-9E81AC111685}"/>
              </a:ext>
            </a:extLst>
          </p:cNvPr>
          <p:cNvSpPr txBox="1"/>
          <p:nvPr/>
        </p:nvSpPr>
        <p:spPr>
          <a:xfrm>
            <a:off x="759642" y="343267"/>
            <a:ext cx="11826058" cy="523220"/>
          </a:xfrm>
          <a:prstGeom prst="rect">
            <a:avLst/>
          </a:prstGeom>
          <a:noFill/>
        </p:spPr>
        <p:txBody>
          <a:bodyPr wrap="square" rtlCol="0">
            <a:spAutoFit/>
          </a:bodyPr>
          <a:lstStyle/>
          <a:p>
            <a:r>
              <a:rPr lang="en-US" sz="2800" dirty="0">
                <a:latin typeface="Source Sans Pro Light" charset="0"/>
                <a:ea typeface="Source Sans Pro Light" charset="0"/>
                <a:cs typeface="Source Sans Pro Light" charset="0"/>
              </a:rPr>
              <a:t>Managed C / last version 2023 11 16</a:t>
            </a:r>
          </a:p>
        </p:txBody>
      </p:sp>
      <p:cxnSp>
        <p:nvCxnSpPr>
          <p:cNvPr id="46" name="Straight Connector 45">
            <a:extLst>
              <a:ext uri="{FF2B5EF4-FFF2-40B4-BE49-F238E27FC236}">
                <a16:creationId xmlns:a16="http://schemas.microsoft.com/office/drawing/2014/main" id="{CE902CA8-A31B-014C-9E2B-9CB61866F62F}"/>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B4FA146C-2461-C040-8D70-5B2501B03841}"/>
              </a:ext>
            </a:extLst>
          </p:cNvPr>
          <p:cNvGrpSpPr/>
          <p:nvPr/>
        </p:nvGrpSpPr>
        <p:grpSpPr>
          <a:xfrm>
            <a:off x="4014441" y="1444604"/>
            <a:ext cx="4163118" cy="4328798"/>
            <a:chOff x="5934650" y="2023763"/>
            <a:chExt cx="4163118" cy="4328798"/>
          </a:xfrm>
        </p:grpSpPr>
        <p:grpSp>
          <p:nvGrpSpPr>
            <p:cNvPr id="68" name="Group 67">
              <a:extLst>
                <a:ext uri="{FF2B5EF4-FFF2-40B4-BE49-F238E27FC236}">
                  <a16:creationId xmlns:a16="http://schemas.microsoft.com/office/drawing/2014/main" id="{507C606C-5DE7-B14F-9E5F-9B9CD2310E42}"/>
                </a:ext>
              </a:extLst>
            </p:cNvPr>
            <p:cNvGrpSpPr/>
            <p:nvPr/>
          </p:nvGrpSpPr>
          <p:grpSpPr>
            <a:xfrm>
              <a:off x="5934650" y="2023763"/>
              <a:ext cx="4163118" cy="4328798"/>
              <a:chOff x="3845938" y="1508482"/>
              <a:chExt cx="4163118" cy="4328798"/>
            </a:xfrm>
          </p:grpSpPr>
          <p:sp>
            <p:nvSpPr>
              <p:cNvPr id="69" name="Arc 68">
                <a:extLst>
                  <a:ext uri="{FF2B5EF4-FFF2-40B4-BE49-F238E27FC236}">
                    <a16:creationId xmlns:a16="http://schemas.microsoft.com/office/drawing/2014/main" id="{A9A0169A-104D-DD45-BC37-0C315AD33BFA}"/>
                  </a:ext>
                </a:extLst>
              </p:cNvPr>
              <p:cNvSpPr/>
              <p:nvPr/>
            </p:nvSpPr>
            <p:spPr>
              <a:xfrm rot="16200000">
                <a:off x="3846883" y="5565572"/>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0" name="Arc 69">
                <a:extLst>
                  <a:ext uri="{FF2B5EF4-FFF2-40B4-BE49-F238E27FC236}">
                    <a16:creationId xmlns:a16="http://schemas.microsoft.com/office/drawing/2014/main" id="{B433E53F-B8FA-FA47-AE1F-95AAE6607356}"/>
                  </a:ext>
                </a:extLst>
              </p:cNvPr>
              <p:cNvSpPr/>
              <p:nvPr/>
            </p:nvSpPr>
            <p:spPr>
              <a:xfrm>
                <a:off x="7478790" y="5571144"/>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1" name="Snip Same Side Corner Rectangle 3">
                <a:extLst>
                  <a:ext uri="{FF2B5EF4-FFF2-40B4-BE49-F238E27FC236}">
                    <a16:creationId xmlns:a16="http://schemas.microsoft.com/office/drawing/2014/main" id="{D07D5A22-C776-404B-9ADC-5028CB5A6DA3}"/>
                  </a:ext>
                </a:extLst>
              </p:cNvPr>
              <p:cNvSpPr/>
              <p:nvPr/>
            </p:nvSpPr>
            <p:spPr>
              <a:xfrm>
                <a:off x="3947827" y="5135602"/>
                <a:ext cx="3644298"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72" name="Group 71">
                <a:extLst>
                  <a:ext uri="{FF2B5EF4-FFF2-40B4-BE49-F238E27FC236}">
                    <a16:creationId xmlns:a16="http://schemas.microsoft.com/office/drawing/2014/main" id="{7D8EE704-6DE1-334D-9826-EC127ABD6F11}"/>
                  </a:ext>
                </a:extLst>
              </p:cNvPr>
              <p:cNvGrpSpPr/>
              <p:nvPr/>
            </p:nvGrpSpPr>
            <p:grpSpPr>
              <a:xfrm>
                <a:off x="4856422" y="4876074"/>
                <a:ext cx="1856244" cy="721545"/>
                <a:chOff x="4123484" y="5527673"/>
                <a:chExt cx="1856244" cy="721545"/>
              </a:xfrm>
            </p:grpSpPr>
            <p:sp>
              <p:nvSpPr>
                <p:cNvPr id="111" name="Rounded Rectangle 370">
                  <a:extLst>
                    <a:ext uri="{FF2B5EF4-FFF2-40B4-BE49-F238E27FC236}">
                      <a16:creationId xmlns:a16="http://schemas.microsoft.com/office/drawing/2014/main" id="{50B47A65-B2E6-384A-8A73-3040A733D5B5}"/>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12" name="Group 111">
                  <a:extLst>
                    <a:ext uri="{FF2B5EF4-FFF2-40B4-BE49-F238E27FC236}">
                      <a16:creationId xmlns:a16="http://schemas.microsoft.com/office/drawing/2014/main" id="{DD92C2B4-EDAE-8D45-A461-8C3F237C100C}"/>
                    </a:ext>
                  </a:extLst>
                </p:cNvPr>
                <p:cNvGrpSpPr/>
                <p:nvPr/>
              </p:nvGrpSpPr>
              <p:grpSpPr>
                <a:xfrm>
                  <a:off x="4407250" y="5787721"/>
                  <a:ext cx="1283487" cy="383162"/>
                  <a:chOff x="6421785" y="5373193"/>
                  <a:chExt cx="1283487" cy="383162"/>
                </a:xfrm>
              </p:grpSpPr>
              <p:sp>
                <p:nvSpPr>
                  <p:cNvPr id="113" name="Rounded Rectangle 112">
                    <a:extLst>
                      <a:ext uri="{FF2B5EF4-FFF2-40B4-BE49-F238E27FC236}">
                        <a16:creationId xmlns:a16="http://schemas.microsoft.com/office/drawing/2014/main" id="{369DFD86-D000-084B-91EA-0460824DB3F9}"/>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14" name="Rectangle 113">
                    <a:extLst>
                      <a:ext uri="{FF2B5EF4-FFF2-40B4-BE49-F238E27FC236}">
                        <a16:creationId xmlns:a16="http://schemas.microsoft.com/office/drawing/2014/main" id="{5874AA4A-93BB-AC47-B40C-5886237AEEB8}"/>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15" name="Picture 114">
                    <a:extLst>
                      <a:ext uri="{FF2B5EF4-FFF2-40B4-BE49-F238E27FC236}">
                        <a16:creationId xmlns:a16="http://schemas.microsoft.com/office/drawing/2014/main" id="{C2418B7A-E14D-7B45-B5A1-FDD482A410C9}"/>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73" name="Rounded Rectangle 72">
                <a:extLst>
                  <a:ext uri="{FF2B5EF4-FFF2-40B4-BE49-F238E27FC236}">
                    <a16:creationId xmlns:a16="http://schemas.microsoft.com/office/drawing/2014/main" id="{AFBFAC9E-163D-1B4B-8D90-6BB3ACB4FD5C}"/>
                  </a:ext>
                </a:extLst>
              </p:cNvPr>
              <p:cNvSpPr/>
              <p:nvPr/>
            </p:nvSpPr>
            <p:spPr>
              <a:xfrm>
                <a:off x="3947828" y="3577616"/>
                <a:ext cx="3644298"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74" name="Rounded Rectangle 73">
                <a:extLst>
                  <a:ext uri="{FF2B5EF4-FFF2-40B4-BE49-F238E27FC236}">
                    <a16:creationId xmlns:a16="http://schemas.microsoft.com/office/drawing/2014/main" id="{ABEEDB41-6C3E-2649-B024-BC11C3AB6E12}"/>
                  </a:ext>
                </a:extLst>
              </p:cNvPr>
              <p:cNvSpPr/>
              <p:nvPr/>
            </p:nvSpPr>
            <p:spPr>
              <a:xfrm>
                <a:off x="4066121" y="4523848"/>
                <a:ext cx="3412669"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76" name="Rectangle 75">
                <a:extLst>
                  <a:ext uri="{FF2B5EF4-FFF2-40B4-BE49-F238E27FC236}">
                    <a16:creationId xmlns:a16="http://schemas.microsoft.com/office/drawing/2014/main" id="{32C7FDF5-89D6-DA4A-AFFB-A76DE9BF7811}"/>
                  </a:ext>
                </a:extLst>
              </p:cNvPr>
              <p:cNvSpPr/>
              <p:nvPr/>
            </p:nvSpPr>
            <p:spPr>
              <a:xfrm>
                <a:off x="6547378" y="3737613"/>
                <a:ext cx="857581" cy="25782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a:t>
                </a:r>
                <a:br>
                  <a:rPr lang="en-US" sz="1000" b="1" dirty="0">
                    <a:ln w="0"/>
                    <a:solidFill>
                      <a:schemeClr val="accent1"/>
                    </a:solidFill>
                    <a:latin typeface="Source Sans Pro" panose="020B0503030403020204" pitchFamily="34" charset="0"/>
                    <a:ea typeface="Source Sans Pro" panose="020B0503030403020204" pitchFamily="34" charset="0"/>
                  </a:rPr>
                </a:br>
                <a:r>
                  <a:rPr lang="en-US" sz="1000" b="1" dirty="0">
                    <a:ln w="0"/>
                    <a:solidFill>
                      <a:schemeClr val="accent1"/>
                    </a:solidFill>
                    <a:latin typeface="Source Sans Pro" panose="020B0503030403020204" pitchFamily="34" charset="0"/>
                    <a:ea typeface="Source Sans Pro" panose="020B0503030403020204" pitchFamily="34" charset="0"/>
                  </a:rPr>
                  <a:t>LAYERS</a:t>
                </a:r>
              </a:p>
            </p:txBody>
          </p:sp>
          <p:sp>
            <p:nvSpPr>
              <p:cNvPr id="77" name="Rounded Rectangle 76">
                <a:extLst>
                  <a:ext uri="{FF2B5EF4-FFF2-40B4-BE49-F238E27FC236}">
                    <a16:creationId xmlns:a16="http://schemas.microsoft.com/office/drawing/2014/main" id="{64F0DA6F-991B-EB48-8AC6-AE17563BD28C}"/>
                  </a:ext>
                </a:extLst>
              </p:cNvPr>
              <p:cNvSpPr/>
              <p:nvPr/>
            </p:nvSpPr>
            <p:spPr>
              <a:xfrm>
                <a:off x="4066123" y="4148827"/>
                <a:ext cx="3412667"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78" name="Group 77">
                <a:extLst>
                  <a:ext uri="{FF2B5EF4-FFF2-40B4-BE49-F238E27FC236}">
                    <a16:creationId xmlns:a16="http://schemas.microsoft.com/office/drawing/2014/main" id="{C8B2B7D7-FFA8-D240-9B23-095AE8F9E739}"/>
                  </a:ext>
                </a:extLst>
              </p:cNvPr>
              <p:cNvGrpSpPr/>
              <p:nvPr/>
            </p:nvGrpSpPr>
            <p:grpSpPr>
              <a:xfrm>
                <a:off x="4902013" y="3339259"/>
                <a:ext cx="1684403" cy="725924"/>
                <a:chOff x="3235766" y="3459308"/>
                <a:chExt cx="1684403" cy="725924"/>
              </a:xfrm>
            </p:grpSpPr>
            <p:sp>
              <p:nvSpPr>
                <p:cNvPr id="105" name="Rounded Rectangle 370">
                  <a:extLst>
                    <a:ext uri="{FF2B5EF4-FFF2-40B4-BE49-F238E27FC236}">
                      <a16:creationId xmlns:a16="http://schemas.microsoft.com/office/drawing/2014/main" id="{35547B5F-6C6F-BD4D-B156-59AB2A937FB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06" name="Group 105">
                  <a:extLst>
                    <a:ext uri="{FF2B5EF4-FFF2-40B4-BE49-F238E27FC236}">
                      <a16:creationId xmlns:a16="http://schemas.microsoft.com/office/drawing/2014/main" id="{C08976BA-C5F5-2248-942B-D8D573EB476F}"/>
                    </a:ext>
                  </a:extLst>
                </p:cNvPr>
                <p:cNvGrpSpPr/>
                <p:nvPr/>
              </p:nvGrpSpPr>
              <p:grpSpPr>
                <a:xfrm>
                  <a:off x="3457782" y="3761592"/>
                  <a:ext cx="1222852" cy="359571"/>
                  <a:chOff x="3671478" y="3950247"/>
                  <a:chExt cx="1376425" cy="404729"/>
                </a:xfrm>
              </p:grpSpPr>
              <p:sp>
                <p:nvSpPr>
                  <p:cNvPr id="107" name="Rounded Rectangle 106">
                    <a:extLst>
                      <a:ext uri="{FF2B5EF4-FFF2-40B4-BE49-F238E27FC236}">
                        <a16:creationId xmlns:a16="http://schemas.microsoft.com/office/drawing/2014/main" id="{4DD640FB-0BCC-0048-A5FB-6296E108A120}"/>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108" name="Group 107">
                    <a:extLst>
                      <a:ext uri="{FF2B5EF4-FFF2-40B4-BE49-F238E27FC236}">
                        <a16:creationId xmlns:a16="http://schemas.microsoft.com/office/drawing/2014/main" id="{2E9F1D20-0447-5B49-A143-389B6646C49E}"/>
                      </a:ext>
                    </a:extLst>
                  </p:cNvPr>
                  <p:cNvGrpSpPr/>
                  <p:nvPr/>
                </p:nvGrpSpPr>
                <p:grpSpPr>
                  <a:xfrm>
                    <a:off x="3783349" y="3990167"/>
                    <a:ext cx="1230087" cy="352081"/>
                    <a:chOff x="3783349" y="3990167"/>
                    <a:chExt cx="1230087" cy="352081"/>
                  </a:xfrm>
                </p:grpSpPr>
                <p:pic>
                  <p:nvPicPr>
                    <p:cNvPr id="109" name="Picture 108">
                      <a:extLst>
                        <a:ext uri="{FF2B5EF4-FFF2-40B4-BE49-F238E27FC236}">
                          <a16:creationId xmlns:a16="http://schemas.microsoft.com/office/drawing/2014/main" id="{ED3E1E8C-1F1B-464B-AB59-E5C12C62C4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110" name="Picture 109">
                      <a:extLst>
                        <a:ext uri="{FF2B5EF4-FFF2-40B4-BE49-F238E27FC236}">
                          <a16:creationId xmlns:a16="http://schemas.microsoft.com/office/drawing/2014/main" id="{976FF5C3-B613-1647-90BA-2A4B90DB9F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79" name="Rounded Rectangle 78">
                <a:extLst>
                  <a:ext uri="{FF2B5EF4-FFF2-40B4-BE49-F238E27FC236}">
                    <a16:creationId xmlns:a16="http://schemas.microsoft.com/office/drawing/2014/main" id="{B2109C08-443D-D84E-8F37-B2EAA986FC2E}"/>
                  </a:ext>
                </a:extLst>
              </p:cNvPr>
              <p:cNvSpPr/>
              <p:nvPr/>
            </p:nvSpPr>
            <p:spPr>
              <a:xfrm>
                <a:off x="3959162" y="1870878"/>
                <a:ext cx="3632963" cy="1499224"/>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80" name="Rounded Rectangle 79">
                <a:extLst>
                  <a:ext uri="{FF2B5EF4-FFF2-40B4-BE49-F238E27FC236}">
                    <a16:creationId xmlns:a16="http://schemas.microsoft.com/office/drawing/2014/main" id="{1C150507-A109-4642-9040-2A8EEEABABE7}"/>
                  </a:ext>
                </a:extLst>
              </p:cNvPr>
              <p:cNvSpPr/>
              <p:nvPr/>
            </p:nvSpPr>
            <p:spPr>
              <a:xfrm>
                <a:off x="4066341" y="2882078"/>
                <a:ext cx="3412450" cy="3635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p:txBody>
          </p:sp>
          <p:sp>
            <p:nvSpPr>
              <p:cNvPr id="81" name="Rounded Rectangle 80">
                <a:extLst>
                  <a:ext uri="{FF2B5EF4-FFF2-40B4-BE49-F238E27FC236}">
                    <a16:creationId xmlns:a16="http://schemas.microsoft.com/office/drawing/2014/main" id="{620482D6-879D-274E-A188-1E131D0CD484}"/>
                  </a:ext>
                </a:extLst>
              </p:cNvPr>
              <p:cNvSpPr/>
              <p:nvPr/>
            </p:nvSpPr>
            <p:spPr>
              <a:xfrm>
                <a:off x="4066341" y="2447057"/>
                <a:ext cx="3412449" cy="357897"/>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ADD-ON LIBRARIES</a:t>
                </a:r>
              </a:p>
            </p:txBody>
          </p:sp>
          <p:pic>
            <p:nvPicPr>
              <p:cNvPr id="82" name="Picture 81">
                <a:extLst>
                  <a:ext uri="{FF2B5EF4-FFF2-40B4-BE49-F238E27FC236}">
                    <a16:creationId xmlns:a16="http://schemas.microsoft.com/office/drawing/2014/main" id="{4A87DD92-C055-CB49-AE6A-3E1D6EBE3C97}"/>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13497" y="1981802"/>
                <a:ext cx="1982135" cy="334761"/>
              </a:xfrm>
              <a:prstGeom prst="rect">
                <a:avLst/>
              </a:prstGeom>
            </p:spPr>
          </p:pic>
          <p:sp>
            <p:nvSpPr>
              <p:cNvPr id="83" name="Rounded Rectangle 82">
                <a:extLst>
                  <a:ext uri="{FF2B5EF4-FFF2-40B4-BE49-F238E27FC236}">
                    <a16:creationId xmlns:a16="http://schemas.microsoft.com/office/drawing/2014/main" id="{23DCB8A9-BBB8-564A-B9F1-846FDE0144DC}"/>
                  </a:ext>
                </a:extLst>
              </p:cNvPr>
              <p:cNvSpPr/>
              <p:nvPr/>
            </p:nvSpPr>
            <p:spPr>
              <a:xfrm>
                <a:off x="4083469" y="3727877"/>
                <a:ext cx="864001" cy="337305"/>
              </a:xfrm>
              <a:prstGeom prst="roundRect">
                <a:avLst>
                  <a:gd name="adj" fmla="val 13128"/>
                </a:avLst>
              </a:prstGeom>
              <a:solidFill>
                <a:schemeClr val="bg1"/>
              </a:solidFill>
              <a:ln w="19050">
                <a:solidFill>
                  <a:schemeClr val="tx2"/>
                </a:solid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ct val="80000"/>
                  </a:lnSpc>
                </a:pPr>
                <a:r>
                  <a:rPr lang="en-US" sz="1000" b="1" dirty="0">
                    <a:solidFill>
                      <a:schemeClr val="tx1"/>
                    </a:solidFill>
                    <a:latin typeface="Source Sans Pro" charset="0"/>
                    <a:ea typeface="Source Sans Pro" charset="0"/>
                  </a:rPr>
                  <a:t>UN-MANAGED </a:t>
                </a:r>
                <a:br>
                  <a:rPr lang="en-US" sz="1000" b="1" dirty="0">
                    <a:solidFill>
                      <a:schemeClr val="tx1"/>
                    </a:solidFill>
                    <a:latin typeface="Source Sans Pro" charset="0"/>
                    <a:ea typeface="Source Sans Pro" charset="0"/>
                  </a:rPr>
                </a:br>
                <a:r>
                  <a:rPr lang="en-US" sz="1000" b="1" dirty="0">
                    <a:solidFill>
                      <a:schemeClr val="tx1"/>
                    </a:solidFill>
                    <a:latin typeface="Source Sans Pro" charset="0"/>
                    <a:ea typeface="Source Sans Pro" charset="0"/>
                  </a:rPr>
                  <a:t>CODE</a:t>
                </a:r>
              </a:p>
            </p:txBody>
          </p:sp>
          <p:cxnSp>
            <p:nvCxnSpPr>
              <p:cNvPr id="84" name="Straight Connector 83">
                <a:extLst>
                  <a:ext uri="{FF2B5EF4-FFF2-40B4-BE49-F238E27FC236}">
                    <a16:creationId xmlns:a16="http://schemas.microsoft.com/office/drawing/2014/main" id="{651562D2-0EB8-C944-BE8A-7F55E4B2D9AE}"/>
                  </a:ext>
                </a:extLst>
              </p:cNvPr>
              <p:cNvCxnSpPr>
                <a:cxnSpLocks/>
              </p:cNvCxnSpPr>
              <p:nvPr/>
            </p:nvCxnSpPr>
            <p:spPr>
              <a:xfrm>
                <a:off x="6547378" y="4043094"/>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CBA1799D-91FD-734D-B1C6-00810056B387}"/>
                  </a:ext>
                </a:extLst>
              </p:cNvPr>
              <p:cNvSpPr/>
              <p:nvPr/>
            </p:nvSpPr>
            <p:spPr>
              <a:xfrm>
                <a:off x="6282032" y="5623326"/>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86" name="Rectangle 85">
                <a:extLst>
                  <a:ext uri="{FF2B5EF4-FFF2-40B4-BE49-F238E27FC236}">
                    <a16:creationId xmlns:a16="http://schemas.microsoft.com/office/drawing/2014/main" id="{20E5F8D3-A7B4-3346-B96C-C462B1ED67C4}"/>
                  </a:ext>
                </a:extLst>
              </p:cNvPr>
              <p:cNvSpPr/>
              <p:nvPr/>
            </p:nvSpPr>
            <p:spPr>
              <a:xfrm>
                <a:off x="6128540" y="3339259"/>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87" name="Rounded Rectangle 86">
                <a:extLst>
                  <a:ext uri="{FF2B5EF4-FFF2-40B4-BE49-F238E27FC236}">
                    <a16:creationId xmlns:a16="http://schemas.microsoft.com/office/drawing/2014/main" id="{89B372ED-75BF-C443-AEC2-E55E01483710}"/>
                  </a:ext>
                </a:extLst>
              </p:cNvPr>
              <p:cNvSpPr/>
              <p:nvPr/>
            </p:nvSpPr>
            <p:spPr>
              <a:xfrm>
                <a:off x="6049967" y="1675214"/>
                <a:ext cx="1353286" cy="349477"/>
              </a:xfrm>
              <a:prstGeom prst="roundRect">
                <a:avLst>
                  <a:gd name="adj" fmla="val 27019"/>
                </a:avLst>
              </a:prstGeom>
              <a:noFill/>
              <a:ln w="12700">
                <a:gradFill flip="none" rotWithShape="1">
                  <a:gsLst>
                    <a:gs pos="50000">
                      <a:schemeClr val="bg2">
                        <a:alpha val="0"/>
                      </a:schemeClr>
                    </a:gs>
                    <a:gs pos="100000">
                      <a:schemeClr val="bg2"/>
                    </a:gs>
                  </a:gsLst>
                  <a:lin ang="162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94" name="TextBox 93">
                <a:extLst>
                  <a:ext uri="{FF2B5EF4-FFF2-40B4-BE49-F238E27FC236}">
                    <a16:creationId xmlns:a16="http://schemas.microsoft.com/office/drawing/2014/main" id="{3BAF4C1A-036D-374A-BC1D-8F64E499BEBB}"/>
                  </a:ext>
                </a:extLst>
              </p:cNvPr>
              <p:cNvSpPr txBox="1"/>
              <p:nvPr/>
            </p:nvSpPr>
            <p:spPr>
              <a:xfrm>
                <a:off x="6238018" y="1508482"/>
                <a:ext cx="953188" cy="356371"/>
              </a:xfrm>
              <a:prstGeom prst="rect">
                <a:avLst/>
              </a:prstGeom>
              <a:solidFill>
                <a:schemeClr val="bg1"/>
              </a:solidFill>
            </p:spPr>
            <p:txBody>
              <a:bodyPr wrap="square" lIns="36000" tIns="36000" rIns="36000" bIns="36000" rtlCol="0">
                <a:spAutoFit/>
              </a:bodyPr>
              <a:lstStyle/>
              <a:p>
                <a:pPr algn="ctr">
                  <a:lnSpc>
                    <a:spcPts val="1100"/>
                  </a:lnSpc>
                </a:pPr>
                <a:r>
                  <a:rPr lang="en-US" sz="1000" dirty="0">
                    <a:latin typeface="Source Sans Pro Light" charset="0"/>
                    <a:ea typeface="Source Sans Pro Light" charset="0"/>
                    <a:cs typeface="Source Sans Pro Light" charset="0"/>
                  </a:rPr>
                  <a:t>SANDBOXED APPLICATIONS</a:t>
                </a:r>
              </a:p>
            </p:txBody>
          </p:sp>
          <p:sp>
            <p:nvSpPr>
              <p:cNvPr id="95" name="Round Same Side Corner Rectangle 32">
                <a:extLst>
                  <a:ext uri="{FF2B5EF4-FFF2-40B4-BE49-F238E27FC236}">
                    <a16:creationId xmlns:a16="http://schemas.microsoft.com/office/drawing/2014/main" id="{681A84CD-2A2E-7E4E-B27E-3A1EEA22FCC5}"/>
                  </a:ext>
                </a:extLst>
              </p:cNvPr>
              <p:cNvSpPr/>
              <p:nvPr/>
            </p:nvSpPr>
            <p:spPr>
              <a:xfrm rot="10800000">
                <a:off x="5995631" y="1862976"/>
                <a:ext cx="1453261" cy="51211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6247B2DC-5AB4-9842-98D8-59D6ADDEC7A1}"/>
                  </a:ext>
                </a:extLst>
              </p:cNvPr>
              <p:cNvGrpSpPr/>
              <p:nvPr/>
            </p:nvGrpSpPr>
            <p:grpSpPr>
              <a:xfrm>
                <a:off x="6807013" y="1857270"/>
                <a:ext cx="440046" cy="459293"/>
                <a:chOff x="2639717" y="3489531"/>
                <a:chExt cx="460030" cy="480151"/>
              </a:xfrm>
            </p:grpSpPr>
            <p:pic>
              <p:nvPicPr>
                <p:cNvPr id="103" name="Picture 102">
                  <a:extLst>
                    <a:ext uri="{FF2B5EF4-FFF2-40B4-BE49-F238E27FC236}">
                      <a16:creationId xmlns:a16="http://schemas.microsoft.com/office/drawing/2014/main" id="{21372B8A-0B5F-624B-A0F0-EFF6D51274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13321" y="3489531"/>
                  <a:ext cx="312820" cy="312820"/>
                </a:xfrm>
                <a:prstGeom prst="rect">
                  <a:avLst/>
                </a:prstGeom>
              </p:spPr>
            </p:pic>
            <p:pic>
              <p:nvPicPr>
                <p:cNvPr id="104" name="Picture 103">
                  <a:extLst>
                    <a:ext uri="{FF2B5EF4-FFF2-40B4-BE49-F238E27FC236}">
                      <a16:creationId xmlns:a16="http://schemas.microsoft.com/office/drawing/2014/main" id="{AFAA26E6-869B-9342-8577-1E74195E70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9717" y="3693664"/>
                  <a:ext cx="460030" cy="276018"/>
                </a:xfrm>
                <a:prstGeom prst="rect">
                  <a:avLst/>
                </a:prstGeom>
              </p:spPr>
            </p:pic>
          </p:grpSp>
          <p:sp>
            <p:nvSpPr>
              <p:cNvPr id="98" name="Rounded Rectangle 97">
                <a:extLst>
                  <a:ext uri="{FF2B5EF4-FFF2-40B4-BE49-F238E27FC236}">
                    <a16:creationId xmlns:a16="http://schemas.microsoft.com/office/drawing/2014/main" id="{8B42A19C-874A-2C43-90F3-02A3EA9D63B4}"/>
                  </a:ext>
                </a:extLst>
              </p:cNvPr>
              <p:cNvSpPr/>
              <p:nvPr/>
            </p:nvSpPr>
            <p:spPr>
              <a:xfrm rot="16200000">
                <a:off x="7046962" y="4090849"/>
                <a:ext cx="1187160" cy="383293"/>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99" name="TextBox 98">
                <a:extLst>
                  <a:ext uri="{FF2B5EF4-FFF2-40B4-BE49-F238E27FC236}">
                    <a16:creationId xmlns:a16="http://schemas.microsoft.com/office/drawing/2014/main" id="{CF017B5D-E77D-F841-A5BE-7C3B639F1356}"/>
                  </a:ext>
                </a:extLst>
              </p:cNvPr>
              <p:cNvSpPr txBox="1"/>
              <p:nvPr/>
            </p:nvSpPr>
            <p:spPr>
              <a:xfrm rot="16200000">
                <a:off x="7391431" y="4092254"/>
                <a:ext cx="854770" cy="380480"/>
              </a:xfrm>
              <a:prstGeom prst="rect">
                <a:avLst/>
              </a:prstGeom>
              <a:solidFill>
                <a:schemeClr val="bg1"/>
              </a:solidFill>
            </p:spPr>
            <p:txBody>
              <a:bodyPr wrap="square" tIns="36000" bIns="36000" rtlCol="0">
                <a:spAutoFit/>
              </a:bodyPr>
              <a:lstStyle/>
              <a:p>
                <a:pPr algn="ctr"/>
                <a:r>
                  <a:rPr lang="en-US" sz="1000" dirty="0">
                    <a:latin typeface="Source Sans Pro Light" charset="0"/>
                  </a:rPr>
                  <a:t>Native Code</a:t>
                </a:r>
                <a:br>
                  <a:rPr lang="en-US" sz="1000" dirty="0">
                    <a:latin typeface="Source Sans Pro Light" charset="0"/>
                  </a:rPr>
                </a:br>
                <a:r>
                  <a:rPr lang="en-US" sz="1000" dirty="0">
                    <a:latin typeface="Source Sans Pro Light" charset="0"/>
                  </a:rPr>
                  <a:t>(C/ASM, … )</a:t>
                </a:r>
              </a:p>
            </p:txBody>
          </p:sp>
          <p:sp>
            <p:nvSpPr>
              <p:cNvPr id="100" name="Rounded Rectangle 99">
                <a:extLst>
                  <a:ext uri="{FF2B5EF4-FFF2-40B4-BE49-F238E27FC236}">
                    <a16:creationId xmlns:a16="http://schemas.microsoft.com/office/drawing/2014/main" id="{F59017A2-92EE-5C4A-8ACD-A5AD13BF00F1}"/>
                  </a:ext>
                </a:extLst>
              </p:cNvPr>
              <p:cNvSpPr/>
              <p:nvPr/>
            </p:nvSpPr>
            <p:spPr>
              <a:xfrm rot="16200000">
                <a:off x="6907039" y="2409372"/>
                <a:ext cx="1394021"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101" name="TextBox 100">
                <a:extLst>
                  <a:ext uri="{FF2B5EF4-FFF2-40B4-BE49-F238E27FC236}">
                    <a16:creationId xmlns:a16="http://schemas.microsoft.com/office/drawing/2014/main" id="{420D1B45-CE40-2C43-8836-B58692E3E8F8}"/>
                  </a:ext>
                </a:extLst>
              </p:cNvPr>
              <p:cNvSpPr txBox="1"/>
              <p:nvPr/>
            </p:nvSpPr>
            <p:spPr>
              <a:xfrm rot="16200000">
                <a:off x="7224916" y="2438364"/>
                <a:ext cx="1187797" cy="380480"/>
              </a:xfrm>
              <a:prstGeom prst="rect">
                <a:avLst/>
              </a:prstGeom>
              <a:solidFill>
                <a:schemeClr val="bg1"/>
              </a:solidFill>
            </p:spPr>
            <p:txBody>
              <a:bodyPr wrap="square" lIns="36000" tIns="36000" rIns="36000" bIns="36000" rtlCol="0">
                <a:spAutoFit/>
              </a:bodyPr>
              <a:lstStyle/>
              <a:p>
                <a:pPr algn="ctr"/>
                <a:r>
                  <a:rPr lang="en-US" sz="1000" dirty="0">
                    <a:latin typeface="Source Sans Pro Light" charset="0"/>
                  </a:rPr>
                  <a:t>Managed Code</a:t>
                </a:r>
              </a:p>
              <a:p>
                <a:pPr algn="ctr"/>
                <a:r>
                  <a:rPr lang="en-US" sz="1000" dirty="0">
                    <a:latin typeface="Source Sans Pro Light" charset="0"/>
                  </a:rPr>
                  <a:t> (Java, JavaScript, </a:t>
                </a:r>
                <a:r>
                  <a:rPr lang="mr-IN" sz="1000" dirty="0">
                    <a:latin typeface="Source Sans Pro Light" charset="0"/>
                  </a:rPr>
                  <a:t>…</a:t>
                </a:r>
                <a:r>
                  <a:rPr lang="en-US" sz="1000" dirty="0">
                    <a:latin typeface="Source Sans Pro Light" charset="0"/>
                  </a:rPr>
                  <a:t>)</a:t>
                </a:r>
              </a:p>
            </p:txBody>
          </p:sp>
          <p:pic>
            <p:nvPicPr>
              <p:cNvPr id="102" name="Picture 101">
                <a:extLst>
                  <a:ext uri="{FF2B5EF4-FFF2-40B4-BE49-F238E27FC236}">
                    <a16:creationId xmlns:a16="http://schemas.microsoft.com/office/drawing/2014/main" id="{3B37E2AA-F28B-D349-A9F5-06788D28EF3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45938" y="5109449"/>
                <a:ext cx="690612" cy="690612"/>
              </a:xfrm>
              <a:prstGeom prst="rect">
                <a:avLst/>
              </a:prstGeom>
            </p:spPr>
          </p:pic>
        </p:grpSp>
        <p:grpSp>
          <p:nvGrpSpPr>
            <p:cNvPr id="116" name="Group 115">
              <a:extLst>
                <a:ext uri="{FF2B5EF4-FFF2-40B4-BE49-F238E27FC236}">
                  <a16:creationId xmlns:a16="http://schemas.microsoft.com/office/drawing/2014/main" id="{C2D5C1B2-E645-3D4E-8B48-F8286116B04F}"/>
                </a:ext>
              </a:extLst>
            </p:cNvPr>
            <p:cNvGrpSpPr/>
            <p:nvPr/>
          </p:nvGrpSpPr>
          <p:grpSpPr>
            <a:xfrm>
              <a:off x="8370744" y="2338202"/>
              <a:ext cx="484877" cy="505387"/>
              <a:chOff x="7426344" y="2338202"/>
              <a:chExt cx="484877" cy="505387"/>
            </a:xfrm>
          </p:grpSpPr>
          <p:pic>
            <p:nvPicPr>
              <p:cNvPr id="117" name="Picture 116">
                <a:extLst>
                  <a:ext uri="{FF2B5EF4-FFF2-40B4-BE49-F238E27FC236}">
                    <a16:creationId xmlns:a16="http://schemas.microsoft.com/office/drawing/2014/main" id="{7C21580A-5D75-C746-83A4-B07718948AF6}"/>
                  </a:ext>
                </a:extLst>
              </p:cNvPr>
              <p:cNvPicPr>
                <a:picLocks noChangeAspect="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7402861" y="2407222"/>
                <a:ext cx="461812" cy="410922"/>
              </a:xfrm>
              <a:prstGeom prst="rect">
                <a:avLst/>
              </a:prstGeom>
            </p:spPr>
          </p:pic>
          <p:sp>
            <p:nvSpPr>
              <p:cNvPr id="118" name="Rectangle 117">
                <a:extLst>
                  <a:ext uri="{FF2B5EF4-FFF2-40B4-BE49-F238E27FC236}">
                    <a16:creationId xmlns:a16="http://schemas.microsoft.com/office/drawing/2014/main" id="{53848DCD-2CC2-D441-915F-5455C0CF074D}"/>
                  </a:ext>
                </a:extLst>
              </p:cNvPr>
              <p:cNvSpPr/>
              <p:nvPr/>
            </p:nvSpPr>
            <p:spPr>
              <a:xfrm>
                <a:off x="7426344" y="2501664"/>
                <a:ext cx="412884" cy="20518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bg2">
                        <a:lumMod val="10000"/>
                      </a:schemeClr>
                    </a:solidFill>
                    <a:latin typeface="Source Sans Pro" charset="0"/>
                  </a:rPr>
                  <a:t>APP</a:t>
                </a:r>
              </a:p>
            </p:txBody>
          </p:sp>
          <p:sp>
            <p:nvSpPr>
              <p:cNvPr id="119" name="Rounded Rectangle 118">
                <a:extLst>
                  <a:ext uri="{FF2B5EF4-FFF2-40B4-BE49-F238E27FC236}">
                    <a16:creationId xmlns:a16="http://schemas.microsoft.com/office/drawing/2014/main" id="{0D1F9B99-4086-4046-BE6C-DDB61FB1F9A1}"/>
                  </a:ext>
                </a:extLst>
              </p:cNvPr>
              <p:cNvSpPr/>
              <p:nvPr/>
            </p:nvSpPr>
            <p:spPr>
              <a:xfrm>
                <a:off x="7700695" y="2338202"/>
                <a:ext cx="210526" cy="174885"/>
              </a:xfrm>
              <a:prstGeom prst="roundRect">
                <a:avLst>
                  <a:gd name="adj" fmla="val 2238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FR" sz="680" b="1" spc="-30">
                    <a:solidFill>
                      <a:schemeClr val="bg1"/>
                    </a:solidFill>
                    <a:latin typeface=""/>
                  </a:rPr>
                  <a:t>C</a:t>
                </a:r>
              </a:p>
            </p:txBody>
          </p:sp>
        </p:grpSp>
      </p:grpSp>
    </p:spTree>
    <p:extLst>
      <p:ext uri="{BB962C8B-B14F-4D97-AF65-F5344CB8AC3E}">
        <p14:creationId xmlns:p14="http://schemas.microsoft.com/office/powerpoint/2010/main" val="160668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BF6291AB-9589-B44D-8489-9E81AC111685}"/>
              </a:ext>
            </a:extLst>
          </p:cNvPr>
          <p:cNvSpPr txBox="1"/>
          <p:nvPr/>
        </p:nvSpPr>
        <p:spPr>
          <a:xfrm>
            <a:off x="759642" y="343267"/>
            <a:ext cx="11826058" cy="523220"/>
          </a:xfrm>
          <a:prstGeom prst="rect">
            <a:avLst/>
          </a:prstGeom>
          <a:noFill/>
        </p:spPr>
        <p:txBody>
          <a:bodyPr wrap="square" rtlCol="0">
            <a:spAutoFit/>
          </a:bodyPr>
          <a:lstStyle/>
          <a:p>
            <a:r>
              <a:rPr lang="en-US" sz="2800" dirty="0">
                <a:latin typeface="Source Sans Pro Light" charset="0"/>
                <a:ea typeface="Source Sans Pro Light" charset="0"/>
                <a:cs typeface="Source Sans Pro Light" charset="0"/>
              </a:rPr>
              <a:t>Managed C / last version 2023 11 16</a:t>
            </a:r>
          </a:p>
        </p:txBody>
      </p:sp>
      <p:cxnSp>
        <p:nvCxnSpPr>
          <p:cNvPr id="46" name="Straight Connector 45">
            <a:extLst>
              <a:ext uri="{FF2B5EF4-FFF2-40B4-BE49-F238E27FC236}">
                <a16:creationId xmlns:a16="http://schemas.microsoft.com/office/drawing/2014/main" id="{CE902CA8-A31B-014C-9E2B-9CB61866F62F}"/>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82F23304-3D13-C749-9678-8DA48A8175ED}"/>
              </a:ext>
            </a:extLst>
          </p:cNvPr>
          <p:cNvGrpSpPr/>
          <p:nvPr/>
        </p:nvGrpSpPr>
        <p:grpSpPr>
          <a:xfrm>
            <a:off x="4014441" y="1444604"/>
            <a:ext cx="4163118" cy="4328798"/>
            <a:chOff x="6832425" y="1444604"/>
            <a:chExt cx="4163118" cy="4328798"/>
          </a:xfrm>
        </p:grpSpPr>
        <p:sp>
          <p:nvSpPr>
            <p:cNvPr id="127" name="Arc 126">
              <a:extLst>
                <a:ext uri="{FF2B5EF4-FFF2-40B4-BE49-F238E27FC236}">
                  <a16:creationId xmlns:a16="http://schemas.microsoft.com/office/drawing/2014/main" id="{48FEA57C-FFAA-6745-AF59-1C3B9A9088F1}"/>
                </a:ext>
              </a:extLst>
            </p:cNvPr>
            <p:cNvSpPr/>
            <p:nvPr/>
          </p:nvSpPr>
          <p:spPr>
            <a:xfrm rot="16200000">
              <a:off x="6833370" y="5501694"/>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8" name="Arc 127">
              <a:extLst>
                <a:ext uri="{FF2B5EF4-FFF2-40B4-BE49-F238E27FC236}">
                  <a16:creationId xmlns:a16="http://schemas.microsoft.com/office/drawing/2014/main" id="{0D1B2F5B-D70B-DE4C-87DF-35268385B7A9}"/>
                </a:ext>
              </a:extLst>
            </p:cNvPr>
            <p:cNvSpPr/>
            <p:nvPr/>
          </p:nvSpPr>
          <p:spPr>
            <a:xfrm>
              <a:off x="10465277" y="5507266"/>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9" name="Snip Same Side Corner Rectangle 3">
              <a:extLst>
                <a:ext uri="{FF2B5EF4-FFF2-40B4-BE49-F238E27FC236}">
                  <a16:creationId xmlns:a16="http://schemas.microsoft.com/office/drawing/2014/main" id="{D5262C6E-DDFC-9346-B20A-18ECDFBD892C}"/>
                </a:ext>
              </a:extLst>
            </p:cNvPr>
            <p:cNvSpPr/>
            <p:nvPr/>
          </p:nvSpPr>
          <p:spPr>
            <a:xfrm>
              <a:off x="6934314" y="5071724"/>
              <a:ext cx="3644298"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130" name="Group 129">
              <a:extLst>
                <a:ext uri="{FF2B5EF4-FFF2-40B4-BE49-F238E27FC236}">
                  <a16:creationId xmlns:a16="http://schemas.microsoft.com/office/drawing/2014/main" id="{5E8AC5E2-125B-3E43-B40C-8F4F4841031B}"/>
                </a:ext>
              </a:extLst>
            </p:cNvPr>
            <p:cNvGrpSpPr/>
            <p:nvPr/>
          </p:nvGrpSpPr>
          <p:grpSpPr>
            <a:xfrm>
              <a:off x="7842909" y="4812196"/>
              <a:ext cx="1856244" cy="721545"/>
              <a:chOff x="4123484" y="5527673"/>
              <a:chExt cx="1856244" cy="721545"/>
            </a:xfrm>
          </p:grpSpPr>
          <p:sp>
            <p:nvSpPr>
              <p:cNvPr id="164" name="Rounded Rectangle 370">
                <a:extLst>
                  <a:ext uri="{FF2B5EF4-FFF2-40B4-BE49-F238E27FC236}">
                    <a16:creationId xmlns:a16="http://schemas.microsoft.com/office/drawing/2014/main" id="{3F97F3A8-98EB-9A47-9287-A8F01A2268C7}"/>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65" name="Group 164">
                <a:extLst>
                  <a:ext uri="{FF2B5EF4-FFF2-40B4-BE49-F238E27FC236}">
                    <a16:creationId xmlns:a16="http://schemas.microsoft.com/office/drawing/2014/main" id="{72F74951-322B-ED44-AF57-142E63172B0D}"/>
                  </a:ext>
                </a:extLst>
              </p:cNvPr>
              <p:cNvGrpSpPr/>
              <p:nvPr/>
            </p:nvGrpSpPr>
            <p:grpSpPr>
              <a:xfrm>
                <a:off x="4407250" y="5787721"/>
                <a:ext cx="1283487" cy="383162"/>
                <a:chOff x="6421785" y="5373193"/>
                <a:chExt cx="1283487" cy="383162"/>
              </a:xfrm>
            </p:grpSpPr>
            <p:sp>
              <p:nvSpPr>
                <p:cNvPr id="166" name="Rounded Rectangle 165">
                  <a:extLst>
                    <a:ext uri="{FF2B5EF4-FFF2-40B4-BE49-F238E27FC236}">
                      <a16:creationId xmlns:a16="http://schemas.microsoft.com/office/drawing/2014/main" id="{1CBFF9A7-96C4-9E49-8740-648482C93FD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67" name="Rectangle 166">
                  <a:extLst>
                    <a:ext uri="{FF2B5EF4-FFF2-40B4-BE49-F238E27FC236}">
                      <a16:creationId xmlns:a16="http://schemas.microsoft.com/office/drawing/2014/main" id="{0F344333-6772-5349-8516-AF3C0635BAEB}"/>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68" name="Picture 167">
                  <a:extLst>
                    <a:ext uri="{FF2B5EF4-FFF2-40B4-BE49-F238E27FC236}">
                      <a16:creationId xmlns:a16="http://schemas.microsoft.com/office/drawing/2014/main" id="{3DFB2CBE-A43F-BE4B-802B-2112AAAC5D74}"/>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131" name="Rounded Rectangle 130">
              <a:extLst>
                <a:ext uri="{FF2B5EF4-FFF2-40B4-BE49-F238E27FC236}">
                  <a16:creationId xmlns:a16="http://schemas.microsoft.com/office/drawing/2014/main" id="{0F9B44BE-7472-9A42-8B5C-43E27A111BBC}"/>
                </a:ext>
              </a:extLst>
            </p:cNvPr>
            <p:cNvSpPr/>
            <p:nvPr/>
          </p:nvSpPr>
          <p:spPr>
            <a:xfrm>
              <a:off x="6934315" y="3513738"/>
              <a:ext cx="3644298"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32" name="Rounded Rectangle 131">
              <a:extLst>
                <a:ext uri="{FF2B5EF4-FFF2-40B4-BE49-F238E27FC236}">
                  <a16:creationId xmlns:a16="http://schemas.microsoft.com/office/drawing/2014/main" id="{F4D1394E-6456-DC4D-B28B-141DA6269853}"/>
                </a:ext>
              </a:extLst>
            </p:cNvPr>
            <p:cNvSpPr/>
            <p:nvPr/>
          </p:nvSpPr>
          <p:spPr>
            <a:xfrm>
              <a:off x="7052608" y="4459970"/>
              <a:ext cx="3412669"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133" name="Rectangle 132">
              <a:extLst>
                <a:ext uri="{FF2B5EF4-FFF2-40B4-BE49-F238E27FC236}">
                  <a16:creationId xmlns:a16="http://schemas.microsoft.com/office/drawing/2014/main" id="{6EEA401A-1108-A44B-8196-2CD1D83F68D1}"/>
                </a:ext>
              </a:extLst>
            </p:cNvPr>
            <p:cNvSpPr/>
            <p:nvPr/>
          </p:nvSpPr>
          <p:spPr>
            <a:xfrm>
              <a:off x="9533865" y="3673735"/>
              <a:ext cx="857581" cy="25782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a:t>
              </a:r>
              <a:br>
                <a:rPr lang="en-US" sz="1000" b="1" dirty="0">
                  <a:ln w="0"/>
                  <a:solidFill>
                    <a:schemeClr val="accent1"/>
                  </a:solidFill>
                  <a:latin typeface="Source Sans Pro" panose="020B0503030403020204" pitchFamily="34" charset="0"/>
                  <a:ea typeface="Source Sans Pro" panose="020B0503030403020204" pitchFamily="34" charset="0"/>
                </a:rPr>
              </a:br>
              <a:r>
                <a:rPr lang="en-US" sz="1000" b="1" dirty="0">
                  <a:ln w="0"/>
                  <a:solidFill>
                    <a:schemeClr val="accent1"/>
                  </a:solidFill>
                  <a:latin typeface="Source Sans Pro" panose="020B0503030403020204" pitchFamily="34" charset="0"/>
                  <a:ea typeface="Source Sans Pro" panose="020B0503030403020204" pitchFamily="34" charset="0"/>
                </a:rPr>
                <a:t>LAYERS</a:t>
              </a:r>
            </a:p>
          </p:txBody>
        </p:sp>
        <p:sp>
          <p:nvSpPr>
            <p:cNvPr id="134" name="Rounded Rectangle 133">
              <a:extLst>
                <a:ext uri="{FF2B5EF4-FFF2-40B4-BE49-F238E27FC236}">
                  <a16:creationId xmlns:a16="http://schemas.microsoft.com/office/drawing/2014/main" id="{075552AE-F8E5-904D-9AD8-40603ACCBC5E}"/>
                </a:ext>
              </a:extLst>
            </p:cNvPr>
            <p:cNvSpPr/>
            <p:nvPr/>
          </p:nvSpPr>
          <p:spPr>
            <a:xfrm>
              <a:off x="7052610" y="4084949"/>
              <a:ext cx="3412667"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35" name="Group 134">
              <a:extLst>
                <a:ext uri="{FF2B5EF4-FFF2-40B4-BE49-F238E27FC236}">
                  <a16:creationId xmlns:a16="http://schemas.microsoft.com/office/drawing/2014/main" id="{E35BB089-237E-494F-AE0D-29C0BD74019D}"/>
                </a:ext>
              </a:extLst>
            </p:cNvPr>
            <p:cNvGrpSpPr/>
            <p:nvPr/>
          </p:nvGrpSpPr>
          <p:grpSpPr>
            <a:xfrm>
              <a:off x="7888500" y="3275381"/>
              <a:ext cx="1684403" cy="725924"/>
              <a:chOff x="3235766" y="3459308"/>
              <a:chExt cx="1684403" cy="725924"/>
            </a:xfrm>
          </p:grpSpPr>
          <p:sp>
            <p:nvSpPr>
              <p:cNvPr id="155" name="Rounded Rectangle 370">
                <a:extLst>
                  <a:ext uri="{FF2B5EF4-FFF2-40B4-BE49-F238E27FC236}">
                    <a16:creationId xmlns:a16="http://schemas.microsoft.com/office/drawing/2014/main" id="{8552D475-E254-7D4C-B09B-CB6A74C73B9A}"/>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56" name="Group 155">
                <a:extLst>
                  <a:ext uri="{FF2B5EF4-FFF2-40B4-BE49-F238E27FC236}">
                    <a16:creationId xmlns:a16="http://schemas.microsoft.com/office/drawing/2014/main" id="{EA7E5D61-79C0-2A47-8E1A-3896FCAAE797}"/>
                  </a:ext>
                </a:extLst>
              </p:cNvPr>
              <p:cNvGrpSpPr/>
              <p:nvPr/>
            </p:nvGrpSpPr>
            <p:grpSpPr>
              <a:xfrm>
                <a:off x="3457782" y="3761592"/>
                <a:ext cx="1222852" cy="359571"/>
                <a:chOff x="3671478" y="3950247"/>
                <a:chExt cx="1376425" cy="404729"/>
              </a:xfrm>
            </p:grpSpPr>
            <p:sp>
              <p:nvSpPr>
                <p:cNvPr id="157" name="Rounded Rectangle 156">
                  <a:extLst>
                    <a:ext uri="{FF2B5EF4-FFF2-40B4-BE49-F238E27FC236}">
                      <a16:creationId xmlns:a16="http://schemas.microsoft.com/office/drawing/2014/main" id="{3FA0ED33-5A65-D540-A6CF-C8CAB9BF3194}"/>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158" name="Group 157">
                  <a:extLst>
                    <a:ext uri="{FF2B5EF4-FFF2-40B4-BE49-F238E27FC236}">
                      <a16:creationId xmlns:a16="http://schemas.microsoft.com/office/drawing/2014/main" id="{6DBF683B-3872-E14D-9898-29DD317A9846}"/>
                    </a:ext>
                  </a:extLst>
                </p:cNvPr>
                <p:cNvGrpSpPr/>
                <p:nvPr/>
              </p:nvGrpSpPr>
              <p:grpSpPr>
                <a:xfrm>
                  <a:off x="3783349" y="3990167"/>
                  <a:ext cx="1230087" cy="352081"/>
                  <a:chOff x="3783349" y="3990167"/>
                  <a:chExt cx="1230087" cy="352081"/>
                </a:xfrm>
              </p:grpSpPr>
              <p:pic>
                <p:nvPicPr>
                  <p:cNvPr id="159" name="Picture 158">
                    <a:extLst>
                      <a:ext uri="{FF2B5EF4-FFF2-40B4-BE49-F238E27FC236}">
                        <a16:creationId xmlns:a16="http://schemas.microsoft.com/office/drawing/2014/main" id="{C4EDBE31-8CB5-EF47-A937-19023ADD89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160" name="Picture 159">
                    <a:extLst>
                      <a:ext uri="{FF2B5EF4-FFF2-40B4-BE49-F238E27FC236}">
                        <a16:creationId xmlns:a16="http://schemas.microsoft.com/office/drawing/2014/main" id="{0894DF26-569B-2040-BEFE-F7847D6A11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136" name="Rounded Rectangle 135">
              <a:extLst>
                <a:ext uri="{FF2B5EF4-FFF2-40B4-BE49-F238E27FC236}">
                  <a16:creationId xmlns:a16="http://schemas.microsoft.com/office/drawing/2014/main" id="{191C2061-D4B9-444B-96AF-85E812A1E9AB}"/>
                </a:ext>
              </a:extLst>
            </p:cNvPr>
            <p:cNvSpPr/>
            <p:nvPr/>
          </p:nvSpPr>
          <p:spPr>
            <a:xfrm>
              <a:off x="6945649" y="1807000"/>
              <a:ext cx="3632963" cy="1499224"/>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137" name="Rounded Rectangle 136">
              <a:extLst>
                <a:ext uri="{FF2B5EF4-FFF2-40B4-BE49-F238E27FC236}">
                  <a16:creationId xmlns:a16="http://schemas.microsoft.com/office/drawing/2014/main" id="{68CE2C78-CFD4-584E-BFDF-781CCFB48BA9}"/>
                </a:ext>
              </a:extLst>
            </p:cNvPr>
            <p:cNvSpPr/>
            <p:nvPr/>
          </p:nvSpPr>
          <p:spPr>
            <a:xfrm>
              <a:off x="7052828" y="2818200"/>
              <a:ext cx="3412450" cy="3635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p:txBody>
        </p:sp>
        <p:sp>
          <p:nvSpPr>
            <p:cNvPr id="138" name="Rounded Rectangle 137">
              <a:extLst>
                <a:ext uri="{FF2B5EF4-FFF2-40B4-BE49-F238E27FC236}">
                  <a16:creationId xmlns:a16="http://schemas.microsoft.com/office/drawing/2014/main" id="{BFFEE1DF-4DE5-6444-8EA6-6147789716F5}"/>
                </a:ext>
              </a:extLst>
            </p:cNvPr>
            <p:cNvSpPr/>
            <p:nvPr/>
          </p:nvSpPr>
          <p:spPr>
            <a:xfrm>
              <a:off x="7052828" y="2383179"/>
              <a:ext cx="3412449" cy="357897"/>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ADD-ON LIBRARIES</a:t>
              </a:r>
            </a:p>
          </p:txBody>
        </p:sp>
        <p:pic>
          <p:nvPicPr>
            <p:cNvPr id="139" name="Picture 138">
              <a:extLst>
                <a:ext uri="{FF2B5EF4-FFF2-40B4-BE49-F238E27FC236}">
                  <a16:creationId xmlns:a16="http://schemas.microsoft.com/office/drawing/2014/main" id="{546B7CF1-05D0-C443-BC47-9C2E05D9196D}"/>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999984" y="1917924"/>
              <a:ext cx="1982135" cy="334761"/>
            </a:xfrm>
            <a:prstGeom prst="rect">
              <a:avLst/>
            </a:prstGeom>
          </p:spPr>
        </p:pic>
        <p:sp>
          <p:nvSpPr>
            <p:cNvPr id="140" name="Rounded Rectangle 139">
              <a:extLst>
                <a:ext uri="{FF2B5EF4-FFF2-40B4-BE49-F238E27FC236}">
                  <a16:creationId xmlns:a16="http://schemas.microsoft.com/office/drawing/2014/main" id="{79ECAA1C-5011-1646-B189-2A52CE1CA925}"/>
                </a:ext>
              </a:extLst>
            </p:cNvPr>
            <p:cNvSpPr/>
            <p:nvPr/>
          </p:nvSpPr>
          <p:spPr>
            <a:xfrm>
              <a:off x="7069956" y="3663999"/>
              <a:ext cx="864001" cy="337305"/>
            </a:xfrm>
            <a:prstGeom prst="roundRect">
              <a:avLst>
                <a:gd name="adj" fmla="val 13128"/>
              </a:avLst>
            </a:prstGeom>
            <a:solidFill>
              <a:schemeClr val="bg1"/>
            </a:solidFill>
            <a:ln w="19050">
              <a:solidFill>
                <a:schemeClr val="tx2"/>
              </a:solid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ct val="80000"/>
                </a:lnSpc>
              </a:pPr>
              <a:r>
                <a:rPr lang="en-US" sz="1000" b="1" dirty="0">
                  <a:solidFill>
                    <a:schemeClr val="tx1"/>
                  </a:solidFill>
                  <a:latin typeface="Source Sans Pro" charset="0"/>
                  <a:ea typeface="Source Sans Pro" charset="0"/>
                </a:rPr>
                <a:t>UN-MANAGED </a:t>
              </a:r>
              <a:br>
                <a:rPr lang="en-US" sz="1000" b="1" dirty="0">
                  <a:solidFill>
                    <a:schemeClr val="tx1"/>
                  </a:solidFill>
                  <a:latin typeface="Source Sans Pro" charset="0"/>
                  <a:ea typeface="Source Sans Pro" charset="0"/>
                </a:rPr>
              </a:br>
              <a:r>
                <a:rPr lang="en-US" sz="1000" b="1" dirty="0">
                  <a:solidFill>
                    <a:schemeClr val="tx1"/>
                  </a:solidFill>
                  <a:latin typeface="Source Sans Pro" charset="0"/>
                  <a:ea typeface="Source Sans Pro" charset="0"/>
                </a:rPr>
                <a:t>CODE</a:t>
              </a:r>
            </a:p>
          </p:txBody>
        </p:sp>
        <p:cxnSp>
          <p:nvCxnSpPr>
            <p:cNvPr id="141" name="Straight Connector 140">
              <a:extLst>
                <a:ext uri="{FF2B5EF4-FFF2-40B4-BE49-F238E27FC236}">
                  <a16:creationId xmlns:a16="http://schemas.microsoft.com/office/drawing/2014/main" id="{32F9B0C3-986A-1143-AEAC-6F9300DF1D1F}"/>
                </a:ext>
              </a:extLst>
            </p:cNvPr>
            <p:cNvCxnSpPr>
              <a:cxnSpLocks/>
            </p:cNvCxnSpPr>
            <p:nvPr/>
          </p:nvCxnSpPr>
          <p:spPr>
            <a:xfrm>
              <a:off x="9533865" y="3979216"/>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61F8D43C-1205-5B4C-8A1A-D467C040B234}"/>
                </a:ext>
              </a:extLst>
            </p:cNvPr>
            <p:cNvSpPr/>
            <p:nvPr/>
          </p:nvSpPr>
          <p:spPr>
            <a:xfrm>
              <a:off x="9268519" y="5559448"/>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43" name="Rectangle 142">
              <a:extLst>
                <a:ext uri="{FF2B5EF4-FFF2-40B4-BE49-F238E27FC236}">
                  <a16:creationId xmlns:a16="http://schemas.microsoft.com/office/drawing/2014/main" id="{3DEB81BF-475D-DF4C-9491-896BBCEA7D67}"/>
                </a:ext>
              </a:extLst>
            </p:cNvPr>
            <p:cNvSpPr/>
            <p:nvPr/>
          </p:nvSpPr>
          <p:spPr>
            <a:xfrm>
              <a:off x="9115027" y="3275381"/>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144" name="Rounded Rectangle 143">
              <a:extLst>
                <a:ext uri="{FF2B5EF4-FFF2-40B4-BE49-F238E27FC236}">
                  <a16:creationId xmlns:a16="http://schemas.microsoft.com/office/drawing/2014/main" id="{4B44EF6B-2FB3-7B40-9AA9-C7FC315CA2DD}"/>
                </a:ext>
              </a:extLst>
            </p:cNvPr>
            <p:cNvSpPr/>
            <p:nvPr/>
          </p:nvSpPr>
          <p:spPr>
            <a:xfrm>
              <a:off x="9036454" y="1611336"/>
              <a:ext cx="1353286" cy="349477"/>
            </a:xfrm>
            <a:prstGeom prst="roundRect">
              <a:avLst>
                <a:gd name="adj" fmla="val 27019"/>
              </a:avLst>
            </a:prstGeom>
            <a:noFill/>
            <a:ln w="12700">
              <a:gradFill flip="none" rotWithShape="1">
                <a:gsLst>
                  <a:gs pos="50000">
                    <a:schemeClr val="bg2">
                      <a:alpha val="0"/>
                    </a:schemeClr>
                  </a:gs>
                  <a:gs pos="100000">
                    <a:schemeClr val="bg2"/>
                  </a:gs>
                </a:gsLst>
                <a:lin ang="162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145" name="TextBox 144">
              <a:extLst>
                <a:ext uri="{FF2B5EF4-FFF2-40B4-BE49-F238E27FC236}">
                  <a16:creationId xmlns:a16="http://schemas.microsoft.com/office/drawing/2014/main" id="{5C620E0B-9B41-7F47-B30D-FC625CC29AD7}"/>
                </a:ext>
              </a:extLst>
            </p:cNvPr>
            <p:cNvSpPr txBox="1"/>
            <p:nvPr/>
          </p:nvSpPr>
          <p:spPr>
            <a:xfrm>
              <a:off x="9224505" y="1444604"/>
              <a:ext cx="953188" cy="356371"/>
            </a:xfrm>
            <a:prstGeom prst="rect">
              <a:avLst/>
            </a:prstGeom>
            <a:solidFill>
              <a:schemeClr val="bg1"/>
            </a:solidFill>
          </p:spPr>
          <p:txBody>
            <a:bodyPr wrap="square" lIns="36000" tIns="36000" rIns="36000" bIns="36000" rtlCol="0">
              <a:spAutoFit/>
            </a:bodyPr>
            <a:lstStyle/>
            <a:p>
              <a:pPr algn="ctr">
                <a:lnSpc>
                  <a:spcPts val="1100"/>
                </a:lnSpc>
              </a:pPr>
              <a:r>
                <a:rPr lang="en-US" sz="1000" dirty="0">
                  <a:latin typeface="Source Sans Pro Light" charset="0"/>
                  <a:ea typeface="Source Sans Pro Light" charset="0"/>
                  <a:cs typeface="Source Sans Pro Light" charset="0"/>
                </a:rPr>
                <a:t>SANDBOXED APPLICATIONS</a:t>
              </a:r>
            </a:p>
          </p:txBody>
        </p:sp>
        <p:sp>
          <p:nvSpPr>
            <p:cNvPr id="146" name="Round Same Side Corner Rectangle 32">
              <a:extLst>
                <a:ext uri="{FF2B5EF4-FFF2-40B4-BE49-F238E27FC236}">
                  <a16:creationId xmlns:a16="http://schemas.microsoft.com/office/drawing/2014/main" id="{258F02C1-D6F5-584D-8832-3F5BAA19DC0E}"/>
                </a:ext>
              </a:extLst>
            </p:cNvPr>
            <p:cNvSpPr/>
            <p:nvPr/>
          </p:nvSpPr>
          <p:spPr>
            <a:xfrm rot="10800000">
              <a:off x="8982118" y="1799098"/>
              <a:ext cx="1453261" cy="51211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7" name="Group 146">
              <a:extLst>
                <a:ext uri="{FF2B5EF4-FFF2-40B4-BE49-F238E27FC236}">
                  <a16:creationId xmlns:a16="http://schemas.microsoft.com/office/drawing/2014/main" id="{6621C034-4183-9844-A3B1-F40F315C89F0}"/>
                </a:ext>
              </a:extLst>
            </p:cNvPr>
            <p:cNvGrpSpPr/>
            <p:nvPr/>
          </p:nvGrpSpPr>
          <p:grpSpPr>
            <a:xfrm>
              <a:off x="10008959" y="1856904"/>
              <a:ext cx="379194" cy="395784"/>
              <a:chOff x="2799932" y="3489528"/>
              <a:chExt cx="460030" cy="480156"/>
            </a:xfrm>
          </p:grpSpPr>
          <p:pic>
            <p:nvPicPr>
              <p:cNvPr id="153" name="Picture 152">
                <a:extLst>
                  <a:ext uri="{FF2B5EF4-FFF2-40B4-BE49-F238E27FC236}">
                    <a16:creationId xmlns:a16="http://schemas.microsoft.com/office/drawing/2014/main" id="{606063B4-5E18-C942-9EA5-8BF78E6638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3534" y="3489528"/>
                <a:ext cx="312820" cy="312820"/>
              </a:xfrm>
              <a:prstGeom prst="rect">
                <a:avLst/>
              </a:prstGeom>
            </p:spPr>
          </p:pic>
          <p:pic>
            <p:nvPicPr>
              <p:cNvPr id="154" name="Picture 153">
                <a:extLst>
                  <a:ext uri="{FF2B5EF4-FFF2-40B4-BE49-F238E27FC236}">
                    <a16:creationId xmlns:a16="http://schemas.microsoft.com/office/drawing/2014/main" id="{4D392858-95D1-0A4E-908A-F4D5180609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9932" y="3693666"/>
                <a:ext cx="460030" cy="276018"/>
              </a:xfrm>
              <a:prstGeom prst="rect">
                <a:avLst/>
              </a:prstGeom>
            </p:spPr>
          </p:pic>
        </p:grpSp>
        <p:sp>
          <p:nvSpPr>
            <p:cNvPr id="148" name="Rounded Rectangle 147">
              <a:extLst>
                <a:ext uri="{FF2B5EF4-FFF2-40B4-BE49-F238E27FC236}">
                  <a16:creationId xmlns:a16="http://schemas.microsoft.com/office/drawing/2014/main" id="{BAA0F997-A224-2E4F-97BA-1FD6D2397CA7}"/>
                </a:ext>
              </a:extLst>
            </p:cNvPr>
            <p:cNvSpPr/>
            <p:nvPr/>
          </p:nvSpPr>
          <p:spPr>
            <a:xfrm rot="16200000">
              <a:off x="10033449" y="4026971"/>
              <a:ext cx="1187160" cy="383293"/>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149" name="TextBox 148">
              <a:extLst>
                <a:ext uri="{FF2B5EF4-FFF2-40B4-BE49-F238E27FC236}">
                  <a16:creationId xmlns:a16="http://schemas.microsoft.com/office/drawing/2014/main" id="{98C67877-3B18-7A41-A2A5-89CD2BB63CCF}"/>
                </a:ext>
              </a:extLst>
            </p:cNvPr>
            <p:cNvSpPr txBox="1"/>
            <p:nvPr/>
          </p:nvSpPr>
          <p:spPr>
            <a:xfrm rot="16200000">
              <a:off x="10377918" y="4028376"/>
              <a:ext cx="854770" cy="380480"/>
            </a:xfrm>
            <a:prstGeom prst="rect">
              <a:avLst/>
            </a:prstGeom>
            <a:solidFill>
              <a:schemeClr val="bg1"/>
            </a:solidFill>
          </p:spPr>
          <p:txBody>
            <a:bodyPr wrap="square" tIns="36000" bIns="36000" rtlCol="0">
              <a:spAutoFit/>
            </a:bodyPr>
            <a:lstStyle/>
            <a:p>
              <a:pPr algn="ctr"/>
              <a:r>
                <a:rPr lang="en-US" sz="1000" dirty="0">
                  <a:latin typeface="Source Sans Pro Light" charset="0"/>
                </a:rPr>
                <a:t>Native Code</a:t>
              </a:r>
              <a:br>
                <a:rPr lang="en-US" sz="1000" dirty="0">
                  <a:latin typeface="Source Sans Pro Light" charset="0"/>
                </a:rPr>
              </a:br>
              <a:r>
                <a:rPr lang="en-US" sz="1000" dirty="0">
                  <a:latin typeface="Source Sans Pro Light" charset="0"/>
                </a:rPr>
                <a:t>(C/ASM, … )</a:t>
              </a:r>
            </a:p>
          </p:txBody>
        </p:sp>
        <p:sp>
          <p:nvSpPr>
            <p:cNvPr id="150" name="Rounded Rectangle 149">
              <a:extLst>
                <a:ext uri="{FF2B5EF4-FFF2-40B4-BE49-F238E27FC236}">
                  <a16:creationId xmlns:a16="http://schemas.microsoft.com/office/drawing/2014/main" id="{DD77DF84-55DF-E846-93D1-D249B7F005D4}"/>
                </a:ext>
              </a:extLst>
            </p:cNvPr>
            <p:cNvSpPr/>
            <p:nvPr/>
          </p:nvSpPr>
          <p:spPr>
            <a:xfrm rot="16200000">
              <a:off x="9893526" y="2345494"/>
              <a:ext cx="1394021"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151" name="TextBox 150">
              <a:extLst>
                <a:ext uri="{FF2B5EF4-FFF2-40B4-BE49-F238E27FC236}">
                  <a16:creationId xmlns:a16="http://schemas.microsoft.com/office/drawing/2014/main" id="{11944917-40BC-0A42-9958-0A977ADE06E3}"/>
                </a:ext>
              </a:extLst>
            </p:cNvPr>
            <p:cNvSpPr txBox="1"/>
            <p:nvPr/>
          </p:nvSpPr>
          <p:spPr>
            <a:xfrm rot="16200000">
              <a:off x="10211403" y="2374486"/>
              <a:ext cx="1187797" cy="380480"/>
            </a:xfrm>
            <a:prstGeom prst="rect">
              <a:avLst/>
            </a:prstGeom>
            <a:solidFill>
              <a:schemeClr val="bg1"/>
            </a:solidFill>
          </p:spPr>
          <p:txBody>
            <a:bodyPr wrap="square" lIns="36000" tIns="36000" rIns="36000" bIns="36000" rtlCol="0">
              <a:spAutoFit/>
            </a:bodyPr>
            <a:lstStyle/>
            <a:p>
              <a:pPr algn="ctr"/>
              <a:r>
                <a:rPr lang="en-US" sz="1000" dirty="0">
                  <a:latin typeface="Source Sans Pro Light" charset="0"/>
                </a:rPr>
                <a:t>Managed Code</a:t>
              </a:r>
            </a:p>
            <a:p>
              <a:pPr algn="ctr"/>
              <a:r>
                <a:rPr lang="en-US" sz="1000" dirty="0">
                  <a:latin typeface="Source Sans Pro Light" charset="0"/>
                </a:rPr>
                <a:t> (Java, JavaScript, </a:t>
              </a:r>
              <a:r>
                <a:rPr lang="mr-IN" sz="1000" dirty="0">
                  <a:latin typeface="Source Sans Pro Light" charset="0"/>
                </a:rPr>
                <a:t>…</a:t>
              </a:r>
              <a:r>
                <a:rPr lang="en-US" sz="1000" dirty="0">
                  <a:latin typeface="Source Sans Pro Light" charset="0"/>
                </a:rPr>
                <a:t>)</a:t>
              </a:r>
            </a:p>
          </p:txBody>
        </p:sp>
        <p:pic>
          <p:nvPicPr>
            <p:cNvPr id="152" name="Picture 151">
              <a:extLst>
                <a:ext uri="{FF2B5EF4-FFF2-40B4-BE49-F238E27FC236}">
                  <a16:creationId xmlns:a16="http://schemas.microsoft.com/office/drawing/2014/main" id="{087967D0-8A71-054F-A82D-E22577110A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32425" y="5045571"/>
              <a:ext cx="690612" cy="690612"/>
            </a:xfrm>
            <a:prstGeom prst="rect">
              <a:avLst/>
            </a:prstGeom>
          </p:spPr>
        </p:pic>
        <p:grpSp>
          <p:nvGrpSpPr>
            <p:cNvPr id="123" name="Group 122">
              <a:extLst>
                <a:ext uri="{FF2B5EF4-FFF2-40B4-BE49-F238E27FC236}">
                  <a16:creationId xmlns:a16="http://schemas.microsoft.com/office/drawing/2014/main" id="{155B86F7-1CDD-104B-89C2-65445C340AE5}"/>
                </a:ext>
              </a:extLst>
            </p:cNvPr>
            <p:cNvGrpSpPr/>
            <p:nvPr/>
          </p:nvGrpSpPr>
          <p:grpSpPr>
            <a:xfrm>
              <a:off x="9056859" y="1759043"/>
              <a:ext cx="484877" cy="505387"/>
              <a:chOff x="7214684" y="2338202"/>
              <a:chExt cx="484877" cy="505387"/>
            </a:xfrm>
          </p:grpSpPr>
          <p:pic>
            <p:nvPicPr>
              <p:cNvPr id="124" name="Picture 123">
                <a:extLst>
                  <a:ext uri="{FF2B5EF4-FFF2-40B4-BE49-F238E27FC236}">
                    <a16:creationId xmlns:a16="http://schemas.microsoft.com/office/drawing/2014/main" id="{33321324-136E-7A43-A332-CCFFB4F9F3BE}"/>
                  </a:ext>
                </a:extLst>
              </p:cNvPr>
              <p:cNvPicPr>
                <a:picLocks noChangeAspect="1"/>
              </p:cNvPicPr>
              <p:nvPr/>
            </p:nvPicPr>
            <p:blipFill>
              <a:blip r:embed="rId9" cstate="print">
                <a:duotone>
                  <a:schemeClr val="accent2">
                    <a:shade val="45000"/>
                    <a:satMod val="135000"/>
                  </a:schemeClr>
                  <a:prstClr val="white"/>
                </a:duotone>
                <a:lum bright="-37000" contrast="59000"/>
                <a:extLst>
                  <a:ext uri="{28A0092B-C50C-407E-A947-70E740481C1C}">
                    <a14:useLocalDpi xmlns:a14="http://schemas.microsoft.com/office/drawing/2010/main"/>
                  </a:ext>
                </a:extLst>
              </a:blip>
              <a:stretch>
                <a:fillRect/>
              </a:stretch>
            </p:blipFill>
            <p:spPr>
              <a:xfrm rot="5400000">
                <a:off x="7191201" y="2407222"/>
                <a:ext cx="461812" cy="410922"/>
              </a:xfrm>
              <a:prstGeom prst="rect">
                <a:avLst/>
              </a:prstGeom>
            </p:spPr>
          </p:pic>
          <p:sp>
            <p:nvSpPr>
              <p:cNvPr id="125" name="Rectangle 124">
                <a:extLst>
                  <a:ext uri="{FF2B5EF4-FFF2-40B4-BE49-F238E27FC236}">
                    <a16:creationId xmlns:a16="http://schemas.microsoft.com/office/drawing/2014/main" id="{6C8BC2F0-BE2A-A742-9357-52A21C8B8393}"/>
                  </a:ext>
                </a:extLst>
              </p:cNvPr>
              <p:cNvSpPr/>
              <p:nvPr/>
            </p:nvSpPr>
            <p:spPr>
              <a:xfrm>
                <a:off x="7214684" y="2501664"/>
                <a:ext cx="412884" cy="20518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bg2">
                        <a:lumMod val="10000"/>
                      </a:schemeClr>
                    </a:solidFill>
                    <a:latin typeface="Source Sans Pro" charset="0"/>
                  </a:rPr>
                  <a:t>APP</a:t>
                </a:r>
              </a:p>
            </p:txBody>
          </p:sp>
          <p:sp>
            <p:nvSpPr>
              <p:cNvPr id="126" name="Rounded Rectangle 125">
                <a:extLst>
                  <a:ext uri="{FF2B5EF4-FFF2-40B4-BE49-F238E27FC236}">
                    <a16:creationId xmlns:a16="http://schemas.microsoft.com/office/drawing/2014/main" id="{9950F0CE-17A7-974E-BAA7-449DFB836029}"/>
                  </a:ext>
                </a:extLst>
              </p:cNvPr>
              <p:cNvSpPr/>
              <p:nvPr/>
            </p:nvSpPr>
            <p:spPr>
              <a:xfrm>
                <a:off x="7489035" y="2338202"/>
                <a:ext cx="210526" cy="174885"/>
              </a:xfrm>
              <a:prstGeom prst="roundRect">
                <a:avLst>
                  <a:gd name="adj" fmla="val 22381"/>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FR" sz="680" b="1" spc="-30">
                    <a:solidFill>
                      <a:schemeClr val="bg1"/>
                    </a:solidFill>
                    <a:latin typeface=""/>
                  </a:rPr>
                  <a:t>C</a:t>
                </a:r>
              </a:p>
            </p:txBody>
          </p:sp>
        </p:grpSp>
        <p:grpSp>
          <p:nvGrpSpPr>
            <p:cNvPr id="50" name="Group 49">
              <a:extLst>
                <a:ext uri="{FF2B5EF4-FFF2-40B4-BE49-F238E27FC236}">
                  <a16:creationId xmlns:a16="http://schemas.microsoft.com/office/drawing/2014/main" id="{33AC25D0-883C-4148-8EB1-EDD6B8916929}"/>
                </a:ext>
              </a:extLst>
            </p:cNvPr>
            <p:cNvGrpSpPr/>
            <p:nvPr/>
          </p:nvGrpSpPr>
          <p:grpSpPr>
            <a:xfrm>
              <a:off x="9546288" y="1772841"/>
              <a:ext cx="510015" cy="496308"/>
              <a:chOff x="9546288" y="1772841"/>
              <a:chExt cx="510015" cy="496308"/>
            </a:xfrm>
          </p:grpSpPr>
          <p:pic>
            <p:nvPicPr>
              <p:cNvPr id="170" name="Picture 169">
                <a:extLst>
                  <a:ext uri="{FF2B5EF4-FFF2-40B4-BE49-F238E27FC236}">
                    <a16:creationId xmlns:a16="http://schemas.microsoft.com/office/drawing/2014/main" id="{3ACDEF70-AE8D-674F-BE48-7C315E57D19D}"/>
                  </a:ext>
                </a:extLst>
              </p:cNvPr>
              <p:cNvPicPr>
                <a:picLocks noChangeAspect="1"/>
              </p:cNvPicPr>
              <p:nvPr/>
            </p:nvPicPr>
            <p:blipFill>
              <a:blip r:embed="rId9"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rot="5400000">
                <a:off x="9521366" y="1832782"/>
                <a:ext cx="461812" cy="410922"/>
              </a:xfrm>
              <a:prstGeom prst="rect">
                <a:avLst/>
              </a:prstGeom>
            </p:spPr>
          </p:pic>
          <p:sp>
            <p:nvSpPr>
              <p:cNvPr id="171" name="Rounded Rectangle 170">
                <a:extLst>
                  <a:ext uri="{FF2B5EF4-FFF2-40B4-BE49-F238E27FC236}">
                    <a16:creationId xmlns:a16="http://schemas.microsoft.com/office/drawing/2014/main" id="{817AB4CC-BCB5-9042-BF21-C737CD95602C}"/>
                  </a:ext>
                </a:extLst>
              </p:cNvPr>
              <p:cNvSpPr/>
              <p:nvPr/>
            </p:nvSpPr>
            <p:spPr>
              <a:xfrm>
                <a:off x="9642256" y="1772841"/>
                <a:ext cx="414047" cy="174885"/>
              </a:xfrm>
              <a:prstGeom prst="roundRect">
                <a:avLst>
                  <a:gd name="adj" fmla="val 223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00"/>
                  </a:lnSpc>
                </a:pPr>
                <a:r>
                  <a:rPr lang="en-FR" sz="600" spc="-30">
                    <a:latin typeface=""/>
                  </a:rPr>
                  <a:t>Java </a:t>
                </a:r>
                <a:br>
                  <a:rPr lang="en-FR" sz="600" spc="-30">
                    <a:latin typeface=""/>
                  </a:rPr>
                </a:br>
                <a:r>
                  <a:rPr lang="en-FR" sz="600" spc="-30">
                    <a:latin typeface=""/>
                  </a:rPr>
                  <a:t>Language</a:t>
                </a:r>
              </a:p>
            </p:txBody>
          </p:sp>
          <p:sp>
            <p:nvSpPr>
              <p:cNvPr id="172" name="Rectangle 171">
                <a:extLst>
                  <a:ext uri="{FF2B5EF4-FFF2-40B4-BE49-F238E27FC236}">
                    <a16:creationId xmlns:a16="http://schemas.microsoft.com/office/drawing/2014/main" id="{827AD86F-1EBD-F64E-9EE8-74C8F75A0AEC}"/>
                  </a:ext>
                </a:extLst>
              </p:cNvPr>
              <p:cNvSpPr/>
              <p:nvPr/>
            </p:nvSpPr>
            <p:spPr>
              <a:xfrm>
                <a:off x="9546288" y="1927145"/>
                <a:ext cx="412884" cy="20518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bg2">
                        <a:lumMod val="10000"/>
                      </a:schemeClr>
                    </a:solidFill>
                    <a:latin typeface="Source Sans Pro" charset="0"/>
                  </a:rPr>
                  <a:t>APP</a:t>
                </a:r>
              </a:p>
            </p:txBody>
          </p:sp>
        </p:grpSp>
      </p:grpSp>
    </p:spTree>
    <p:extLst>
      <p:ext uri="{BB962C8B-B14F-4D97-AF65-F5344CB8AC3E}">
        <p14:creationId xmlns:p14="http://schemas.microsoft.com/office/powerpoint/2010/main" val="258969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0E2A31-5FD5-ED4B-B020-689CF27FF04D}"/>
              </a:ext>
            </a:extLst>
          </p:cNvPr>
          <p:cNvGrpSpPr/>
          <p:nvPr/>
        </p:nvGrpSpPr>
        <p:grpSpPr>
          <a:xfrm>
            <a:off x="1971071" y="1331794"/>
            <a:ext cx="6094754" cy="4646235"/>
            <a:chOff x="1971071" y="1331794"/>
            <a:chExt cx="6094754" cy="4646235"/>
          </a:xfrm>
        </p:grpSpPr>
        <p:sp>
          <p:nvSpPr>
            <p:cNvPr id="69" name="Rounded Rectangle 68">
              <a:extLst>
                <a:ext uri="{FF2B5EF4-FFF2-40B4-BE49-F238E27FC236}">
                  <a16:creationId xmlns:a16="http://schemas.microsoft.com/office/drawing/2014/main" id="{7EF95408-CCE5-5C43-A82E-B8DADE014A0B}"/>
                </a:ext>
              </a:extLst>
            </p:cNvPr>
            <p:cNvSpPr/>
            <p:nvPr/>
          </p:nvSpPr>
          <p:spPr>
            <a:xfrm>
              <a:off x="1971813" y="1331794"/>
              <a:ext cx="4017119" cy="468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Application Code Source Project</a:t>
              </a:r>
            </a:p>
          </p:txBody>
        </p:sp>
        <p:sp>
          <p:nvSpPr>
            <p:cNvPr id="75" name="Rounded Rectangle 74">
              <a:extLst>
                <a:ext uri="{FF2B5EF4-FFF2-40B4-BE49-F238E27FC236}">
                  <a16:creationId xmlns:a16="http://schemas.microsoft.com/office/drawing/2014/main" id="{10336C71-ABA9-D445-9977-4AB170735818}"/>
                </a:ext>
              </a:extLst>
            </p:cNvPr>
            <p:cNvSpPr/>
            <p:nvPr/>
          </p:nvSpPr>
          <p:spPr>
            <a:xfrm>
              <a:off x="6126888" y="1331794"/>
              <a:ext cx="1938937" cy="1375054"/>
            </a:xfrm>
            <a:prstGeom prst="roundRect">
              <a:avLst>
                <a:gd name="adj" fmla="val 56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Libraries </a:t>
              </a:r>
              <a:br>
                <a:rPr lang="en-FR" sz="1200">
                  <a:latin typeface="Source Sans Pro Light" panose="020B0403030403020204" pitchFamily="34" charset="0"/>
                  <a:ea typeface="Source Sans Pro Light" panose="020B0403030403020204" pitchFamily="34" charset="0"/>
                </a:rPr>
              </a:br>
              <a:r>
                <a:rPr lang="en-FR" sz="1200">
                  <a:latin typeface="Source Sans Pro Light" panose="020B0403030403020204" pitchFamily="34" charset="0"/>
                  <a:ea typeface="Source Sans Pro Light" panose="020B0403030403020204" pitchFamily="34" charset="0"/>
                </a:rPr>
                <a:t>&amp;</a:t>
              </a:r>
              <a:br>
                <a:rPr lang="en-FR" sz="1200">
                  <a:latin typeface="Source Sans Pro Light" panose="020B0403030403020204" pitchFamily="34" charset="0"/>
                  <a:ea typeface="Source Sans Pro Light" panose="020B0403030403020204" pitchFamily="34" charset="0"/>
                </a:rPr>
              </a:br>
              <a:r>
                <a:rPr lang="en-FR" sz="1200">
                  <a:latin typeface="Source Sans Pro Light" panose="020B0403030403020204" pitchFamily="34" charset="0"/>
                  <a:ea typeface="Source Sans Pro Light" panose="020B0403030403020204" pitchFamily="34" charset="0"/>
                </a:rPr>
                <a:t>Dependencies</a:t>
              </a:r>
              <a:br>
                <a:rPr lang="en-FR" sz="1200">
                  <a:latin typeface="Source Sans Pro Light" panose="020B0403030403020204" pitchFamily="34" charset="0"/>
                  <a:ea typeface="Source Sans Pro Light" panose="020B0403030403020204" pitchFamily="34" charset="0"/>
                </a:rPr>
              </a:br>
              <a:br>
                <a:rPr lang="en-FR" sz="1200">
                  <a:latin typeface="Source Sans Pro Light" panose="020B0403030403020204" pitchFamily="34" charset="0"/>
                  <a:ea typeface="Source Sans Pro Light" panose="020B0403030403020204" pitchFamily="34" charset="0"/>
                </a:rPr>
              </a:br>
              <a:r>
                <a:rPr lang="en-FR" sz="1000">
                  <a:latin typeface="Source Sans Pro Light" panose="020B0403030403020204" pitchFamily="34" charset="0"/>
                  <a:ea typeface="Source Sans Pro Light" panose="020B0403030403020204" pitchFamily="34" charset="0"/>
                </a:rPr>
                <a:t>(including Third Party code)</a:t>
              </a:r>
            </a:p>
          </p:txBody>
        </p:sp>
        <p:sp>
          <p:nvSpPr>
            <p:cNvPr id="76" name="Rounded Rectangle 75">
              <a:extLst>
                <a:ext uri="{FF2B5EF4-FFF2-40B4-BE49-F238E27FC236}">
                  <a16:creationId xmlns:a16="http://schemas.microsoft.com/office/drawing/2014/main" id="{67655167-FAC8-AE44-AFCC-BCDAA67C0566}"/>
                </a:ext>
              </a:extLst>
            </p:cNvPr>
            <p:cNvSpPr/>
            <p:nvPr/>
          </p:nvSpPr>
          <p:spPr>
            <a:xfrm>
              <a:off x="4049995" y="2246072"/>
              <a:ext cx="1938937" cy="46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Java Compiler (JDT)</a:t>
              </a:r>
            </a:p>
          </p:txBody>
        </p:sp>
        <p:grpSp>
          <p:nvGrpSpPr>
            <p:cNvPr id="85" name="Group 84">
              <a:extLst>
                <a:ext uri="{FF2B5EF4-FFF2-40B4-BE49-F238E27FC236}">
                  <a16:creationId xmlns:a16="http://schemas.microsoft.com/office/drawing/2014/main" id="{C405F09D-2EFA-8B49-8147-4C79C219B4C3}"/>
                </a:ext>
              </a:extLst>
            </p:cNvPr>
            <p:cNvGrpSpPr/>
            <p:nvPr/>
          </p:nvGrpSpPr>
          <p:grpSpPr>
            <a:xfrm>
              <a:off x="1971071" y="3152790"/>
              <a:ext cx="6094754" cy="802949"/>
              <a:chOff x="-326297" y="3087823"/>
              <a:chExt cx="6094754" cy="802949"/>
            </a:xfrm>
          </p:grpSpPr>
          <p:sp>
            <p:nvSpPr>
              <p:cNvPr id="77" name="Rounded Rectangle 76">
                <a:extLst>
                  <a:ext uri="{FF2B5EF4-FFF2-40B4-BE49-F238E27FC236}">
                    <a16:creationId xmlns:a16="http://schemas.microsoft.com/office/drawing/2014/main" id="{C7337B04-2AE0-1141-BA5F-FE855BE97A69}"/>
                  </a:ext>
                </a:extLst>
              </p:cNvPr>
              <p:cNvSpPr/>
              <p:nvPr/>
            </p:nvSpPr>
            <p:spPr>
              <a:xfrm>
                <a:off x="-326297" y="3422772"/>
                <a:ext cx="6094754" cy="46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tlCol="0" anchor="ctr"/>
              <a:lstStyle/>
              <a:p>
                <a:pPr algn="ctr"/>
                <a:br>
                  <a:rPr lang="en-FR" sz="1200">
                    <a:latin typeface="Source Sans Pro Light" panose="020B0403030403020204" pitchFamily="34" charset="0"/>
                    <a:ea typeface="Source Sans Pro Light" panose="020B0403030403020204" pitchFamily="34" charset="0"/>
                  </a:rPr>
                </a:br>
                <a:r>
                  <a:rPr lang="en-FR" sz="1200">
                    <a:latin typeface="Source Sans Pro Light" panose="020B0403030403020204" pitchFamily="34" charset="0"/>
                    <a:ea typeface="Source Sans Pro Light" panose="020B0403030403020204" pitchFamily="34" charset="0"/>
                  </a:rPr>
                  <a:t>SOAR</a:t>
                </a:r>
              </a:p>
            </p:txBody>
          </p:sp>
          <p:sp>
            <p:nvSpPr>
              <p:cNvPr id="78" name="Rounded Rectangle 77">
                <a:extLst>
                  <a:ext uri="{FF2B5EF4-FFF2-40B4-BE49-F238E27FC236}">
                    <a16:creationId xmlns:a16="http://schemas.microsoft.com/office/drawing/2014/main" id="{92A85FC9-458D-D543-AEF5-69D4BFFB716E}"/>
                  </a:ext>
                </a:extLst>
              </p:cNvPr>
              <p:cNvSpPr/>
              <p:nvPr/>
            </p:nvSpPr>
            <p:spPr>
              <a:xfrm>
                <a:off x="5272" y="3087823"/>
                <a:ext cx="5561904" cy="4680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Binary Code Verifier</a:t>
                </a:r>
              </a:p>
            </p:txBody>
          </p:sp>
          <p:pic>
            <p:nvPicPr>
              <p:cNvPr id="79" name="Picture 78">
                <a:extLst>
                  <a:ext uri="{FF2B5EF4-FFF2-40B4-BE49-F238E27FC236}">
                    <a16:creationId xmlns:a16="http://schemas.microsoft.com/office/drawing/2014/main" id="{A3734192-CC61-3046-A201-A2D4BA0C1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27" y="3120060"/>
                <a:ext cx="322936" cy="397462"/>
              </a:xfrm>
              <a:prstGeom prst="rect">
                <a:avLst/>
              </a:prstGeom>
            </p:spPr>
          </p:pic>
        </p:grpSp>
        <p:sp>
          <p:nvSpPr>
            <p:cNvPr id="80" name="Rounded Rectangle 79">
              <a:extLst>
                <a:ext uri="{FF2B5EF4-FFF2-40B4-BE49-F238E27FC236}">
                  <a16:creationId xmlns:a16="http://schemas.microsoft.com/office/drawing/2014/main" id="{82963CE0-C4DF-FE40-A330-5BD9EC0D15CF}"/>
                </a:ext>
              </a:extLst>
            </p:cNvPr>
            <p:cNvSpPr/>
            <p:nvPr/>
          </p:nvSpPr>
          <p:spPr>
            <a:xfrm>
              <a:off x="1971071" y="4753549"/>
              <a:ext cx="6094754" cy="12244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sz="1200">
                <a:latin typeface="Source Sans Pro Light" panose="020B0403030403020204" pitchFamily="34" charset="0"/>
                <a:ea typeface="Source Sans Pro Light" panose="020B0403030403020204" pitchFamily="34" charset="0"/>
              </a:endParaRPr>
            </a:p>
          </p:txBody>
        </p:sp>
        <p:pic>
          <p:nvPicPr>
            <p:cNvPr id="82" name="Picture 81">
              <a:extLst>
                <a:ext uri="{FF2B5EF4-FFF2-40B4-BE49-F238E27FC236}">
                  <a16:creationId xmlns:a16="http://schemas.microsoft.com/office/drawing/2014/main" id="{F957ED5B-A5BB-5942-BD93-AE85CFA70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6034" y="4909742"/>
              <a:ext cx="904827" cy="912095"/>
            </a:xfrm>
            <a:prstGeom prst="rect">
              <a:avLst/>
            </a:prstGeom>
          </p:spPr>
        </p:pic>
        <p:sp>
          <p:nvSpPr>
            <p:cNvPr id="84" name="Rounded Rectangle 83">
              <a:extLst>
                <a:ext uri="{FF2B5EF4-FFF2-40B4-BE49-F238E27FC236}">
                  <a16:creationId xmlns:a16="http://schemas.microsoft.com/office/drawing/2014/main" id="{57DAC778-CD92-1043-AA91-A4D0921F454B}"/>
                </a:ext>
              </a:extLst>
            </p:cNvPr>
            <p:cNvSpPr/>
            <p:nvPr/>
          </p:nvSpPr>
          <p:spPr>
            <a:xfrm>
              <a:off x="5507311" y="5207207"/>
              <a:ext cx="1519051" cy="306000"/>
            </a:xfrm>
            <a:prstGeom prst="roundRect">
              <a:avLst>
                <a:gd name="adj" fmla="val 0"/>
              </a:avLst>
            </a:prstGeom>
            <a:no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tx1"/>
                  </a:solidFill>
                  <a:latin typeface="Source Sans Pro" panose="020B0503030403020204" pitchFamily="34" charset="0"/>
                  <a:ea typeface="Source Sans Pro" panose="020B0503030403020204" pitchFamily="34" charset="0"/>
                </a:rPr>
                <a:t>MEJ 32 CORE</a:t>
              </a:r>
            </a:p>
          </p:txBody>
        </p:sp>
        <p:sp>
          <p:nvSpPr>
            <p:cNvPr id="88" name="TextBox 87">
              <a:extLst>
                <a:ext uri="{FF2B5EF4-FFF2-40B4-BE49-F238E27FC236}">
                  <a16:creationId xmlns:a16="http://schemas.microsoft.com/office/drawing/2014/main" id="{04249D41-7465-E64D-9755-6FB608D66201}"/>
                </a:ext>
              </a:extLst>
            </p:cNvPr>
            <p:cNvSpPr txBox="1"/>
            <p:nvPr/>
          </p:nvSpPr>
          <p:spPr>
            <a:xfrm>
              <a:off x="5096050" y="1973662"/>
              <a:ext cx="1187797" cy="226591"/>
            </a:xfrm>
            <a:prstGeom prst="rect">
              <a:avLst/>
            </a:prstGeom>
            <a:noFill/>
          </p:spPr>
          <p:txBody>
            <a:bodyPr wrap="square" lIns="36000" tIns="36000" rIns="36000" bIns="36000" rtlCol="0">
              <a:spAutoFit/>
            </a:bodyPr>
            <a:lstStyle/>
            <a:p>
              <a:r>
                <a:rPr lang="en-US" sz="1000" dirty="0">
                  <a:latin typeface="Source Sans Pro Light" charset="0"/>
                </a:rPr>
                <a:t> (*.java)</a:t>
              </a:r>
            </a:p>
          </p:txBody>
        </p:sp>
        <p:cxnSp>
          <p:nvCxnSpPr>
            <p:cNvPr id="89" name="Straight Arrow Connector 88">
              <a:extLst>
                <a:ext uri="{FF2B5EF4-FFF2-40B4-BE49-F238E27FC236}">
                  <a16:creationId xmlns:a16="http://schemas.microsoft.com/office/drawing/2014/main" id="{5859B60E-48A4-D64C-9085-C8CAA8E27FAA}"/>
                </a:ext>
              </a:extLst>
            </p:cNvPr>
            <p:cNvCxnSpPr>
              <a:cxnSpLocks/>
              <a:stCxn id="76" idx="2"/>
            </p:cNvCxnSpPr>
            <p:nvPr/>
          </p:nvCxnSpPr>
          <p:spPr>
            <a:xfrm>
              <a:off x="5019464" y="2714072"/>
              <a:ext cx="0" cy="4357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C8E2C7BC-CC03-E54F-82E5-9AD9DA75AB6A}"/>
                </a:ext>
              </a:extLst>
            </p:cNvPr>
            <p:cNvSpPr txBox="1"/>
            <p:nvPr/>
          </p:nvSpPr>
          <p:spPr>
            <a:xfrm>
              <a:off x="5096050" y="2894998"/>
              <a:ext cx="1187797" cy="226591"/>
            </a:xfrm>
            <a:prstGeom prst="rect">
              <a:avLst/>
            </a:prstGeom>
            <a:noFill/>
          </p:spPr>
          <p:txBody>
            <a:bodyPr wrap="square" lIns="36000" tIns="36000" rIns="36000" bIns="36000" rtlCol="0">
              <a:spAutoFit/>
            </a:bodyPr>
            <a:lstStyle/>
            <a:p>
              <a:r>
                <a:rPr lang="en-US" sz="1000" dirty="0">
                  <a:latin typeface="Source Sans Pro Light" charset="0"/>
                </a:rPr>
                <a:t> (*. class)</a:t>
              </a:r>
            </a:p>
          </p:txBody>
        </p:sp>
        <p:cxnSp>
          <p:nvCxnSpPr>
            <p:cNvPr id="91" name="Straight Arrow Connector 90">
              <a:extLst>
                <a:ext uri="{FF2B5EF4-FFF2-40B4-BE49-F238E27FC236}">
                  <a16:creationId xmlns:a16="http://schemas.microsoft.com/office/drawing/2014/main" id="{03FFA56A-7A57-6B41-BFA5-600540C4E397}"/>
                </a:ext>
              </a:extLst>
            </p:cNvPr>
            <p:cNvCxnSpPr>
              <a:cxnSpLocks/>
              <a:stCxn id="75" idx="2"/>
            </p:cNvCxnSpPr>
            <p:nvPr/>
          </p:nvCxnSpPr>
          <p:spPr>
            <a:xfrm>
              <a:off x="7096357" y="2706848"/>
              <a:ext cx="0" cy="44656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B1A80095-69B9-3245-98F7-5804E34E5199}"/>
                </a:ext>
              </a:extLst>
            </p:cNvPr>
            <p:cNvSpPr txBox="1"/>
            <p:nvPr/>
          </p:nvSpPr>
          <p:spPr>
            <a:xfrm>
              <a:off x="7153914" y="2912674"/>
              <a:ext cx="754954" cy="226591"/>
            </a:xfrm>
            <a:prstGeom prst="rect">
              <a:avLst/>
            </a:prstGeom>
            <a:noFill/>
          </p:spPr>
          <p:txBody>
            <a:bodyPr wrap="square" lIns="36000" tIns="36000" rIns="36000" bIns="36000" rtlCol="0">
              <a:spAutoFit/>
            </a:bodyPr>
            <a:lstStyle/>
            <a:p>
              <a:r>
                <a:rPr lang="en-US" sz="1000" dirty="0">
                  <a:latin typeface="Source Sans Pro Light" charset="0"/>
                </a:rPr>
                <a:t> (*. jar)</a:t>
              </a:r>
            </a:p>
          </p:txBody>
        </p:sp>
        <p:cxnSp>
          <p:nvCxnSpPr>
            <p:cNvPr id="93" name="Straight Arrow Connector 92">
              <a:extLst>
                <a:ext uri="{FF2B5EF4-FFF2-40B4-BE49-F238E27FC236}">
                  <a16:creationId xmlns:a16="http://schemas.microsoft.com/office/drawing/2014/main" id="{E233C7CE-4DDD-544F-BD45-BB04A79F4AF9}"/>
                </a:ext>
              </a:extLst>
            </p:cNvPr>
            <p:cNvCxnSpPr>
              <a:cxnSpLocks/>
              <a:stCxn id="77" idx="2"/>
              <a:endCxn id="95" idx="0"/>
            </p:cNvCxnSpPr>
            <p:nvPr/>
          </p:nvCxnSpPr>
          <p:spPr>
            <a:xfrm flipH="1">
              <a:off x="5018447" y="3955739"/>
              <a:ext cx="1" cy="46889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AA774968-19E9-EE40-9010-2FE2A7C80158}"/>
                </a:ext>
              </a:extLst>
            </p:cNvPr>
            <p:cNvSpPr txBox="1"/>
            <p:nvPr/>
          </p:nvSpPr>
          <p:spPr>
            <a:xfrm>
              <a:off x="5096050" y="4174405"/>
              <a:ext cx="1862428" cy="226591"/>
            </a:xfrm>
            <a:prstGeom prst="rect">
              <a:avLst/>
            </a:prstGeom>
            <a:noFill/>
          </p:spPr>
          <p:txBody>
            <a:bodyPr wrap="square" lIns="36000" tIns="36000" rIns="36000" bIns="36000" rtlCol="0">
              <a:spAutoFit/>
            </a:bodyPr>
            <a:lstStyle/>
            <a:p>
              <a:r>
                <a:rPr lang="en-US" sz="1000" dirty="0">
                  <a:latin typeface="Source Sans Pro Light" charset="0"/>
                </a:rPr>
                <a:t> (microejapp.o / application.fo)</a:t>
              </a:r>
            </a:p>
          </p:txBody>
        </p:sp>
        <p:sp>
          <p:nvSpPr>
            <p:cNvPr id="95" name="TextBox 94">
              <a:extLst>
                <a:ext uri="{FF2B5EF4-FFF2-40B4-BE49-F238E27FC236}">
                  <a16:creationId xmlns:a16="http://schemas.microsoft.com/office/drawing/2014/main" id="{EB39FD33-CE5B-154B-A083-D9DA365B435A}"/>
                </a:ext>
              </a:extLst>
            </p:cNvPr>
            <p:cNvSpPr txBox="1"/>
            <p:nvPr/>
          </p:nvSpPr>
          <p:spPr>
            <a:xfrm>
              <a:off x="4087233" y="4424638"/>
              <a:ext cx="1862428" cy="288147"/>
            </a:xfrm>
            <a:prstGeom prst="rect">
              <a:avLst/>
            </a:prstGeom>
            <a:noFill/>
          </p:spPr>
          <p:txBody>
            <a:bodyPr wrap="square" lIns="36000" tIns="36000" rIns="36000" bIns="36000" rtlCol="0">
              <a:spAutoFit/>
            </a:bodyPr>
            <a:lstStyle/>
            <a:p>
              <a:pPr algn="ctr"/>
              <a:r>
                <a:rPr lang="en-US" sz="1400" dirty="0">
                  <a:latin typeface="Source Sans Pro Light" charset="0"/>
                </a:rPr>
                <a:t>Safe Runtime Execution</a:t>
              </a:r>
            </a:p>
          </p:txBody>
        </p:sp>
        <p:cxnSp>
          <p:nvCxnSpPr>
            <p:cNvPr id="104" name="Straight Arrow Connector 103">
              <a:extLst>
                <a:ext uri="{FF2B5EF4-FFF2-40B4-BE49-F238E27FC236}">
                  <a16:creationId xmlns:a16="http://schemas.microsoft.com/office/drawing/2014/main" id="{B711DDF6-00D6-374B-AA5D-4DFB9AEF0537}"/>
                </a:ext>
              </a:extLst>
            </p:cNvPr>
            <p:cNvCxnSpPr>
              <a:cxnSpLocks/>
            </p:cNvCxnSpPr>
            <p:nvPr/>
          </p:nvCxnSpPr>
          <p:spPr>
            <a:xfrm>
              <a:off x="5019464" y="1767584"/>
              <a:ext cx="0" cy="4680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3" name="Rounded Rectangle 22">
              <a:extLst>
                <a:ext uri="{FF2B5EF4-FFF2-40B4-BE49-F238E27FC236}">
                  <a16:creationId xmlns:a16="http://schemas.microsoft.com/office/drawing/2014/main" id="{FA6BE396-0287-0A42-A4D0-88275C4FAB59}"/>
                </a:ext>
              </a:extLst>
            </p:cNvPr>
            <p:cNvSpPr/>
            <p:nvPr/>
          </p:nvSpPr>
          <p:spPr>
            <a:xfrm>
              <a:off x="1971813" y="2246072"/>
              <a:ext cx="1938937" cy="46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C Compiler</a:t>
              </a:r>
            </a:p>
          </p:txBody>
        </p:sp>
        <p:cxnSp>
          <p:nvCxnSpPr>
            <p:cNvPr id="24" name="Straight Arrow Connector 23">
              <a:extLst>
                <a:ext uri="{FF2B5EF4-FFF2-40B4-BE49-F238E27FC236}">
                  <a16:creationId xmlns:a16="http://schemas.microsoft.com/office/drawing/2014/main" id="{34157708-4BB4-1D4A-A362-651F506D41D1}"/>
                </a:ext>
              </a:extLst>
            </p:cNvPr>
            <p:cNvCxnSpPr>
              <a:cxnSpLocks/>
              <a:stCxn id="23" idx="2"/>
            </p:cNvCxnSpPr>
            <p:nvPr/>
          </p:nvCxnSpPr>
          <p:spPr>
            <a:xfrm>
              <a:off x="2941282" y="2714072"/>
              <a:ext cx="0" cy="4357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3B05F20-0E66-5F45-AC4A-83CAEB390C4E}"/>
                </a:ext>
              </a:extLst>
            </p:cNvPr>
            <p:cNvCxnSpPr>
              <a:cxnSpLocks/>
            </p:cNvCxnSpPr>
            <p:nvPr/>
          </p:nvCxnSpPr>
          <p:spPr>
            <a:xfrm>
              <a:off x="2941282" y="1799794"/>
              <a:ext cx="0" cy="4357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81802046-0D2D-9A49-94B2-896BDCC98A28}"/>
                </a:ext>
              </a:extLst>
            </p:cNvPr>
            <p:cNvSpPr txBox="1"/>
            <p:nvPr/>
          </p:nvSpPr>
          <p:spPr>
            <a:xfrm>
              <a:off x="2992930" y="1973662"/>
              <a:ext cx="1187797" cy="226591"/>
            </a:xfrm>
            <a:prstGeom prst="rect">
              <a:avLst/>
            </a:prstGeom>
            <a:noFill/>
          </p:spPr>
          <p:txBody>
            <a:bodyPr wrap="square" lIns="36000" tIns="36000" rIns="36000" bIns="36000" rtlCol="0">
              <a:spAutoFit/>
            </a:bodyPr>
            <a:lstStyle/>
            <a:p>
              <a:r>
                <a:rPr lang="en-US" sz="1000" dirty="0">
                  <a:latin typeface="Source Sans Pro Light" charset="0"/>
                </a:rPr>
                <a:t> (*.c)</a:t>
              </a:r>
            </a:p>
          </p:txBody>
        </p:sp>
        <p:sp>
          <p:nvSpPr>
            <p:cNvPr id="29" name="TextBox 28">
              <a:extLst>
                <a:ext uri="{FF2B5EF4-FFF2-40B4-BE49-F238E27FC236}">
                  <a16:creationId xmlns:a16="http://schemas.microsoft.com/office/drawing/2014/main" id="{1431D41E-F1EB-EC4B-ACC2-599002CFBA96}"/>
                </a:ext>
              </a:extLst>
            </p:cNvPr>
            <p:cNvSpPr txBox="1"/>
            <p:nvPr/>
          </p:nvSpPr>
          <p:spPr>
            <a:xfrm>
              <a:off x="2992930" y="2894998"/>
              <a:ext cx="1187797" cy="226591"/>
            </a:xfrm>
            <a:prstGeom prst="rect">
              <a:avLst/>
            </a:prstGeom>
            <a:noFill/>
          </p:spPr>
          <p:txBody>
            <a:bodyPr wrap="square" lIns="36000" tIns="36000" rIns="36000" bIns="36000" rtlCol="0">
              <a:spAutoFit/>
            </a:bodyPr>
            <a:lstStyle/>
            <a:p>
              <a:r>
                <a:rPr lang="en-US" sz="1000" dirty="0">
                  <a:latin typeface="Source Sans Pro Light" charset="0"/>
                </a:rPr>
                <a:t> (*. wasm)</a:t>
              </a:r>
            </a:p>
          </p:txBody>
        </p:sp>
      </p:grpSp>
      <p:sp>
        <p:nvSpPr>
          <p:cNvPr id="33" name="TextBox 32">
            <a:extLst>
              <a:ext uri="{FF2B5EF4-FFF2-40B4-BE49-F238E27FC236}">
                <a16:creationId xmlns:a16="http://schemas.microsoft.com/office/drawing/2014/main" id="{3ACD6003-E876-154B-8EC5-6865E8200381}"/>
              </a:ext>
            </a:extLst>
          </p:cNvPr>
          <p:cNvSpPr txBox="1"/>
          <p:nvPr/>
        </p:nvSpPr>
        <p:spPr>
          <a:xfrm>
            <a:off x="746942" y="339648"/>
            <a:ext cx="11826058" cy="523220"/>
          </a:xfrm>
          <a:prstGeom prst="rect">
            <a:avLst/>
          </a:prstGeom>
          <a:noFill/>
        </p:spPr>
        <p:txBody>
          <a:bodyPr wrap="square" rtlCol="0">
            <a:spAutoFit/>
          </a:bodyPr>
          <a:lstStyle/>
          <a:p>
            <a:r>
              <a:rPr lang="en-US" sz="2800" dirty="0">
                <a:latin typeface="Source Sans Pro Light" charset="0"/>
                <a:ea typeface="Source Sans Pro Light" charset="0"/>
                <a:cs typeface="Source Sans Pro Light" charset="0"/>
              </a:rPr>
              <a:t>Managed C / last version 2023 11 16</a:t>
            </a:r>
          </a:p>
        </p:txBody>
      </p:sp>
      <p:cxnSp>
        <p:nvCxnSpPr>
          <p:cNvPr id="34" name="Straight Connector 33">
            <a:extLst>
              <a:ext uri="{FF2B5EF4-FFF2-40B4-BE49-F238E27FC236}">
                <a16:creationId xmlns:a16="http://schemas.microsoft.com/office/drawing/2014/main" id="{7C1B1633-6D9D-5148-99A9-281F790EC7A9}"/>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32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A99AF979-8120-C646-97D5-D871DBCD076D}"/>
              </a:ext>
            </a:extLst>
          </p:cNvPr>
          <p:cNvGrpSpPr/>
          <p:nvPr/>
        </p:nvGrpSpPr>
        <p:grpSpPr>
          <a:xfrm>
            <a:off x="4049995" y="1331794"/>
            <a:ext cx="4015830" cy="4646235"/>
            <a:chOff x="4049995" y="1331794"/>
            <a:chExt cx="4015830" cy="4646235"/>
          </a:xfrm>
        </p:grpSpPr>
        <p:sp>
          <p:nvSpPr>
            <p:cNvPr id="69" name="Rounded Rectangle 68">
              <a:extLst>
                <a:ext uri="{FF2B5EF4-FFF2-40B4-BE49-F238E27FC236}">
                  <a16:creationId xmlns:a16="http://schemas.microsoft.com/office/drawing/2014/main" id="{7EF95408-CCE5-5C43-A82E-B8DADE014A0B}"/>
                </a:ext>
              </a:extLst>
            </p:cNvPr>
            <p:cNvSpPr/>
            <p:nvPr/>
          </p:nvSpPr>
          <p:spPr>
            <a:xfrm>
              <a:off x="4049995" y="1331794"/>
              <a:ext cx="1938937" cy="46800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Application Code </a:t>
              </a:r>
              <a:br>
                <a:rPr lang="en-FR" sz="1200">
                  <a:latin typeface="Source Sans Pro Light" panose="020B0403030403020204" pitchFamily="34" charset="0"/>
                  <a:ea typeface="Source Sans Pro Light" panose="020B0403030403020204" pitchFamily="34" charset="0"/>
                </a:rPr>
              </a:br>
              <a:r>
                <a:rPr lang="en-FR" sz="1200">
                  <a:latin typeface="Source Sans Pro Light" panose="020B0403030403020204" pitchFamily="34" charset="0"/>
                  <a:ea typeface="Source Sans Pro Light" panose="020B0403030403020204" pitchFamily="34" charset="0"/>
                </a:rPr>
                <a:t>Source Project</a:t>
              </a:r>
            </a:p>
          </p:txBody>
        </p:sp>
        <p:sp>
          <p:nvSpPr>
            <p:cNvPr id="75" name="Rounded Rectangle 74">
              <a:extLst>
                <a:ext uri="{FF2B5EF4-FFF2-40B4-BE49-F238E27FC236}">
                  <a16:creationId xmlns:a16="http://schemas.microsoft.com/office/drawing/2014/main" id="{10336C71-ABA9-D445-9977-4AB170735818}"/>
                </a:ext>
              </a:extLst>
            </p:cNvPr>
            <p:cNvSpPr/>
            <p:nvPr/>
          </p:nvSpPr>
          <p:spPr>
            <a:xfrm>
              <a:off x="6126888" y="1331794"/>
              <a:ext cx="1938937" cy="1375054"/>
            </a:xfrm>
            <a:prstGeom prst="roundRect">
              <a:avLst>
                <a:gd name="adj" fmla="val 56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Libraries </a:t>
              </a:r>
              <a:br>
                <a:rPr lang="en-FR" sz="1200">
                  <a:latin typeface="Source Sans Pro Light" panose="020B0403030403020204" pitchFamily="34" charset="0"/>
                  <a:ea typeface="Source Sans Pro Light" panose="020B0403030403020204" pitchFamily="34" charset="0"/>
                </a:rPr>
              </a:br>
              <a:r>
                <a:rPr lang="en-FR" sz="1200">
                  <a:latin typeface="Source Sans Pro Light" panose="020B0403030403020204" pitchFamily="34" charset="0"/>
                  <a:ea typeface="Source Sans Pro Light" panose="020B0403030403020204" pitchFamily="34" charset="0"/>
                </a:rPr>
                <a:t>&amp;</a:t>
              </a:r>
              <a:br>
                <a:rPr lang="en-FR" sz="1200">
                  <a:latin typeface="Source Sans Pro Light" panose="020B0403030403020204" pitchFamily="34" charset="0"/>
                  <a:ea typeface="Source Sans Pro Light" panose="020B0403030403020204" pitchFamily="34" charset="0"/>
                </a:rPr>
              </a:br>
              <a:r>
                <a:rPr lang="en-FR" sz="1200">
                  <a:latin typeface="Source Sans Pro Light" panose="020B0403030403020204" pitchFamily="34" charset="0"/>
                  <a:ea typeface="Source Sans Pro Light" panose="020B0403030403020204" pitchFamily="34" charset="0"/>
                </a:rPr>
                <a:t>Dependencies</a:t>
              </a:r>
              <a:br>
                <a:rPr lang="en-FR" sz="1200">
                  <a:latin typeface="Source Sans Pro Light" panose="020B0403030403020204" pitchFamily="34" charset="0"/>
                  <a:ea typeface="Source Sans Pro Light" panose="020B0403030403020204" pitchFamily="34" charset="0"/>
                </a:rPr>
              </a:br>
              <a:br>
                <a:rPr lang="en-FR" sz="1200">
                  <a:latin typeface="Source Sans Pro Light" panose="020B0403030403020204" pitchFamily="34" charset="0"/>
                  <a:ea typeface="Source Sans Pro Light" panose="020B0403030403020204" pitchFamily="34" charset="0"/>
                </a:rPr>
              </a:br>
              <a:r>
                <a:rPr lang="en-FR" sz="1000">
                  <a:latin typeface="Source Sans Pro Light" panose="020B0403030403020204" pitchFamily="34" charset="0"/>
                  <a:ea typeface="Source Sans Pro Light" panose="020B0403030403020204" pitchFamily="34" charset="0"/>
                </a:rPr>
                <a:t>(including Third Party code)</a:t>
              </a:r>
            </a:p>
          </p:txBody>
        </p:sp>
        <p:sp>
          <p:nvSpPr>
            <p:cNvPr id="76" name="Rounded Rectangle 75">
              <a:extLst>
                <a:ext uri="{FF2B5EF4-FFF2-40B4-BE49-F238E27FC236}">
                  <a16:creationId xmlns:a16="http://schemas.microsoft.com/office/drawing/2014/main" id="{67655167-FAC8-AE44-AFCC-BCDAA67C0566}"/>
                </a:ext>
              </a:extLst>
            </p:cNvPr>
            <p:cNvSpPr/>
            <p:nvPr/>
          </p:nvSpPr>
          <p:spPr>
            <a:xfrm>
              <a:off x="4049995" y="2246072"/>
              <a:ext cx="1938937" cy="46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Java Compiler (JDT)</a:t>
              </a:r>
            </a:p>
          </p:txBody>
        </p:sp>
        <p:grpSp>
          <p:nvGrpSpPr>
            <p:cNvPr id="85" name="Group 84">
              <a:extLst>
                <a:ext uri="{FF2B5EF4-FFF2-40B4-BE49-F238E27FC236}">
                  <a16:creationId xmlns:a16="http://schemas.microsoft.com/office/drawing/2014/main" id="{C405F09D-2EFA-8B49-8147-4C79C219B4C3}"/>
                </a:ext>
              </a:extLst>
            </p:cNvPr>
            <p:cNvGrpSpPr/>
            <p:nvPr/>
          </p:nvGrpSpPr>
          <p:grpSpPr>
            <a:xfrm>
              <a:off x="4049995" y="3152790"/>
              <a:ext cx="4015830" cy="802949"/>
              <a:chOff x="1752627" y="3087823"/>
              <a:chExt cx="4015830" cy="802949"/>
            </a:xfrm>
          </p:grpSpPr>
          <p:sp>
            <p:nvSpPr>
              <p:cNvPr id="77" name="Rounded Rectangle 76">
                <a:extLst>
                  <a:ext uri="{FF2B5EF4-FFF2-40B4-BE49-F238E27FC236}">
                    <a16:creationId xmlns:a16="http://schemas.microsoft.com/office/drawing/2014/main" id="{C7337B04-2AE0-1141-BA5F-FE855BE97A69}"/>
                  </a:ext>
                </a:extLst>
              </p:cNvPr>
              <p:cNvSpPr/>
              <p:nvPr/>
            </p:nvSpPr>
            <p:spPr>
              <a:xfrm>
                <a:off x="1752627" y="3422772"/>
                <a:ext cx="4015830" cy="46800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tlCol="0" anchor="ctr"/>
              <a:lstStyle/>
              <a:p>
                <a:pPr algn="ctr"/>
                <a:br>
                  <a:rPr lang="en-FR" sz="1200">
                    <a:latin typeface="Source Sans Pro Light" panose="020B0403030403020204" pitchFamily="34" charset="0"/>
                    <a:ea typeface="Source Sans Pro Light" panose="020B0403030403020204" pitchFamily="34" charset="0"/>
                  </a:rPr>
                </a:br>
                <a:r>
                  <a:rPr lang="en-FR" sz="1200">
                    <a:latin typeface="Source Sans Pro Light" panose="020B0403030403020204" pitchFamily="34" charset="0"/>
                    <a:ea typeface="Source Sans Pro Light" panose="020B0403030403020204" pitchFamily="34" charset="0"/>
                  </a:rPr>
                  <a:t>SOAR</a:t>
                </a:r>
              </a:p>
            </p:txBody>
          </p:sp>
          <p:sp>
            <p:nvSpPr>
              <p:cNvPr id="78" name="Rounded Rectangle 77">
                <a:extLst>
                  <a:ext uri="{FF2B5EF4-FFF2-40B4-BE49-F238E27FC236}">
                    <a16:creationId xmlns:a16="http://schemas.microsoft.com/office/drawing/2014/main" id="{92A85FC9-458D-D543-AEF5-69D4BFFB716E}"/>
                  </a:ext>
                </a:extLst>
              </p:cNvPr>
              <p:cNvSpPr/>
              <p:nvPr/>
            </p:nvSpPr>
            <p:spPr>
              <a:xfrm>
                <a:off x="1902440" y="3087823"/>
                <a:ext cx="3664735" cy="4680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FR" sz="1200">
                    <a:latin typeface="Source Sans Pro Light" panose="020B0403030403020204" pitchFamily="34" charset="0"/>
                    <a:ea typeface="Source Sans Pro Light" panose="020B0403030403020204" pitchFamily="34" charset="0"/>
                  </a:rPr>
                  <a:t>Binary Code Verifier</a:t>
                </a:r>
              </a:p>
            </p:txBody>
          </p:sp>
          <p:pic>
            <p:nvPicPr>
              <p:cNvPr id="79" name="Picture 78">
                <a:extLst>
                  <a:ext uri="{FF2B5EF4-FFF2-40B4-BE49-F238E27FC236}">
                    <a16:creationId xmlns:a16="http://schemas.microsoft.com/office/drawing/2014/main" id="{A3734192-CC61-3046-A201-A2D4BA0C1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503" y="3120060"/>
                <a:ext cx="322936" cy="397462"/>
              </a:xfrm>
              <a:prstGeom prst="rect">
                <a:avLst/>
              </a:prstGeom>
            </p:spPr>
          </p:pic>
        </p:grpSp>
        <p:sp>
          <p:nvSpPr>
            <p:cNvPr id="80" name="Rounded Rectangle 79">
              <a:extLst>
                <a:ext uri="{FF2B5EF4-FFF2-40B4-BE49-F238E27FC236}">
                  <a16:creationId xmlns:a16="http://schemas.microsoft.com/office/drawing/2014/main" id="{82963CE0-C4DF-FE40-A330-5BD9EC0D15CF}"/>
                </a:ext>
              </a:extLst>
            </p:cNvPr>
            <p:cNvSpPr/>
            <p:nvPr/>
          </p:nvSpPr>
          <p:spPr>
            <a:xfrm>
              <a:off x="4049995" y="4753549"/>
              <a:ext cx="4015830" cy="122448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R" sz="1200">
                <a:latin typeface="Source Sans Pro Light" panose="020B0403030403020204" pitchFamily="34" charset="0"/>
                <a:ea typeface="Source Sans Pro Light" panose="020B0403030403020204" pitchFamily="34" charset="0"/>
              </a:endParaRPr>
            </a:p>
          </p:txBody>
        </p:sp>
        <p:pic>
          <p:nvPicPr>
            <p:cNvPr id="82" name="Picture 81">
              <a:extLst>
                <a:ext uri="{FF2B5EF4-FFF2-40B4-BE49-F238E27FC236}">
                  <a16:creationId xmlns:a16="http://schemas.microsoft.com/office/drawing/2014/main" id="{F957ED5B-A5BB-5942-BD93-AE85CFA700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497" y="4909742"/>
              <a:ext cx="904827" cy="912095"/>
            </a:xfrm>
            <a:prstGeom prst="rect">
              <a:avLst/>
            </a:prstGeom>
          </p:spPr>
        </p:pic>
        <p:sp>
          <p:nvSpPr>
            <p:cNvPr id="84" name="Rounded Rectangle 83">
              <a:extLst>
                <a:ext uri="{FF2B5EF4-FFF2-40B4-BE49-F238E27FC236}">
                  <a16:creationId xmlns:a16="http://schemas.microsoft.com/office/drawing/2014/main" id="{57DAC778-CD92-1043-AA91-A4D0921F454B}"/>
                </a:ext>
              </a:extLst>
            </p:cNvPr>
            <p:cNvSpPr/>
            <p:nvPr/>
          </p:nvSpPr>
          <p:spPr>
            <a:xfrm>
              <a:off x="6546774" y="5207207"/>
              <a:ext cx="1442542" cy="306000"/>
            </a:xfrm>
            <a:prstGeom prst="roundRect">
              <a:avLst>
                <a:gd name="adj" fmla="val 0"/>
              </a:avLst>
            </a:prstGeom>
            <a:no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tx1"/>
                  </a:solidFill>
                  <a:latin typeface="Source Sans Pro" panose="020B0503030403020204" pitchFamily="34" charset="0"/>
                  <a:ea typeface="Source Sans Pro" panose="020B0503030403020204" pitchFamily="34" charset="0"/>
                </a:rPr>
                <a:t>MEJ 32 CORE</a:t>
              </a:r>
            </a:p>
          </p:txBody>
        </p:sp>
        <p:sp>
          <p:nvSpPr>
            <p:cNvPr id="88" name="TextBox 87">
              <a:extLst>
                <a:ext uri="{FF2B5EF4-FFF2-40B4-BE49-F238E27FC236}">
                  <a16:creationId xmlns:a16="http://schemas.microsoft.com/office/drawing/2014/main" id="{04249D41-7465-E64D-9755-6FB608D66201}"/>
                </a:ext>
              </a:extLst>
            </p:cNvPr>
            <p:cNvSpPr txBox="1"/>
            <p:nvPr/>
          </p:nvSpPr>
          <p:spPr>
            <a:xfrm>
              <a:off x="5096050" y="1973662"/>
              <a:ext cx="1187797" cy="226591"/>
            </a:xfrm>
            <a:prstGeom prst="rect">
              <a:avLst/>
            </a:prstGeom>
            <a:noFill/>
          </p:spPr>
          <p:txBody>
            <a:bodyPr wrap="square" lIns="36000" tIns="36000" rIns="36000" bIns="36000" rtlCol="0">
              <a:spAutoFit/>
            </a:bodyPr>
            <a:lstStyle/>
            <a:p>
              <a:r>
                <a:rPr lang="en-US" sz="1000" dirty="0">
                  <a:latin typeface="Source Sans Pro Light" charset="0"/>
                </a:rPr>
                <a:t> (*.java)</a:t>
              </a:r>
            </a:p>
          </p:txBody>
        </p:sp>
        <p:cxnSp>
          <p:nvCxnSpPr>
            <p:cNvPr id="89" name="Straight Arrow Connector 88">
              <a:extLst>
                <a:ext uri="{FF2B5EF4-FFF2-40B4-BE49-F238E27FC236}">
                  <a16:creationId xmlns:a16="http://schemas.microsoft.com/office/drawing/2014/main" id="{5859B60E-48A4-D64C-9085-C8CAA8E27FAA}"/>
                </a:ext>
              </a:extLst>
            </p:cNvPr>
            <p:cNvCxnSpPr>
              <a:cxnSpLocks/>
              <a:stCxn id="76" idx="2"/>
            </p:cNvCxnSpPr>
            <p:nvPr/>
          </p:nvCxnSpPr>
          <p:spPr>
            <a:xfrm>
              <a:off x="5019464" y="2714072"/>
              <a:ext cx="0" cy="4357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C8E2C7BC-CC03-E54F-82E5-9AD9DA75AB6A}"/>
                </a:ext>
              </a:extLst>
            </p:cNvPr>
            <p:cNvSpPr txBox="1"/>
            <p:nvPr/>
          </p:nvSpPr>
          <p:spPr>
            <a:xfrm>
              <a:off x="5096050" y="2894998"/>
              <a:ext cx="1187797" cy="226591"/>
            </a:xfrm>
            <a:prstGeom prst="rect">
              <a:avLst/>
            </a:prstGeom>
            <a:noFill/>
          </p:spPr>
          <p:txBody>
            <a:bodyPr wrap="square" lIns="36000" tIns="36000" rIns="36000" bIns="36000" rtlCol="0">
              <a:spAutoFit/>
            </a:bodyPr>
            <a:lstStyle/>
            <a:p>
              <a:r>
                <a:rPr lang="en-US" sz="1000" dirty="0">
                  <a:latin typeface="Source Sans Pro Light" charset="0"/>
                </a:rPr>
                <a:t> (*. class)</a:t>
              </a:r>
            </a:p>
          </p:txBody>
        </p:sp>
        <p:cxnSp>
          <p:nvCxnSpPr>
            <p:cNvPr id="91" name="Straight Arrow Connector 90">
              <a:extLst>
                <a:ext uri="{FF2B5EF4-FFF2-40B4-BE49-F238E27FC236}">
                  <a16:creationId xmlns:a16="http://schemas.microsoft.com/office/drawing/2014/main" id="{03FFA56A-7A57-6B41-BFA5-600540C4E397}"/>
                </a:ext>
              </a:extLst>
            </p:cNvPr>
            <p:cNvCxnSpPr>
              <a:cxnSpLocks/>
              <a:stCxn id="75" idx="2"/>
            </p:cNvCxnSpPr>
            <p:nvPr/>
          </p:nvCxnSpPr>
          <p:spPr>
            <a:xfrm>
              <a:off x="7096357" y="2706848"/>
              <a:ext cx="0" cy="44656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B1A80095-69B9-3245-98F7-5804E34E5199}"/>
                </a:ext>
              </a:extLst>
            </p:cNvPr>
            <p:cNvSpPr txBox="1"/>
            <p:nvPr/>
          </p:nvSpPr>
          <p:spPr>
            <a:xfrm>
              <a:off x="7153914" y="2912674"/>
              <a:ext cx="835402" cy="226591"/>
            </a:xfrm>
            <a:prstGeom prst="rect">
              <a:avLst/>
            </a:prstGeom>
            <a:noFill/>
          </p:spPr>
          <p:txBody>
            <a:bodyPr wrap="square" lIns="36000" tIns="36000" rIns="36000" bIns="36000" rtlCol="0">
              <a:spAutoFit/>
            </a:bodyPr>
            <a:lstStyle/>
            <a:p>
              <a:r>
                <a:rPr lang="en-US" sz="1000" dirty="0">
                  <a:latin typeface="Source Sans Pro Light" charset="0"/>
                </a:rPr>
                <a:t> (*. jar)</a:t>
              </a:r>
            </a:p>
          </p:txBody>
        </p:sp>
        <p:cxnSp>
          <p:nvCxnSpPr>
            <p:cNvPr id="93" name="Straight Arrow Connector 92">
              <a:extLst>
                <a:ext uri="{FF2B5EF4-FFF2-40B4-BE49-F238E27FC236}">
                  <a16:creationId xmlns:a16="http://schemas.microsoft.com/office/drawing/2014/main" id="{E233C7CE-4DDD-544F-BD45-BB04A79F4AF9}"/>
                </a:ext>
              </a:extLst>
            </p:cNvPr>
            <p:cNvCxnSpPr>
              <a:cxnSpLocks/>
              <a:stCxn id="77" idx="2"/>
            </p:cNvCxnSpPr>
            <p:nvPr/>
          </p:nvCxnSpPr>
          <p:spPr>
            <a:xfrm>
              <a:off x="6057910" y="3955739"/>
              <a:ext cx="0" cy="45940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4" name="TextBox 93">
              <a:extLst>
                <a:ext uri="{FF2B5EF4-FFF2-40B4-BE49-F238E27FC236}">
                  <a16:creationId xmlns:a16="http://schemas.microsoft.com/office/drawing/2014/main" id="{AA774968-19E9-EE40-9010-2FE2A7C80158}"/>
                </a:ext>
              </a:extLst>
            </p:cNvPr>
            <p:cNvSpPr txBox="1"/>
            <p:nvPr/>
          </p:nvSpPr>
          <p:spPr>
            <a:xfrm>
              <a:off x="6126888" y="4174405"/>
              <a:ext cx="1862428" cy="226591"/>
            </a:xfrm>
            <a:prstGeom prst="rect">
              <a:avLst/>
            </a:prstGeom>
            <a:noFill/>
          </p:spPr>
          <p:txBody>
            <a:bodyPr wrap="square" lIns="36000" tIns="36000" rIns="36000" bIns="36000" rtlCol="0">
              <a:spAutoFit/>
            </a:bodyPr>
            <a:lstStyle/>
            <a:p>
              <a:r>
                <a:rPr lang="en-US" sz="1000" dirty="0">
                  <a:latin typeface="Source Sans Pro Light" charset="0"/>
                </a:rPr>
                <a:t> (microejapp.o / application.fo)</a:t>
              </a:r>
            </a:p>
          </p:txBody>
        </p:sp>
        <p:sp>
          <p:nvSpPr>
            <p:cNvPr id="95" name="TextBox 94">
              <a:extLst>
                <a:ext uri="{FF2B5EF4-FFF2-40B4-BE49-F238E27FC236}">
                  <a16:creationId xmlns:a16="http://schemas.microsoft.com/office/drawing/2014/main" id="{EB39FD33-CE5B-154B-A083-D9DA365B435A}"/>
                </a:ext>
              </a:extLst>
            </p:cNvPr>
            <p:cNvSpPr txBox="1"/>
            <p:nvPr/>
          </p:nvSpPr>
          <p:spPr>
            <a:xfrm>
              <a:off x="5094955" y="4424638"/>
              <a:ext cx="1862428" cy="288147"/>
            </a:xfrm>
            <a:prstGeom prst="rect">
              <a:avLst/>
            </a:prstGeom>
            <a:noFill/>
          </p:spPr>
          <p:txBody>
            <a:bodyPr wrap="square" lIns="36000" tIns="36000" rIns="36000" bIns="36000" rtlCol="0">
              <a:spAutoFit/>
            </a:bodyPr>
            <a:lstStyle/>
            <a:p>
              <a:pPr algn="ctr"/>
              <a:r>
                <a:rPr lang="en-US" sz="1400" dirty="0">
                  <a:latin typeface="Source Sans Pro Light" charset="0"/>
                </a:rPr>
                <a:t>Safe Runtime Execution</a:t>
              </a:r>
            </a:p>
          </p:txBody>
        </p:sp>
        <p:cxnSp>
          <p:nvCxnSpPr>
            <p:cNvPr id="104" name="Straight Arrow Connector 103">
              <a:extLst>
                <a:ext uri="{FF2B5EF4-FFF2-40B4-BE49-F238E27FC236}">
                  <a16:creationId xmlns:a16="http://schemas.microsoft.com/office/drawing/2014/main" id="{B711DDF6-00D6-374B-AA5D-4DFB9AEF0537}"/>
                </a:ext>
              </a:extLst>
            </p:cNvPr>
            <p:cNvCxnSpPr>
              <a:cxnSpLocks/>
              <a:stCxn id="69" idx="2"/>
            </p:cNvCxnSpPr>
            <p:nvPr/>
          </p:nvCxnSpPr>
          <p:spPr>
            <a:xfrm>
              <a:off x="5019464" y="1799794"/>
              <a:ext cx="0" cy="43579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sp>
        <p:nvSpPr>
          <p:cNvPr id="107" name="TextBox 106">
            <a:extLst>
              <a:ext uri="{FF2B5EF4-FFF2-40B4-BE49-F238E27FC236}">
                <a16:creationId xmlns:a16="http://schemas.microsoft.com/office/drawing/2014/main" id="{7391B8F0-ED6E-3745-B3B6-43F13C9653B2}"/>
              </a:ext>
            </a:extLst>
          </p:cNvPr>
          <p:cNvSpPr txBox="1"/>
          <p:nvPr/>
        </p:nvSpPr>
        <p:spPr>
          <a:xfrm>
            <a:off x="746942" y="339648"/>
            <a:ext cx="11826058" cy="523220"/>
          </a:xfrm>
          <a:prstGeom prst="rect">
            <a:avLst/>
          </a:prstGeom>
          <a:noFill/>
        </p:spPr>
        <p:txBody>
          <a:bodyPr wrap="square" rtlCol="0">
            <a:spAutoFit/>
          </a:bodyPr>
          <a:lstStyle/>
          <a:p>
            <a:r>
              <a:rPr lang="en-US" sz="2800" dirty="0">
                <a:latin typeface="Source Sans Pro Light" charset="0"/>
                <a:ea typeface="Source Sans Pro Light" charset="0"/>
                <a:cs typeface="Source Sans Pro Light" charset="0"/>
              </a:rPr>
              <a:t>Managed C / last version 2023 11 16</a:t>
            </a:r>
          </a:p>
        </p:txBody>
      </p:sp>
      <p:cxnSp>
        <p:nvCxnSpPr>
          <p:cNvPr id="108" name="Straight Connector 107">
            <a:extLst>
              <a:ext uri="{FF2B5EF4-FFF2-40B4-BE49-F238E27FC236}">
                <a16:creationId xmlns:a16="http://schemas.microsoft.com/office/drawing/2014/main" id="{6CEDB3E5-C1DF-9A49-AD62-EEFFC6CE4F1C}"/>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350773"/>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26952</TotalTime>
  <Words>243</Words>
  <Application>Microsoft Macintosh PowerPoint</Application>
  <PresentationFormat>Widescreen</PresentationFormat>
  <Paragraphs>61</Paragraphs>
  <Slides>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Calibri Regular</vt:lpstr>
      <vt:lpstr>Arial</vt:lpstr>
      <vt:lpstr>Calibri Light</vt:lpstr>
      <vt:lpstr>Courier New</vt:lpstr>
      <vt:lpstr>Source Sans Pro</vt:lpstr>
      <vt:lpstr>Source Sans Pro Black</vt:lpstr>
      <vt:lpstr>Source Sans Pro ExtraLight</vt:lpstr>
      <vt:lpstr>Source Sans Pro Light</vt:lpstr>
      <vt:lpstr>MICROEJ Charter Theme 2019</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Microsoft Office User</cp:lastModifiedBy>
  <cp:revision>412</cp:revision>
  <cp:lastPrinted>2021-01-04T17:40:49Z</cp:lastPrinted>
  <dcterms:created xsi:type="dcterms:W3CDTF">2017-01-10T13:21:08Z</dcterms:created>
  <dcterms:modified xsi:type="dcterms:W3CDTF">2023-11-16T10:02:43Z</dcterms:modified>
</cp:coreProperties>
</file>