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4"/>
  </p:notesMasterIdLst>
  <p:handoutMasterIdLst>
    <p:handoutMasterId r:id="rId5"/>
  </p:handoutMasterIdLst>
  <p:sldIdLst>
    <p:sldId id="314" r:id="rId2"/>
    <p:sldId id="315" r:id="rId3"/>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49" autoAdjust="0"/>
    <p:restoredTop sz="97046" autoAdjust="0"/>
  </p:normalViewPr>
  <p:slideViewPr>
    <p:cSldViewPr snapToGrid="0">
      <p:cViewPr>
        <p:scale>
          <a:sx n="75" d="100"/>
          <a:sy n="75" d="100"/>
        </p:scale>
        <p:origin x="1195" y="226"/>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août 23</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août 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5.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5.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9468F00-CD4C-A248-A4B1-C7B7588C2D3D}"/>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8FC3BF8-BB80-DF47-B91F-CB24163470D3}"/>
              </a:ext>
            </a:extLst>
          </p:cNvPr>
          <p:cNvSpPr txBox="1"/>
          <p:nvPr/>
        </p:nvSpPr>
        <p:spPr>
          <a:xfrm>
            <a:off x="746942" y="339648"/>
            <a:ext cx="10893877" cy="461665"/>
          </a:xfrm>
          <a:prstGeom prst="rect">
            <a:avLst/>
          </a:prstGeom>
          <a:noFill/>
        </p:spPr>
        <p:txBody>
          <a:bodyPr wrap="square" rtlCol="0">
            <a:spAutoFit/>
          </a:bodyPr>
          <a:lstStyle/>
          <a:p>
            <a:r>
              <a:rPr lang="en-US" sz="2400" dirty="0">
                <a:latin typeface="Source Sans Pro Light" charset="0"/>
                <a:ea typeface="Source Sans Pro Light" charset="0"/>
                <a:cs typeface="Source Sans Pro Light" charset="0"/>
              </a:rPr>
              <a:t>Implementation / Network architecture-and-</a:t>
            </a:r>
            <a:r>
              <a:rPr lang="en-US" sz="2400" dirty="0" err="1">
                <a:latin typeface="Source Sans Pro Light" charset="0"/>
                <a:ea typeface="Source Sans Pro Light" charset="0"/>
                <a:cs typeface="Source Sans Pro Light" charset="0"/>
              </a:rPr>
              <a:t>modules_minimize</a:t>
            </a:r>
            <a:endParaRPr lang="en-US" sz="2400" dirty="0">
              <a:latin typeface="Source Sans Pro Light" charset="0"/>
              <a:ea typeface="Source Sans Pro Light" charset="0"/>
              <a:cs typeface="Source Sans Pro Light" charset="0"/>
            </a:endParaRPr>
          </a:p>
        </p:txBody>
      </p:sp>
      <p:sp>
        <p:nvSpPr>
          <p:cNvPr id="4" name="Rounded Rectangle 3">
            <a:extLst>
              <a:ext uri="{FF2B5EF4-FFF2-40B4-BE49-F238E27FC236}">
                <a16:creationId xmlns:a16="http://schemas.microsoft.com/office/drawing/2014/main" id="{56D03FB4-14D4-9F48-A061-0B8E91CCC141}"/>
              </a:ext>
            </a:extLst>
          </p:cNvPr>
          <p:cNvSpPr/>
          <p:nvPr/>
        </p:nvSpPr>
        <p:spPr>
          <a:xfrm>
            <a:off x="12608565" y="6479853"/>
            <a:ext cx="1545913" cy="172336"/>
          </a:xfrm>
          <a:prstGeom prst="roundRect">
            <a:avLst>
              <a:gd name="adj" fmla="val 22508"/>
            </a:avLst>
          </a:prstGeom>
          <a:noFill/>
          <a:ln w="12700">
            <a:noFill/>
          </a:ln>
        </p:spPr>
        <p:style>
          <a:lnRef idx="2">
            <a:schemeClr val="dk1"/>
          </a:lnRef>
          <a:fillRef idx="1">
            <a:schemeClr val="lt1"/>
          </a:fillRef>
          <a:effectRef idx="0">
            <a:schemeClr val="dk1"/>
          </a:effectRef>
          <a:fontRef idx="minor">
            <a:schemeClr val="dk1"/>
          </a:fontRef>
        </p:style>
        <p:txBody>
          <a:bodyPr tIns="36000" bIns="36000" rtlCol="0" anchor="ctr"/>
          <a:lstStyle/>
          <a:p>
            <a:pPr algn="ctr"/>
            <a:r>
              <a:rPr lang="en-US" sz="1200" dirty="0">
                <a:solidFill>
                  <a:schemeClr val="tx1">
                    <a:lumMod val="75000"/>
                  </a:schemeClr>
                </a:solidFill>
                <a:latin typeface="Source Sans Pro Light" charset="0"/>
                <a:ea typeface="Source Sans Pro Light" charset="0"/>
                <a:cs typeface="Source Sans Pro Light" charset="0"/>
              </a:rPr>
              <a:t>Platform</a:t>
            </a:r>
          </a:p>
        </p:txBody>
      </p:sp>
      <p:sp>
        <p:nvSpPr>
          <p:cNvPr id="5" name="Arc 4">
            <a:extLst>
              <a:ext uri="{FF2B5EF4-FFF2-40B4-BE49-F238E27FC236}">
                <a16:creationId xmlns:a16="http://schemas.microsoft.com/office/drawing/2014/main" id="{CDA75251-2717-3E43-BB3A-DBBEB462FB90}"/>
              </a:ext>
            </a:extLst>
          </p:cNvPr>
          <p:cNvSpPr/>
          <p:nvPr/>
        </p:nvSpPr>
        <p:spPr>
          <a:xfrm rot="16200000">
            <a:off x="4112900" y="6209328"/>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Arc 5">
            <a:extLst>
              <a:ext uri="{FF2B5EF4-FFF2-40B4-BE49-F238E27FC236}">
                <a16:creationId xmlns:a16="http://schemas.microsoft.com/office/drawing/2014/main" id="{03DA70D7-2CF9-8747-BC92-DD0B286D3E0B}"/>
              </a:ext>
            </a:extLst>
          </p:cNvPr>
          <p:cNvSpPr/>
          <p:nvPr/>
        </p:nvSpPr>
        <p:spPr>
          <a:xfrm>
            <a:off x="8435254" y="6214900"/>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Snip Same Side Corner Rectangle 6">
            <a:extLst>
              <a:ext uri="{FF2B5EF4-FFF2-40B4-BE49-F238E27FC236}">
                <a16:creationId xmlns:a16="http://schemas.microsoft.com/office/drawing/2014/main" id="{9CE42922-83A7-8B40-A4DE-A0EBB1D030D2}"/>
              </a:ext>
            </a:extLst>
          </p:cNvPr>
          <p:cNvSpPr/>
          <p:nvPr/>
        </p:nvSpPr>
        <p:spPr>
          <a:xfrm>
            <a:off x="4213844" y="5779358"/>
            <a:ext cx="5836089" cy="535522"/>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grpSp>
        <p:nvGrpSpPr>
          <p:cNvPr id="8" name="Group 7">
            <a:extLst>
              <a:ext uri="{FF2B5EF4-FFF2-40B4-BE49-F238E27FC236}">
                <a16:creationId xmlns:a16="http://schemas.microsoft.com/office/drawing/2014/main" id="{5248D8D9-D967-1348-A032-008E17139DEE}"/>
              </a:ext>
            </a:extLst>
          </p:cNvPr>
          <p:cNvGrpSpPr/>
          <p:nvPr/>
        </p:nvGrpSpPr>
        <p:grpSpPr>
          <a:xfrm>
            <a:off x="4213716" y="5519830"/>
            <a:ext cx="1856244" cy="721545"/>
            <a:chOff x="4123484" y="5527673"/>
            <a:chExt cx="1856244" cy="721545"/>
          </a:xfrm>
        </p:grpSpPr>
        <p:sp>
          <p:nvSpPr>
            <p:cNvPr id="9" name="Rounded Rectangle 370">
              <a:extLst>
                <a:ext uri="{FF2B5EF4-FFF2-40B4-BE49-F238E27FC236}">
                  <a16:creationId xmlns:a16="http://schemas.microsoft.com/office/drawing/2014/main" id="{2667F158-48EA-5048-8BCC-3E029C7677F6}"/>
                </a:ext>
              </a:extLst>
            </p:cNvPr>
            <p:cNvSpPr/>
            <p:nvPr/>
          </p:nvSpPr>
          <p:spPr>
            <a:xfrm>
              <a:off x="4123484" y="5527673"/>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0" name="Group 9">
              <a:extLst>
                <a:ext uri="{FF2B5EF4-FFF2-40B4-BE49-F238E27FC236}">
                  <a16:creationId xmlns:a16="http://schemas.microsoft.com/office/drawing/2014/main" id="{5EC39D9C-6472-C04A-B9C6-3E3429006240}"/>
                </a:ext>
              </a:extLst>
            </p:cNvPr>
            <p:cNvGrpSpPr/>
            <p:nvPr/>
          </p:nvGrpSpPr>
          <p:grpSpPr>
            <a:xfrm>
              <a:off x="4407250" y="5787721"/>
              <a:ext cx="1283487" cy="383162"/>
              <a:chOff x="6421785" y="5373193"/>
              <a:chExt cx="1283487" cy="383162"/>
            </a:xfrm>
          </p:grpSpPr>
          <p:sp>
            <p:nvSpPr>
              <p:cNvPr id="11" name="Rounded Rectangle 10">
                <a:extLst>
                  <a:ext uri="{FF2B5EF4-FFF2-40B4-BE49-F238E27FC236}">
                    <a16:creationId xmlns:a16="http://schemas.microsoft.com/office/drawing/2014/main" id="{37E1ADB6-BB23-6D4D-8040-4316BC097570}"/>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12" name="Rectangle 11">
                <a:extLst>
                  <a:ext uri="{FF2B5EF4-FFF2-40B4-BE49-F238E27FC236}">
                    <a16:creationId xmlns:a16="http://schemas.microsoft.com/office/drawing/2014/main" id="{C2EBA6D6-1870-0A40-82C8-AE16E98BB260}"/>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13" name="Picture 12">
                <a:extLst>
                  <a:ext uri="{FF2B5EF4-FFF2-40B4-BE49-F238E27FC236}">
                    <a16:creationId xmlns:a16="http://schemas.microsoft.com/office/drawing/2014/main" id="{4E01D07F-57C8-964A-BCB8-53AEEACFAE78}"/>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grpSp>
      <p:sp>
        <p:nvSpPr>
          <p:cNvPr id="14" name="Rounded Rectangle 13">
            <a:extLst>
              <a:ext uri="{FF2B5EF4-FFF2-40B4-BE49-F238E27FC236}">
                <a16:creationId xmlns:a16="http://schemas.microsoft.com/office/drawing/2014/main" id="{B8F79B32-E337-A947-8A2C-8501B0E0D7EE}"/>
              </a:ext>
            </a:extLst>
          </p:cNvPr>
          <p:cNvSpPr/>
          <p:nvPr/>
        </p:nvSpPr>
        <p:spPr>
          <a:xfrm>
            <a:off x="4213844" y="4221372"/>
            <a:ext cx="5836089" cy="1367846"/>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15" name="Rounded Rectangle 14">
            <a:extLst>
              <a:ext uri="{FF2B5EF4-FFF2-40B4-BE49-F238E27FC236}">
                <a16:creationId xmlns:a16="http://schemas.microsoft.com/office/drawing/2014/main" id="{70F38BA2-FEE1-0B4D-AAE5-39A694AFBE0E}"/>
              </a:ext>
            </a:extLst>
          </p:cNvPr>
          <p:cNvSpPr/>
          <p:nvPr/>
        </p:nvSpPr>
        <p:spPr>
          <a:xfrm>
            <a:off x="4332137" y="5167604"/>
            <a:ext cx="5650062"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RTOS/OS</a:t>
            </a:r>
          </a:p>
        </p:txBody>
      </p:sp>
      <p:sp>
        <p:nvSpPr>
          <p:cNvPr id="16" name="Rounded Rectangle 15">
            <a:extLst>
              <a:ext uri="{FF2B5EF4-FFF2-40B4-BE49-F238E27FC236}">
                <a16:creationId xmlns:a16="http://schemas.microsoft.com/office/drawing/2014/main" id="{94B69AB0-5C90-B24D-87C4-83F250AA65BB}"/>
              </a:ext>
            </a:extLst>
          </p:cNvPr>
          <p:cNvSpPr/>
          <p:nvPr/>
        </p:nvSpPr>
        <p:spPr>
          <a:xfrm>
            <a:off x="4332139" y="4792583"/>
            <a:ext cx="5650060"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BSP</a:t>
            </a:r>
          </a:p>
        </p:txBody>
      </p:sp>
      <p:grpSp>
        <p:nvGrpSpPr>
          <p:cNvPr id="17" name="Group 16">
            <a:extLst>
              <a:ext uri="{FF2B5EF4-FFF2-40B4-BE49-F238E27FC236}">
                <a16:creationId xmlns:a16="http://schemas.microsoft.com/office/drawing/2014/main" id="{526299CB-A110-C54D-BDF8-96E344AF1C1F}"/>
              </a:ext>
            </a:extLst>
          </p:cNvPr>
          <p:cNvGrpSpPr/>
          <p:nvPr/>
        </p:nvGrpSpPr>
        <p:grpSpPr>
          <a:xfrm>
            <a:off x="4299638" y="3956465"/>
            <a:ext cx="1684403" cy="725924"/>
            <a:chOff x="3235766" y="3459308"/>
            <a:chExt cx="1684403" cy="725924"/>
          </a:xfrm>
        </p:grpSpPr>
        <p:sp>
          <p:nvSpPr>
            <p:cNvPr id="18" name="Rounded Rectangle 370">
              <a:extLst>
                <a:ext uri="{FF2B5EF4-FFF2-40B4-BE49-F238E27FC236}">
                  <a16:creationId xmlns:a16="http://schemas.microsoft.com/office/drawing/2014/main" id="{2E1FB874-03EC-C448-BFBA-8CD82A1D096B}"/>
                </a:ext>
              </a:extLst>
            </p:cNvPr>
            <p:cNvSpPr/>
            <p:nvPr/>
          </p:nvSpPr>
          <p:spPr>
            <a:xfrm>
              <a:off x="3235766" y="3459308"/>
              <a:ext cx="1684403" cy="725924"/>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 name="connsiteX0" fmla="*/ 147782 w 1780363"/>
                <a:gd name="connsiteY0" fmla="*/ 253205 h 866663"/>
                <a:gd name="connsiteX1" fmla="*/ 104669 w 1780363"/>
                <a:gd name="connsiteY1" fmla="*/ 26443 h 866663"/>
                <a:gd name="connsiteX2" fmla="*/ 1707405 w 1780363"/>
                <a:gd name="connsiteY2" fmla="*/ 29042 h 866663"/>
                <a:gd name="connsiteX3" fmla="*/ 1525746 w 1780363"/>
                <a:gd name="connsiteY3" fmla="*/ 245412 h 866663"/>
                <a:gd name="connsiteX4" fmla="*/ 1525746 w 1780363"/>
                <a:gd name="connsiteY4" fmla="*/ 800095 h 866663"/>
                <a:gd name="connsiteX5" fmla="*/ 1459178 w 1780363"/>
                <a:gd name="connsiteY5" fmla="*/ 866663 h 866663"/>
                <a:gd name="connsiteX6" fmla="*/ 214639 w 1780363"/>
                <a:gd name="connsiteY6" fmla="*/ 866663 h 866663"/>
                <a:gd name="connsiteX7" fmla="*/ 148071 w 1780363"/>
                <a:gd name="connsiteY7" fmla="*/ 800095 h 866663"/>
                <a:gd name="connsiteX8" fmla="*/ 147782 w 1780363"/>
                <a:gd name="connsiteY8" fmla="*/ 253205 h 866663"/>
                <a:gd name="connsiteX0" fmla="*/ 142912 w 1718560"/>
                <a:gd name="connsiteY0" fmla="*/ 250562 h 864020"/>
                <a:gd name="connsiteX1" fmla="*/ 99799 w 1718560"/>
                <a:gd name="connsiteY1" fmla="*/ 23800 h 864020"/>
                <a:gd name="connsiteX2" fmla="*/ 1636205 w 1718560"/>
                <a:gd name="connsiteY2" fmla="*/ 31562 h 864020"/>
                <a:gd name="connsiteX3" fmla="*/ 1520876 w 1718560"/>
                <a:gd name="connsiteY3" fmla="*/ 242769 h 864020"/>
                <a:gd name="connsiteX4" fmla="*/ 1520876 w 1718560"/>
                <a:gd name="connsiteY4" fmla="*/ 797452 h 864020"/>
                <a:gd name="connsiteX5" fmla="*/ 1454308 w 1718560"/>
                <a:gd name="connsiteY5" fmla="*/ 864020 h 864020"/>
                <a:gd name="connsiteX6" fmla="*/ 209769 w 1718560"/>
                <a:gd name="connsiteY6" fmla="*/ 864020 h 864020"/>
                <a:gd name="connsiteX7" fmla="*/ 143201 w 1718560"/>
                <a:gd name="connsiteY7" fmla="*/ 797452 h 864020"/>
                <a:gd name="connsiteX8" fmla="*/ 142912 w 1718560"/>
                <a:gd name="connsiteY8" fmla="*/ 250562 h 864020"/>
                <a:gd name="connsiteX0" fmla="*/ 140131 w 1684403"/>
                <a:gd name="connsiteY0" fmla="*/ 248148 h 861606"/>
                <a:gd name="connsiteX1" fmla="*/ 97018 w 1684403"/>
                <a:gd name="connsiteY1" fmla="*/ 21386 h 861606"/>
                <a:gd name="connsiteX2" fmla="*/ 1595521 w 1684403"/>
                <a:gd name="connsiteY2" fmla="*/ 34311 h 861606"/>
                <a:gd name="connsiteX3" fmla="*/ 1518095 w 1684403"/>
                <a:gd name="connsiteY3" fmla="*/ 240355 h 861606"/>
                <a:gd name="connsiteX4" fmla="*/ 1518095 w 1684403"/>
                <a:gd name="connsiteY4" fmla="*/ 795038 h 861606"/>
                <a:gd name="connsiteX5" fmla="*/ 1451527 w 1684403"/>
                <a:gd name="connsiteY5" fmla="*/ 861606 h 861606"/>
                <a:gd name="connsiteX6" fmla="*/ 206988 w 1684403"/>
                <a:gd name="connsiteY6" fmla="*/ 861606 h 861606"/>
                <a:gd name="connsiteX7" fmla="*/ 140420 w 1684403"/>
                <a:gd name="connsiteY7" fmla="*/ 795038 h 861606"/>
                <a:gd name="connsiteX8" fmla="*/ 140131 w 1684403"/>
                <a:gd name="connsiteY8" fmla="*/ 248148 h 861606"/>
                <a:gd name="connsiteX0" fmla="*/ 140131 w 1684403"/>
                <a:gd name="connsiteY0" fmla="*/ 262476 h 875934"/>
                <a:gd name="connsiteX1" fmla="*/ 97018 w 1684403"/>
                <a:gd name="connsiteY1" fmla="*/ 35714 h 875934"/>
                <a:gd name="connsiteX2" fmla="*/ 1595521 w 1684403"/>
                <a:gd name="connsiteY2" fmla="*/ 22825 h 875934"/>
                <a:gd name="connsiteX3" fmla="*/ 1518095 w 1684403"/>
                <a:gd name="connsiteY3" fmla="*/ 254683 h 875934"/>
                <a:gd name="connsiteX4" fmla="*/ 1518095 w 1684403"/>
                <a:gd name="connsiteY4" fmla="*/ 809366 h 875934"/>
                <a:gd name="connsiteX5" fmla="*/ 1451527 w 1684403"/>
                <a:gd name="connsiteY5" fmla="*/ 875934 h 875934"/>
                <a:gd name="connsiteX6" fmla="*/ 206988 w 1684403"/>
                <a:gd name="connsiteY6" fmla="*/ 875934 h 875934"/>
                <a:gd name="connsiteX7" fmla="*/ 140420 w 1684403"/>
                <a:gd name="connsiteY7" fmla="*/ 809366 h 875934"/>
                <a:gd name="connsiteX8" fmla="*/ 140131 w 1684403"/>
                <a:gd name="connsiteY8" fmla="*/ 262476 h 87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4403" h="875934">
                  <a:moveTo>
                    <a:pt x="140131" y="262476"/>
                  </a:moveTo>
                  <a:cubicBezTo>
                    <a:pt x="143594" y="-22515"/>
                    <a:pt x="-145547" y="75656"/>
                    <a:pt x="97018" y="35714"/>
                  </a:cubicBezTo>
                  <a:cubicBezTo>
                    <a:pt x="339583" y="-4228"/>
                    <a:pt x="1358675" y="-13670"/>
                    <a:pt x="1595521" y="22825"/>
                  </a:cubicBezTo>
                  <a:cubicBezTo>
                    <a:pt x="1832367" y="59320"/>
                    <a:pt x="1521270" y="-25690"/>
                    <a:pt x="1518095" y="254683"/>
                  </a:cubicBezTo>
                  <a:lnTo>
                    <a:pt x="1518095" y="809366"/>
                  </a:lnTo>
                  <a:cubicBezTo>
                    <a:pt x="1518095" y="846130"/>
                    <a:pt x="1488291" y="875934"/>
                    <a:pt x="1451527" y="875934"/>
                  </a:cubicBezTo>
                  <a:lnTo>
                    <a:pt x="206988" y="875934"/>
                  </a:lnTo>
                  <a:cubicBezTo>
                    <a:pt x="170224" y="875934"/>
                    <a:pt x="140420" y="846130"/>
                    <a:pt x="140420" y="809366"/>
                  </a:cubicBezTo>
                  <a:cubicBezTo>
                    <a:pt x="139265" y="599553"/>
                    <a:pt x="141286" y="472289"/>
                    <a:pt x="140131" y="262476"/>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9" name="Group 18">
              <a:extLst>
                <a:ext uri="{FF2B5EF4-FFF2-40B4-BE49-F238E27FC236}">
                  <a16:creationId xmlns:a16="http://schemas.microsoft.com/office/drawing/2014/main" id="{B274EFA6-9B42-5440-AF5B-359CF9E65901}"/>
                </a:ext>
              </a:extLst>
            </p:cNvPr>
            <p:cNvGrpSpPr/>
            <p:nvPr/>
          </p:nvGrpSpPr>
          <p:grpSpPr>
            <a:xfrm>
              <a:off x="3457782" y="3761592"/>
              <a:ext cx="1222852" cy="359571"/>
              <a:chOff x="3671478" y="3950247"/>
              <a:chExt cx="1376425" cy="404729"/>
            </a:xfrm>
          </p:grpSpPr>
          <p:sp>
            <p:nvSpPr>
              <p:cNvPr id="20" name="Rounded Rectangle 19">
                <a:extLst>
                  <a:ext uri="{FF2B5EF4-FFF2-40B4-BE49-F238E27FC236}">
                    <a16:creationId xmlns:a16="http://schemas.microsoft.com/office/drawing/2014/main" id="{D046CDF5-B514-CA4E-8504-E436F806B938}"/>
                  </a:ext>
                </a:extLst>
              </p:cNvPr>
              <p:cNvSpPr/>
              <p:nvPr/>
            </p:nvSpPr>
            <p:spPr>
              <a:xfrm>
                <a:off x="3671478" y="395024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21" name="Group 20">
                <a:extLst>
                  <a:ext uri="{FF2B5EF4-FFF2-40B4-BE49-F238E27FC236}">
                    <a16:creationId xmlns:a16="http://schemas.microsoft.com/office/drawing/2014/main" id="{985BF61E-F2F3-0C4D-809B-EF1E436A8054}"/>
                  </a:ext>
                </a:extLst>
              </p:cNvPr>
              <p:cNvGrpSpPr/>
              <p:nvPr/>
            </p:nvGrpSpPr>
            <p:grpSpPr>
              <a:xfrm>
                <a:off x="3783349" y="3990167"/>
                <a:ext cx="1230087" cy="352081"/>
                <a:chOff x="3783349" y="3990167"/>
                <a:chExt cx="1230087" cy="352081"/>
              </a:xfrm>
            </p:grpSpPr>
            <p:pic>
              <p:nvPicPr>
                <p:cNvPr id="22" name="Picture 21">
                  <a:extLst>
                    <a:ext uri="{FF2B5EF4-FFF2-40B4-BE49-F238E27FC236}">
                      <a16:creationId xmlns:a16="http://schemas.microsoft.com/office/drawing/2014/main" id="{30A4E1B0-8052-744A-AA21-F5E88AF4F6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3" y="3992064"/>
                  <a:ext cx="900473" cy="350184"/>
                </a:xfrm>
                <a:prstGeom prst="rect">
                  <a:avLst/>
                </a:prstGeom>
              </p:spPr>
            </p:pic>
            <p:pic>
              <p:nvPicPr>
                <p:cNvPr id="23" name="Picture 22">
                  <a:extLst>
                    <a:ext uri="{FF2B5EF4-FFF2-40B4-BE49-F238E27FC236}">
                      <a16:creationId xmlns:a16="http://schemas.microsoft.com/office/drawing/2014/main" id="{9D8603F9-7AB8-BF43-94F5-7709429BE3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3990167"/>
                  <a:ext cx="322073" cy="324658"/>
                </a:xfrm>
                <a:prstGeom prst="rect">
                  <a:avLst/>
                </a:prstGeom>
              </p:spPr>
            </p:pic>
          </p:grpSp>
        </p:grpSp>
      </p:grpSp>
      <p:sp>
        <p:nvSpPr>
          <p:cNvPr id="24" name="Rounded Rectangle 23">
            <a:extLst>
              <a:ext uri="{FF2B5EF4-FFF2-40B4-BE49-F238E27FC236}">
                <a16:creationId xmlns:a16="http://schemas.microsoft.com/office/drawing/2014/main" id="{9BC58F33-9A79-7647-8348-AB37D1ED666F}"/>
              </a:ext>
            </a:extLst>
          </p:cNvPr>
          <p:cNvSpPr/>
          <p:nvPr/>
        </p:nvSpPr>
        <p:spPr>
          <a:xfrm>
            <a:off x="4225181" y="1384397"/>
            <a:ext cx="5824752" cy="2602912"/>
          </a:xfrm>
          <a:prstGeom prst="roundRect">
            <a:avLst>
              <a:gd name="adj" fmla="val 3799"/>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25" name="Rounded Rectangle 24">
            <a:extLst>
              <a:ext uri="{FF2B5EF4-FFF2-40B4-BE49-F238E27FC236}">
                <a16:creationId xmlns:a16="http://schemas.microsoft.com/office/drawing/2014/main" id="{4F103699-8CF4-F04E-9FD8-A2E530AA7A44}"/>
              </a:ext>
            </a:extLst>
          </p:cNvPr>
          <p:cNvSpPr/>
          <p:nvPr/>
        </p:nvSpPr>
        <p:spPr>
          <a:xfrm>
            <a:off x="4299638" y="3005762"/>
            <a:ext cx="5682561" cy="891185"/>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36000" bIns="0" rtlCol="0" anchor="ctr">
            <a:noAutofit/>
          </a:bodyPr>
          <a:lstStyle/>
          <a:p>
            <a:pPr lvl="0">
              <a:lnSpc>
                <a:spcPts val="1400"/>
              </a:lnSpc>
            </a:pPr>
            <a:r>
              <a:rPr lang="en-US" sz="1600" b="1" dirty="0">
                <a:solidFill>
                  <a:schemeClr val="bg1"/>
                </a:solidFill>
                <a:latin typeface="Source Sans Pro" charset="0"/>
                <a:ea typeface="Source Sans Pro" charset="0"/>
                <a:cs typeface="Source Sans Pro" charset="0"/>
              </a:rPr>
              <a:t>FOUNDATION </a:t>
            </a:r>
            <a:br>
              <a:rPr lang="en-US" sz="1600" b="1" dirty="0">
                <a:solidFill>
                  <a:schemeClr val="bg1"/>
                </a:solidFill>
                <a:latin typeface="Source Sans Pro" charset="0"/>
                <a:ea typeface="Source Sans Pro" charset="0"/>
                <a:cs typeface="Source Sans Pro" charset="0"/>
              </a:rPr>
            </a:br>
            <a:r>
              <a:rPr lang="en-US" sz="1600" b="1" dirty="0">
                <a:solidFill>
                  <a:schemeClr val="bg1"/>
                </a:solidFill>
                <a:latin typeface="Source Sans Pro" charset="0"/>
                <a:ea typeface="Source Sans Pro" charset="0"/>
                <a:cs typeface="Source Sans Pro" charset="0"/>
              </a:rPr>
              <a:t>LIBRARIES </a:t>
            </a:r>
          </a:p>
        </p:txBody>
      </p:sp>
      <p:sp>
        <p:nvSpPr>
          <p:cNvPr id="26" name="Rounded Rectangle 25">
            <a:extLst>
              <a:ext uri="{FF2B5EF4-FFF2-40B4-BE49-F238E27FC236}">
                <a16:creationId xmlns:a16="http://schemas.microsoft.com/office/drawing/2014/main" id="{50E5510D-358F-9F42-A720-A6696D86B52E}"/>
              </a:ext>
            </a:extLst>
          </p:cNvPr>
          <p:cNvSpPr/>
          <p:nvPr/>
        </p:nvSpPr>
        <p:spPr>
          <a:xfrm>
            <a:off x="4299638" y="2099583"/>
            <a:ext cx="5682563" cy="828776"/>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r>
              <a:rPr lang="en-US" sz="1600" b="1" dirty="0">
                <a:solidFill>
                  <a:schemeClr val="bg1"/>
                </a:solidFill>
                <a:latin typeface="Source Sans Pro" charset="0"/>
                <a:ea typeface="Source Sans Pro" charset="0"/>
                <a:cs typeface="Source Sans Pro" charset="0"/>
              </a:rPr>
              <a:t>ADD-ON </a:t>
            </a:r>
          </a:p>
          <a:p>
            <a:pPr lvl="0"/>
            <a:r>
              <a:rPr lang="en-US" sz="1600" b="1" dirty="0">
                <a:solidFill>
                  <a:schemeClr val="bg1"/>
                </a:solidFill>
                <a:latin typeface="Source Sans Pro" charset="0"/>
                <a:ea typeface="Source Sans Pro" charset="0"/>
                <a:cs typeface="Source Sans Pro" charset="0"/>
              </a:rPr>
              <a:t>LIBRAIRIES</a:t>
            </a:r>
          </a:p>
        </p:txBody>
      </p:sp>
      <p:pic>
        <p:nvPicPr>
          <p:cNvPr id="27" name="Picture 26">
            <a:extLst>
              <a:ext uri="{FF2B5EF4-FFF2-40B4-BE49-F238E27FC236}">
                <a16:creationId xmlns:a16="http://schemas.microsoft.com/office/drawing/2014/main" id="{FAB68817-1727-E14B-8341-25C675C96B88}"/>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270632" y="1617389"/>
            <a:ext cx="2309365" cy="334761"/>
          </a:xfrm>
          <a:prstGeom prst="rect">
            <a:avLst/>
          </a:prstGeom>
        </p:spPr>
      </p:pic>
      <p:sp>
        <p:nvSpPr>
          <p:cNvPr id="28" name="Rounded Rectangle 27">
            <a:extLst>
              <a:ext uri="{FF2B5EF4-FFF2-40B4-BE49-F238E27FC236}">
                <a16:creationId xmlns:a16="http://schemas.microsoft.com/office/drawing/2014/main" id="{03CACB4B-51E8-0749-9340-40E24818686B}"/>
              </a:ext>
            </a:extLst>
          </p:cNvPr>
          <p:cNvSpPr/>
          <p:nvPr/>
        </p:nvSpPr>
        <p:spPr>
          <a:xfrm>
            <a:off x="5956710" y="4415681"/>
            <a:ext cx="4025489" cy="288974"/>
          </a:xfrm>
          <a:prstGeom prst="roundRect">
            <a:avLst>
              <a:gd name="adj" fmla="val 13128"/>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rPr>
              <a:t>C stacks TCP/IP , TLS , Crypto, Bluetooth</a:t>
            </a:r>
          </a:p>
        </p:txBody>
      </p:sp>
      <p:cxnSp>
        <p:nvCxnSpPr>
          <p:cNvPr id="29" name="Straight Connector 28">
            <a:extLst>
              <a:ext uri="{FF2B5EF4-FFF2-40B4-BE49-F238E27FC236}">
                <a16:creationId xmlns:a16="http://schemas.microsoft.com/office/drawing/2014/main" id="{18FE8AAC-D28F-8C4B-92F4-8FFF81A0F0AF}"/>
              </a:ext>
            </a:extLst>
          </p:cNvPr>
          <p:cNvCxnSpPr>
            <a:cxnSpLocks/>
          </p:cNvCxnSpPr>
          <p:nvPr/>
        </p:nvCxnSpPr>
        <p:spPr>
          <a:xfrm>
            <a:off x="5984040" y="4310124"/>
            <a:ext cx="392309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12176BD1-BD30-A44F-9CAF-928FE6EBB79F}"/>
              </a:ext>
            </a:extLst>
          </p:cNvPr>
          <p:cNvSpPr/>
          <p:nvPr/>
        </p:nvSpPr>
        <p:spPr>
          <a:xfrm>
            <a:off x="7294962" y="6267082"/>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31" name="Rectangle 30">
            <a:extLst>
              <a:ext uri="{FF2B5EF4-FFF2-40B4-BE49-F238E27FC236}">
                <a16:creationId xmlns:a16="http://schemas.microsoft.com/office/drawing/2014/main" id="{47E4C9E7-8973-4245-B612-41A03C8F1B0F}"/>
              </a:ext>
            </a:extLst>
          </p:cNvPr>
          <p:cNvSpPr/>
          <p:nvPr/>
        </p:nvSpPr>
        <p:spPr>
          <a:xfrm>
            <a:off x="7614987" y="5541967"/>
            <a:ext cx="943910" cy="213954"/>
          </a:xfrm>
          <a:prstGeom prst="rect">
            <a:avLst/>
          </a:prstGeom>
          <a:noFill/>
          <a:effectLst/>
        </p:spPr>
        <p:txBody>
          <a:bodyPr wrap="square" lIns="0" rIns="0">
            <a:noAutofit/>
          </a:bodyPr>
          <a:lstStyle/>
          <a:p>
            <a:pPr algn="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PLATFORM</a:t>
            </a:r>
          </a:p>
        </p:txBody>
      </p:sp>
      <p:sp>
        <p:nvSpPr>
          <p:cNvPr id="32" name="Rectangle 31">
            <a:extLst>
              <a:ext uri="{FF2B5EF4-FFF2-40B4-BE49-F238E27FC236}">
                <a16:creationId xmlns:a16="http://schemas.microsoft.com/office/drawing/2014/main" id="{6858A81E-4266-6F4F-8D93-B8419F4EE7F3}"/>
              </a:ext>
            </a:extLst>
          </p:cNvPr>
          <p:cNvSpPr/>
          <p:nvPr/>
        </p:nvSpPr>
        <p:spPr>
          <a:xfrm>
            <a:off x="7141471" y="3956465"/>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34" name="Rounded Rectangle 33">
            <a:extLst>
              <a:ext uri="{FF2B5EF4-FFF2-40B4-BE49-F238E27FC236}">
                <a16:creationId xmlns:a16="http://schemas.microsoft.com/office/drawing/2014/main" id="{652FBA75-194F-3540-8133-BE6F3A0F58AF}"/>
              </a:ext>
            </a:extLst>
          </p:cNvPr>
          <p:cNvSpPr/>
          <p:nvPr/>
        </p:nvSpPr>
        <p:spPr>
          <a:xfrm>
            <a:off x="5856982" y="2181410"/>
            <a:ext cx="1159289"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Connectivity</a:t>
            </a:r>
          </a:p>
        </p:txBody>
      </p:sp>
      <p:sp>
        <p:nvSpPr>
          <p:cNvPr id="35" name="Rounded Rectangle 34">
            <a:extLst>
              <a:ext uri="{FF2B5EF4-FFF2-40B4-BE49-F238E27FC236}">
                <a16:creationId xmlns:a16="http://schemas.microsoft.com/office/drawing/2014/main" id="{8A925A23-0E65-C441-B5A9-B85B406C137A}"/>
              </a:ext>
            </a:extLst>
          </p:cNvPr>
          <p:cNvSpPr/>
          <p:nvPr/>
        </p:nvSpPr>
        <p:spPr>
          <a:xfrm>
            <a:off x="5856179" y="3084173"/>
            <a:ext cx="475035"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NET</a:t>
            </a:r>
          </a:p>
        </p:txBody>
      </p:sp>
      <p:sp>
        <p:nvSpPr>
          <p:cNvPr id="36" name="Rounded Rectangle 35">
            <a:extLst>
              <a:ext uri="{FF2B5EF4-FFF2-40B4-BE49-F238E27FC236}">
                <a16:creationId xmlns:a16="http://schemas.microsoft.com/office/drawing/2014/main" id="{62B60516-5856-AF49-912D-EA309EAF0890}"/>
              </a:ext>
            </a:extLst>
          </p:cNvPr>
          <p:cNvSpPr/>
          <p:nvPr/>
        </p:nvSpPr>
        <p:spPr>
          <a:xfrm>
            <a:off x="6432274" y="3091405"/>
            <a:ext cx="475035"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SSL</a:t>
            </a:r>
          </a:p>
        </p:txBody>
      </p:sp>
      <p:sp>
        <p:nvSpPr>
          <p:cNvPr id="37" name="Rounded Rectangle 36">
            <a:extLst>
              <a:ext uri="{FF2B5EF4-FFF2-40B4-BE49-F238E27FC236}">
                <a16:creationId xmlns:a16="http://schemas.microsoft.com/office/drawing/2014/main" id="{E13C5F96-34C9-7E4C-AFA2-F1218F271DCD}"/>
              </a:ext>
            </a:extLst>
          </p:cNvPr>
          <p:cNvSpPr/>
          <p:nvPr/>
        </p:nvSpPr>
        <p:spPr>
          <a:xfrm>
            <a:off x="7005507" y="3089340"/>
            <a:ext cx="771478"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Security</a:t>
            </a:r>
          </a:p>
        </p:txBody>
      </p:sp>
      <p:sp>
        <p:nvSpPr>
          <p:cNvPr id="38" name="Rounded Rectangle 37">
            <a:extLst>
              <a:ext uri="{FF2B5EF4-FFF2-40B4-BE49-F238E27FC236}">
                <a16:creationId xmlns:a16="http://schemas.microsoft.com/office/drawing/2014/main" id="{43368A84-1651-7944-B8C8-4E2FA7EA5146}"/>
              </a:ext>
            </a:extLst>
          </p:cNvPr>
          <p:cNvSpPr/>
          <p:nvPr/>
        </p:nvSpPr>
        <p:spPr>
          <a:xfrm>
            <a:off x="6444673" y="5896928"/>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Ethernet</a:t>
            </a:r>
          </a:p>
        </p:txBody>
      </p:sp>
      <p:sp>
        <p:nvSpPr>
          <p:cNvPr id="39" name="Rounded Rectangle 38">
            <a:extLst>
              <a:ext uri="{FF2B5EF4-FFF2-40B4-BE49-F238E27FC236}">
                <a16:creationId xmlns:a16="http://schemas.microsoft.com/office/drawing/2014/main" id="{E5171215-1FDA-2B4B-97DB-FC4AE8F1ED14}"/>
              </a:ext>
            </a:extLst>
          </p:cNvPr>
          <p:cNvSpPr/>
          <p:nvPr/>
        </p:nvSpPr>
        <p:spPr>
          <a:xfrm>
            <a:off x="7505956" y="589256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WI-FI</a:t>
            </a:r>
          </a:p>
        </p:txBody>
      </p:sp>
      <p:sp>
        <p:nvSpPr>
          <p:cNvPr id="40" name="Rounded Rectangle 39">
            <a:extLst>
              <a:ext uri="{FF2B5EF4-FFF2-40B4-BE49-F238E27FC236}">
                <a16:creationId xmlns:a16="http://schemas.microsoft.com/office/drawing/2014/main" id="{DB9583CE-8E47-B543-A3C6-0A7CECBE335C}"/>
              </a:ext>
            </a:extLst>
          </p:cNvPr>
          <p:cNvSpPr/>
          <p:nvPr/>
        </p:nvSpPr>
        <p:spPr>
          <a:xfrm>
            <a:off x="8547332" y="589256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BLE</a:t>
            </a:r>
          </a:p>
        </p:txBody>
      </p:sp>
      <p:sp>
        <p:nvSpPr>
          <p:cNvPr id="41" name="Rectangle 40">
            <a:extLst>
              <a:ext uri="{FF2B5EF4-FFF2-40B4-BE49-F238E27FC236}">
                <a16:creationId xmlns:a16="http://schemas.microsoft.com/office/drawing/2014/main" id="{60369472-40F5-0C49-8A0A-34721DA59A39}"/>
              </a:ext>
            </a:extLst>
          </p:cNvPr>
          <p:cNvSpPr/>
          <p:nvPr/>
        </p:nvSpPr>
        <p:spPr>
          <a:xfrm>
            <a:off x="6988506" y="4255818"/>
            <a:ext cx="1876846" cy="129587"/>
          </a:xfrm>
          <a:prstGeom prst="rect">
            <a:avLst/>
          </a:prstGeom>
          <a:gradFill flip="none" rotWithShape="1">
            <a:gsLst>
              <a:gs pos="100000">
                <a:srgbClr val="CBD3D7">
                  <a:alpha val="0"/>
                </a:srgbClr>
              </a:gs>
              <a:gs pos="0">
                <a:schemeClr val="bg2">
                  <a:alpha val="0"/>
                </a:schemeClr>
              </a:gs>
              <a:gs pos="80000">
                <a:srgbClr val="CBD3D7">
                  <a:alpha val="90000"/>
                </a:srgbClr>
              </a:gs>
              <a:gs pos="20000">
                <a:schemeClr val="bg2">
                  <a:alpha val="90000"/>
                </a:schemeClr>
              </a:gs>
            </a:gsLst>
            <a:lin ang="0" scaled="1"/>
            <a:tileRect/>
          </a:grad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42" name="Rounded Rectangle 41">
            <a:extLst>
              <a:ext uri="{FF2B5EF4-FFF2-40B4-BE49-F238E27FC236}">
                <a16:creationId xmlns:a16="http://schemas.microsoft.com/office/drawing/2014/main" id="{5E274B6F-5968-644B-A233-1D8C249F9D25}"/>
              </a:ext>
            </a:extLst>
          </p:cNvPr>
          <p:cNvSpPr/>
          <p:nvPr/>
        </p:nvSpPr>
        <p:spPr>
          <a:xfrm>
            <a:off x="7780393" y="4843656"/>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43" name="Rounded Rectangle 42">
            <a:extLst>
              <a:ext uri="{FF2B5EF4-FFF2-40B4-BE49-F238E27FC236}">
                <a16:creationId xmlns:a16="http://schemas.microsoft.com/office/drawing/2014/main" id="{614FB769-688F-494D-AE49-D1344E751FA6}"/>
              </a:ext>
            </a:extLst>
          </p:cNvPr>
          <p:cNvSpPr/>
          <p:nvPr/>
        </p:nvSpPr>
        <p:spPr>
          <a:xfrm>
            <a:off x="5956710" y="4850520"/>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44" name="Rounded Rectangle 43">
            <a:extLst>
              <a:ext uri="{FF2B5EF4-FFF2-40B4-BE49-F238E27FC236}">
                <a16:creationId xmlns:a16="http://schemas.microsoft.com/office/drawing/2014/main" id="{05350DC8-AB2D-7A48-95B6-111BD3F62D9E}"/>
              </a:ext>
            </a:extLst>
          </p:cNvPr>
          <p:cNvSpPr/>
          <p:nvPr/>
        </p:nvSpPr>
        <p:spPr>
          <a:xfrm>
            <a:off x="6864667" y="4848939"/>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45" name="Round Same Side Corner Rectangle 44">
            <a:extLst>
              <a:ext uri="{FF2B5EF4-FFF2-40B4-BE49-F238E27FC236}">
                <a16:creationId xmlns:a16="http://schemas.microsoft.com/office/drawing/2014/main" id="{29077600-5340-3A45-9B91-0EB6485110C9}"/>
              </a:ext>
            </a:extLst>
          </p:cNvPr>
          <p:cNvSpPr/>
          <p:nvPr/>
        </p:nvSpPr>
        <p:spPr>
          <a:xfrm rot="10800000">
            <a:off x="4303130" y="1487705"/>
            <a:ext cx="5682562" cy="505956"/>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6" name="Group 45">
            <a:extLst>
              <a:ext uri="{FF2B5EF4-FFF2-40B4-BE49-F238E27FC236}">
                <a16:creationId xmlns:a16="http://schemas.microsoft.com/office/drawing/2014/main" id="{FD7C4469-4138-A54A-BE6C-A4230D2BC1FF}"/>
              </a:ext>
            </a:extLst>
          </p:cNvPr>
          <p:cNvGrpSpPr/>
          <p:nvPr/>
        </p:nvGrpSpPr>
        <p:grpSpPr>
          <a:xfrm>
            <a:off x="6230603" y="1512134"/>
            <a:ext cx="481047" cy="461812"/>
            <a:chOff x="4007339" y="2072647"/>
            <a:chExt cx="412884" cy="461812"/>
          </a:xfrm>
        </p:grpSpPr>
        <p:pic>
          <p:nvPicPr>
            <p:cNvPr id="47" name="Picture 46">
              <a:extLst>
                <a:ext uri="{FF2B5EF4-FFF2-40B4-BE49-F238E27FC236}">
                  <a16:creationId xmlns:a16="http://schemas.microsoft.com/office/drawing/2014/main" id="{71DCAA86-C435-1643-A64D-70F341619783}"/>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3983856" y="2098092"/>
              <a:ext cx="461812" cy="410922"/>
            </a:xfrm>
            <a:prstGeom prst="rect">
              <a:avLst/>
            </a:prstGeom>
          </p:spPr>
        </p:pic>
        <p:sp>
          <p:nvSpPr>
            <p:cNvPr id="48" name="Rectangle 47">
              <a:extLst>
                <a:ext uri="{FF2B5EF4-FFF2-40B4-BE49-F238E27FC236}">
                  <a16:creationId xmlns:a16="http://schemas.microsoft.com/office/drawing/2014/main" id="{8B1DF283-C2C4-5743-B08E-3D0ED4C0383E}"/>
                </a:ext>
              </a:extLst>
            </p:cNvPr>
            <p:cNvSpPr/>
            <p:nvPr/>
          </p:nvSpPr>
          <p:spPr>
            <a:xfrm>
              <a:off x="4007339" y="2198144"/>
              <a:ext cx="412884" cy="193964"/>
            </a:xfrm>
            <a:prstGeom prst="rect">
              <a:avLst/>
            </a:prstGeom>
          </p:spPr>
          <p:txBody>
            <a:bodyPr wrap="square" lIns="0" tIns="0" rIns="0" bIns="0" anchor="ctr">
              <a:spAutoFit/>
            </a:bodyPr>
            <a:lstStyle/>
            <a:p>
              <a:pPr algn="ctr">
                <a:lnSpc>
                  <a:spcPts val="1600"/>
                </a:lnSpc>
                <a:spcBef>
                  <a:spcPts val="100"/>
                </a:spcBef>
                <a:spcAft>
                  <a:spcPts val="100"/>
                </a:spcAft>
              </a:pPr>
              <a:r>
                <a:rPr lang="en-US" sz="1200" b="1" dirty="0">
                  <a:solidFill>
                    <a:schemeClr val="tx1">
                      <a:lumMod val="60000"/>
                      <a:lumOff val="40000"/>
                    </a:schemeClr>
                  </a:solidFill>
                  <a:latin typeface="Source Sans Pro" charset="0"/>
                  <a:ea typeface="Source Sans Pro" charset="0"/>
                  <a:cs typeface="Source Sans Pro" charset="0"/>
                </a:rPr>
                <a:t>APP</a:t>
              </a:r>
            </a:p>
          </p:txBody>
        </p:sp>
      </p:grpSp>
      <p:sp>
        <p:nvSpPr>
          <p:cNvPr id="49" name="Rectangle 48">
            <a:extLst>
              <a:ext uri="{FF2B5EF4-FFF2-40B4-BE49-F238E27FC236}">
                <a16:creationId xmlns:a16="http://schemas.microsoft.com/office/drawing/2014/main" id="{BA88D557-8188-2941-A0CA-76EBC4BD4753}"/>
              </a:ext>
            </a:extLst>
          </p:cNvPr>
          <p:cNvSpPr/>
          <p:nvPr/>
        </p:nvSpPr>
        <p:spPr>
          <a:xfrm>
            <a:off x="4434783" y="1601385"/>
            <a:ext cx="3119740" cy="275554"/>
          </a:xfrm>
          <a:prstGeom prst="rect">
            <a:avLst/>
          </a:prstGeom>
          <a:noFill/>
          <a:effectLst/>
        </p:spPr>
        <p:txBody>
          <a:bodyPr wrap="square" lIns="0" rIns="0">
            <a:noAutofit/>
          </a:bodyPr>
          <a:lstStyle/>
          <a:p>
            <a:pPr>
              <a:lnSpc>
                <a:spcPts val="1600"/>
              </a:lnSpc>
              <a:spcBef>
                <a:spcPts val="100"/>
              </a:spcBef>
              <a:spcAft>
                <a:spcPts val="100"/>
              </a:spcAft>
            </a:pPr>
            <a:r>
              <a:rPr lang="en-US" sz="1400" dirty="0">
                <a:solidFill>
                  <a:schemeClr val="tx1">
                    <a:lumMod val="60000"/>
                    <a:lumOff val="40000"/>
                  </a:schemeClr>
                </a:solidFill>
                <a:latin typeface="Source Sans Pro" charset="0"/>
                <a:ea typeface="Source Sans Pro" charset="0"/>
                <a:cs typeface="Source Sans Pro" charset="0"/>
              </a:rPr>
              <a:t>Example Applications</a:t>
            </a:r>
          </a:p>
        </p:txBody>
      </p:sp>
      <p:sp>
        <p:nvSpPr>
          <p:cNvPr id="51" name="Rounded Rectangle 36">
            <a:extLst>
              <a:ext uri="{FF2B5EF4-FFF2-40B4-BE49-F238E27FC236}">
                <a16:creationId xmlns:a16="http://schemas.microsoft.com/office/drawing/2014/main" id="{283307E8-59C0-44A7-B2D4-03F3BD01F6ED}"/>
              </a:ext>
            </a:extLst>
          </p:cNvPr>
          <p:cNvSpPr/>
          <p:nvPr/>
        </p:nvSpPr>
        <p:spPr>
          <a:xfrm>
            <a:off x="7879746" y="3091043"/>
            <a:ext cx="87454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Bluetooth</a:t>
            </a:r>
          </a:p>
        </p:txBody>
      </p:sp>
      <p:sp>
        <p:nvSpPr>
          <p:cNvPr id="52" name="Rounded Rectangle 36">
            <a:extLst>
              <a:ext uri="{FF2B5EF4-FFF2-40B4-BE49-F238E27FC236}">
                <a16:creationId xmlns:a16="http://schemas.microsoft.com/office/drawing/2014/main" id="{C8608BDC-F5B5-4939-8481-A80604A5D0D3}"/>
              </a:ext>
            </a:extLst>
          </p:cNvPr>
          <p:cNvSpPr/>
          <p:nvPr/>
        </p:nvSpPr>
        <p:spPr>
          <a:xfrm>
            <a:off x="8853427" y="3091405"/>
            <a:ext cx="1002726"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ECOM-WI-FI</a:t>
            </a:r>
          </a:p>
        </p:txBody>
      </p:sp>
      <p:sp>
        <p:nvSpPr>
          <p:cNvPr id="53" name="Rounded Rectangle 32">
            <a:extLst>
              <a:ext uri="{FF2B5EF4-FFF2-40B4-BE49-F238E27FC236}">
                <a16:creationId xmlns:a16="http://schemas.microsoft.com/office/drawing/2014/main" id="{DA840664-7456-4E94-B2C8-4B47ACB8B325}"/>
              </a:ext>
            </a:extLst>
          </p:cNvPr>
          <p:cNvSpPr/>
          <p:nvPr/>
        </p:nvSpPr>
        <p:spPr>
          <a:xfrm>
            <a:off x="7124224" y="2182166"/>
            <a:ext cx="1461277"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HTTP Client/Server</a:t>
            </a:r>
          </a:p>
        </p:txBody>
      </p:sp>
      <p:sp>
        <p:nvSpPr>
          <p:cNvPr id="54" name="Rounded Rectangle 32">
            <a:extLst>
              <a:ext uri="{FF2B5EF4-FFF2-40B4-BE49-F238E27FC236}">
                <a16:creationId xmlns:a16="http://schemas.microsoft.com/office/drawing/2014/main" id="{FB964F59-20F2-4C74-9159-946E02957282}"/>
              </a:ext>
            </a:extLst>
          </p:cNvPr>
          <p:cNvSpPr/>
          <p:nvPr/>
        </p:nvSpPr>
        <p:spPr>
          <a:xfrm>
            <a:off x="5856179" y="2546300"/>
            <a:ext cx="135742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Rest Client/Server</a:t>
            </a:r>
          </a:p>
        </p:txBody>
      </p:sp>
      <p:sp>
        <p:nvSpPr>
          <p:cNvPr id="55" name="Rounded Rectangle 32">
            <a:extLst>
              <a:ext uri="{FF2B5EF4-FFF2-40B4-BE49-F238E27FC236}">
                <a16:creationId xmlns:a16="http://schemas.microsoft.com/office/drawing/2014/main" id="{4384512F-E95C-4D62-B4A9-A913BB7AC345}"/>
              </a:ext>
            </a:extLst>
          </p:cNvPr>
          <p:cNvSpPr/>
          <p:nvPr/>
        </p:nvSpPr>
        <p:spPr>
          <a:xfrm>
            <a:off x="7305786" y="2545124"/>
            <a:ext cx="1353623"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WebSocket Client</a:t>
            </a:r>
          </a:p>
        </p:txBody>
      </p:sp>
      <p:sp>
        <p:nvSpPr>
          <p:cNvPr id="56" name="Rounded Rectangle 32">
            <a:extLst>
              <a:ext uri="{FF2B5EF4-FFF2-40B4-BE49-F238E27FC236}">
                <a16:creationId xmlns:a16="http://schemas.microsoft.com/office/drawing/2014/main" id="{0CE1D744-F702-4CEA-B511-1160656204E1}"/>
              </a:ext>
            </a:extLst>
          </p:cNvPr>
          <p:cNvSpPr/>
          <p:nvPr/>
        </p:nvSpPr>
        <p:spPr>
          <a:xfrm>
            <a:off x="8693454" y="2187449"/>
            <a:ext cx="989544"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SNTP Client</a:t>
            </a:r>
          </a:p>
        </p:txBody>
      </p:sp>
      <p:sp>
        <p:nvSpPr>
          <p:cNvPr id="58" name="Rounded Rectangle 41">
            <a:extLst>
              <a:ext uri="{FF2B5EF4-FFF2-40B4-BE49-F238E27FC236}">
                <a16:creationId xmlns:a16="http://schemas.microsoft.com/office/drawing/2014/main" id="{B0719255-A67A-483A-BE33-9E1F0D087410}"/>
              </a:ext>
            </a:extLst>
          </p:cNvPr>
          <p:cNvSpPr/>
          <p:nvPr/>
        </p:nvSpPr>
        <p:spPr>
          <a:xfrm>
            <a:off x="8696119" y="4843656"/>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59" name="Rounded Rectangle 36">
            <a:extLst>
              <a:ext uri="{FF2B5EF4-FFF2-40B4-BE49-F238E27FC236}">
                <a16:creationId xmlns:a16="http://schemas.microsoft.com/office/drawing/2014/main" id="{BD1E5A96-4D6B-4855-BC13-4A6D5BF7D99C}"/>
              </a:ext>
            </a:extLst>
          </p:cNvPr>
          <p:cNvSpPr/>
          <p:nvPr/>
        </p:nvSpPr>
        <p:spPr>
          <a:xfrm>
            <a:off x="5861940" y="3479868"/>
            <a:ext cx="1205609"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ECOM-Network</a:t>
            </a:r>
          </a:p>
        </p:txBody>
      </p:sp>
      <p:sp>
        <p:nvSpPr>
          <p:cNvPr id="60" name="Rounded Rectangle 32">
            <a:extLst>
              <a:ext uri="{FF2B5EF4-FFF2-40B4-BE49-F238E27FC236}">
                <a16:creationId xmlns:a16="http://schemas.microsoft.com/office/drawing/2014/main" id="{5CCD933E-7C6F-48C2-8B16-5533A9756066}"/>
              </a:ext>
            </a:extLst>
          </p:cNvPr>
          <p:cNvSpPr/>
          <p:nvPr/>
        </p:nvSpPr>
        <p:spPr>
          <a:xfrm>
            <a:off x="8766104" y="2540989"/>
            <a:ext cx="1096404"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MQTT Client</a:t>
            </a:r>
          </a:p>
        </p:txBody>
      </p:sp>
    </p:spTree>
    <p:extLst>
      <p:ext uri="{BB962C8B-B14F-4D97-AF65-F5344CB8AC3E}">
        <p14:creationId xmlns:p14="http://schemas.microsoft.com/office/powerpoint/2010/main" val="2436065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9468F00-CD4C-A248-A4B1-C7B7588C2D3D}"/>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8FC3BF8-BB80-DF47-B91F-CB24163470D3}"/>
              </a:ext>
            </a:extLst>
          </p:cNvPr>
          <p:cNvSpPr txBox="1"/>
          <p:nvPr/>
        </p:nvSpPr>
        <p:spPr>
          <a:xfrm>
            <a:off x="746942" y="339648"/>
            <a:ext cx="10893877" cy="461665"/>
          </a:xfrm>
          <a:prstGeom prst="rect">
            <a:avLst/>
          </a:prstGeom>
          <a:noFill/>
        </p:spPr>
        <p:txBody>
          <a:bodyPr wrap="square" rtlCol="0">
            <a:spAutoFit/>
          </a:bodyPr>
          <a:lstStyle/>
          <a:p>
            <a:r>
              <a:rPr lang="en-US" sz="2400" dirty="0">
                <a:latin typeface="Source Sans Pro Light" charset="0"/>
                <a:ea typeface="Source Sans Pro Light" charset="0"/>
                <a:cs typeface="Source Sans Pro Light" charset="0"/>
              </a:rPr>
              <a:t>Implementation / Network architecture-and-</a:t>
            </a:r>
            <a:r>
              <a:rPr lang="en-US" sz="2400" dirty="0" err="1">
                <a:latin typeface="Source Sans Pro Light" charset="0"/>
                <a:ea typeface="Source Sans Pro Light" charset="0"/>
                <a:cs typeface="Source Sans Pro Light" charset="0"/>
              </a:rPr>
              <a:t>modules_minimize</a:t>
            </a:r>
            <a:endParaRPr lang="en-US" sz="2400" dirty="0">
              <a:latin typeface="Source Sans Pro Light" charset="0"/>
              <a:ea typeface="Source Sans Pro Light" charset="0"/>
              <a:cs typeface="Source Sans Pro Light" charset="0"/>
            </a:endParaRPr>
          </a:p>
        </p:txBody>
      </p:sp>
      <p:sp>
        <p:nvSpPr>
          <p:cNvPr id="4" name="Rounded Rectangle 3">
            <a:extLst>
              <a:ext uri="{FF2B5EF4-FFF2-40B4-BE49-F238E27FC236}">
                <a16:creationId xmlns:a16="http://schemas.microsoft.com/office/drawing/2014/main" id="{56D03FB4-14D4-9F48-A061-0B8E91CCC141}"/>
              </a:ext>
            </a:extLst>
          </p:cNvPr>
          <p:cNvSpPr/>
          <p:nvPr/>
        </p:nvSpPr>
        <p:spPr>
          <a:xfrm>
            <a:off x="12608565" y="6479853"/>
            <a:ext cx="1545913" cy="172336"/>
          </a:xfrm>
          <a:prstGeom prst="roundRect">
            <a:avLst>
              <a:gd name="adj" fmla="val 22508"/>
            </a:avLst>
          </a:prstGeom>
          <a:noFill/>
          <a:ln w="12700">
            <a:noFill/>
          </a:ln>
        </p:spPr>
        <p:style>
          <a:lnRef idx="2">
            <a:schemeClr val="dk1"/>
          </a:lnRef>
          <a:fillRef idx="1">
            <a:schemeClr val="lt1"/>
          </a:fillRef>
          <a:effectRef idx="0">
            <a:schemeClr val="dk1"/>
          </a:effectRef>
          <a:fontRef idx="minor">
            <a:schemeClr val="dk1"/>
          </a:fontRef>
        </p:style>
        <p:txBody>
          <a:bodyPr tIns="36000" bIns="36000" rtlCol="0" anchor="ctr"/>
          <a:lstStyle/>
          <a:p>
            <a:pPr algn="ctr"/>
            <a:r>
              <a:rPr lang="en-US" sz="1200" dirty="0">
                <a:solidFill>
                  <a:schemeClr val="tx1">
                    <a:lumMod val="75000"/>
                  </a:schemeClr>
                </a:solidFill>
                <a:latin typeface="Source Sans Pro Light" charset="0"/>
                <a:ea typeface="Source Sans Pro Light" charset="0"/>
                <a:cs typeface="Source Sans Pro Light" charset="0"/>
              </a:rPr>
              <a:t>Platform</a:t>
            </a:r>
          </a:p>
        </p:txBody>
      </p:sp>
      <p:sp>
        <p:nvSpPr>
          <p:cNvPr id="33" name="Arc 32">
            <a:extLst>
              <a:ext uri="{FF2B5EF4-FFF2-40B4-BE49-F238E27FC236}">
                <a16:creationId xmlns:a16="http://schemas.microsoft.com/office/drawing/2014/main" id="{F9D5D72F-66C0-4383-CA44-6BCF006C12A7}"/>
              </a:ext>
            </a:extLst>
          </p:cNvPr>
          <p:cNvSpPr/>
          <p:nvPr/>
        </p:nvSpPr>
        <p:spPr>
          <a:xfrm>
            <a:off x="9369098" y="5923522"/>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Rounded Rectangle 69">
            <a:extLst>
              <a:ext uri="{FF2B5EF4-FFF2-40B4-BE49-F238E27FC236}">
                <a16:creationId xmlns:a16="http://schemas.microsoft.com/office/drawing/2014/main" id="{7CECCED1-2056-8BBB-C370-42EDA0198DA4}"/>
              </a:ext>
            </a:extLst>
          </p:cNvPr>
          <p:cNvSpPr/>
          <p:nvPr/>
        </p:nvSpPr>
        <p:spPr>
          <a:xfrm>
            <a:off x="4123339" y="1393594"/>
            <a:ext cx="5373156" cy="2340154"/>
          </a:xfrm>
          <a:prstGeom prst="roundRect">
            <a:avLst>
              <a:gd name="adj" fmla="val 3799"/>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57" name="Rounded Rectangle 71">
            <a:extLst>
              <a:ext uri="{FF2B5EF4-FFF2-40B4-BE49-F238E27FC236}">
                <a16:creationId xmlns:a16="http://schemas.microsoft.com/office/drawing/2014/main" id="{8D75462D-FCFF-7084-0B13-587BC4519853}"/>
              </a:ext>
            </a:extLst>
          </p:cNvPr>
          <p:cNvSpPr/>
          <p:nvPr/>
        </p:nvSpPr>
        <p:spPr>
          <a:xfrm>
            <a:off x="4230424" y="1793044"/>
            <a:ext cx="5172331" cy="883510"/>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r>
              <a:rPr lang="en-US" sz="1600" b="1" dirty="0">
                <a:solidFill>
                  <a:schemeClr val="bg1"/>
                </a:solidFill>
                <a:latin typeface="Source Sans Pro" charset="0"/>
                <a:ea typeface="Source Sans Pro" charset="0"/>
                <a:cs typeface="Source Sans Pro" charset="0"/>
              </a:rPr>
              <a:t>ADD-ON</a:t>
            </a:r>
          </a:p>
          <a:p>
            <a:pPr lvl="0"/>
            <a:r>
              <a:rPr lang="en-US" sz="1600" b="1" dirty="0">
                <a:solidFill>
                  <a:schemeClr val="bg1"/>
                </a:solidFill>
                <a:latin typeface="Source Sans Pro" charset="0"/>
                <a:ea typeface="Source Sans Pro" charset="0"/>
                <a:cs typeface="Source Sans Pro" charset="0"/>
              </a:rPr>
              <a:t>LIBRARIES</a:t>
            </a:r>
          </a:p>
        </p:txBody>
      </p:sp>
      <p:sp>
        <p:nvSpPr>
          <p:cNvPr id="61" name="Snip Same Side Corner Rectangle 52">
            <a:extLst>
              <a:ext uri="{FF2B5EF4-FFF2-40B4-BE49-F238E27FC236}">
                <a16:creationId xmlns:a16="http://schemas.microsoft.com/office/drawing/2014/main" id="{C3B01635-FA3F-D041-C7A6-A655B6BB6D4C}"/>
              </a:ext>
            </a:extLst>
          </p:cNvPr>
          <p:cNvSpPr/>
          <p:nvPr/>
        </p:nvSpPr>
        <p:spPr>
          <a:xfrm>
            <a:off x="4268490" y="5494987"/>
            <a:ext cx="5228005" cy="535522"/>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sp>
        <p:nvSpPr>
          <p:cNvPr id="62" name="Rounded Rectangle 59">
            <a:extLst>
              <a:ext uri="{FF2B5EF4-FFF2-40B4-BE49-F238E27FC236}">
                <a16:creationId xmlns:a16="http://schemas.microsoft.com/office/drawing/2014/main" id="{D3EFAA71-7817-4C1F-38DE-4A25122603DD}"/>
              </a:ext>
            </a:extLst>
          </p:cNvPr>
          <p:cNvSpPr/>
          <p:nvPr/>
        </p:nvSpPr>
        <p:spPr>
          <a:xfrm>
            <a:off x="4111894" y="3941851"/>
            <a:ext cx="5384601" cy="1367846"/>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63" name="Arc 62">
            <a:extLst>
              <a:ext uri="{FF2B5EF4-FFF2-40B4-BE49-F238E27FC236}">
                <a16:creationId xmlns:a16="http://schemas.microsoft.com/office/drawing/2014/main" id="{9C0DAEC3-E2DF-FE51-69B5-EABA2D211C9C}"/>
              </a:ext>
            </a:extLst>
          </p:cNvPr>
          <p:cNvSpPr/>
          <p:nvPr/>
        </p:nvSpPr>
        <p:spPr>
          <a:xfrm rot="16200000">
            <a:off x="4011185" y="5925965"/>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4" name="Snip Same Side Corner Rectangle 52">
            <a:extLst>
              <a:ext uri="{FF2B5EF4-FFF2-40B4-BE49-F238E27FC236}">
                <a16:creationId xmlns:a16="http://schemas.microsoft.com/office/drawing/2014/main" id="{0DDBDDEF-A0D9-E1BF-80A5-C0990C3D06D2}"/>
              </a:ext>
            </a:extLst>
          </p:cNvPr>
          <p:cNvSpPr/>
          <p:nvPr/>
        </p:nvSpPr>
        <p:spPr>
          <a:xfrm>
            <a:off x="4112254" y="5494987"/>
            <a:ext cx="4354775" cy="535522"/>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grpSp>
        <p:nvGrpSpPr>
          <p:cNvPr id="65" name="Group 64">
            <a:extLst>
              <a:ext uri="{FF2B5EF4-FFF2-40B4-BE49-F238E27FC236}">
                <a16:creationId xmlns:a16="http://schemas.microsoft.com/office/drawing/2014/main" id="{2A9A7C65-D9C4-2263-1988-43829596E16D}"/>
              </a:ext>
            </a:extLst>
          </p:cNvPr>
          <p:cNvGrpSpPr/>
          <p:nvPr/>
        </p:nvGrpSpPr>
        <p:grpSpPr>
          <a:xfrm>
            <a:off x="4112004" y="5238370"/>
            <a:ext cx="1856244" cy="721545"/>
            <a:chOff x="4123484" y="5527673"/>
            <a:chExt cx="1856244" cy="721545"/>
          </a:xfrm>
        </p:grpSpPr>
        <p:sp>
          <p:nvSpPr>
            <p:cNvPr id="66" name="Rounded Rectangle 370">
              <a:extLst>
                <a:ext uri="{FF2B5EF4-FFF2-40B4-BE49-F238E27FC236}">
                  <a16:creationId xmlns:a16="http://schemas.microsoft.com/office/drawing/2014/main" id="{09D86C93-61DD-4EE7-B1F1-2E86883226CF}"/>
                </a:ext>
              </a:extLst>
            </p:cNvPr>
            <p:cNvSpPr/>
            <p:nvPr/>
          </p:nvSpPr>
          <p:spPr>
            <a:xfrm>
              <a:off x="4123484" y="5527673"/>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67" name="Group 66">
              <a:extLst>
                <a:ext uri="{FF2B5EF4-FFF2-40B4-BE49-F238E27FC236}">
                  <a16:creationId xmlns:a16="http://schemas.microsoft.com/office/drawing/2014/main" id="{482B3060-C335-E776-626D-47C12AD60A14}"/>
                </a:ext>
              </a:extLst>
            </p:cNvPr>
            <p:cNvGrpSpPr/>
            <p:nvPr/>
          </p:nvGrpSpPr>
          <p:grpSpPr>
            <a:xfrm>
              <a:off x="4407250" y="5787721"/>
              <a:ext cx="1283487" cy="383162"/>
              <a:chOff x="6421785" y="5373193"/>
              <a:chExt cx="1283487" cy="383162"/>
            </a:xfrm>
          </p:grpSpPr>
          <p:sp>
            <p:nvSpPr>
              <p:cNvPr id="68" name="Rounded Rectangle 56">
                <a:extLst>
                  <a:ext uri="{FF2B5EF4-FFF2-40B4-BE49-F238E27FC236}">
                    <a16:creationId xmlns:a16="http://schemas.microsoft.com/office/drawing/2014/main" id="{9257FC87-ACE6-D93A-EB01-1EBC601A4ACD}"/>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69" name="Rectangle 68">
                <a:extLst>
                  <a:ext uri="{FF2B5EF4-FFF2-40B4-BE49-F238E27FC236}">
                    <a16:creationId xmlns:a16="http://schemas.microsoft.com/office/drawing/2014/main" id="{D15578F8-AE7F-E0A7-3768-0CCCDB16B462}"/>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70" name="Picture 69">
                <a:extLst>
                  <a:ext uri="{FF2B5EF4-FFF2-40B4-BE49-F238E27FC236}">
                    <a16:creationId xmlns:a16="http://schemas.microsoft.com/office/drawing/2014/main" id="{830490FD-04C6-AE24-6386-56315C11008D}"/>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grpSp>
      <p:sp>
        <p:nvSpPr>
          <p:cNvPr id="71" name="Rounded Rectangle 59">
            <a:extLst>
              <a:ext uri="{FF2B5EF4-FFF2-40B4-BE49-F238E27FC236}">
                <a16:creationId xmlns:a16="http://schemas.microsoft.com/office/drawing/2014/main" id="{EF2A3BAF-D520-4C8A-13AD-1EF0FFEF5646}"/>
              </a:ext>
            </a:extLst>
          </p:cNvPr>
          <p:cNvSpPr/>
          <p:nvPr/>
        </p:nvSpPr>
        <p:spPr>
          <a:xfrm>
            <a:off x="4112004" y="3943443"/>
            <a:ext cx="5225110" cy="1367846"/>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72" name="Rounded Rectangle 60">
            <a:extLst>
              <a:ext uri="{FF2B5EF4-FFF2-40B4-BE49-F238E27FC236}">
                <a16:creationId xmlns:a16="http://schemas.microsoft.com/office/drawing/2014/main" id="{EFB83D7D-FE82-C0B5-FDB1-7BE66C14B874}"/>
              </a:ext>
            </a:extLst>
          </p:cNvPr>
          <p:cNvSpPr/>
          <p:nvPr/>
        </p:nvSpPr>
        <p:spPr>
          <a:xfrm>
            <a:off x="4230425" y="4886144"/>
            <a:ext cx="5175406"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RTOS/OS</a:t>
            </a:r>
          </a:p>
        </p:txBody>
      </p:sp>
      <p:sp>
        <p:nvSpPr>
          <p:cNvPr id="73" name="Rounded Rectangle 61">
            <a:extLst>
              <a:ext uri="{FF2B5EF4-FFF2-40B4-BE49-F238E27FC236}">
                <a16:creationId xmlns:a16="http://schemas.microsoft.com/office/drawing/2014/main" id="{56CA26F6-40F3-3F76-4C11-40C8AEDBA60B}"/>
              </a:ext>
            </a:extLst>
          </p:cNvPr>
          <p:cNvSpPr/>
          <p:nvPr/>
        </p:nvSpPr>
        <p:spPr>
          <a:xfrm>
            <a:off x="4230426" y="4511544"/>
            <a:ext cx="5175406"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BSP</a:t>
            </a:r>
          </a:p>
        </p:txBody>
      </p:sp>
      <p:grpSp>
        <p:nvGrpSpPr>
          <p:cNvPr id="74" name="Group 73">
            <a:extLst>
              <a:ext uri="{FF2B5EF4-FFF2-40B4-BE49-F238E27FC236}">
                <a16:creationId xmlns:a16="http://schemas.microsoft.com/office/drawing/2014/main" id="{80038C6A-DFE9-690F-341A-5A9191A0B486}"/>
              </a:ext>
            </a:extLst>
          </p:cNvPr>
          <p:cNvGrpSpPr/>
          <p:nvPr/>
        </p:nvGrpSpPr>
        <p:grpSpPr>
          <a:xfrm>
            <a:off x="4197925" y="3701555"/>
            <a:ext cx="1684403" cy="725924"/>
            <a:chOff x="3235766" y="3459308"/>
            <a:chExt cx="1684403" cy="725924"/>
          </a:xfrm>
        </p:grpSpPr>
        <p:sp>
          <p:nvSpPr>
            <p:cNvPr id="75" name="Rounded Rectangle 370">
              <a:extLst>
                <a:ext uri="{FF2B5EF4-FFF2-40B4-BE49-F238E27FC236}">
                  <a16:creationId xmlns:a16="http://schemas.microsoft.com/office/drawing/2014/main" id="{DB969A27-814B-69C3-7560-D338B3C1A39B}"/>
                </a:ext>
              </a:extLst>
            </p:cNvPr>
            <p:cNvSpPr/>
            <p:nvPr/>
          </p:nvSpPr>
          <p:spPr>
            <a:xfrm>
              <a:off x="3235766" y="3459308"/>
              <a:ext cx="1684403" cy="725924"/>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 name="connsiteX0" fmla="*/ 147782 w 1780363"/>
                <a:gd name="connsiteY0" fmla="*/ 253205 h 866663"/>
                <a:gd name="connsiteX1" fmla="*/ 104669 w 1780363"/>
                <a:gd name="connsiteY1" fmla="*/ 26443 h 866663"/>
                <a:gd name="connsiteX2" fmla="*/ 1707405 w 1780363"/>
                <a:gd name="connsiteY2" fmla="*/ 29042 h 866663"/>
                <a:gd name="connsiteX3" fmla="*/ 1525746 w 1780363"/>
                <a:gd name="connsiteY3" fmla="*/ 245412 h 866663"/>
                <a:gd name="connsiteX4" fmla="*/ 1525746 w 1780363"/>
                <a:gd name="connsiteY4" fmla="*/ 800095 h 866663"/>
                <a:gd name="connsiteX5" fmla="*/ 1459178 w 1780363"/>
                <a:gd name="connsiteY5" fmla="*/ 866663 h 866663"/>
                <a:gd name="connsiteX6" fmla="*/ 214639 w 1780363"/>
                <a:gd name="connsiteY6" fmla="*/ 866663 h 866663"/>
                <a:gd name="connsiteX7" fmla="*/ 148071 w 1780363"/>
                <a:gd name="connsiteY7" fmla="*/ 800095 h 866663"/>
                <a:gd name="connsiteX8" fmla="*/ 147782 w 1780363"/>
                <a:gd name="connsiteY8" fmla="*/ 253205 h 866663"/>
                <a:gd name="connsiteX0" fmla="*/ 142912 w 1718560"/>
                <a:gd name="connsiteY0" fmla="*/ 250562 h 864020"/>
                <a:gd name="connsiteX1" fmla="*/ 99799 w 1718560"/>
                <a:gd name="connsiteY1" fmla="*/ 23800 h 864020"/>
                <a:gd name="connsiteX2" fmla="*/ 1636205 w 1718560"/>
                <a:gd name="connsiteY2" fmla="*/ 31562 h 864020"/>
                <a:gd name="connsiteX3" fmla="*/ 1520876 w 1718560"/>
                <a:gd name="connsiteY3" fmla="*/ 242769 h 864020"/>
                <a:gd name="connsiteX4" fmla="*/ 1520876 w 1718560"/>
                <a:gd name="connsiteY4" fmla="*/ 797452 h 864020"/>
                <a:gd name="connsiteX5" fmla="*/ 1454308 w 1718560"/>
                <a:gd name="connsiteY5" fmla="*/ 864020 h 864020"/>
                <a:gd name="connsiteX6" fmla="*/ 209769 w 1718560"/>
                <a:gd name="connsiteY6" fmla="*/ 864020 h 864020"/>
                <a:gd name="connsiteX7" fmla="*/ 143201 w 1718560"/>
                <a:gd name="connsiteY7" fmla="*/ 797452 h 864020"/>
                <a:gd name="connsiteX8" fmla="*/ 142912 w 1718560"/>
                <a:gd name="connsiteY8" fmla="*/ 250562 h 864020"/>
                <a:gd name="connsiteX0" fmla="*/ 140131 w 1684403"/>
                <a:gd name="connsiteY0" fmla="*/ 248148 h 861606"/>
                <a:gd name="connsiteX1" fmla="*/ 97018 w 1684403"/>
                <a:gd name="connsiteY1" fmla="*/ 21386 h 861606"/>
                <a:gd name="connsiteX2" fmla="*/ 1595521 w 1684403"/>
                <a:gd name="connsiteY2" fmla="*/ 34311 h 861606"/>
                <a:gd name="connsiteX3" fmla="*/ 1518095 w 1684403"/>
                <a:gd name="connsiteY3" fmla="*/ 240355 h 861606"/>
                <a:gd name="connsiteX4" fmla="*/ 1518095 w 1684403"/>
                <a:gd name="connsiteY4" fmla="*/ 795038 h 861606"/>
                <a:gd name="connsiteX5" fmla="*/ 1451527 w 1684403"/>
                <a:gd name="connsiteY5" fmla="*/ 861606 h 861606"/>
                <a:gd name="connsiteX6" fmla="*/ 206988 w 1684403"/>
                <a:gd name="connsiteY6" fmla="*/ 861606 h 861606"/>
                <a:gd name="connsiteX7" fmla="*/ 140420 w 1684403"/>
                <a:gd name="connsiteY7" fmla="*/ 795038 h 861606"/>
                <a:gd name="connsiteX8" fmla="*/ 140131 w 1684403"/>
                <a:gd name="connsiteY8" fmla="*/ 248148 h 861606"/>
                <a:gd name="connsiteX0" fmla="*/ 140131 w 1684403"/>
                <a:gd name="connsiteY0" fmla="*/ 262476 h 875934"/>
                <a:gd name="connsiteX1" fmla="*/ 97018 w 1684403"/>
                <a:gd name="connsiteY1" fmla="*/ 35714 h 875934"/>
                <a:gd name="connsiteX2" fmla="*/ 1595521 w 1684403"/>
                <a:gd name="connsiteY2" fmla="*/ 22825 h 875934"/>
                <a:gd name="connsiteX3" fmla="*/ 1518095 w 1684403"/>
                <a:gd name="connsiteY3" fmla="*/ 254683 h 875934"/>
                <a:gd name="connsiteX4" fmla="*/ 1518095 w 1684403"/>
                <a:gd name="connsiteY4" fmla="*/ 809366 h 875934"/>
                <a:gd name="connsiteX5" fmla="*/ 1451527 w 1684403"/>
                <a:gd name="connsiteY5" fmla="*/ 875934 h 875934"/>
                <a:gd name="connsiteX6" fmla="*/ 206988 w 1684403"/>
                <a:gd name="connsiteY6" fmla="*/ 875934 h 875934"/>
                <a:gd name="connsiteX7" fmla="*/ 140420 w 1684403"/>
                <a:gd name="connsiteY7" fmla="*/ 809366 h 875934"/>
                <a:gd name="connsiteX8" fmla="*/ 140131 w 1684403"/>
                <a:gd name="connsiteY8" fmla="*/ 262476 h 87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4403" h="875934">
                  <a:moveTo>
                    <a:pt x="140131" y="262476"/>
                  </a:moveTo>
                  <a:cubicBezTo>
                    <a:pt x="143594" y="-22515"/>
                    <a:pt x="-145547" y="75656"/>
                    <a:pt x="97018" y="35714"/>
                  </a:cubicBezTo>
                  <a:cubicBezTo>
                    <a:pt x="339583" y="-4228"/>
                    <a:pt x="1358675" y="-13670"/>
                    <a:pt x="1595521" y="22825"/>
                  </a:cubicBezTo>
                  <a:cubicBezTo>
                    <a:pt x="1832367" y="59320"/>
                    <a:pt x="1521270" y="-25690"/>
                    <a:pt x="1518095" y="254683"/>
                  </a:cubicBezTo>
                  <a:lnTo>
                    <a:pt x="1518095" y="809366"/>
                  </a:lnTo>
                  <a:cubicBezTo>
                    <a:pt x="1518095" y="846130"/>
                    <a:pt x="1488291" y="875934"/>
                    <a:pt x="1451527" y="875934"/>
                  </a:cubicBezTo>
                  <a:lnTo>
                    <a:pt x="206988" y="875934"/>
                  </a:lnTo>
                  <a:cubicBezTo>
                    <a:pt x="170224" y="875934"/>
                    <a:pt x="140420" y="846130"/>
                    <a:pt x="140420" y="809366"/>
                  </a:cubicBezTo>
                  <a:cubicBezTo>
                    <a:pt x="139265" y="599553"/>
                    <a:pt x="141286" y="472289"/>
                    <a:pt x="140131" y="262476"/>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76" name="Group 75">
              <a:extLst>
                <a:ext uri="{FF2B5EF4-FFF2-40B4-BE49-F238E27FC236}">
                  <a16:creationId xmlns:a16="http://schemas.microsoft.com/office/drawing/2014/main" id="{235A8466-E772-32CE-0AD4-2042B6C3C944}"/>
                </a:ext>
              </a:extLst>
            </p:cNvPr>
            <p:cNvGrpSpPr/>
            <p:nvPr/>
          </p:nvGrpSpPr>
          <p:grpSpPr>
            <a:xfrm>
              <a:off x="3457782" y="3761592"/>
              <a:ext cx="1222852" cy="359571"/>
              <a:chOff x="3671478" y="3950247"/>
              <a:chExt cx="1376425" cy="404729"/>
            </a:xfrm>
          </p:grpSpPr>
          <p:sp>
            <p:nvSpPr>
              <p:cNvPr id="77" name="Rounded Rectangle 65">
                <a:extLst>
                  <a:ext uri="{FF2B5EF4-FFF2-40B4-BE49-F238E27FC236}">
                    <a16:creationId xmlns:a16="http://schemas.microsoft.com/office/drawing/2014/main" id="{0C77FE82-CE85-3C98-C1CE-426827928B09}"/>
                  </a:ext>
                </a:extLst>
              </p:cNvPr>
              <p:cNvSpPr/>
              <p:nvPr/>
            </p:nvSpPr>
            <p:spPr>
              <a:xfrm>
                <a:off x="3671478" y="395024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78" name="Group 77">
                <a:extLst>
                  <a:ext uri="{FF2B5EF4-FFF2-40B4-BE49-F238E27FC236}">
                    <a16:creationId xmlns:a16="http://schemas.microsoft.com/office/drawing/2014/main" id="{76155D88-B90D-6F46-131F-4C7A024686FF}"/>
                  </a:ext>
                </a:extLst>
              </p:cNvPr>
              <p:cNvGrpSpPr/>
              <p:nvPr/>
            </p:nvGrpSpPr>
            <p:grpSpPr>
              <a:xfrm>
                <a:off x="3783349" y="3990167"/>
                <a:ext cx="1230087" cy="352081"/>
                <a:chOff x="3783349" y="3990167"/>
                <a:chExt cx="1230087" cy="352081"/>
              </a:xfrm>
            </p:grpSpPr>
            <p:pic>
              <p:nvPicPr>
                <p:cNvPr id="79" name="Picture 78">
                  <a:extLst>
                    <a:ext uri="{FF2B5EF4-FFF2-40B4-BE49-F238E27FC236}">
                      <a16:creationId xmlns:a16="http://schemas.microsoft.com/office/drawing/2014/main" id="{A1179592-5207-6FAF-E31F-EBAF623138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3" y="3992064"/>
                  <a:ext cx="900473" cy="350184"/>
                </a:xfrm>
                <a:prstGeom prst="rect">
                  <a:avLst/>
                </a:prstGeom>
              </p:spPr>
            </p:pic>
            <p:pic>
              <p:nvPicPr>
                <p:cNvPr id="80" name="Picture 79">
                  <a:extLst>
                    <a:ext uri="{FF2B5EF4-FFF2-40B4-BE49-F238E27FC236}">
                      <a16:creationId xmlns:a16="http://schemas.microsoft.com/office/drawing/2014/main" id="{92250383-A004-0A25-843A-86073E12B6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3990167"/>
                  <a:ext cx="322073" cy="324658"/>
                </a:xfrm>
                <a:prstGeom prst="rect">
                  <a:avLst/>
                </a:prstGeom>
              </p:spPr>
            </p:pic>
          </p:grpSp>
        </p:grpSp>
      </p:grpSp>
      <p:sp>
        <p:nvSpPr>
          <p:cNvPr id="81" name="Rounded Rectangle 71">
            <a:extLst>
              <a:ext uri="{FF2B5EF4-FFF2-40B4-BE49-F238E27FC236}">
                <a16:creationId xmlns:a16="http://schemas.microsoft.com/office/drawing/2014/main" id="{C1EBA424-129B-DEF2-155C-F31A2184B7B3}"/>
              </a:ext>
            </a:extLst>
          </p:cNvPr>
          <p:cNvSpPr/>
          <p:nvPr/>
        </p:nvSpPr>
        <p:spPr>
          <a:xfrm>
            <a:off x="4230424" y="2740728"/>
            <a:ext cx="5172332" cy="883510"/>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r>
              <a:rPr lang="en-US" sz="1600" b="1" dirty="0">
                <a:solidFill>
                  <a:schemeClr val="bg1"/>
                </a:solidFill>
                <a:latin typeface="Source Sans Pro" charset="0"/>
                <a:ea typeface="Source Sans Pro" charset="0"/>
                <a:cs typeface="Source Sans Pro" charset="0"/>
              </a:rPr>
              <a:t>FOUNDATION </a:t>
            </a:r>
            <a:br>
              <a:rPr lang="en-US" sz="1600" b="1" dirty="0">
                <a:solidFill>
                  <a:schemeClr val="bg1"/>
                </a:solidFill>
                <a:latin typeface="Source Sans Pro" charset="0"/>
                <a:ea typeface="Source Sans Pro" charset="0"/>
                <a:cs typeface="Source Sans Pro" charset="0"/>
              </a:rPr>
            </a:br>
            <a:r>
              <a:rPr lang="en-US" sz="1600" b="1" dirty="0">
                <a:solidFill>
                  <a:schemeClr val="bg1"/>
                </a:solidFill>
                <a:latin typeface="Source Sans Pro" charset="0"/>
                <a:ea typeface="Source Sans Pro" charset="0"/>
                <a:cs typeface="Source Sans Pro" charset="0"/>
              </a:rPr>
              <a:t>LIBRARIES </a:t>
            </a:r>
          </a:p>
        </p:txBody>
      </p:sp>
      <p:sp>
        <p:nvSpPr>
          <p:cNvPr id="82" name="Rounded Rectangle 73">
            <a:extLst>
              <a:ext uri="{FF2B5EF4-FFF2-40B4-BE49-F238E27FC236}">
                <a16:creationId xmlns:a16="http://schemas.microsoft.com/office/drawing/2014/main" id="{D4EAF7F3-8A39-991D-641D-6311C585A8F8}"/>
              </a:ext>
            </a:extLst>
          </p:cNvPr>
          <p:cNvSpPr/>
          <p:nvPr/>
        </p:nvSpPr>
        <p:spPr>
          <a:xfrm>
            <a:off x="5854998" y="4004472"/>
            <a:ext cx="3391452" cy="288974"/>
          </a:xfrm>
          <a:prstGeom prst="roundRect">
            <a:avLst>
              <a:gd name="adj" fmla="val 13128"/>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200" dirty="0">
                <a:solidFill>
                  <a:schemeClr val="bg1"/>
                </a:solidFill>
                <a:latin typeface="Source Sans Pro Light" charset="0"/>
                <a:ea typeface="Source Sans Pro Light" charset="0"/>
                <a:cs typeface="Source Sans Pro Light" charset="0"/>
              </a:rPr>
              <a:t>Graphical Engine</a:t>
            </a:r>
          </a:p>
        </p:txBody>
      </p:sp>
      <p:cxnSp>
        <p:nvCxnSpPr>
          <p:cNvPr id="83" name="Straight Connector 82">
            <a:extLst>
              <a:ext uri="{FF2B5EF4-FFF2-40B4-BE49-F238E27FC236}">
                <a16:creationId xmlns:a16="http://schemas.microsoft.com/office/drawing/2014/main" id="{DFBBA7A3-D835-54A0-16FA-13A1196138FC}"/>
              </a:ext>
            </a:extLst>
          </p:cNvPr>
          <p:cNvCxnSpPr>
            <a:cxnSpLocks/>
          </p:cNvCxnSpPr>
          <p:nvPr/>
        </p:nvCxnSpPr>
        <p:spPr>
          <a:xfrm>
            <a:off x="5882328" y="4405538"/>
            <a:ext cx="3505569" cy="2209"/>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84" name="Rounded Rectangle 82">
            <a:extLst>
              <a:ext uri="{FF2B5EF4-FFF2-40B4-BE49-F238E27FC236}">
                <a16:creationId xmlns:a16="http://schemas.microsoft.com/office/drawing/2014/main" id="{B6E4C642-A539-DF21-73B2-CB2A05788EF1}"/>
              </a:ext>
            </a:extLst>
          </p:cNvPr>
          <p:cNvSpPr/>
          <p:nvPr/>
        </p:nvSpPr>
        <p:spPr>
          <a:xfrm>
            <a:off x="6857768" y="1905835"/>
            <a:ext cx="137502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HTTP Client/server</a:t>
            </a:r>
          </a:p>
        </p:txBody>
      </p:sp>
      <p:sp>
        <p:nvSpPr>
          <p:cNvPr id="85" name="Rounded Rectangle 78">
            <a:extLst>
              <a:ext uri="{FF2B5EF4-FFF2-40B4-BE49-F238E27FC236}">
                <a16:creationId xmlns:a16="http://schemas.microsoft.com/office/drawing/2014/main" id="{E48231E8-CA2E-2D78-843B-6C5E1072572B}"/>
              </a:ext>
            </a:extLst>
          </p:cNvPr>
          <p:cNvSpPr/>
          <p:nvPr/>
        </p:nvSpPr>
        <p:spPr>
          <a:xfrm>
            <a:off x="8298595" y="1905835"/>
            <a:ext cx="97493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MQTT Client</a:t>
            </a:r>
          </a:p>
        </p:txBody>
      </p:sp>
      <p:sp>
        <p:nvSpPr>
          <p:cNvPr id="86" name="Rounded Rectangle 79">
            <a:extLst>
              <a:ext uri="{FF2B5EF4-FFF2-40B4-BE49-F238E27FC236}">
                <a16:creationId xmlns:a16="http://schemas.microsoft.com/office/drawing/2014/main" id="{C689E277-3240-E1CC-0278-12F764ABF2CE}"/>
              </a:ext>
            </a:extLst>
          </p:cNvPr>
          <p:cNvSpPr/>
          <p:nvPr/>
        </p:nvSpPr>
        <p:spPr>
          <a:xfrm>
            <a:off x="5528238" y="2279807"/>
            <a:ext cx="1339858"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Rest Client/Server</a:t>
            </a:r>
          </a:p>
        </p:txBody>
      </p:sp>
      <p:sp>
        <p:nvSpPr>
          <p:cNvPr id="87" name="Rounded Rectangle 79">
            <a:extLst>
              <a:ext uri="{FF2B5EF4-FFF2-40B4-BE49-F238E27FC236}">
                <a16:creationId xmlns:a16="http://schemas.microsoft.com/office/drawing/2014/main" id="{D26B291D-18E5-7231-A3E0-4E33C7D8572C}"/>
              </a:ext>
            </a:extLst>
          </p:cNvPr>
          <p:cNvSpPr/>
          <p:nvPr/>
        </p:nvSpPr>
        <p:spPr>
          <a:xfrm>
            <a:off x="6943671" y="2273433"/>
            <a:ext cx="1304339"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WebSocket Client</a:t>
            </a:r>
          </a:p>
        </p:txBody>
      </p:sp>
      <p:sp>
        <p:nvSpPr>
          <p:cNvPr id="88" name="Rounded Rectangle 78">
            <a:extLst>
              <a:ext uri="{FF2B5EF4-FFF2-40B4-BE49-F238E27FC236}">
                <a16:creationId xmlns:a16="http://schemas.microsoft.com/office/drawing/2014/main" id="{1FA568E7-102C-C435-438E-40E8665FED4F}"/>
              </a:ext>
            </a:extLst>
          </p:cNvPr>
          <p:cNvSpPr/>
          <p:nvPr/>
        </p:nvSpPr>
        <p:spPr>
          <a:xfrm>
            <a:off x="8327293" y="2277316"/>
            <a:ext cx="94647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SNTP Client</a:t>
            </a:r>
          </a:p>
        </p:txBody>
      </p:sp>
      <p:sp>
        <p:nvSpPr>
          <p:cNvPr id="89" name="Rounded Rectangle 87">
            <a:extLst>
              <a:ext uri="{FF2B5EF4-FFF2-40B4-BE49-F238E27FC236}">
                <a16:creationId xmlns:a16="http://schemas.microsoft.com/office/drawing/2014/main" id="{FBB59EB1-723C-907E-509C-D0217A39AA22}"/>
              </a:ext>
            </a:extLst>
          </p:cNvPr>
          <p:cNvSpPr/>
          <p:nvPr/>
        </p:nvSpPr>
        <p:spPr>
          <a:xfrm>
            <a:off x="7634923"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0" name="Rounded Rectangle 88">
            <a:extLst>
              <a:ext uri="{FF2B5EF4-FFF2-40B4-BE49-F238E27FC236}">
                <a16:creationId xmlns:a16="http://schemas.microsoft.com/office/drawing/2014/main" id="{93574B35-8E3A-377C-2C86-D3C4A76B5EA7}"/>
              </a:ext>
            </a:extLst>
          </p:cNvPr>
          <p:cNvSpPr/>
          <p:nvPr/>
        </p:nvSpPr>
        <p:spPr>
          <a:xfrm>
            <a:off x="5858927"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1" name="Rounded Rectangle 89">
            <a:extLst>
              <a:ext uri="{FF2B5EF4-FFF2-40B4-BE49-F238E27FC236}">
                <a16:creationId xmlns:a16="http://schemas.microsoft.com/office/drawing/2014/main" id="{9B787F3B-B2F7-C0D6-2B4D-57340F2E53B0}"/>
              </a:ext>
            </a:extLst>
          </p:cNvPr>
          <p:cNvSpPr/>
          <p:nvPr/>
        </p:nvSpPr>
        <p:spPr>
          <a:xfrm>
            <a:off x="6745190"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2" name="Rounded Rectangle 89">
            <a:extLst>
              <a:ext uri="{FF2B5EF4-FFF2-40B4-BE49-F238E27FC236}">
                <a16:creationId xmlns:a16="http://schemas.microsoft.com/office/drawing/2014/main" id="{B79C767E-7602-B7D2-A987-7AC445029CBC}"/>
              </a:ext>
            </a:extLst>
          </p:cNvPr>
          <p:cNvSpPr/>
          <p:nvPr/>
        </p:nvSpPr>
        <p:spPr>
          <a:xfrm>
            <a:off x="8521709"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3" name="Rounded Rectangle 87">
            <a:extLst>
              <a:ext uri="{FF2B5EF4-FFF2-40B4-BE49-F238E27FC236}">
                <a16:creationId xmlns:a16="http://schemas.microsoft.com/office/drawing/2014/main" id="{76BFBEE4-3AE5-6E59-F1AF-C1A2787398F9}"/>
              </a:ext>
            </a:extLst>
          </p:cNvPr>
          <p:cNvSpPr/>
          <p:nvPr/>
        </p:nvSpPr>
        <p:spPr>
          <a:xfrm>
            <a:off x="7633318"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4" name="Rounded Rectangle 89">
            <a:extLst>
              <a:ext uri="{FF2B5EF4-FFF2-40B4-BE49-F238E27FC236}">
                <a16:creationId xmlns:a16="http://schemas.microsoft.com/office/drawing/2014/main" id="{5EA6EA2B-6A78-5EA7-C93D-812EEF61BE40}"/>
              </a:ext>
            </a:extLst>
          </p:cNvPr>
          <p:cNvSpPr/>
          <p:nvPr/>
        </p:nvSpPr>
        <p:spPr>
          <a:xfrm>
            <a:off x="8519581" y="4576814"/>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5" name="Rounded Rectangle 73">
            <a:extLst>
              <a:ext uri="{FF2B5EF4-FFF2-40B4-BE49-F238E27FC236}">
                <a16:creationId xmlns:a16="http://schemas.microsoft.com/office/drawing/2014/main" id="{6D862180-79EC-A88A-0882-5CFF944DC781}"/>
              </a:ext>
            </a:extLst>
          </p:cNvPr>
          <p:cNvSpPr/>
          <p:nvPr/>
        </p:nvSpPr>
        <p:spPr>
          <a:xfrm>
            <a:off x="5854998" y="4004472"/>
            <a:ext cx="3550944" cy="288974"/>
          </a:xfrm>
          <a:prstGeom prst="roundRect">
            <a:avLst>
              <a:gd name="adj" fmla="val 13128"/>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200" dirty="0">
                <a:solidFill>
                  <a:schemeClr val="bg1"/>
                </a:solidFill>
                <a:latin typeface="Source Sans Pro Light" charset="0"/>
                <a:ea typeface="Source Sans Pro Light" charset="0"/>
                <a:cs typeface="Source Sans Pro Light" charset="0"/>
              </a:rPr>
              <a:t>C stacks TCP/IP, TLS, Crypto, Bluetooth</a:t>
            </a:r>
          </a:p>
        </p:txBody>
      </p:sp>
      <p:sp>
        <p:nvSpPr>
          <p:cNvPr id="96" name="Rounded Rectangle 79">
            <a:extLst>
              <a:ext uri="{FF2B5EF4-FFF2-40B4-BE49-F238E27FC236}">
                <a16:creationId xmlns:a16="http://schemas.microsoft.com/office/drawing/2014/main" id="{CF3CA7AB-CB41-E597-7C39-7A8CD087BA3C}"/>
              </a:ext>
            </a:extLst>
          </p:cNvPr>
          <p:cNvSpPr/>
          <p:nvPr/>
        </p:nvSpPr>
        <p:spPr>
          <a:xfrm>
            <a:off x="5783243" y="1905834"/>
            <a:ext cx="986659"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Connectivity</a:t>
            </a:r>
          </a:p>
        </p:txBody>
      </p:sp>
      <p:sp>
        <p:nvSpPr>
          <p:cNvPr id="97" name="Rounded Rectangle 83">
            <a:extLst>
              <a:ext uri="{FF2B5EF4-FFF2-40B4-BE49-F238E27FC236}">
                <a16:creationId xmlns:a16="http://schemas.microsoft.com/office/drawing/2014/main" id="{A2CE2A41-EFC6-4D21-AFDF-EE6C39A338CF}"/>
              </a:ext>
            </a:extLst>
          </p:cNvPr>
          <p:cNvSpPr/>
          <p:nvPr/>
        </p:nvSpPr>
        <p:spPr>
          <a:xfrm>
            <a:off x="5974302" y="561110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Ethernet</a:t>
            </a:r>
          </a:p>
        </p:txBody>
      </p:sp>
      <p:sp>
        <p:nvSpPr>
          <p:cNvPr id="98" name="Rounded Rectangle 84">
            <a:extLst>
              <a:ext uri="{FF2B5EF4-FFF2-40B4-BE49-F238E27FC236}">
                <a16:creationId xmlns:a16="http://schemas.microsoft.com/office/drawing/2014/main" id="{45C802C6-AFD3-AB9B-A5DE-E2EBDC02B0A8}"/>
              </a:ext>
            </a:extLst>
          </p:cNvPr>
          <p:cNvSpPr/>
          <p:nvPr/>
        </p:nvSpPr>
        <p:spPr>
          <a:xfrm>
            <a:off x="6847054" y="561110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Wi-Fi</a:t>
            </a:r>
          </a:p>
        </p:txBody>
      </p:sp>
      <p:sp>
        <p:nvSpPr>
          <p:cNvPr id="99" name="Rounded Rectangle 85">
            <a:extLst>
              <a:ext uri="{FF2B5EF4-FFF2-40B4-BE49-F238E27FC236}">
                <a16:creationId xmlns:a16="http://schemas.microsoft.com/office/drawing/2014/main" id="{9E018BEE-7FCF-2A28-67AF-7D5594F6C992}"/>
              </a:ext>
            </a:extLst>
          </p:cNvPr>
          <p:cNvSpPr/>
          <p:nvPr/>
        </p:nvSpPr>
        <p:spPr>
          <a:xfrm>
            <a:off x="8592297" y="561110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GNSS</a:t>
            </a:r>
          </a:p>
        </p:txBody>
      </p:sp>
      <p:sp>
        <p:nvSpPr>
          <p:cNvPr id="100" name="Rounded Rectangle 84">
            <a:extLst>
              <a:ext uri="{FF2B5EF4-FFF2-40B4-BE49-F238E27FC236}">
                <a16:creationId xmlns:a16="http://schemas.microsoft.com/office/drawing/2014/main" id="{49EC92D8-C08E-1B7B-DC32-AC67E1ABA0E9}"/>
              </a:ext>
            </a:extLst>
          </p:cNvPr>
          <p:cNvSpPr/>
          <p:nvPr/>
        </p:nvSpPr>
        <p:spPr>
          <a:xfrm>
            <a:off x="7717908" y="561110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BLE</a:t>
            </a:r>
          </a:p>
        </p:txBody>
      </p:sp>
      <p:sp>
        <p:nvSpPr>
          <p:cNvPr id="101" name="Rounded Rectangle 79">
            <a:extLst>
              <a:ext uri="{FF2B5EF4-FFF2-40B4-BE49-F238E27FC236}">
                <a16:creationId xmlns:a16="http://schemas.microsoft.com/office/drawing/2014/main" id="{67B6A32C-0C6D-BCA9-C424-69C297A910DF}"/>
              </a:ext>
            </a:extLst>
          </p:cNvPr>
          <p:cNvSpPr/>
          <p:nvPr/>
        </p:nvSpPr>
        <p:spPr>
          <a:xfrm>
            <a:off x="7034685" y="2839263"/>
            <a:ext cx="48702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SSL</a:t>
            </a:r>
          </a:p>
        </p:txBody>
      </p:sp>
      <p:sp>
        <p:nvSpPr>
          <p:cNvPr id="102" name="Rounded Rectangle 79">
            <a:extLst>
              <a:ext uri="{FF2B5EF4-FFF2-40B4-BE49-F238E27FC236}">
                <a16:creationId xmlns:a16="http://schemas.microsoft.com/office/drawing/2014/main" id="{106C3D57-B992-F097-463C-B6AD2E3D6363}"/>
              </a:ext>
            </a:extLst>
          </p:cNvPr>
          <p:cNvSpPr/>
          <p:nvPr/>
        </p:nvSpPr>
        <p:spPr>
          <a:xfrm>
            <a:off x="5778330" y="2835244"/>
            <a:ext cx="48702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NET</a:t>
            </a:r>
          </a:p>
        </p:txBody>
      </p:sp>
      <p:sp>
        <p:nvSpPr>
          <p:cNvPr id="103" name="Rounded Rectangle 79">
            <a:extLst>
              <a:ext uri="{FF2B5EF4-FFF2-40B4-BE49-F238E27FC236}">
                <a16:creationId xmlns:a16="http://schemas.microsoft.com/office/drawing/2014/main" id="{E96B497D-C23E-98E7-F623-A64328E633DB}"/>
              </a:ext>
            </a:extLst>
          </p:cNvPr>
          <p:cNvSpPr/>
          <p:nvPr/>
        </p:nvSpPr>
        <p:spPr>
          <a:xfrm>
            <a:off x="6344331" y="2835244"/>
            <a:ext cx="48702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SSL</a:t>
            </a:r>
          </a:p>
        </p:txBody>
      </p:sp>
      <p:sp>
        <p:nvSpPr>
          <p:cNvPr id="104" name="Rounded Rectangle 79">
            <a:extLst>
              <a:ext uri="{FF2B5EF4-FFF2-40B4-BE49-F238E27FC236}">
                <a16:creationId xmlns:a16="http://schemas.microsoft.com/office/drawing/2014/main" id="{2D5E5330-C8AA-51A6-92CF-3CAFB5B4F4D1}"/>
              </a:ext>
            </a:extLst>
          </p:cNvPr>
          <p:cNvSpPr/>
          <p:nvPr/>
        </p:nvSpPr>
        <p:spPr>
          <a:xfrm>
            <a:off x="6918191" y="2837285"/>
            <a:ext cx="718748"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Security</a:t>
            </a:r>
          </a:p>
        </p:txBody>
      </p:sp>
      <p:sp>
        <p:nvSpPr>
          <p:cNvPr id="105" name="Rounded Rectangle 79">
            <a:extLst>
              <a:ext uri="{FF2B5EF4-FFF2-40B4-BE49-F238E27FC236}">
                <a16:creationId xmlns:a16="http://schemas.microsoft.com/office/drawing/2014/main" id="{545EF89E-90A4-3A94-B324-438026BB6FEF}"/>
              </a:ext>
            </a:extLst>
          </p:cNvPr>
          <p:cNvSpPr/>
          <p:nvPr/>
        </p:nvSpPr>
        <p:spPr>
          <a:xfrm>
            <a:off x="7718074" y="2837671"/>
            <a:ext cx="861746"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Bluetooth</a:t>
            </a:r>
          </a:p>
        </p:txBody>
      </p:sp>
      <p:sp>
        <p:nvSpPr>
          <p:cNvPr id="106" name="Rounded Rectangle 79">
            <a:extLst>
              <a:ext uri="{FF2B5EF4-FFF2-40B4-BE49-F238E27FC236}">
                <a16:creationId xmlns:a16="http://schemas.microsoft.com/office/drawing/2014/main" id="{BA884900-0874-559A-FDF9-9370673C1A79}"/>
              </a:ext>
            </a:extLst>
          </p:cNvPr>
          <p:cNvSpPr/>
          <p:nvPr/>
        </p:nvSpPr>
        <p:spPr>
          <a:xfrm>
            <a:off x="5779762" y="3216230"/>
            <a:ext cx="1206573"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ECOM-Network</a:t>
            </a:r>
          </a:p>
        </p:txBody>
      </p:sp>
      <p:sp>
        <p:nvSpPr>
          <p:cNvPr id="107" name="Rounded Rectangle 79">
            <a:extLst>
              <a:ext uri="{FF2B5EF4-FFF2-40B4-BE49-F238E27FC236}">
                <a16:creationId xmlns:a16="http://schemas.microsoft.com/office/drawing/2014/main" id="{AB2A2BFA-3500-CE32-CDD9-53C11F10631C}"/>
              </a:ext>
            </a:extLst>
          </p:cNvPr>
          <p:cNvSpPr/>
          <p:nvPr/>
        </p:nvSpPr>
        <p:spPr>
          <a:xfrm>
            <a:off x="8654957" y="2835244"/>
            <a:ext cx="596323"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GNSS</a:t>
            </a:r>
          </a:p>
        </p:txBody>
      </p:sp>
      <p:sp>
        <p:nvSpPr>
          <p:cNvPr id="108" name="Rounded Rectangle 79">
            <a:extLst>
              <a:ext uri="{FF2B5EF4-FFF2-40B4-BE49-F238E27FC236}">
                <a16:creationId xmlns:a16="http://schemas.microsoft.com/office/drawing/2014/main" id="{3D8AAEBF-55A1-5576-1D80-505A88D210E3}"/>
              </a:ext>
            </a:extLst>
          </p:cNvPr>
          <p:cNvSpPr/>
          <p:nvPr/>
        </p:nvSpPr>
        <p:spPr>
          <a:xfrm>
            <a:off x="7072128" y="3214632"/>
            <a:ext cx="942908"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ECOM-Wi-Fi</a:t>
            </a:r>
          </a:p>
        </p:txBody>
      </p:sp>
      <p:sp>
        <p:nvSpPr>
          <p:cNvPr id="109" name="Rectangle 108">
            <a:extLst>
              <a:ext uri="{FF2B5EF4-FFF2-40B4-BE49-F238E27FC236}">
                <a16:creationId xmlns:a16="http://schemas.microsoft.com/office/drawing/2014/main" id="{1B529FE1-6DDB-41F1-9BA3-2906273531E6}"/>
              </a:ext>
            </a:extLst>
          </p:cNvPr>
          <p:cNvSpPr/>
          <p:nvPr/>
        </p:nvSpPr>
        <p:spPr>
          <a:xfrm>
            <a:off x="6710739" y="4352821"/>
            <a:ext cx="1876846" cy="129587"/>
          </a:xfrm>
          <a:prstGeom prst="rect">
            <a:avLst/>
          </a:prstGeom>
          <a:gradFill flip="none" rotWithShape="1">
            <a:gsLst>
              <a:gs pos="100000">
                <a:srgbClr val="CBD3D7">
                  <a:alpha val="0"/>
                </a:srgbClr>
              </a:gs>
              <a:gs pos="0">
                <a:schemeClr val="bg2">
                  <a:alpha val="0"/>
                </a:schemeClr>
              </a:gs>
              <a:gs pos="80000">
                <a:srgbClr val="CBD3D7">
                  <a:alpha val="90000"/>
                </a:srgbClr>
              </a:gs>
              <a:gs pos="20000">
                <a:schemeClr val="bg2">
                  <a:alpha val="90000"/>
                </a:schemeClr>
              </a:gs>
            </a:gsLst>
            <a:lin ang="0" scaled="1"/>
            <a:tileRect/>
          </a:grad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110" name="Rectangle 109">
            <a:extLst>
              <a:ext uri="{FF2B5EF4-FFF2-40B4-BE49-F238E27FC236}">
                <a16:creationId xmlns:a16="http://schemas.microsoft.com/office/drawing/2014/main" id="{D54E3B97-B969-A6D9-5758-D47FFC02B6A8}"/>
              </a:ext>
            </a:extLst>
          </p:cNvPr>
          <p:cNvSpPr/>
          <p:nvPr/>
        </p:nvSpPr>
        <p:spPr>
          <a:xfrm>
            <a:off x="7980444" y="3699298"/>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111" name="Rectangle 110">
            <a:extLst>
              <a:ext uri="{FF2B5EF4-FFF2-40B4-BE49-F238E27FC236}">
                <a16:creationId xmlns:a16="http://schemas.microsoft.com/office/drawing/2014/main" id="{BC2FD3B3-A7DA-081B-DB13-38B62DA7F01C}"/>
              </a:ext>
            </a:extLst>
          </p:cNvPr>
          <p:cNvSpPr/>
          <p:nvPr/>
        </p:nvSpPr>
        <p:spPr>
          <a:xfrm>
            <a:off x="8452461" y="5261497"/>
            <a:ext cx="943910" cy="213954"/>
          </a:xfrm>
          <a:prstGeom prst="rect">
            <a:avLst/>
          </a:prstGeom>
          <a:noFill/>
          <a:effectLst/>
        </p:spPr>
        <p:txBody>
          <a:bodyPr wrap="square" lIns="0" rIns="0">
            <a:noAutofit/>
          </a:bodyPr>
          <a:lstStyle/>
          <a:p>
            <a:pPr algn="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PLATFORM</a:t>
            </a:r>
          </a:p>
        </p:txBody>
      </p:sp>
      <p:sp>
        <p:nvSpPr>
          <p:cNvPr id="112" name="Rectangle 111">
            <a:extLst>
              <a:ext uri="{FF2B5EF4-FFF2-40B4-BE49-F238E27FC236}">
                <a16:creationId xmlns:a16="http://schemas.microsoft.com/office/drawing/2014/main" id="{16E4B349-5463-4E79-24C2-1ADA09BA0CC6}"/>
              </a:ext>
            </a:extLst>
          </p:cNvPr>
          <p:cNvSpPr/>
          <p:nvPr/>
        </p:nvSpPr>
        <p:spPr>
          <a:xfrm>
            <a:off x="8127849" y="5985018"/>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113" name="Round Same Side Corner Rectangle 44">
            <a:extLst>
              <a:ext uri="{FF2B5EF4-FFF2-40B4-BE49-F238E27FC236}">
                <a16:creationId xmlns:a16="http://schemas.microsoft.com/office/drawing/2014/main" id="{58991D6A-8328-014E-4949-213395D164EE}"/>
              </a:ext>
            </a:extLst>
          </p:cNvPr>
          <p:cNvSpPr/>
          <p:nvPr/>
        </p:nvSpPr>
        <p:spPr>
          <a:xfrm rot="10800000">
            <a:off x="4249873" y="1381144"/>
            <a:ext cx="5138024" cy="333565"/>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ounded Rectangle 106">
            <a:extLst>
              <a:ext uri="{FF2B5EF4-FFF2-40B4-BE49-F238E27FC236}">
                <a16:creationId xmlns:a16="http://schemas.microsoft.com/office/drawing/2014/main" id="{0B8A8270-E617-9FF2-4C71-F205ED4E281D}"/>
              </a:ext>
            </a:extLst>
          </p:cNvPr>
          <p:cNvSpPr/>
          <p:nvPr/>
        </p:nvSpPr>
        <p:spPr>
          <a:xfrm>
            <a:off x="5239314" y="1330199"/>
            <a:ext cx="3080118" cy="306000"/>
          </a:xfrm>
          <a:prstGeom prst="roundRect">
            <a:avLst>
              <a:gd name="adj" fmla="val 12311"/>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tIns="36000" bIns="0" rtlCol="0" anchor="ctr"/>
          <a:lstStyle/>
          <a:p>
            <a:pPr algn="ctr">
              <a:lnSpc>
                <a:spcPts val="1600"/>
              </a:lnSpc>
              <a:spcBef>
                <a:spcPts val="100"/>
              </a:spcBef>
              <a:spcAft>
                <a:spcPts val="100"/>
              </a:spcAft>
            </a:pPr>
            <a:r>
              <a:rPr lang="en-US" sz="1600" b="1" dirty="0">
                <a:solidFill>
                  <a:schemeClr val="tx1"/>
                </a:solidFill>
                <a:latin typeface="Source Sans Pro" charset="0"/>
                <a:ea typeface="Source Sans Pro" charset="0"/>
                <a:cs typeface="Source Sans Pro" charset="0"/>
              </a:rPr>
              <a:t>YOUR APPLICATIONS</a:t>
            </a:r>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875121768"/>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51618</TotalTime>
  <Words>138</Words>
  <Application>Microsoft Office PowerPoint</Application>
  <PresentationFormat>Widescreen</PresentationFormat>
  <Paragraphs>73</Paragraphs>
  <Slides>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Theophane Boue</cp:lastModifiedBy>
  <cp:revision>373</cp:revision>
  <cp:lastPrinted>2021-01-04T17:40:49Z</cp:lastPrinted>
  <dcterms:created xsi:type="dcterms:W3CDTF">2017-01-10T13:21:08Z</dcterms:created>
  <dcterms:modified xsi:type="dcterms:W3CDTF">2023-08-29T08:45:12Z</dcterms:modified>
</cp:coreProperties>
</file>