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7"/>
  </p:notesMasterIdLst>
  <p:handoutMasterIdLst>
    <p:handoutMasterId r:id="rId8"/>
  </p:handoutMasterIdLst>
  <p:sldIdLst>
    <p:sldId id="309" r:id="rId5"/>
    <p:sldId id="312" r:id="rId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783" autoAdjust="0"/>
    <p:restoredTop sz="96638" autoAdjust="0"/>
  </p:normalViewPr>
  <p:slideViewPr>
    <p:cSldViewPr>
      <p:cViewPr varScale="1">
        <p:scale>
          <a:sx n="114" d="100"/>
          <a:sy n="114" d="100"/>
        </p:scale>
        <p:origin x="88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14/09/2023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14/09/2023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Sep-23</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3533316" y="1165683"/>
            <a:ext cx="1601027" cy="488524"/>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Application Code</a:t>
            </a:r>
          </a:p>
          <a:p>
            <a:pPr algn="ctr">
              <a:defRPr/>
            </a:pPr>
            <a:r>
              <a:rPr lang="en-US" sz="1000" dirty="0">
                <a:solidFill>
                  <a:srgbClr val="FFFFFF"/>
                </a:solidFill>
                <a:latin typeface="Source Sans Pro Light" charset="0"/>
                <a:ea typeface="Source Sans Pro Light" charset="0"/>
                <a:cs typeface="Source Sans Pro Light" charset="0"/>
              </a:rPr>
              <a:t>Source Project</a:t>
            </a:r>
          </a:p>
        </p:txBody>
      </p:sp>
      <p:cxnSp>
        <p:nvCxnSpPr>
          <p:cNvPr id="6" name="Connecteur droit avec flèche 148"/>
          <p:cNvCxnSpPr>
            <a:cxnSpLocks/>
            <a:stCxn id="5" idx="2"/>
            <a:endCxn id="21" idx="0"/>
          </p:cNvCxnSpPr>
          <p:nvPr/>
        </p:nvCxnSpPr>
        <p:spPr>
          <a:xfrm flipH="1">
            <a:off x="4330330" y="1654207"/>
            <a:ext cx="3500" cy="3708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152"/>
          <p:cNvSpPr txBox="1"/>
          <p:nvPr/>
        </p:nvSpPr>
        <p:spPr>
          <a:xfrm>
            <a:off x="4314700" y="2578352"/>
            <a:ext cx="601447" cy="246221"/>
          </a:xfrm>
          <a:prstGeom prst="rect">
            <a:avLst/>
          </a:prstGeom>
          <a:noFill/>
        </p:spPr>
        <p:txBody>
          <a:bodyPr wrap="none" rtlCol="0">
            <a:spAutoFit/>
          </a:bodyPr>
          <a:lstStyle/>
          <a:p>
            <a:pPr>
              <a:defRPr/>
            </a:pPr>
            <a:r>
              <a:rPr lang="en-US" sz="1000" dirty="0">
                <a:solidFill>
                  <a:srgbClr val="97A7AF"/>
                </a:solidFill>
              </a:rPr>
              <a:t>(*.class)</a:t>
            </a:r>
          </a:p>
        </p:txBody>
      </p:sp>
      <p:sp>
        <p:nvSpPr>
          <p:cNvPr id="8" name="Rounded Rectangle 7"/>
          <p:cNvSpPr/>
          <p:nvPr/>
        </p:nvSpPr>
        <p:spPr>
          <a:xfrm>
            <a:off x="3533317" y="2840661"/>
            <a:ext cx="294864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a:t>
            </a:r>
          </a:p>
        </p:txBody>
      </p:sp>
      <p:grpSp>
        <p:nvGrpSpPr>
          <p:cNvPr id="3" name="Group 2"/>
          <p:cNvGrpSpPr/>
          <p:nvPr/>
        </p:nvGrpSpPr>
        <p:grpSpPr>
          <a:xfrm>
            <a:off x="4183735" y="4673308"/>
            <a:ext cx="4532673" cy="1474162"/>
            <a:chOff x="4871864" y="1052736"/>
            <a:chExt cx="4532673" cy="1474162"/>
          </a:xfrm>
        </p:grpSpPr>
        <p:sp>
          <p:nvSpPr>
            <p:cNvPr id="23" name="Rounded Rectangle 22"/>
            <p:cNvSpPr/>
            <p:nvPr/>
          </p:nvSpPr>
          <p:spPr>
            <a:xfrm>
              <a:off x="4871864" y="1052736"/>
              <a:ext cx="4477495" cy="1461002"/>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p:cNvSpPr/>
            <p:nvPr/>
          </p:nvSpPr>
          <p:spPr>
            <a:xfrm>
              <a:off x="4969647" y="1154917"/>
              <a:ext cx="2952328"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 name="Rounded Rectangle 9"/>
            <p:cNvSpPr/>
            <p:nvPr/>
          </p:nvSpPr>
          <p:spPr>
            <a:xfrm>
              <a:off x="6934445" y="1460789"/>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1" name="Rounded Rectangle 10"/>
            <p:cNvSpPr/>
            <p:nvPr/>
          </p:nvSpPr>
          <p:spPr>
            <a:xfrm>
              <a:off x="5960684" y="146883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Application</a:t>
              </a:r>
            </a:p>
            <a:p>
              <a:pPr algn="ctr">
                <a:defRPr/>
              </a:pPr>
              <a:r>
                <a:rPr lang="en-US" sz="1000" dirty="0">
                  <a:solidFill>
                    <a:srgbClr val="FFFFFF"/>
                  </a:solidFill>
                  <a:latin typeface="Source Sans Pro Light" charset="0"/>
                  <a:ea typeface="Source Sans Pro Light" charset="0"/>
                  <a:cs typeface="Source Sans Pro Light" charset="0"/>
                </a:rPr>
                <a:t>&amp;</a:t>
              </a:r>
            </a:p>
            <a:p>
              <a:pPr algn="ctr">
                <a:defRPr/>
              </a:pPr>
              <a:r>
                <a:rPr lang="en-US" sz="1000" dirty="0">
                  <a:solidFill>
                    <a:srgbClr val="FFFFFF"/>
                  </a:solidFill>
                  <a:latin typeface="Source Sans Pro Light" charset="0"/>
                  <a:ea typeface="Source Sans Pro Light" charset="0"/>
                  <a:cs typeface="Source Sans Pro Light" charset="0"/>
                </a:rPr>
                <a:t>Libraries</a:t>
              </a:r>
            </a:p>
          </p:txBody>
        </p:sp>
        <p:sp>
          <p:nvSpPr>
            <p:cNvPr id="12" name="Rounded Rectangle 11"/>
            <p:cNvSpPr/>
            <p:nvPr/>
          </p:nvSpPr>
          <p:spPr>
            <a:xfrm>
              <a:off x="5093285" y="1468839"/>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4905067" y="1136427"/>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5037895" y="146679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227" y="1686376"/>
              <a:ext cx="456454" cy="459496"/>
            </a:xfrm>
            <a:prstGeom prst="rect">
              <a:avLst/>
            </a:prstGeom>
          </p:spPr>
        </p:pic>
        <p:sp>
          <p:nvSpPr>
            <p:cNvPr id="22" name="Rounded Rectangle 21"/>
            <p:cNvSpPr/>
            <p:nvPr/>
          </p:nvSpPr>
          <p:spPr>
            <a:xfrm>
              <a:off x="7993983" y="1174979"/>
              <a:ext cx="1273769" cy="1118858"/>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Debug Section</a:t>
              </a:r>
            </a:p>
            <a:p>
              <a:pPr algn="ctr"/>
              <a:endParaRPr lang="en-US" sz="1000" dirty="0">
                <a:solidFill>
                  <a:schemeClr val="bg1"/>
                </a:solidFill>
                <a:latin typeface="Source Sans Pro Light" charset="0"/>
                <a:ea typeface="Source Sans Pro Light" charset="0"/>
                <a:cs typeface="Source Sans Pro Light" charset="0"/>
              </a:endParaRP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#zork @4D2B73EF</a:t>
              </a: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24" name="ZoneTexte 152"/>
            <p:cNvSpPr txBox="1"/>
            <p:nvPr/>
          </p:nvSpPr>
          <p:spPr>
            <a:xfrm>
              <a:off x="8136241" y="2280677"/>
              <a:ext cx="1268296" cy="246221"/>
            </a:xfrm>
            <a:prstGeom prst="rect">
              <a:avLst/>
            </a:prstGeom>
            <a:noFill/>
          </p:spPr>
          <p:txBody>
            <a:bodyPr wrap="none" rtlCol="0">
              <a:spAutoFit/>
            </a:bodyPr>
            <a:lstStyle/>
            <a:p>
              <a:pPr>
                <a:defRPr/>
              </a:pPr>
              <a:r>
                <a:rPr lang="en-US" sz="1000" dirty="0">
                  <a:solidFill>
                    <a:srgbClr val="97A7AF"/>
                  </a:solidFill>
                </a:rPr>
                <a:t>ELF Executable (.out)</a:t>
              </a:r>
            </a:p>
          </p:txBody>
        </p:sp>
      </p:grpSp>
      <p:sp>
        <p:nvSpPr>
          <p:cNvPr id="25" name="Rounded Rectangle 24"/>
          <p:cNvSpPr/>
          <p:nvPr/>
        </p:nvSpPr>
        <p:spPr>
          <a:xfrm>
            <a:off x="3533318" y="3714749"/>
            <a:ext cx="577009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Third Party ELF Linker</a:t>
            </a:r>
          </a:p>
        </p:txBody>
      </p:sp>
      <p:cxnSp>
        <p:nvCxnSpPr>
          <p:cNvPr id="29" name="Connecteur droit avec flèche 148"/>
          <p:cNvCxnSpPr>
            <a:cxnSpLocks/>
            <a:stCxn id="40" idx="2"/>
          </p:cNvCxnSpPr>
          <p:nvPr/>
        </p:nvCxnSpPr>
        <p:spPr>
          <a:xfrm>
            <a:off x="7252551" y="2398795"/>
            <a:ext cx="11539" cy="131595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152"/>
          <p:cNvSpPr txBox="1"/>
          <p:nvPr/>
        </p:nvSpPr>
        <p:spPr>
          <a:xfrm>
            <a:off x="7220670" y="3422909"/>
            <a:ext cx="643125" cy="246221"/>
          </a:xfrm>
          <a:prstGeom prst="rect">
            <a:avLst/>
          </a:prstGeom>
          <a:noFill/>
        </p:spPr>
        <p:txBody>
          <a:bodyPr wrap="none" rtlCol="0">
            <a:spAutoFit/>
          </a:bodyPr>
          <a:lstStyle/>
          <a:p>
            <a:pPr>
              <a:defRPr/>
            </a:pPr>
            <a:r>
              <a:rPr lang="en-US" sz="1000" dirty="0">
                <a:solidFill>
                  <a:srgbClr val="97A7AF"/>
                </a:solidFill>
              </a:rPr>
              <a:t>(*.o, *.a)</a:t>
            </a:r>
          </a:p>
        </p:txBody>
      </p:sp>
      <p:cxnSp>
        <p:nvCxnSpPr>
          <p:cNvPr id="31" name="Connecteur droit avec flèche 148"/>
          <p:cNvCxnSpPr/>
          <p:nvPr/>
        </p:nvCxnSpPr>
        <p:spPr>
          <a:xfrm flipH="1">
            <a:off x="4880564" y="3226550"/>
            <a:ext cx="1560" cy="48819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52"/>
          <p:cNvSpPr txBox="1"/>
          <p:nvPr/>
        </p:nvSpPr>
        <p:spPr>
          <a:xfrm>
            <a:off x="4825806" y="3422909"/>
            <a:ext cx="946093" cy="246221"/>
          </a:xfrm>
          <a:prstGeom prst="rect">
            <a:avLst/>
          </a:prstGeom>
          <a:noFill/>
        </p:spPr>
        <p:txBody>
          <a:bodyPr wrap="none" rtlCol="0">
            <a:spAutoFit/>
          </a:bodyPr>
          <a:lstStyle/>
          <a:p>
            <a:pPr>
              <a:defRPr/>
            </a:pPr>
            <a:r>
              <a:rPr lang="en-US" sz="1000" dirty="0">
                <a:solidFill>
                  <a:srgbClr val="97A7AF"/>
                </a:solidFill>
              </a:rPr>
              <a:t>(</a:t>
            </a:r>
            <a:r>
              <a:rPr lang="en-US" sz="1000" dirty="0" err="1">
                <a:solidFill>
                  <a:srgbClr val="97A7AF"/>
                </a:solidFill>
              </a:rPr>
              <a:t>microejapp.o</a:t>
            </a:r>
            <a:r>
              <a:rPr lang="en-US" sz="1000" dirty="0">
                <a:solidFill>
                  <a:srgbClr val="97A7AF"/>
                </a:solidFill>
              </a:rPr>
              <a:t>)</a:t>
            </a:r>
          </a:p>
        </p:txBody>
      </p:sp>
      <p:cxnSp>
        <p:nvCxnSpPr>
          <p:cNvPr id="33" name="Connecteur droit avec flèche 148"/>
          <p:cNvCxnSpPr>
            <a:cxnSpLocks/>
            <a:stCxn id="25" idx="2"/>
            <a:endCxn id="23" idx="0"/>
          </p:cNvCxnSpPr>
          <p:nvPr/>
        </p:nvCxnSpPr>
        <p:spPr>
          <a:xfrm>
            <a:off x="6418363" y="4100638"/>
            <a:ext cx="4120" cy="5726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148"/>
          <p:cNvCxnSpPr>
            <a:cxnSpLocks/>
            <a:stCxn id="37" idx="2"/>
          </p:cNvCxnSpPr>
          <p:nvPr/>
        </p:nvCxnSpPr>
        <p:spPr>
          <a:xfrm>
            <a:off x="5885494" y="2410961"/>
            <a:ext cx="0" cy="424893"/>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5248609" y="1163212"/>
            <a:ext cx="1273769" cy="1247749"/>
          </a:xfrm>
          <a:prstGeom prst="roundRect">
            <a:avLst>
              <a:gd name="adj" fmla="val 7525"/>
            </a:avLst>
          </a:prstGeom>
          <a:solidFill>
            <a:schemeClr val="accent4"/>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0">
            <a:noAutofit/>
          </a:bodyPr>
          <a:lstStyle/>
          <a:p>
            <a:pPr algn="ctr">
              <a:defRPr/>
            </a:pPr>
            <a:r>
              <a:rPr lang="en-US" sz="1000" dirty="0">
                <a:solidFill>
                  <a:srgbClr val="FFFFFF"/>
                </a:solidFill>
                <a:latin typeface="Source Sans Pro Light" charset="0"/>
                <a:ea typeface="Source Sans Pro Light" charset="0"/>
                <a:cs typeface="Source Sans Pro Light" charset="0"/>
              </a:rPr>
              <a:t>Libraries</a:t>
            </a:r>
          </a:p>
          <a:p>
            <a:pPr algn="ctr">
              <a:defRPr/>
            </a:pPr>
            <a:r>
              <a:rPr lang="en-US" sz="1000" dirty="0">
                <a:solidFill>
                  <a:srgbClr val="FFFFFF"/>
                </a:solidFill>
                <a:latin typeface="Source Sans Pro Light" charset="0"/>
                <a:ea typeface="Source Sans Pro Light" charset="0"/>
                <a:cs typeface="Source Sans Pro Light" charset="0"/>
              </a:rPr>
              <a:t>&amp; </a:t>
            </a:r>
          </a:p>
          <a:p>
            <a:pPr algn="ctr">
              <a:defRPr/>
            </a:pPr>
            <a:r>
              <a:rPr lang="en-US" sz="1000" dirty="0">
                <a:solidFill>
                  <a:srgbClr val="FFFFFF"/>
                </a:solidFill>
                <a:latin typeface="Source Sans Pro Light" charset="0"/>
                <a:ea typeface="Source Sans Pro Light" charset="0"/>
                <a:cs typeface="Source Sans Pro Light" charset="0"/>
              </a:rPr>
              <a:t>Dependencies</a:t>
            </a:r>
            <a:endParaRPr lang="en-US" sz="1000" dirty="0">
              <a:solidFill>
                <a:schemeClr val="bg1"/>
              </a:solidFill>
              <a:latin typeface="Source Sans Pro Light" charset="0"/>
              <a:ea typeface="Source Sans Pro Light" charset="0"/>
              <a:cs typeface="Source Sans Pro Light" charset="0"/>
            </a:endParaRPr>
          </a:p>
        </p:txBody>
      </p:sp>
      <p:sp>
        <p:nvSpPr>
          <p:cNvPr id="40" name="Rounded Rectangle 39"/>
          <p:cNvSpPr/>
          <p:nvPr/>
        </p:nvSpPr>
        <p:spPr>
          <a:xfrm>
            <a:off x="6615666" y="1151047"/>
            <a:ext cx="1273769" cy="1247748"/>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41" name="ZoneTexte 152"/>
          <p:cNvSpPr txBox="1"/>
          <p:nvPr/>
        </p:nvSpPr>
        <p:spPr>
          <a:xfrm>
            <a:off x="6481965" y="4311923"/>
            <a:ext cx="1043876" cy="246221"/>
          </a:xfrm>
          <a:prstGeom prst="rect">
            <a:avLst/>
          </a:prstGeom>
          <a:noFill/>
        </p:spPr>
        <p:txBody>
          <a:bodyPr wrap="none" rtlCol="0">
            <a:spAutoFit/>
          </a:bodyPr>
          <a:lstStyle/>
          <a:p>
            <a:pPr>
              <a:defRPr/>
            </a:pPr>
            <a:r>
              <a:rPr lang="en-US" sz="1000" dirty="0">
                <a:solidFill>
                  <a:srgbClr val="97A7AF"/>
                </a:solidFill>
              </a:rPr>
              <a:t>(</a:t>
            </a:r>
            <a:r>
              <a:rPr lang="en-US" sz="1000" dirty="0" err="1">
                <a:solidFill>
                  <a:srgbClr val="97A7AF"/>
                </a:solidFill>
              </a:rPr>
              <a:t>application.out</a:t>
            </a:r>
            <a:r>
              <a:rPr lang="en-US" sz="1000" dirty="0">
                <a:solidFill>
                  <a:srgbClr val="97A7AF"/>
                </a:solidFill>
              </a:rPr>
              <a:t>)</a:t>
            </a:r>
          </a:p>
        </p:txBody>
      </p:sp>
      <p:sp>
        <p:nvSpPr>
          <p:cNvPr id="2" name="TextBox 1"/>
          <p:cNvSpPr txBox="1"/>
          <p:nvPr/>
        </p:nvSpPr>
        <p:spPr>
          <a:xfrm>
            <a:off x="191344" y="2850"/>
            <a:ext cx="1469954" cy="215444"/>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link_executable</a:t>
            </a:r>
            <a:r>
              <a:rPr lang="en-US" sz="1400" dirty="0">
                <a:solidFill>
                  <a:schemeClr val="tx2"/>
                </a:solidFill>
                <a:latin typeface="Source Sans Pro Light" charset="0"/>
                <a:ea typeface="Source Sans Pro Light" charset="0"/>
                <a:cs typeface="Source Sans Pro Light" charset="0"/>
              </a:rPr>
              <a:t>.png</a:t>
            </a:r>
            <a:endParaRPr lang="en-US" sz="1400" b="0" i="0" spc="0" dirty="0">
              <a:ln>
                <a:noFill/>
              </a:ln>
              <a:solidFill>
                <a:schemeClr val="tx2"/>
              </a:solidFill>
              <a:latin typeface="Source Sans Pro Light" charset="0"/>
              <a:ea typeface="Source Sans Pro Light" charset="0"/>
              <a:cs typeface="Source Sans Pro Light" charset="0"/>
            </a:endParaRPr>
          </a:p>
        </p:txBody>
      </p:sp>
      <p:sp>
        <p:nvSpPr>
          <p:cNvPr id="4" name="ZoneTexte 152">
            <a:extLst>
              <a:ext uri="{FF2B5EF4-FFF2-40B4-BE49-F238E27FC236}">
                <a16:creationId xmlns:a16="http://schemas.microsoft.com/office/drawing/2014/main" id="{08A5EBA2-370C-F387-53A9-89BEFD13D86F}"/>
              </a:ext>
            </a:extLst>
          </p:cNvPr>
          <p:cNvSpPr txBox="1"/>
          <p:nvPr/>
        </p:nvSpPr>
        <p:spPr>
          <a:xfrm>
            <a:off x="5900904" y="2578352"/>
            <a:ext cx="492443" cy="246221"/>
          </a:xfrm>
          <a:prstGeom prst="rect">
            <a:avLst/>
          </a:prstGeom>
          <a:noFill/>
        </p:spPr>
        <p:txBody>
          <a:bodyPr wrap="none" rtlCol="0">
            <a:spAutoFit/>
          </a:bodyPr>
          <a:lstStyle/>
          <a:p>
            <a:pPr>
              <a:defRPr/>
            </a:pPr>
            <a:r>
              <a:rPr lang="en-US" sz="1000" dirty="0">
                <a:solidFill>
                  <a:srgbClr val="97A7AF"/>
                </a:solidFill>
              </a:rPr>
              <a:t>(*.jar)</a:t>
            </a:r>
          </a:p>
        </p:txBody>
      </p:sp>
      <p:sp>
        <p:nvSpPr>
          <p:cNvPr id="21" name="Rounded Rectangle 7">
            <a:extLst>
              <a:ext uri="{FF2B5EF4-FFF2-40B4-BE49-F238E27FC236}">
                <a16:creationId xmlns:a16="http://schemas.microsoft.com/office/drawing/2014/main" id="{15F227A5-5B77-8783-9D4F-EBCB84C2F02D}"/>
              </a:ext>
            </a:extLst>
          </p:cNvPr>
          <p:cNvSpPr/>
          <p:nvPr/>
        </p:nvSpPr>
        <p:spPr>
          <a:xfrm>
            <a:off x="3526316" y="2025072"/>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 (JDT)</a:t>
            </a:r>
          </a:p>
        </p:txBody>
      </p:sp>
      <p:cxnSp>
        <p:nvCxnSpPr>
          <p:cNvPr id="45" name="Connecteur droit avec flèche 148">
            <a:extLst>
              <a:ext uri="{FF2B5EF4-FFF2-40B4-BE49-F238E27FC236}">
                <a16:creationId xmlns:a16="http://schemas.microsoft.com/office/drawing/2014/main" id="{61035AC1-7219-AF53-4B84-F7668C7A4678}"/>
              </a:ext>
            </a:extLst>
          </p:cNvPr>
          <p:cNvCxnSpPr>
            <a:cxnSpLocks/>
            <a:stCxn id="21" idx="2"/>
          </p:cNvCxnSpPr>
          <p:nvPr/>
        </p:nvCxnSpPr>
        <p:spPr>
          <a:xfrm>
            <a:off x="4330330" y="2410961"/>
            <a:ext cx="0" cy="4297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ZoneTexte 152">
            <a:extLst>
              <a:ext uri="{FF2B5EF4-FFF2-40B4-BE49-F238E27FC236}">
                <a16:creationId xmlns:a16="http://schemas.microsoft.com/office/drawing/2014/main" id="{B6064DF8-9A72-6196-E7B8-318D2BCA1133}"/>
              </a:ext>
            </a:extLst>
          </p:cNvPr>
          <p:cNvSpPr txBox="1"/>
          <p:nvPr/>
        </p:nvSpPr>
        <p:spPr>
          <a:xfrm>
            <a:off x="8308117" y="3422909"/>
            <a:ext cx="1159292" cy="246221"/>
          </a:xfrm>
          <a:prstGeom prst="rect">
            <a:avLst/>
          </a:prstGeom>
          <a:noFill/>
        </p:spPr>
        <p:txBody>
          <a:bodyPr wrap="none" rtlCol="0">
            <a:spAutoFit/>
          </a:bodyPr>
          <a:lstStyle/>
          <a:p>
            <a:pPr>
              <a:defRPr/>
            </a:pPr>
            <a:r>
              <a:rPr lang="en-US" sz="1000" dirty="0">
                <a:solidFill>
                  <a:srgbClr val="97A7AF"/>
                </a:solidFill>
              </a:rPr>
              <a:t>(</a:t>
            </a:r>
            <a:r>
              <a:rPr lang="en-US" sz="1000" dirty="0" err="1">
                <a:solidFill>
                  <a:srgbClr val="97A7AF"/>
                </a:solidFill>
              </a:rPr>
              <a:t>microejruntime.a</a:t>
            </a:r>
            <a:r>
              <a:rPr lang="en-US" sz="1000" dirty="0">
                <a:solidFill>
                  <a:srgbClr val="97A7AF"/>
                </a:solidFill>
              </a:rPr>
              <a:t>)</a:t>
            </a:r>
          </a:p>
        </p:txBody>
      </p:sp>
      <p:sp>
        <p:nvSpPr>
          <p:cNvPr id="72" name="Rounded Rectangle 39">
            <a:extLst>
              <a:ext uri="{FF2B5EF4-FFF2-40B4-BE49-F238E27FC236}">
                <a16:creationId xmlns:a16="http://schemas.microsoft.com/office/drawing/2014/main" id="{0A52FDDB-3302-6F54-55ED-284442DD8EAB}"/>
              </a:ext>
            </a:extLst>
          </p:cNvPr>
          <p:cNvSpPr/>
          <p:nvPr/>
        </p:nvSpPr>
        <p:spPr>
          <a:xfrm>
            <a:off x="8029639" y="1163211"/>
            <a:ext cx="1273769" cy="1235583"/>
          </a:xfrm>
          <a:prstGeom prst="roundRect">
            <a:avLst>
              <a:gd name="adj" fmla="val 7525"/>
            </a:avLst>
          </a:prstGeom>
          <a:solidFill>
            <a:schemeClr val="bg1"/>
          </a:solidFill>
          <a:ln w="6350">
            <a:solidFill>
              <a:schemeClr val="tx1"/>
            </a:solid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r>
              <a:rPr lang="en-US" sz="1000" dirty="0">
                <a:solidFill>
                  <a:schemeClr val="tx1"/>
                </a:solidFill>
                <a:latin typeface="Source Sans Pro Light" charset="0"/>
                <a:ea typeface="Source Sans Pro Light" charset="0"/>
                <a:cs typeface="Source Sans Pro Light" charset="0"/>
              </a:rPr>
              <a:t>Architecture</a:t>
            </a:r>
          </a:p>
        </p:txBody>
      </p:sp>
      <p:sp>
        <p:nvSpPr>
          <p:cNvPr id="73" name="Rectangle 72">
            <a:extLst>
              <a:ext uri="{FF2B5EF4-FFF2-40B4-BE49-F238E27FC236}">
                <a16:creationId xmlns:a16="http://schemas.microsoft.com/office/drawing/2014/main" id="{B3DFF91F-03A6-A003-C603-EA05594F3998}"/>
              </a:ext>
            </a:extLst>
          </p:cNvPr>
          <p:cNvSpPr/>
          <p:nvPr/>
        </p:nvSpPr>
        <p:spPr>
          <a:xfrm>
            <a:off x="8248977" y="1447611"/>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74" name="Picture 73">
            <a:extLst>
              <a:ext uri="{FF2B5EF4-FFF2-40B4-BE49-F238E27FC236}">
                <a16:creationId xmlns:a16="http://schemas.microsoft.com/office/drawing/2014/main" id="{9E72AEB5-0230-8F0A-84E9-612B6E35C6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31309" y="1667188"/>
            <a:ext cx="456454" cy="459496"/>
          </a:xfrm>
          <a:prstGeom prst="rect">
            <a:avLst/>
          </a:prstGeom>
        </p:spPr>
      </p:pic>
      <p:cxnSp>
        <p:nvCxnSpPr>
          <p:cNvPr id="75" name="Connecteur droit avec flèche 148">
            <a:extLst>
              <a:ext uri="{FF2B5EF4-FFF2-40B4-BE49-F238E27FC236}">
                <a16:creationId xmlns:a16="http://schemas.microsoft.com/office/drawing/2014/main" id="{4DCDAD7B-CFC1-8AB2-B405-45704AE22E21}"/>
              </a:ext>
            </a:extLst>
          </p:cNvPr>
          <p:cNvCxnSpPr>
            <a:cxnSpLocks/>
          </p:cNvCxnSpPr>
          <p:nvPr/>
        </p:nvCxnSpPr>
        <p:spPr>
          <a:xfrm>
            <a:off x="8355324" y="2398794"/>
            <a:ext cx="13099" cy="131595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0" name="ZoneTexte 152">
            <a:extLst>
              <a:ext uri="{FF2B5EF4-FFF2-40B4-BE49-F238E27FC236}">
                <a16:creationId xmlns:a16="http://schemas.microsoft.com/office/drawing/2014/main" id="{121E5384-BD2A-3034-ADFB-75E1594EE9F6}"/>
              </a:ext>
            </a:extLst>
          </p:cNvPr>
          <p:cNvSpPr txBox="1"/>
          <p:nvPr/>
        </p:nvSpPr>
        <p:spPr>
          <a:xfrm>
            <a:off x="4324738" y="1741559"/>
            <a:ext cx="564578" cy="246221"/>
          </a:xfrm>
          <a:prstGeom prst="rect">
            <a:avLst/>
          </a:prstGeom>
          <a:noFill/>
        </p:spPr>
        <p:txBody>
          <a:bodyPr wrap="none" rtlCol="0">
            <a:spAutoFit/>
          </a:bodyPr>
          <a:lstStyle/>
          <a:p>
            <a:pPr>
              <a:defRPr/>
            </a:pPr>
            <a:r>
              <a:rPr lang="en-US" sz="1000" dirty="0">
                <a:solidFill>
                  <a:srgbClr val="97A7AF"/>
                </a:solidFill>
              </a:rPr>
              <a:t>(*.java)</a:t>
            </a:r>
          </a:p>
        </p:txBody>
      </p:sp>
    </p:spTree>
    <p:extLst>
      <p:ext uri="{BB962C8B-B14F-4D97-AF65-F5344CB8AC3E}">
        <p14:creationId xmlns:p14="http://schemas.microsoft.com/office/powerpoint/2010/main" val="333813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296576" y="1573972"/>
            <a:ext cx="1601027" cy="488524"/>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Application Code</a:t>
            </a:r>
          </a:p>
          <a:p>
            <a:pPr algn="ctr">
              <a:defRPr/>
            </a:pPr>
            <a:r>
              <a:rPr lang="en-US" sz="1000" dirty="0">
                <a:solidFill>
                  <a:srgbClr val="FFFFFF"/>
                </a:solidFill>
                <a:latin typeface="Source Sans Pro Light" charset="0"/>
                <a:ea typeface="Source Sans Pro Light" charset="0"/>
                <a:cs typeface="Source Sans Pro Light" charset="0"/>
              </a:rPr>
              <a:t>Source Project</a:t>
            </a:r>
          </a:p>
        </p:txBody>
      </p:sp>
      <p:cxnSp>
        <p:nvCxnSpPr>
          <p:cNvPr id="6" name="Connecteur droit avec flèche 148"/>
          <p:cNvCxnSpPr>
            <a:cxnSpLocks/>
            <a:stCxn id="5" idx="2"/>
            <a:endCxn id="21" idx="0"/>
          </p:cNvCxnSpPr>
          <p:nvPr/>
        </p:nvCxnSpPr>
        <p:spPr>
          <a:xfrm flipH="1">
            <a:off x="3093590" y="2062496"/>
            <a:ext cx="3500" cy="37086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152"/>
          <p:cNvSpPr txBox="1"/>
          <p:nvPr/>
        </p:nvSpPr>
        <p:spPr>
          <a:xfrm>
            <a:off x="3077960" y="2986641"/>
            <a:ext cx="601447" cy="246221"/>
          </a:xfrm>
          <a:prstGeom prst="rect">
            <a:avLst/>
          </a:prstGeom>
          <a:noFill/>
        </p:spPr>
        <p:txBody>
          <a:bodyPr wrap="none" rtlCol="0">
            <a:spAutoFit/>
          </a:bodyPr>
          <a:lstStyle/>
          <a:p>
            <a:pPr>
              <a:defRPr/>
            </a:pPr>
            <a:r>
              <a:rPr lang="en-US" sz="1000" dirty="0">
                <a:solidFill>
                  <a:srgbClr val="97A7AF"/>
                </a:solidFill>
              </a:rPr>
              <a:t>(*.class)</a:t>
            </a:r>
          </a:p>
        </p:txBody>
      </p:sp>
      <p:sp>
        <p:nvSpPr>
          <p:cNvPr id="8" name="Rounded Rectangle 7"/>
          <p:cNvSpPr/>
          <p:nvPr/>
        </p:nvSpPr>
        <p:spPr>
          <a:xfrm>
            <a:off x="2296576" y="3248950"/>
            <a:ext cx="4973981"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a:t>
            </a:r>
          </a:p>
        </p:txBody>
      </p:sp>
      <p:cxnSp>
        <p:nvCxnSpPr>
          <p:cNvPr id="36" name="Connecteur droit avec flèche 148"/>
          <p:cNvCxnSpPr>
            <a:cxnSpLocks/>
            <a:stCxn id="37" idx="2"/>
          </p:cNvCxnSpPr>
          <p:nvPr/>
        </p:nvCxnSpPr>
        <p:spPr>
          <a:xfrm>
            <a:off x="4648754" y="2819250"/>
            <a:ext cx="0" cy="424893"/>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4011869" y="1571501"/>
            <a:ext cx="1273769" cy="1247749"/>
          </a:xfrm>
          <a:prstGeom prst="roundRect">
            <a:avLst>
              <a:gd name="adj" fmla="val 7525"/>
            </a:avLst>
          </a:prstGeom>
          <a:solidFill>
            <a:schemeClr val="accent4"/>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chorCtr="0">
            <a:noAutofit/>
          </a:bodyPr>
          <a:lstStyle/>
          <a:p>
            <a:pPr algn="ctr">
              <a:defRPr/>
            </a:pPr>
            <a:r>
              <a:rPr lang="en-US" sz="1000" dirty="0">
                <a:solidFill>
                  <a:srgbClr val="FFFFFF"/>
                </a:solidFill>
                <a:latin typeface="Source Sans Pro Light" charset="0"/>
                <a:ea typeface="Source Sans Pro Light" charset="0"/>
                <a:cs typeface="Source Sans Pro Light" charset="0"/>
              </a:rPr>
              <a:t>Libraries</a:t>
            </a:r>
          </a:p>
          <a:p>
            <a:pPr algn="ctr">
              <a:defRPr/>
            </a:pPr>
            <a:r>
              <a:rPr lang="en-US" sz="1000" dirty="0">
                <a:solidFill>
                  <a:srgbClr val="FFFFFF"/>
                </a:solidFill>
                <a:latin typeface="Source Sans Pro Light" charset="0"/>
                <a:ea typeface="Source Sans Pro Light" charset="0"/>
                <a:cs typeface="Source Sans Pro Light" charset="0"/>
              </a:rPr>
              <a:t>&amp; </a:t>
            </a:r>
          </a:p>
          <a:p>
            <a:pPr algn="ctr">
              <a:defRPr/>
            </a:pPr>
            <a:r>
              <a:rPr lang="en-US" sz="1000" dirty="0">
                <a:solidFill>
                  <a:srgbClr val="FFFFFF"/>
                </a:solidFill>
                <a:latin typeface="Source Sans Pro Light" charset="0"/>
                <a:ea typeface="Source Sans Pro Light" charset="0"/>
                <a:cs typeface="Source Sans Pro Light" charset="0"/>
              </a:rPr>
              <a:t>Dependencies</a:t>
            </a:r>
            <a:endParaRPr lang="en-US" sz="1000" dirty="0">
              <a:solidFill>
                <a:schemeClr val="bg1"/>
              </a:solidFill>
              <a:latin typeface="Source Sans Pro Light" charset="0"/>
              <a:ea typeface="Source Sans Pro Light" charset="0"/>
              <a:cs typeface="Source Sans Pro Light" charset="0"/>
            </a:endParaRPr>
          </a:p>
        </p:txBody>
      </p:sp>
      <p:sp>
        <p:nvSpPr>
          <p:cNvPr id="2" name="TextBox 1"/>
          <p:cNvSpPr txBox="1"/>
          <p:nvPr/>
        </p:nvSpPr>
        <p:spPr>
          <a:xfrm>
            <a:off x="191344" y="2850"/>
            <a:ext cx="2080698" cy="215444"/>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link_application_simple</a:t>
            </a:r>
            <a:r>
              <a:rPr lang="en-US" sz="1400" dirty="0">
                <a:solidFill>
                  <a:schemeClr val="tx2"/>
                </a:solidFill>
                <a:latin typeface="Source Sans Pro Light" charset="0"/>
                <a:ea typeface="Source Sans Pro Light" charset="0"/>
                <a:cs typeface="Source Sans Pro Light" charset="0"/>
              </a:rPr>
              <a:t>.png</a:t>
            </a:r>
            <a:endParaRPr lang="en-US" sz="1400" b="0" i="0" spc="0" dirty="0">
              <a:ln>
                <a:noFill/>
              </a:ln>
              <a:solidFill>
                <a:schemeClr val="tx2"/>
              </a:solidFill>
              <a:latin typeface="Source Sans Pro Light" charset="0"/>
              <a:ea typeface="Source Sans Pro Light" charset="0"/>
              <a:cs typeface="Source Sans Pro Light" charset="0"/>
            </a:endParaRPr>
          </a:p>
        </p:txBody>
      </p:sp>
      <p:sp>
        <p:nvSpPr>
          <p:cNvPr id="4" name="ZoneTexte 152">
            <a:extLst>
              <a:ext uri="{FF2B5EF4-FFF2-40B4-BE49-F238E27FC236}">
                <a16:creationId xmlns:a16="http://schemas.microsoft.com/office/drawing/2014/main" id="{08A5EBA2-370C-F387-53A9-89BEFD13D86F}"/>
              </a:ext>
            </a:extLst>
          </p:cNvPr>
          <p:cNvSpPr txBox="1"/>
          <p:nvPr/>
        </p:nvSpPr>
        <p:spPr>
          <a:xfrm>
            <a:off x="4664164" y="2986641"/>
            <a:ext cx="492443" cy="246221"/>
          </a:xfrm>
          <a:prstGeom prst="rect">
            <a:avLst/>
          </a:prstGeom>
          <a:noFill/>
        </p:spPr>
        <p:txBody>
          <a:bodyPr wrap="none" rtlCol="0">
            <a:spAutoFit/>
          </a:bodyPr>
          <a:lstStyle/>
          <a:p>
            <a:pPr>
              <a:defRPr/>
            </a:pPr>
            <a:r>
              <a:rPr lang="en-US" sz="1000" dirty="0">
                <a:solidFill>
                  <a:srgbClr val="97A7AF"/>
                </a:solidFill>
              </a:rPr>
              <a:t>(*.jar)</a:t>
            </a:r>
          </a:p>
        </p:txBody>
      </p:sp>
      <p:sp>
        <p:nvSpPr>
          <p:cNvPr id="21" name="Rounded Rectangle 7">
            <a:extLst>
              <a:ext uri="{FF2B5EF4-FFF2-40B4-BE49-F238E27FC236}">
                <a16:creationId xmlns:a16="http://schemas.microsoft.com/office/drawing/2014/main" id="{15F227A5-5B77-8783-9D4F-EBCB84C2F02D}"/>
              </a:ext>
            </a:extLst>
          </p:cNvPr>
          <p:cNvSpPr/>
          <p:nvPr/>
        </p:nvSpPr>
        <p:spPr>
          <a:xfrm>
            <a:off x="2289576" y="2433361"/>
            <a:ext cx="1608028"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 (JDT)</a:t>
            </a:r>
          </a:p>
        </p:txBody>
      </p:sp>
      <p:cxnSp>
        <p:nvCxnSpPr>
          <p:cNvPr id="45" name="Connecteur droit avec flèche 148">
            <a:extLst>
              <a:ext uri="{FF2B5EF4-FFF2-40B4-BE49-F238E27FC236}">
                <a16:creationId xmlns:a16="http://schemas.microsoft.com/office/drawing/2014/main" id="{61035AC1-7219-AF53-4B84-F7668C7A4678}"/>
              </a:ext>
            </a:extLst>
          </p:cNvPr>
          <p:cNvCxnSpPr>
            <a:cxnSpLocks/>
            <a:stCxn id="21" idx="2"/>
          </p:cNvCxnSpPr>
          <p:nvPr/>
        </p:nvCxnSpPr>
        <p:spPr>
          <a:xfrm>
            <a:off x="3093590" y="2819250"/>
            <a:ext cx="0" cy="42970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8" name="ZoneTexte 152">
            <a:extLst>
              <a:ext uri="{FF2B5EF4-FFF2-40B4-BE49-F238E27FC236}">
                <a16:creationId xmlns:a16="http://schemas.microsoft.com/office/drawing/2014/main" id="{B6064DF8-9A72-6196-E7B8-318D2BCA1133}"/>
              </a:ext>
            </a:extLst>
          </p:cNvPr>
          <p:cNvSpPr txBox="1"/>
          <p:nvPr/>
        </p:nvSpPr>
        <p:spPr>
          <a:xfrm>
            <a:off x="6316450" y="3002146"/>
            <a:ext cx="470000" cy="400110"/>
          </a:xfrm>
          <a:prstGeom prst="rect">
            <a:avLst/>
          </a:prstGeom>
          <a:noFill/>
        </p:spPr>
        <p:txBody>
          <a:bodyPr wrap="none" rtlCol="0">
            <a:spAutoFit/>
          </a:bodyPr>
          <a:lstStyle/>
          <a:p>
            <a:pPr>
              <a:defRPr/>
            </a:pPr>
            <a:r>
              <a:rPr lang="en-US" sz="1000" dirty="0">
                <a:solidFill>
                  <a:srgbClr val="97A7AF"/>
                </a:solidFill>
              </a:rPr>
              <a:t>(.out)</a:t>
            </a:r>
          </a:p>
          <a:p>
            <a:pPr>
              <a:defRPr/>
            </a:pPr>
            <a:endParaRPr lang="en-US" sz="1000" dirty="0">
              <a:solidFill>
                <a:srgbClr val="97A7AF"/>
              </a:solidFill>
            </a:endParaRPr>
          </a:p>
        </p:txBody>
      </p:sp>
      <p:cxnSp>
        <p:nvCxnSpPr>
          <p:cNvPr id="75" name="Connecteur droit avec flèche 148">
            <a:extLst>
              <a:ext uri="{FF2B5EF4-FFF2-40B4-BE49-F238E27FC236}">
                <a16:creationId xmlns:a16="http://schemas.microsoft.com/office/drawing/2014/main" id="{4DCDAD7B-CFC1-8AB2-B405-45704AE22E21}"/>
              </a:ext>
            </a:extLst>
          </p:cNvPr>
          <p:cNvCxnSpPr>
            <a:cxnSpLocks/>
          </p:cNvCxnSpPr>
          <p:nvPr/>
        </p:nvCxnSpPr>
        <p:spPr>
          <a:xfrm>
            <a:off x="6316451" y="2819055"/>
            <a:ext cx="0" cy="43456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0" name="ZoneTexte 152">
            <a:extLst>
              <a:ext uri="{FF2B5EF4-FFF2-40B4-BE49-F238E27FC236}">
                <a16:creationId xmlns:a16="http://schemas.microsoft.com/office/drawing/2014/main" id="{121E5384-BD2A-3034-ADFB-75E1594EE9F6}"/>
              </a:ext>
            </a:extLst>
          </p:cNvPr>
          <p:cNvSpPr txBox="1"/>
          <p:nvPr/>
        </p:nvSpPr>
        <p:spPr>
          <a:xfrm>
            <a:off x="3087998" y="2149848"/>
            <a:ext cx="564578" cy="246221"/>
          </a:xfrm>
          <a:prstGeom prst="rect">
            <a:avLst/>
          </a:prstGeom>
          <a:noFill/>
        </p:spPr>
        <p:txBody>
          <a:bodyPr wrap="none" rtlCol="0">
            <a:spAutoFit/>
          </a:bodyPr>
          <a:lstStyle/>
          <a:p>
            <a:pPr>
              <a:defRPr/>
            </a:pPr>
            <a:r>
              <a:rPr lang="en-US" sz="1000" dirty="0">
                <a:solidFill>
                  <a:srgbClr val="97A7AF"/>
                </a:solidFill>
              </a:rPr>
              <a:t>(*.java)</a:t>
            </a:r>
          </a:p>
        </p:txBody>
      </p:sp>
      <p:sp>
        <p:nvSpPr>
          <p:cNvPr id="19" name="Rounded Rectangle 8">
            <a:extLst>
              <a:ext uri="{FF2B5EF4-FFF2-40B4-BE49-F238E27FC236}">
                <a16:creationId xmlns:a16="http://schemas.microsoft.com/office/drawing/2014/main" id="{86F528B5-DE73-3328-AB7C-3446871ED390}"/>
              </a:ext>
            </a:extLst>
          </p:cNvPr>
          <p:cNvSpPr/>
          <p:nvPr/>
        </p:nvSpPr>
        <p:spPr>
          <a:xfrm>
            <a:off x="5497686" y="1571502"/>
            <a:ext cx="1750440" cy="1247553"/>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28" name="Group 27">
            <a:extLst>
              <a:ext uri="{FF2B5EF4-FFF2-40B4-BE49-F238E27FC236}">
                <a16:creationId xmlns:a16="http://schemas.microsoft.com/office/drawing/2014/main" id="{D2544897-CA64-4877-A0EF-845EF692AD05}"/>
              </a:ext>
            </a:extLst>
          </p:cNvPr>
          <p:cNvGrpSpPr/>
          <p:nvPr/>
        </p:nvGrpSpPr>
        <p:grpSpPr>
          <a:xfrm>
            <a:off x="5433106" y="1568475"/>
            <a:ext cx="344751" cy="303135"/>
            <a:chOff x="3528000" y="4663584"/>
            <a:chExt cx="344751" cy="303135"/>
          </a:xfrm>
        </p:grpSpPr>
        <p:sp>
          <p:nvSpPr>
            <p:cNvPr id="34" name="Bande diagonale 197">
              <a:extLst>
                <a:ext uri="{FF2B5EF4-FFF2-40B4-BE49-F238E27FC236}">
                  <a16:creationId xmlns:a16="http://schemas.microsoft.com/office/drawing/2014/main" id="{CA0EDD85-12F2-7A91-D488-28AD2AAA8587}"/>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35" name="ZoneTexte 198">
              <a:extLst>
                <a:ext uri="{FF2B5EF4-FFF2-40B4-BE49-F238E27FC236}">
                  <a16:creationId xmlns:a16="http://schemas.microsoft.com/office/drawing/2014/main" id="{7A645218-A6FB-2578-5CEB-593DB9B933D6}"/>
                </a:ext>
              </a:extLst>
            </p:cNvPr>
            <p:cNvSpPr txBox="1"/>
            <p:nvPr/>
          </p:nvSpPr>
          <p:spPr>
            <a:xfrm rot="18945775">
              <a:off x="3528000" y="4663584"/>
              <a:ext cx="333746" cy="230832"/>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42" name="Rectangle 41">
            <a:extLst>
              <a:ext uri="{FF2B5EF4-FFF2-40B4-BE49-F238E27FC236}">
                <a16:creationId xmlns:a16="http://schemas.microsoft.com/office/drawing/2014/main" id="{F370FBBE-5A35-689C-434E-F7570D70B2AB}"/>
              </a:ext>
            </a:extLst>
          </p:cNvPr>
          <p:cNvSpPr/>
          <p:nvPr/>
        </p:nvSpPr>
        <p:spPr>
          <a:xfrm>
            <a:off x="5497687" y="1608585"/>
            <a:ext cx="1750439" cy="246221"/>
          </a:xfrm>
          <a:prstGeom prst="rect">
            <a:avLst/>
          </a:prstGeom>
        </p:spPr>
        <p:txBody>
          <a:bodyPr wrap="square">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lgn="ctr">
              <a:defRPr/>
            </a:pPr>
            <a:r>
              <a:rPr lang="en-US" sz="1000" b="1" dirty="0">
                <a:solidFill>
                  <a:srgbClr val="FFFFFF"/>
                </a:solidFill>
                <a:cs typeface="Arial" panose="020B0604020202020204" pitchFamily="34" charset="0"/>
              </a:rPr>
              <a:t>Kernel</a:t>
            </a:r>
          </a:p>
        </p:txBody>
      </p:sp>
      <p:sp>
        <p:nvSpPr>
          <p:cNvPr id="43" name="Rounded Rectangle 21">
            <a:extLst>
              <a:ext uri="{FF2B5EF4-FFF2-40B4-BE49-F238E27FC236}">
                <a16:creationId xmlns:a16="http://schemas.microsoft.com/office/drawing/2014/main" id="{599E9C92-CFCF-907A-17CF-B88F3AAF812A}"/>
              </a:ext>
            </a:extLst>
          </p:cNvPr>
          <p:cNvSpPr/>
          <p:nvPr/>
        </p:nvSpPr>
        <p:spPr>
          <a:xfrm>
            <a:off x="5678507" y="1831735"/>
            <a:ext cx="1353597" cy="877185"/>
          </a:xfrm>
          <a:prstGeom prst="roundRect">
            <a:avLst>
              <a:gd name="adj" fmla="val 7525"/>
            </a:avLst>
          </a:prstGeom>
          <a:solidFill>
            <a:schemeClr val="bg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defPPr>
              <a:defRPr lang="en-US"/>
            </a:defPPr>
            <a:lvl1pPr marL="0" algn="l" defTabSz="914377" rtl="0" eaLnBrk="1" latinLnBrk="0" hangingPunct="1">
              <a:defRPr sz="1800" kern="1200">
                <a:solidFill>
                  <a:schemeClr val="dk1"/>
                </a:solidFill>
                <a:latin typeface="+mn-lt"/>
                <a:ea typeface="+mn-ea"/>
                <a:cs typeface="+mn-cs"/>
              </a:defRPr>
            </a:lvl1pPr>
            <a:lvl2pPr marL="457189" algn="l" defTabSz="914377" rtl="0" eaLnBrk="1" latinLnBrk="0" hangingPunct="1">
              <a:defRPr sz="1800" kern="1200">
                <a:solidFill>
                  <a:schemeClr val="dk1"/>
                </a:solidFill>
                <a:latin typeface="+mn-lt"/>
                <a:ea typeface="+mn-ea"/>
                <a:cs typeface="+mn-cs"/>
              </a:defRPr>
            </a:lvl2pPr>
            <a:lvl3pPr marL="914377" algn="l" defTabSz="914377" rtl="0" eaLnBrk="1" latinLnBrk="0" hangingPunct="1">
              <a:defRPr sz="1800" kern="1200">
                <a:solidFill>
                  <a:schemeClr val="dk1"/>
                </a:solidFill>
                <a:latin typeface="+mn-lt"/>
                <a:ea typeface="+mn-ea"/>
                <a:cs typeface="+mn-cs"/>
              </a:defRPr>
            </a:lvl3pPr>
            <a:lvl4pPr marL="1371566" algn="l" defTabSz="914377" rtl="0" eaLnBrk="1" latinLnBrk="0" hangingPunct="1">
              <a:defRPr sz="1800" kern="1200">
                <a:solidFill>
                  <a:schemeClr val="dk1"/>
                </a:solidFill>
                <a:latin typeface="+mn-lt"/>
                <a:ea typeface="+mn-ea"/>
                <a:cs typeface="+mn-cs"/>
              </a:defRPr>
            </a:lvl4pPr>
            <a:lvl5pPr marL="1828754" algn="l" defTabSz="914377" rtl="0" eaLnBrk="1" latinLnBrk="0" hangingPunct="1">
              <a:defRPr sz="1800" kern="1200">
                <a:solidFill>
                  <a:schemeClr val="dk1"/>
                </a:solidFill>
                <a:latin typeface="+mn-lt"/>
                <a:ea typeface="+mn-ea"/>
                <a:cs typeface="+mn-cs"/>
              </a:defRPr>
            </a:lvl5pPr>
            <a:lvl6pPr marL="2285943" algn="l" defTabSz="914377" rtl="0" eaLnBrk="1" latinLnBrk="0" hangingPunct="1">
              <a:defRPr sz="1800" kern="1200">
                <a:solidFill>
                  <a:schemeClr val="dk1"/>
                </a:solidFill>
                <a:latin typeface="+mn-lt"/>
                <a:ea typeface="+mn-ea"/>
                <a:cs typeface="+mn-cs"/>
              </a:defRPr>
            </a:lvl6pPr>
            <a:lvl7pPr marL="2743131" algn="l" defTabSz="914377" rtl="0" eaLnBrk="1" latinLnBrk="0" hangingPunct="1">
              <a:defRPr sz="1800" kern="1200">
                <a:solidFill>
                  <a:schemeClr val="dk1"/>
                </a:solidFill>
                <a:latin typeface="+mn-lt"/>
                <a:ea typeface="+mn-ea"/>
                <a:cs typeface="+mn-cs"/>
              </a:defRPr>
            </a:lvl7pPr>
            <a:lvl8pPr marL="3200320" algn="l" defTabSz="914377" rtl="0" eaLnBrk="1" latinLnBrk="0" hangingPunct="1">
              <a:defRPr sz="1800" kern="1200">
                <a:solidFill>
                  <a:schemeClr val="dk1"/>
                </a:solidFill>
                <a:latin typeface="+mn-lt"/>
                <a:ea typeface="+mn-ea"/>
                <a:cs typeface="+mn-cs"/>
              </a:defRPr>
            </a:lvl8pPr>
            <a:lvl9pPr marL="3657509" algn="l" defTabSz="914377" rtl="0" eaLnBrk="1" latinLnBrk="0" hangingPunct="1">
              <a:defRPr sz="1800" kern="1200">
                <a:solidFill>
                  <a:schemeClr val="dk1"/>
                </a:solidFill>
                <a:latin typeface="+mn-lt"/>
                <a:ea typeface="+mn-ea"/>
                <a:cs typeface="+mn-cs"/>
              </a:defRPr>
            </a:lvl9pPr>
          </a:lstStyle>
          <a:p>
            <a:pPr algn="ctr"/>
            <a:r>
              <a:rPr lang="en-US" sz="1000" dirty="0">
                <a:solidFill>
                  <a:schemeClr val="bg1"/>
                </a:solidFill>
                <a:latin typeface="Source Sans Pro Light" charset="0"/>
                <a:ea typeface="Source Sans Pro Light" charset="0"/>
              </a:rPr>
              <a:t>Debug Section</a:t>
            </a:r>
          </a:p>
          <a:p>
            <a:pPr algn="ctr"/>
            <a:endParaRPr lang="en-US" sz="1000" dirty="0">
              <a:solidFill>
                <a:schemeClr val="bg1"/>
              </a:solidFill>
              <a:latin typeface="Source Sans Pro Light" charset="0"/>
              <a:ea typeface="Source Sans Pro Light" charset="0"/>
            </a:endParaRPr>
          </a:p>
          <a:p>
            <a:pPr algn="ctr"/>
            <a:r>
              <a:rPr lang="en-US" sz="1000" dirty="0">
                <a:solidFill>
                  <a:schemeClr val="bg1"/>
                </a:solidFill>
                <a:latin typeface="Source Sans Pro Light" charset="0"/>
                <a:ea typeface="Source Sans Pro Light" charset="0"/>
              </a:rPr>
              <a:t>Kernel UID  #1234</a:t>
            </a:r>
          </a:p>
          <a:p>
            <a:pPr algn="ctr"/>
            <a:r>
              <a:rPr lang="en-GB" sz="1000" dirty="0">
                <a:solidFill>
                  <a:schemeClr val="bg1"/>
                </a:solidFill>
                <a:latin typeface="Source Sans Pro Light" charset="0"/>
                <a:ea typeface="Source Sans Pro Light" charset="0"/>
              </a:rPr>
              <a:t>- #foo  @2F2A73EF</a:t>
            </a:r>
          </a:p>
          <a:p>
            <a:pPr algn="ctr"/>
            <a:r>
              <a:rPr lang="en-GB" sz="1000" dirty="0">
                <a:solidFill>
                  <a:schemeClr val="bg1"/>
                </a:solidFill>
                <a:latin typeface="Source Sans Pro Light" charset="0"/>
                <a:ea typeface="Source Sans Pro Light" charset="0"/>
              </a:rPr>
              <a:t>- #bar  @142A723F</a:t>
            </a:r>
            <a:endParaRPr lang="en-US" sz="1000" dirty="0">
              <a:solidFill>
                <a:schemeClr val="bg1"/>
              </a:solidFill>
              <a:latin typeface="Source Sans Pro Light" charset="0"/>
              <a:ea typeface="Source Sans Pro Light" charset="0"/>
            </a:endParaRPr>
          </a:p>
        </p:txBody>
      </p:sp>
      <p:sp>
        <p:nvSpPr>
          <p:cNvPr id="44" name="ZoneTexte 152">
            <a:extLst>
              <a:ext uri="{FF2B5EF4-FFF2-40B4-BE49-F238E27FC236}">
                <a16:creationId xmlns:a16="http://schemas.microsoft.com/office/drawing/2014/main" id="{469AB4F3-0DD6-CEF9-EDDC-FD1505E5EAA4}"/>
              </a:ext>
            </a:extLst>
          </p:cNvPr>
          <p:cNvSpPr txBox="1"/>
          <p:nvPr/>
        </p:nvSpPr>
        <p:spPr>
          <a:xfrm>
            <a:off x="6316450" y="2833334"/>
            <a:ext cx="954107"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rPr>
              <a:t>ELF Executable</a:t>
            </a:r>
          </a:p>
        </p:txBody>
      </p:sp>
      <p:cxnSp>
        <p:nvCxnSpPr>
          <p:cNvPr id="46" name="Connecteur droit avec flèche 148">
            <a:extLst>
              <a:ext uri="{FF2B5EF4-FFF2-40B4-BE49-F238E27FC236}">
                <a16:creationId xmlns:a16="http://schemas.microsoft.com/office/drawing/2014/main" id="{F111B9FD-BDC3-9BBF-26A1-58E7CA44A9CD}"/>
              </a:ext>
            </a:extLst>
          </p:cNvPr>
          <p:cNvCxnSpPr/>
          <p:nvPr/>
        </p:nvCxnSpPr>
        <p:spPr>
          <a:xfrm>
            <a:off x="3536617" y="3627286"/>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7" name="ZoneTexte 152">
            <a:extLst>
              <a:ext uri="{FF2B5EF4-FFF2-40B4-BE49-F238E27FC236}">
                <a16:creationId xmlns:a16="http://schemas.microsoft.com/office/drawing/2014/main" id="{AD120B7C-238D-E7B5-86F7-0C0B177395A3}"/>
              </a:ext>
            </a:extLst>
          </p:cNvPr>
          <p:cNvSpPr txBox="1"/>
          <p:nvPr/>
        </p:nvSpPr>
        <p:spPr>
          <a:xfrm>
            <a:off x="3549393" y="3744859"/>
            <a:ext cx="399468" cy="246221"/>
          </a:xfrm>
          <a:prstGeom prst="rect">
            <a:avLst/>
          </a:prstGeom>
          <a:noFill/>
        </p:spPr>
        <p:txBody>
          <a:bodyPr wrap="non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pPr>
              <a:defRPr/>
            </a:pPr>
            <a:r>
              <a:rPr lang="en-US" sz="1000" dirty="0">
                <a:solidFill>
                  <a:srgbClr val="97A7AF"/>
                </a:solidFill>
              </a:rPr>
              <a:t>(.</a:t>
            </a:r>
            <a:r>
              <a:rPr lang="en-US" sz="1000" dirty="0" err="1">
                <a:solidFill>
                  <a:srgbClr val="97A7AF"/>
                </a:solidFill>
              </a:rPr>
              <a:t>fo</a:t>
            </a:r>
            <a:r>
              <a:rPr lang="en-US" sz="1000" dirty="0">
                <a:solidFill>
                  <a:srgbClr val="97A7AF"/>
                </a:solidFill>
              </a:rPr>
              <a:t>)</a:t>
            </a:r>
          </a:p>
        </p:txBody>
      </p:sp>
      <p:sp>
        <p:nvSpPr>
          <p:cNvPr id="48" name="Rounded Rectangle 34">
            <a:extLst>
              <a:ext uri="{FF2B5EF4-FFF2-40B4-BE49-F238E27FC236}">
                <a16:creationId xmlns:a16="http://schemas.microsoft.com/office/drawing/2014/main" id="{250ABC75-6BCB-BF03-D63F-295CA8E0E51B}"/>
              </a:ext>
            </a:extLst>
          </p:cNvPr>
          <p:cNvSpPr/>
          <p:nvPr/>
        </p:nvSpPr>
        <p:spPr>
          <a:xfrm>
            <a:off x="2855640" y="3962444"/>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377" rtl="0" eaLnBrk="1" latinLnBrk="0" hangingPunct="1">
              <a:defRPr sz="1800" kern="1200">
                <a:solidFill>
                  <a:schemeClr val="lt1"/>
                </a:solidFill>
                <a:latin typeface="+mn-lt"/>
                <a:ea typeface="+mn-ea"/>
                <a:cs typeface="+mn-cs"/>
              </a:defRPr>
            </a:lvl1pPr>
            <a:lvl2pPr marL="457189" algn="l" defTabSz="914377" rtl="0" eaLnBrk="1" latinLnBrk="0" hangingPunct="1">
              <a:defRPr sz="1800" kern="1200">
                <a:solidFill>
                  <a:schemeClr val="lt1"/>
                </a:solidFill>
                <a:latin typeface="+mn-lt"/>
                <a:ea typeface="+mn-ea"/>
                <a:cs typeface="+mn-cs"/>
              </a:defRPr>
            </a:lvl2pPr>
            <a:lvl3pPr marL="914377" algn="l" defTabSz="914377" rtl="0" eaLnBrk="1" latinLnBrk="0" hangingPunct="1">
              <a:defRPr sz="1800" kern="1200">
                <a:solidFill>
                  <a:schemeClr val="lt1"/>
                </a:solidFill>
                <a:latin typeface="+mn-lt"/>
                <a:ea typeface="+mn-ea"/>
                <a:cs typeface="+mn-cs"/>
              </a:defRPr>
            </a:lvl3pPr>
            <a:lvl4pPr marL="1371566" algn="l" defTabSz="914377" rtl="0" eaLnBrk="1" latinLnBrk="0" hangingPunct="1">
              <a:defRPr sz="1800" kern="1200">
                <a:solidFill>
                  <a:schemeClr val="lt1"/>
                </a:solidFill>
                <a:latin typeface="+mn-lt"/>
                <a:ea typeface="+mn-ea"/>
                <a:cs typeface="+mn-cs"/>
              </a:defRPr>
            </a:lvl4pPr>
            <a:lvl5pPr marL="1828754" algn="l" defTabSz="914377" rtl="0" eaLnBrk="1" latinLnBrk="0" hangingPunct="1">
              <a:defRPr sz="1800" kern="1200">
                <a:solidFill>
                  <a:schemeClr val="lt1"/>
                </a:solidFill>
                <a:latin typeface="+mn-lt"/>
                <a:ea typeface="+mn-ea"/>
                <a:cs typeface="+mn-cs"/>
              </a:defRPr>
            </a:lvl5pPr>
            <a:lvl6pPr marL="2285943" algn="l" defTabSz="914377" rtl="0" eaLnBrk="1" latinLnBrk="0" hangingPunct="1">
              <a:defRPr sz="1800" kern="1200">
                <a:solidFill>
                  <a:schemeClr val="lt1"/>
                </a:solidFill>
                <a:latin typeface="+mn-lt"/>
                <a:ea typeface="+mn-ea"/>
                <a:cs typeface="+mn-cs"/>
              </a:defRPr>
            </a:lvl6pPr>
            <a:lvl7pPr marL="2743131" algn="l" defTabSz="914377" rtl="0" eaLnBrk="1" latinLnBrk="0" hangingPunct="1">
              <a:defRPr sz="1800" kern="1200">
                <a:solidFill>
                  <a:schemeClr val="lt1"/>
                </a:solidFill>
                <a:latin typeface="+mn-lt"/>
                <a:ea typeface="+mn-ea"/>
                <a:cs typeface="+mn-cs"/>
              </a:defRPr>
            </a:lvl7pPr>
            <a:lvl8pPr marL="3200320" algn="l" defTabSz="914377" rtl="0" eaLnBrk="1" latinLnBrk="0" hangingPunct="1">
              <a:defRPr sz="1800" kern="1200">
                <a:solidFill>
                  <a:schemeClr val="lt1"/>
                </a:solidFill>
                <a:latin typeface="+mn-lt"/>
                <a:ea typeface="+mn-ea"/>
                <a:cs typeface="+mn-cs"/>
              </a:defRPr>
            </a:lvl8pPr>
            <a:lvl9pPr marL="3657509" algn="l" defTabSz="914377" rtl="0" eaLnBrk="1" latinLnBrk="0" hangingPunct="1">
              <a:defRPr sz="1800" kern="1200">
                <a:solidFill>
                  <a:schemeClr val="lt1"/>
                </a:solidFill>
                <a:latin typeface="+mn-lt"/>
                <a:ea typeface="+mn-ea"/>
                <a:cs typeface="+mn-cs"/>
              </a:defRPr>
            </a:lvl9pPr>
          </a:lstStyle>
          <a:p>
            <a:pPr algn="ctr">
              <a:defRPr/>
            </a:pPr>
            <a:r>
              <a:rPr lang="en-US" sz="1000" dirty="0">
                <a:solidFill>
                  <a:srgbClr val="FFFFFF"/>
                </a:solidFill>
                <a:latin typeface="Source Sans Pro Light" charset="0"/>
                <a:ea typeface="Source Sans Pro Light" charset="0"/>
                <a:cs typeface="Source Sans Pro Light" charset="0"/>
              </a:rPr>
              <a:t>Feature Binary</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49" name="TextBox 50">
            <a:extLst>
              <a:ext uri="{FF2B5EF4-FFF2-40B4-BE49-F238E27FC236}">
                <a16:creationId xmlns:a16="http://schemas.microsoft.com/office/drawing/2014/main" id="{99720579-8645-3096-AFFB-14C39C561871}"/>
              </a:ext>
            </a:extLst>
          </p:cNvPr>
          <p:cNvSpPr txBox="1"/>
          <p:nvPr/>
        </p:nvSpPr>
        <p:spPr>
          <a:xfrm>
            <a:off x="5039892" y="4116209"/>
            <a:ext cx="2061052" cy="400110"/>
          </a:xfrm>
          <a:prstGeom prst="rect">
            <a:avLst/>
          </a:prstGeom>
          <a:noFill/>
        </p:spPr>
        <p:txBody>
          <a:bodyPr wrap="square" rtlCol="0">
            <a:spAutoFit/>
          </a:bodyPr>
          <a:ls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sz="1000" dirty="0">
                <a:solidFill>
                  <a:schemeClr val="tx2">
                    <a:lumMod val="60000"/>
                    <a:lumOff val="40000"/>
                  </a:schemeClr>
                </a:solidFill>
                <a:latin typeface="Source Sans Pro" charset="0"/>
                <a:ea typeface="Source Sans Pro" charset="0"/>
                <a:cs typeface="Source Sans Pro" charset="0"/>
              </a:rPr>
              <a:t>On Device dynamic install using </a:t>
            </a:r>
            <a:r>
              <a:rPr lang="en-US" sz="1000" dirty="0" err="1">
                <a:solidFill>
                  <a:schemeClr val="tx2">
                    <a:lumMod val="60000"/>
                    <a:lumOff val="40000"/>
                  </a:schemeClr>
                </a:solidFill>
                <a:latin typeface="Consolas" panose="020B0609020204030204" pitchFamily="49" charset="0"/>
                <a:ea typeface="Source Sans Pro" charset="0"/>
                <a:cs typeface="Source Sans Pro" charset="0"/>
              </a:rPr>
              <a:t>Kernel.install</a:t>
            </a:r>
            <a:r>
              <a:rPr lang="en-US" sz="1000" dirty="0">
                <a:solidFill>
                  <a:schemeClr val="tx2">
                    <a:lumMod val="60000"/>
                    <a:lumOff val="40000"/>
                  </a:schemeClr>
                </a:solidFill>
                <a:latin typeface="Consolas" panose="020B0609020204030204" pitchFamily="49" charset="0"/>
                <a:ea typeface="Source Sans Pro" charset="0"/>
                <a:cs typeface="Source Sans Pro" charset="0"/>
              </a:rPr>
              <a:t>(</a:t>
            </a:r>
            <a:r>
              <a:rPr lang="en-US" sz="1000" dirty="0" err="1">
                <a:solidFill>
                  <a:schemeClr val="tx2">
                    <a:lumMod val="60000"/>
                    <a:lumOff val="40000"/>
                  </a:schemeClr>
                </a:solidFill>
                <a:latin typeface="Consolas" panose="020B0609020204030204" pitchFamily="49" charset="0"/>
                <a:ea typeface="Source Sans Pro" charset="0"/>
                <a:cs typeface="Source Sans Pro" charset="0"/>
              </a:rPr>
              <a:t>InputStream</a:t>
            </a:r>
            <a:r>
              <a:rPr lang="en-US" sz="1000" dirty="0">
                <a:solidFill>
                  <a:schemeClr val="tx2">
                    <a:lumMod val="60000"/>
                    <a:lumOff val="40000"/>
                  </a:schemeClr>
                </a:solidFill>
                <a:latin typeface="Source Sans Pro" charset="0"/>
                <a:ea typeface="Source Sans Pro" charset="0"/>
                <a:cs typeface="Source Sans Pro" charset="0"/>
              </a:rPr>
              <a:t>)</a:t>
            </a:r>
          </a:p>
        </p:txBody>
      </p:sp>
      <p:cxnSp>
        <p:nvCxnSpPr>
          <p:cNvPr id="50" name="Straight Connector 49">
            <a:extLst>
              <a:ext uri="{FF2B5EF4-FFF2-40B4-BE49-F238E27FC236}">
                <a16:creationId xmlns:a16="http://schemas.microsoft.com/office/drawing/2014/main" id="{E7AFD5F5-0ED7-7C98-6B54-A357358AC937}"/>
              </a:ext>
            </a:extLst>
          </p:cNvPr>
          <p:cNvCxnSpPr/>
          <p:nvPr/>
        </p:nvCxnSpPr>
        <p:spPr>
          <a:xfrm flipH="1">
            <a:off x="4335502" y="4316264"/>
            <a:ext cx="630977"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4514625"/>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2918</TotalTime>
  <Words>172</Words>
  <Application>Microsoft Office PowerPoint</Application>
  <PresentationFormat>Widescreen</PresentationFormat>
  <Paragraphs>60</Paragraphs>
  <Slides>2</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vt:i4>
      </vt:variant>
    </vt:vector>
  </HeadingPairs>
  <TitlesOfParts>
    <vt:vector size="16" baseType="lpstr">
      <vt:lpstr>Arial</vt:lpstr>
      <vt:lpstr>Brandon Grotesque Black</vt:lpstr>
      <vt:lpstr>Calibri Light</vt:lpstr>
      <vt:lpstr>Calibri Regular</vt:lpstr>
      <vt:lpstr>Consolas</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Frédéric Rivière</cp:lastModifiedBy>
  <cp:revision>338</cp:revision>
  <cp:lastPrinted>2019-09-26T12:34:57Z</cp:lastPrinted>
  <dcterms:created xsi:type="dcterms:W3CDTF">2019-10-29T10:44:00Z</dcterms:created>
  <dcterms:modified xsi:type="dcterms:W3CDTF">2023-09-14T08:43:43Z</dcterms:modified>
  <cp:category/>
</cp:coreProperties>
</file>