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83" autoAdjust="0"/>
    <p:restoredTop sz="96638" autoAdjust="0"/>
  </p:normalViewPr>
  <p:slideViewPr>
    <p:cSldViewPr>
      <p:cViewPr varScale="1">
        <p:scale>
          <a:sx n="114" d="100"/>
          <a:sy n="114" d="100"/>
        </p:scale>
        <p:origin x="888"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05/10/2020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05/10/2020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Oct-20</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2EB057A-FDD8-43DC-AB44-A1833F4EC0DD}"/>
              </a:ext>
            </a:extLst>
          </p:cNvPr>
          <p:cNvGrpSpPr/>
          <p:nvPr/>
        </p:nvGrpSpPr>
        <p:grpSpPr>
          <a:xfrm>
            <a:off x="3647728" y="1107381"/>
            <a:ext cx="8410095" cy="5136059"/>
            <a:chOff x="3647728" y="1107381"/>
            <a:chExt cx="8410095" cy="5136059"/>
          </a:xfrm>
        </p:grpSpPr>
        <p:sp>
          <p:nvSpPr>
            <p:cNvPr id="93" name="Rounded Rectangle 92"/>
            <p:cNvSpPr/>
            <p:nvPr/>
          </p:nvSpPr>
          <p:spPr>
            <a:xfrm>
              <a:off x="3949564" y="3709966"/>
              <a:ext cx="7828202" cy="2533474"/>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3" name="Rounded Rectangle 82"/>
            <p:cNvSpPr/>
            <p:nvPr/>
          </p:nvSpPr>
          <p:spPr>
            <a:xfrm>
              <a:off x="8653907" y="1107381"/>
              <a:ext cx="3123859"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Rounded Rectangle 81"/>
            <p:cNvSpPr/>
            <p:nvPr/>
          </p:nvSpPr>
          <p:spPr>
            <a:xfrm>
              <a:off x="3949564" y="1107381"/>
              <a:ext cx="4554415" cy="2506968"/>
            </a:xfrm>
            <a:prstGeom prst="roundRect">
              <a:avLst>
                <a:gd name="adj" fmla="val 4115"/>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ZoneTexte 175"/>
            <p:cNvSpPr txBox="1"/>
            <p:nvPr/>
          </p:nvSpPr>
          <p:spPr>
            <a:xfrm>
              <a:off x="4747673" y="2852622"/>
              <a:ext cx="582211" cy="246221"/>
            </a:xfrm>
            <a:prstGeom prst="rect">
              <a:avLst/>
            </a:prstGeom>
            <a:noFill/>
          </p:spPr>
          <p:txBody>
            <a:bodyPr wrap="none" rtlCol="0">
              <a:spAutoFit/>
            </a:bodyPr>
            <a:lstStyle/>
            <a:p>
              <a:pPr>
                <a:defRPr/>
              </a:pPr>
              <a:r>
                <a:rPr lang="en-US" sz="1000" dirty="0">
                  <a:solidFill>
                    <a:srgbClr val="97A7AF"/>
                  </a:solidFill>
                </a:rPr>
                <a:t>(.a, .jar)</a:t>
              </a:r>
            </a:p>
          </p:txBody>
        </p:sp>
        <p:cxnSp>
          <p:nvCxnSpPr>
            <p:cNvPr id="55" name="Connecteur droit avec flèche 148"/>
            <p:cNvCxnSpPr/>
            <p:nvPr/>
          </p:nvCxnSpPr>
          <p:spPr>
            <a:xfrm>
              <a:off x="6219262" y="2743112"/>
              <a:ext cx="0" cy="34172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1" name="ZoneTexte 173"/>
            <p:cNvSpPr txBox="1"/>
            <p:nvPr/>
          </p:nvSpPr>
          <p:spPr>
            <a:xfrm>
              <a:off x="6219262" y="2013691"/>
              <a:ext cx="1382040"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38" name="Rounded Rectangle 37"/>
            <p:cNvSpPr/>
            <p:nvPr/>
          </p:nvSpPr>
          <p:spPr>
            <a:xfrm>
              <a:off x="5538285" y="2292935"/>
              <a:ext cx="1361954"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a:t>
              </a:r>
            </a:p>
          </p:txBody>
        </p:sp>
        <p:sp>
          <p:nvSpPr>
            <p:cNvPr id="40" name="ZoneTexte 152"/>
            <p:cNvSpPr txBox="1"/>
            <p:nvPr/>
          </p:nvSpPr>
          <p:spPr>
            <a:xfrm>
              <a:off x="6232038" y="2860685"/>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1" name="ZoneTexte 152"/>
            <p:cNvSpPr txBox="1"/>
            <p:nvPr/>
          </p:nvSpPr>
          <p:spPr>
            <a:xfrm>
              <a:off x="7722466" y="2852622"/>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42" name="Rounded Rectangle 41"/>
            <p:cNvSpPr/>
            <p:nvPr/>
          </p:nvSpPr>
          <p:spPr>
            <a:xfrm>
              <a:off x="4083114" y="3112802"/>
              <a:ext cx="430944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(App Builder)</a:t>
              </a:r>
            </a:p>
          </p:txBody>
        </p:sp>
        <p:sp>
          <p:nvSpPr>
            <p:cNvPr id="6" name="Rounded Rectangle 5"/>
            <p:cNvSpPr/>
            <p:nvPr/>
          </p:nvSpPr>
          <p:spPr>
            <a:xfrm>
              <a:off x="5943078" y="4652490"/>
              <a:ext cx="4034872"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7" name="Rounded Rectangle 6"/>
            <p:cNvSpPr/>
            <p:nvPr/>
          </p:nvSpPr>
          <p:spPr>
            <a:xfrm>
              <a:off x="8695009" y="4966412"/>
              <a:ext cx="1057233" cy="962893"/>
            </a:xfrm>
            <a:prstGeom prst="roundRect">
              <a:avLst>
                <a:gd name="adj" fmla="val 7525"/>
              </a:avLst>
            </a:prstGeom>
            <a:solidFill>
              <a:srgbClr val="FFA300"/>
            </a:solidFill>
            <a:ln w="6350">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BSP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C code</a:t>
              </a:r>
            </a:p>
          </p:txBody>
        </p:sp>
        <p:sp>
          <p:nvSpPr>
            <p:cNvPr id="9" name="Rounded Rectangle 8"/>
            <p:cNvSpPr/>
            <p:nvPr/>
          </p:nvSpPr>
          <p:spPr>
            <a:xfrm>
              <a:off x="7416375" y="4966412"/>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1" name="Rounded Rectangle 10"/>
            <p:cNvSpPr/>
            <p:nvPr/>
          </p:nvSpPr>
          <p:spPr>
            <a:xfrm>
              <a:off x="6138725" y="4966412"/>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grpSp>
          <p:nvGrpSpPr>
            <p:cNvPr id="23" name="Group 22"/>
            <p:cNvGrpSpPr/>
            <p:nvPr/>
          </p:nvGrpSpPr>
          <p:grpSpPr>
            <a:xfrm>
              <a:off x="5878498" y="4634001"/>
              <a:ext cx="344751" cy="303135"/>
              <a:chOff x="3528000" y="4663584"/>
              <a:chExt cx="344751" cy="303135"/>
            </a:xfrm>
          </p:grpSpPr>
          <p:sp>
            <p:nvSpPr>
              <p:cNvPr id="53"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54"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24" name="Rectangle 23"/>
            <p:cNvSpPr/>
            <p:nvPr/>
          </p:nvSpPr>
          <p:spPr>
            <a:xfrm>
              <a:off x="6223249" y="4965604"/>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25" name="Connecteur droit avec flèche 148"/>
            <p:cNvCxnSpPr/>
            <p:nvPr/>
          </p:nvCxnSpPr>
          <p:spPr>
            <a:xfrm>
              <a:off x="6218927" y="3499275"/>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ZoneTexte 173"/>
            <p:cNvSpPr txBox="1"/>
            <p:nvPr/>
          </p:nvSpPr>
          <p:spPr>
            <a:xfrm>
              <a:off x="9468296" y="2054823"/>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28" name="Picture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15483" y="5193074"/>
              <a:ext cx="654522" cy="658884"/>
            </a:xfrm>
            <a:prstGeom prst="rect">
              <a:avLst/>
            </a:prstGeom>
          </p:spPr>
        </p:pic>
        <p:sp>
          <p:nvSpPr>
            <p:cNvPr id="43" name="Rectangle 42"/>
            <p:cNvSpPr/>
            <p:nvPr/>
          </p:nvSpPr>
          <p:spPr>
            <a:xfrm>
              <a:off x="5943078" y="4674111"/>
              <a:ext cx="4034871" cy="246221"/>
            </a:xfrm>
            <a:prstGeom prst="rect">
              <a:avLst/>
            </a:prstGeom>
          </p:spPr>
          <p:txBody>
            <a:bodyPr wrap="square">
              <a:spAutoFit/>
            </a:bodyPr>
            <a:lstStyle/>
            <a:p>
              <a:pPr algn="ctr">
                <a:defRPr/>
              </a:pPr>
              <a:r>
                <a:rPr lang="en-US" sz="1000" b="1" dirty="0">
                  <a:solidFill>
                    <a:srgbClr val="FFFFFF"/>
                  </a:solidFill>
                  <a:cs typeface="Arial" panose="020B0604020202020204" pitchFamily="34" charset="0"/>
                </a:rPr>
                <a:t>Firmware</a:t>
              </a:r>
            </a:p>
          </p:txBody>
        </p:sp>
        <p:sp>
          <p:nvSpPr>
            <p:cNvPr id="79" name="Rounded Rectangle 78"/>
            <p:cNvSpPr/>
            <p:nvPr/>
          </p:nvSpPr>
          <p:spPr>
            <a:xfrm>
              <a:off x="8813891" y="2292935"/>
              <a:ext cx="1339795"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C Compiler</a:t>
              </a:r>
            </a:p>
          </p:txBody>
        </p:sp>
        <p:sp>
          <p:nvSpPr>
            <p:cNvPr id="57" name="ZoneTexte 167"/>
            <p:cNvSpPr txBox="1"/>
            <p:nvPr/>
          </p:nvSpPr>
          <p:spPr>
            <a:xfrm>
              <a:off x="6218927" y="3686284"/>
              <a:ext cx="1904689" cy="246221"/>
            </a:xfrm>
            <a:prstGeom prst="rect">
              <a:avLst/>
            </a:prstGeom>
            <a:noFill/>
          </p:spPr>
          <p:txBody>
            <a:bodyPr wrap="none" rtlCol="0">
              <a:spAutoFit/>
            </a:bodyPr>
            <a:lstStyle/>
            <a:p>
              <a:pPr>
                <a:defRPr/>
              </a:pPr>
              <a:r>
                <a:rPr lang="en-US" sz="1000">
                  <a:solidFill>
                    <a:srgbClr val="97A7AF"/>
                  </a:solidFill>
                </a:rPr>
                <a:t>(</a:t>
              </a:r>
              <a:r>
                <a:rPr lang="en-US" sz="1000" dirty="0" err="1">
                  <a:solidFill>
                    <a:srgbClr val="97A7AF"/>
                  </a:solidFill>
                </a:rPr>
                <a:t>microejruntime.a</a:t>
              </a:r>
              <a:r>
                <a:rPr lang="en-US" sz="1000" dirty="0">
                  <a:solidFill>
                    <a:srgbClr val="97A7AF"/>
                  </a:solidFill>
                </a:rPr>
                <a:t>, </a:t>
              </a:r>
              <a:r>
                <a:rPr lang="en-US" sz="1000" dirty="0" err="1">
                  <a:solidFill>
                    <a:srgbClr val="97A7AF"/>
                  </a:solidFill>
                </a:rPr>
                <a:t>microejapp.o</a:t>
              </a:r>
              <a:r>
                <a:rPr lang="en-US" sz="1000" dirty="0">
                  <a:solidFill>
                    <a:srgbClr val="97A7AF"/>
                  </a:solidFill>
                </a:rPr>
                <a:t>)</a:t>
              </a:r>
            </a:p>
          </p:txBody>
        </p:sp>
        <p:cxnSp>
          <p:nvCxnSpPr>
            <p:cNvPr id="58" name="Connecteur droit avec flèche 9"/>
            <p:cNvCxnSpPr/>
            <p:nvPr/>
          </p:nvCxnSpPr>
          <p:spPr>
            <a:xfrm flipH="1">
              <a:off x="9445466" y="2704412"/>
              <a:ext cx="0" cy="119909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0" name="ZoneTexte 12"/>
            <p:cNvSpPr txBox="1"/>
            <p:nvPr/>
          </p:nvSpPr>
          <p:spPr>
            <a:xfrm>
              <a:off x="9445466" y="3686284"/>
              <a:ext cx="360996" cy="246221"/>
            </a:xfrm>
            <a:prstGeom prst="rect">
              <a:avLst/>
            </a:prstGeom>
            <a:noFill/>
          </p:spPr>
          <p:txBody>
            <a:bodyPr wrap="none" rtlCol="0">
              <a:spAutoFit/>
            </a:bodyPr>
            <a:lstStyle/>
            <a:p>
              <a:pPr>
                <a:defRPr/>
              </a:pPr>
              <a:r>
                <a:rPr lang="en-US" sz="1000" dirty="0">
                  <a:solidFill>
                    <a:srgbClr val="97A7AF"/>
                  </a:solidFill>
                </a:rPr>
                <a:t>(.o)</a:t>
              </a:r>
            </a:p>
          </p:txBody>
        </p:sp>
        <p:cxnSp>
          <p:nvCxnSpPr>
            <p:cNvPr id="14" name="Connecteur droit avec flèche 149"/>
            <p:cNvCxnSpPr/>
            <p:nvPr/>
          </p:nvCxnSpPr>
          <p:spPr>
            <a:xfrm>
              <a:off x="4762772" y="1899021"/>
              <a:ext cx="1" cy="116984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eur droit avec flèche 148"/>
            <p:cNvCxnSpPr/>
            <p:nvPr/>
          </p:nvCxnSpPr>
          <p:spPr>
            <a:xfrm>
              <a:off x="7727097" y="1899021"/>
              <a:ext cx="0" cy="1178216"/>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49"/>
            <p:cNvCxnSpPr/>
            <p:nvPr/>
          </p:nvCxnSpPr>
          <p:spPr>
            <a:xfrm>
              <a:off x="6218927" y="1899021"/>
              <a:ext cx="335"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eur droit avec flèche 149"/>
            <p:cNvCxnSpPr/>
            <p:nvPr/>
          </p:nvCxnSpPr>
          <p:spPr>
            <a:xfrm>
              <a:off x="9468296" y="1899021"/>
              <a:ext cx="0" cy="360891"/>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9"/>
            <p:cNvCxnSpPr/>
            <p:nvPr/>
          </p:nvCxnSpPr>
          <p:spPr>
            <a:xfrm>
              <a:off x="10939963" y="1899021"/>
              <a:ext cx="0" cy="200448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62" name="ZoneTexte 167"/>
            <p:cNvSpPr txBox="1"/>
            <p:nvPr/>
          </p:nvSpPr>
          <p:spPr>
            <a:xfrm>
              <a:off x="10939963" y="3686283"/>
              <a:ext cx="354584" cy="246221"/>
            </a:xfrm>
            <a:prstGeom prst="rect">
              <a:avLst/>
            </a:prstGeom>
            <a:noFill/>
          </p:spPr>
          <p:txBody>
            <a:bodyPr wrap="none" rtlCol="0">
              <a:spAutoFit/>
            </a:bodyPr>
            <a:lstStyle/>
            <a:p>
              <a:pPr>
                <a:defRPr/>
              </a:pPr>
              <a:r>
                <a:rPr lang="en-US" sz="1000" dirty="0">
                  <a:solidFill>
                    <a:srgbClr val="97A7AF"/>
                  </a:solidFill>
                </a:rPr>
                <a:t>(.a)</a:t>
              </a:r>
            </a:p>
          </p:txBody>
        </p:sp>
        <p:cxnSp>
          <p:nvCxnSpPr>
            <p:cNvPr id="91" name="Connecteur droit avec flèche 149">
              <a:extLst>
                <a:ext uri="{FF2B5EF4-FFF2-40B4-BE49-F238E27FC236}">
                  <a16:creationId xmlns:a16="http://schemas.microsoft.com/office/drawing/2014/main" id="{ED76A057-C789-4B13-AF66-FCF64679A599}"/>
                </a:ext>
              </a:extLst>
            </p:cNvPr>
            <p:cNvCxnSpPr>
              <a:cxnSpLocks/>
            </p:cNvCxnSpPr>
            <p:nvPr/>
          </p:nvCxnSpPr>
          <p:spPr>
            <a:xfrm>
              <a:off x="7932892" y="4299223"/>
              <a:ext cx="1" cy="336102"/>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67"/>
            <p:cNvSpPr txBox="1"/>
            <p:nvPr/>
          </p:nvSpPr>
          <p:spPr>
            <a:xfrm>
              <a:off x="7960984" y="4386499"/>
              <a:ext cx="904415" cy="246221"/>
            </a:xfrm>
            <a:prstGeom prst="rect">
              <a:avLst/>
            </a:prstGeom>
            <a:noFill/>
          </p:spPr>
          <p:txBody>
            <a:bodyPr wrap="none" rtlCol="0">
              <a:spAutoFit/>
            </a:bodyPr>
            <a:lstStyle/>
            <a:p>
              <a:pPr>
                <a:defRPr/>
              </a:pPr>
              <a:r>
                <a:rPr lang="en-US" sz="1000" dirty="0">
                  <a:solidFill>
                    <a:srgbClr val="97A7AF"/>
                  </a:solidFill>
                </a:rPr>
                <a:t>(.out, .hex, …)</a:t>
              </a:r>
            </a:p>
          </p:txBody>
        </p:sp>
        <p:grpSp>
          <p:nvGrpSpPr>
            <p:cNvPr id="4" name="Group 3"/>
            <p:cNvGrpSpPr/>
            <p:nvPr/>
          </p:nvGrpSpPr>
          <p:grpSpPr>
            <a:xfrm>
              <a:off x="3654489" y="2052804"/>
              <a:ext cx="560114" cy="495700"/>
              <a:chOff x="2149187" y="2406717"/>
              <a:chExt cx="560114" cy="495700"/>
            </a:xfrm>
          </p:grpSpPr>
          <p:pic>
            <p:nvPicPr>
              <p:cNvPr id="95" name="Picture 9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3" name="TextBox 2"/>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1</a:t>
                </a:r>
              </a:p>
            </p:txBody>
          </p:sp>
        </p:grpSp>
        <p:grpSp>
          <p:nvGrpSpPr>
            <p:cNvPr id="97" name="Group 96"/>
            <p:cNvGrpSpPr/>
            <p:nvPr/>
          </p:nvGrpSpPr>
          <p:grpSpPr>
            <a:xfrm>
              <a:off x="11497709" y="2052804"/>
              <a:ext cx="560114" cy="495700"/>
              <a:chOff x="2149187" y="2406717"/>
              <a:chExt cx="560114" cy="495700"/>
            </a:xfrm>
          </p:grpSpPr>
          <p:pic>
            <p:nvPicPr>
              <p:cNvPr id="98" name="Picture 9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99" name="TextBox 98"/>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2</a:t>
                </a:r>
              </a:p>
            </p:txBody>
          </p:sp>
        </p:grpSp>
        <p:grpSp>
          <p:nvGrpSpPr>
            <p:cNvPr id="100" name="Group 99"/>
            <p:cNvGrpSpPr/>
            <p:nvPr/>
          </p:nvGrpSpPr>
          <p:grpSpPr>
            <a:xfrm>
              <a:off x="3647728" y="4747999"/>
              <a:ext cx="560114" cy="495700"/>
              <a:chOff x="2149187" y="2406717"/>
              <a:chExt cx="560114" cy="495700"/>
            </a:xfrm>
          </p:grpSpPr>
          <p:pic>
            <p:nvPicPr>
              <p:cNvPr id="101" name="Picture 10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9187" y="2406717"/>
                <a:ext cx="560114" cy="495700"/>
              </a:xfrm>
              <a:prstGeom prst="rect">
                <a:avLst/>
              </a:prstGeom>
            </p:spPr>
          </p:pic>
          <p:sp>
            <p:nvSpPr>
              <p:cNvPr id="102" name="TextBox 101"/>
              <p:cNvSpPr txBox="1"/>
              <p:nvPr/>
            </p:nvSpPr>
            <p:spPr>
              <a:xfrm>
                <a:off x="2235158" y="2457795"/>
                <a:ext cx="388172" cy="369332"/>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2400" spc="0" dirty="0">
                    <a:ln>
                      <a:noFill/>
                    </a:ln>
                    <a:solidFill>
                      <a:schemeClr val="tx2"/>
                    </a:solidFill>
                    <a:latin typeface="Source Sans Pro Light" charset="0"/>
                    <a:ea typeface="Source Sans Pro Light" charset="0"/>
                    <a:cs typeface="Source Sans Pro Light" charset="0"/>
                  </a:rPr>
                  <a:t>3</a:t>
                </a:r>
              </a:p>
            </p:txBody>
          </p:sp>
        </p:grpSp>
        <p:sp>
          <p:nvSpPr>
            <p:cNvPr id="103" name="Rounded Rectangle 102"/>
            <p:cNvSpPr/>
            <p:nvPr/>
          </p:nvSpPr>
          <p:spPr>
            <a:xfrm>
              <a:off x="5538285" y="3927386"/>
              <a:ext cx="610707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ELF Linker</a:t>
              </a:r>
              <a:endParaRPr lang="en-US" sz="1000" dirty="0">
                <a:solidFill>
                  <a:srgbClr val="FFFFFF"/>
                </a:solidFill>
                <a:latin typeface="Source Sans Pro Light" charset="0"/>
                <a:ea typeface="Source Sans Pro Light" charset="0"/>
                <a:cs typeface="Source Sans Pro Light" charset="0"/>
              </a:endParaRPr>
            </a:p>
          </p:txBody>
        </p:sp>
        <p:grpSp>
          <p:nvGrpSpPr>
            <p:cNvPr id="104" name="Group 103"/>
            <p:cNvGrpSpPr/>
            <p:nvPr/>
          </p:nvGrpSpPr>
          <p:grpSpPr>
            <a:xfrm>
              <a:off x="8782907" y="1216513"/>
              <a:ext cx="2862448" cy="657123"/>
              <a:chOff x="7031111" y="1438578"/>
              <a:chExt cx="4224827" cy="657123"/>
            </a:xfrm>
          </p:grpSpPr>
          <p:sp>
            <p:nvSpPr>
              <p:cNvPr id="105" name="Rounded Rectangle 104"/>
              <p:cNvSpPr/>
              <p:nvPr/>
            </p:nvSpPr>
            <p:spPr>
              <a:xfrm>
                <a:off x="7031111"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Code</a:t>
                </a:r>
                <a:br>
                  <a:rPr lang="en-US" sz="1000" dirty="0">
                    <a:solidFill>
                      <a:schemeClr val="bg1"/>
                    </a:solidFill>
                    <a:latin typeface="Source Sans Pro Light" charset="0"/>
                    <a:ea typeface="Source Sans Pro Light" charset="0"/>
                    <a:cs typeface="Source Sans Pro Light" charset="0"/>
                  </a:rPr>
                </a:br>
                <a:r>
                  <a:rPr lang="en-US" sz="1000" dirty="0">
                    <a:solidFill>
                      <a:schemeClr val="bg1"/>
                    </a:solidFill>
                    <a:latin typeface="Source Sans Pro Light" charset="0"/>
                    <a:ea typeface="Source Sans Pro Light" charset="0"/>
                    <a:cs typeface="Source Sans Pro Light" charset="0"/>
                  </a:rPr>
                  <a:t> BSP code</a:t>
                </a:r>
              </a:p>
              <a:p>
                <a:pPr algn="ctr"/>
                <a:r>
                  <a:rPr lang="en-US" sz="1000">
                    <a:solidFill>
                      <a:schemeClr val="bg1"/>
                    </a:solidFill>
                    <a:latin typeface="Source Sans Pro Light" charset="0"/>
                    <a:ea typeface="Source Sans Pro Light" charset="0"/>
                    <a:cs typeface="Source Sans Pro Light" charset="0"/>
                  </a:rPr>
                  <a:t>Abstraction </a:t>
                </a:r>
                <a:r>
                  <a:rPr lang="en-US" sz="1000" dirty="0">
                    <a:solidFill>
                      <a:schemeClr val="bg1"/>
                    </a:solidFill>
                    <a:latin typeface="Source Sans Pro Light" charset="0"/>
                    <a:ea typeface="Source Sans Pro Light" charset="0"/>
                    <a:cs typeface="Source Sans Pro Light" charset="0"/>
                  </a:rPr>
                  <a:t>Layer</a:t>
                </a:r>
              </a:p>
              <a:p>
                <a:pPr algn="ctr"/>
                <a:r>
                  <a:rPr lang="en-US" sz="1000" dirty="0">
                    <a:solidFill>
                      <a:schemeClr val="bg1"/>
                    </a:solidFill>
                    <a:latin typeface="Source Sans Pro Light" charset="0"/>
                    <a:ea typeface="Source Sans Pro Light" charset="0"/>
                    <a:cs typeface="Source Sans Pro Light" charset="0"/>
                  </a:rPr>
                  <a:t>+ </a:t>
                </a:r>
                <a:r>
                  <a:rPr lang="en-US" sz="1000" dirty="0" err="1">
                    <a:solidFill>
                      <a:schemeClr val="bg1"/>
                    </a:solidFill>
                    <a:latin typeface="Source Sans Pro Light" charset="0"/>
                    <a:ea typeface="Source Sans Pro Light" charset="0"/>
                    <a:cs typeface="Source Sans Pro Light" charset="0"/>
                  </a:rPr>
                  <a:t>MicroEJ</a:t>
                </a:r>
                <a:r>
                  <a:rPr lang="en-US" sz="1000" dirty="0">
                    <a:solidFill>
                      <a:schemeClr val="bg1"/>
                    </a:solidFill>
                    <a:latin typeface="Source Sans Pro Light" charset="0"/>
                    <a:ea typeface="Source Sans Pro Light" charset="0"/>
                    <a:cs typeface="Source Sans Pro Light" charset="0"/>
                  </a:rPr>
                  <a:t> Startup</a:t>
                </a:r>
              </a:p>
            </p:txBody>
          </p:sp>
          <p:sp>
            <p:nvSpPr>
              <p:cNvPr id="106" name="Rounded Rectangle 105"/>
              <p:cNvSpPr/>
              <p:nvPr/>
            </p:nvSpPr>
            <p:spPr>
              <a:xfrm>
                <a:off x="9232738" y="1438578"/>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chemeClr val="bg1"/>
                    </a:solidFill>
                    <a:latin typeface="Source Sans Pro Light" charset="0"/>
                    <a:ea typeface="Source Sans Pro Light" charset="0"/>
                    <a:cs typeface="Source Sans Pro Light" charset="0"/>
                  </a:rPr>
                  <a:t>C Libraries</a:t>
                </a:r>
              </a:p>
              <a:p>
                <a:pPr algn="ctr"/>
                <a:r>
                  <a:rPr lang="en-US" sz="1000" dirty="0">
                    <a:solidFill>
                      <a:schemeClr val="bg1"/>
                    </a:solidFill>
                    <a:latin typeface="Source Sans Pro Light" charset="0"/>
                    <a:ea typeface="Source Sans Pro Light" charset="0"/>
                    <a:cs typeface="Source Sans Pro Light" charset="0"/>
                  </a:rPr>
                  <a:t>Legacy C Libraries</a:t>
                </a:r>
              </a:p>
            </p:txBody>
          </p:sp>
        </p:grpSp>
        <p:sp>
          <p:nvSpPr>
            <p:cNvPr id="107" name="Rounded Rectangle 106"/>
            <p:cNvSpPr/>
            <p:nvPr/>
          </p:nvSpPr>
          <p:spPr>
            <a:xfrm>
              <a:off x="553828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Application</a:t>
              </a:r>
            </a:p>
          </p:txBody>
        </p:sp>
        <p:sp>
          <p:nvSpPr>
            <p:cNvPr id="108" name="Rounded Rectangle 107"/>
            <p:cNvSpPr/>
            <p:nvPr/>
          </p:nvSpPr>
          <p:spPr>
            <a:xfrm>
              <a:off x="7030605" y="1216513"/>
              <a:ext cx="1361954"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Libraries</a:t>
              </a:r>
            </a:p>
            <a:p>
              <a:pPr algn="ctr"/>
              <a:r>
                <a:rPr lang="en-US" sz="1000" dirty="0">
                  <a:solidFill>
                    <a:srgbClr val="FFFFFF"/>
                  </a:solidFill>
                  <a:latin typeface="Source Sans Pro Light" charset="0"/>
                  <a:ea typeface="Source Sans Pro Light" charset="0"/>
                  <a:cs typeface="Source Sans Pro Light" charset="0"/>
                </a:rPr>
                <a:t>Add-on Libraries</a:t>
              </a:r>
            </a:p>
          </p:txBody>
        </p:sp>
        <p:sp>
          <p:nvSpPr>
            <p:cNvPr id="109" name="Rounded Rectangle 108"/>
            <p:cNvSpPr/>
            <p:nvPr/>
          </p:nvSpPr>
          <p:spPr>
            <a:xfrm>
              <a:off x="4063074" y="1216513"/>
              <a:ext cx="1361954"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Platform</a:t>
              </a:r>
            </a:p>
          </p:txBody>
        </p:sp>
        <p:grpSp>
          <p:nvGrpSpPr>
            <p:cNvPr id="110" name="Group 109"/>
            <p:cNvGrpSpPr/>
            <p:nvPr/>
          </p:nvGrpSpPr>
          <p:grpSpPr>
            <a:xfrm>
              <a:off x="8711541" y="1192755"/>
              <a:ext cx="355428" cy="303315"/>
              <a:chOff x="8422630" y="1909144"/>
              <a:chExt cx="355428" cy="303315"/>
            </a:xfrm>
          </p:grpSpPr>
          <p:sp>
            <p:nvSpPr>
              <p:cNvPr id="111"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12"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latin typeface="Source Sans Pro Light" charset="0"/>
                    <a:ea typeface="Source Sans Pro Light" charset="0"/>
                    <a:cs typeface="Source Sans Pro Light" charset="0"/>
                  </a:rPr>
                  <a:t>src</a:t>
                </a:r>
                <a:endParaRPr lang="en-US" sz="900" dirty="0">
                  <a:solidFill>
                    <a:schemeClr val="bg1"/>
                  </a:solidFill>
                  <a:latin typeface="Source Sans Pro Light" charset="0"/>
                  <a:ea typeface="Source Sans Pro Light" charset="0"/>
                  <a:cs typeface="Source Sans Pro Light" charset="0"/>
                </a:endParaRPr>
              </a:p>
            </p:txBody>
          </p:sp>
        </p:grpSp>
        <p:grpSp>
          <p:nvGrpSpPr>
            <p:cNvPr id="113" name="Group 112"/>
            <p:cNvGrpSpPr/>
            <p:nvPr/>
          </p:nvGrpSpPr>
          <p:grpSpPr>
            <a:xfrm>
              <a:off x="4009146" y="1197422"/>
              <a:ext cx="338002" cy="303407"/>
              <a:chOff x="1830135" y="1909144"/>
              <a:chExt cx="338002" cy="303407"/>
            </a:xfrm>
          </p:grpSpPr>
          <p:sp>
            <p:nvSpPr>
              <p:cNvPr id="11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5"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116" name="Group 115"/>
            <p:cNvGrpSpPr/>
            <p:nvPr/>
          </p:nvGrpSpPr>
          <p:grpSpPr>
            <a:xfrm>
              <a:off x="5467185" y="1190711"/>
              <a:ext cx="352207" cy="308440"/>
              <a:chOff x="4014325" y="1909144"/>
              <a:chExt cx="352207" cy="308440"/>
            </a:xfrm>
          </p:grpSpPr>
          <p:sp>
            <p:nvSpPr>
              <p:cNvPr id="117"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18"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119" name="Group 118"/>
            <p:cNvGrpSpPr/>
            <p:nvPr/>
          </p:nvGrpSpPr>
          <p:grpSpPr>
            <a:xfrm>
              <a:off x="6965228" y="1201929"/>
              <a:ext cx="347595" cy="297222"/>
              <a:chOff x="6905452" y="1423994"/>
              <a:chExt cx="347595" cy="297222"/>
            </a:xfrm>
          </p:grpSpPr>
          <p:sp>
            <p:nvSpPr>
              <p:cNvPr id="120" name="Bande diagonale 192"/>
              <p:cNvSpPr/>
              <p:nvPr/>
            </p:nvSpPr>
            <p:spPr>
              <a:xfrm>
                <a:off x="6973219" y="1441388"/>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21" name="ZoneTexte 182"/>
              <p:cNvSpPr txBox="1"/>
              <p:nvPr/>
            </p:nvSpPr>
            <p:spPr>
              <a:xfrm rot="18945775">
                <a:off x="6905452" y="142399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grpSp>
          <p:nvGrpSpPr>
            <p:cNvPr id="122" name="Group 121"/>
            <p:cNvGrpSpPr/>
            <p:nvPr/>
          </p:nvGrpSpPr>
          <p:grpSpPr>
            <a:xfrm>
              <a:off x="10207325" y="1203607"/>
              <a:ext cx="350145" cy="295638"/>
              <a:chOff x="8455530" y="1425672"/>
              <a:chExt cx="350145" cy="295638"/>
            </a:xfrm>
          </p:grpSpPr>
          <p:sp>
            <p:nvSpPr>
              <p:cNvPr id="123" name="Bande diagonale 191">
                <a:extLst>
                  <a:ext uri="{FF2B5EF4-FFF2-40B4-BE49-F238E27FC236}">
                    <a16:creationId xmlns:a16="http://schemas.microsoft.com/office/drawing/2014/main" id="{DAA7A729-6342-4FAC-9943-95D96FF2DD80}"/>
                  </a:ext>
                </a:extLst>
              </p:cNvPr>
              <p:cNvSpPr/>
              <p:nvPr/>
            </p:nvSpPr>
            <p:spPr>
              <a:xfrm>
                <a:off x="8525847" y="1441482"/>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124" name="ZoneTexte 180">
                <a:extLst>
                  <a:ext uri="{FF2B5EF4-FFF2-40B4-BE49-F238E27FC236}">
                    <a16:creationId xmlns:a16="http://schemas.microsoft.com/office/drawing/2014/main" id="{5BB884F8-E56F-40DE-BF31-76BF3D0D1275}"/>
                  </a:ext>
                </a:extLst>
              </p:cNvPr>
              <p:cNvSpPr txBox="1"/>
              <p:nvPr/>
            </p:nvSpPr>
            <p:spPr>
              <a:xfrm rot="18945775">
                <a:off x="8455530" y="1425672"/>
                <a:ext cx="333746" cy="230832"/>
              </a:xfrm>
              <a:prstGeom prst="rect">
                <a:avLst/>
              </a:prstGeom>
              <a:noFill/>
            </p:spPr>
            <p:txBody>
              <a:bodyPr wrap="none" rtlCol="0">
                <a:spAutoFit/>
              </a:bodyPr>
              <a:lstStyle/>
              <a:p>
                <a:pPr>
                  <a:defRPr/>
                </a:pPr>
                <a:r>
                  <a:rPr lang="en-US" sz="900" dirty="0">
                    <a:solidFill>
                      <a:schemeClr val="bg1"/>
                    </a:solidFill>
                    <a:latin typeface="Source Sans Pro Light" charset="0"/>
                    <a:ea typeface="Source Sans Pro Light" charset="0"/>
                    <a:cs typeface="Source Sans Pro Light" charset="0"/>
                  </a:rPr>
                  <a:t>bin</a:t>
                </a:r>
              </a:p>
            </p:txBody>
          </p:sp>
        </p:grpSp>
      </p:grpSp>
      <p:sp>
        <p:nvSpPr>
          <p:cNvPr id="125" name="Text Placeholder 1"/>
          <p:cNvSpPr>
            <a:spLocks noGrp="1"/>
          </p:cNvSpPr>
          <p:nvPr>
            <p:ph type="body" idx="1"/>
          </p:nvPr>
        </p:nvSpPr>
        <p:spPr>
          <a:xfrm>
            <a:off x="550861" y="1293703"/>
            <a:ext cx="3248775" cy="407105"/>
          </a:xfrm>
        </p:spPr>
        <p:txBody>
          <a:bodyPr/>
          <a:lstStyle/>
          <a:p>
            <a:r>
              <a:rPr lang="en-US" sz="2400" dirty="0"/>
              <a:t>Firmware Build Flow</a:t>
            </a:r>
            <a:endParaRPr lang="en-GB" sz="2400" dirty="0"/>
          </a:p>
        </p:txBody>
      </p:sp>
      <p:sp>
        <p:nvSpPr>
          <p:cNvPr id="126" name="Title 3"/>
          <p:cNvSpPr>
            <a:spLocks noGrp="1"/>
          </p:cNvSpPr>
          <p:nvPr>
            <p:ph type="title"/>
          </p:nvPr>
        </p:nvSpPr>
        <p:spPr>
          <a:xfrm>
            <a:off x="582307" y="645459"/>
            <a:ext cx="10129837" cy="465786"/>
          </a:xfrm>
        </p:spPr>
        <p:txBody>
          <a:bodyPr/>
          <a:lstStyle/>
          <a:p>
            <a:r>
              <a:rPr lang="en-US" dirty="0"/>
              <a:t>Source BSP</a:t>
            </a:r>
            <a:endParaRPr lang="en-GB" dirty="0"/>
          </a:p>
        </p:txBody>
      </p:sp>
    </p:spTree>
    <p:extLst>
      <p:ext uri="{BB962C8B-B14F-4D97-AF65-F5344CB8AC3E}">
        <p14:creationId xmlns:p14="http://schemas.microsoft.com/office/powerpoint/2010/main" val="953273430"/>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2759</TotalTime>
  <Words>112</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1</vt:i4>
      </vt:variant>
    </vt:vector>
  </HeadingPairs>
  <TitlesOfParts>
    <vt:vector size="14"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Grégoire Jadi</cp:lastModifiedBy>
  <cp:revision>315</cp:revision>
  <cp:lastPrinted>2019-09-26T12:34:57Z</cp:lastPrinted>
  <dcterms:created xsi:type="dcterms:W3CDTF">2019-10-29T10:44:00Z</dcterms:created>
  <dcterms:modified xsi:type="dcterms:W3CDTF">2020-10-05T09:51:02Z</dcterms:modified>
  <cp:category/>
</cp:coreProperties>
</file>