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1" r:id="rId2"/>
  </p:sldMasterIdLst>
  <p:notesMasterIdLst>
    <p:notesMasterId r:id="rId4"/>
  </p:notesMasterIdLst>
  <p:handoutMasterIdLst>
    <p:handoutMasterId r:id="rId5"/>
  </p:handoutMasterIdLst>
  <p:sldIdLst>
    <p:sldId id="279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 autoAdjust="0"/>
    <p:restoredTop sz="94571" autoAdjust="0"/>
  </p:normalViewPr>
  <p:slideViewPr>
    <p:cSldViewPr>
      <p:cViewPr varScale="1">
        <p:scale>
          <a:sx n="114" d="100"/>
          <a:sy n="114" d="100"/>
        </p:scale>
        <p:origin x="7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août 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7.emf"/><Relationship Id="rId10" Type="http://schemas.openxmlformats.org/officeDocument/2006/relationships/image" Target="../media/image20.emf"/><Relationship Id="rId4" Type="http://schemas.openxmlformats.org/officeDocument/2006/relationships/image" Target="../media/image15.emf"/><Relationship Id="rId9" Type="http://schemas.openxmlformats.org/officeDocument/2006/relationships/image" Target="../media/image19.emf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D4444-B917-2444-A320-631533C06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711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9475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534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17417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1504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0134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018534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24850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4743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6741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54021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422512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704212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843803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6490784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07222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307910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3927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05639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32073193"/>
      </p:ext>
    </p:extLst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33064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496402242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 rot="1800000">
            <a:off x="4979733" y="-1082287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b="0" i="1" spc="600" dirty="0"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pc="300" dirty="0"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2382010563"/>
      </p:ext>
    </p:extLst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57718"/>
      </p:ext>
    </p:extLst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1271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août 23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406">
          <p15:clr>
            <a:srgbClr val="F26B43"/>
          </p15:clr>
        </p15:guide>
        <p15:guide id="5" orient="horz" pos="3916">
          <p15:clr>
            <a:srgbClr val="F26B43"/>
          </p15:clr>
        </p15:guide>
        <p15:guide id="6" pos="6834">
          <p15:clr>
            <a:srgbClr val="F26B43"/>
          </p15:clr>
        </p15:guide>
        <p15:guide id="7" pos="6728">
          <p15:clr>
            <a:srgbClr val="F26B43"/>
          </p15:clr>
        </p15:guide>
        <p15:guide id="8" pos="1292">
          <p15:clr>
            <a:srgbClr val="F26B43"/>
          </p15:clr>
        </p15:guide>
        <p15:guide id="9" pos="1044">
          <p15:clr>
            <a:srgbClr val="F26B43"/>
          </p15:clr>
        </p15:guide>
        <p15:guide id="10" pos="1990">
          <p15:clr>
            <a:srgbClr val="F26B43"/>
          </p15:clr>
        </p15:guide>
        <p15:guide id="11" pos="2242">
          <p15:clr>
            <a:srgbClr val="F26B43"/>
          </p15:clr>
        </p15:guide>
        <p15:guide id="12" pos="2938">
          <p15:clr>
            <a:srgbClr val="F26B43"/>
          </p15:clr>
        </p15:guide>
        <p15:guide id="13" pos="3190">
          <p15:clr>
            <a:srgbClr val="F26B43"/>
          </p15:clr>
        </p15:guide>
        <p15:guide id="14" pos="4138">
          <p15:clr>
            <a:srgbClr val="F26B43"/>
          </p15:clr>
        </p15:guide>
        <p15:guide id="15" pos="3885">
          <p15:clr>
            <a:srgbClr val="F26B43"/>
          </p15:clr>
        </p15:guide>
        <p15:guide id="16" pos="4838">
          <p15:clr>
            <a:srgbClr val="F26B43"/>
          </p15:clr>
        </p15:guide>
        <p15:guide id="17" pos="5084">
          <p15:clr>
            <a:srgbClr val="F26B43"/>
          </p15:clr>
        </p15:guide>
        <p15:guide id="18" pos="5784">
          <p15:clr>
            <a:srgbClr val="F26B43"/>
          </p15:clr>
        </p15:guide>
        <p15:guide id="19" pos="6032">
          <p15:clr>
            <a:srgbClr val="F26B43"/>
          </p15:clr>
        </p15:guide>
        <p15:guide id="20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png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8B161DF-0B04-DA43-8872-F08463775AF3}"/>
              </a:ext>
            </a:extLst>
          </p:cNvPr>
          <p:cNvSpPr/>
          <p:nvPr/>
        </p:nvSpPr>
        <p:spPr>
          <a:xfrm>
            <a:off x="6917472" y="1208914"/>
            <a:ext cx="3354992" cy="5127701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688394-8EA1-414F-9CFE-8B9F1DA7463F}"/>
              </a:ext>
            </a:extLst>
          </p:cNvPr>
          <p:cNvGrpSpPr/>
          <p:nvPr/>
        </p:nvGrpSpPr>
        <p:grpSpPr>
          <a:xfrm>
            <a:off x="796413" y="1208914"/>
            <a:ext cx="3433965" cy="4898835"/>
            <a:chOff x="796413" y="924672"/>
            <a:chExt cx="3433965" cy="5140619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6B18FC4-0EC2-D842-9F91-793486EBD6C6}"/>
                </a:ext>
              </a:extLst>
            </p:cNvPr>
            <p:cNvSpPr/>
            <p:nvPr/>
          </p:nvSpPr>
          <p:spPr>
            <a:xfrm>
              <a:off x="796413" y="924672"/>
              <a:ext cx="3433965" cy="5140619"/>
            </a:xfrm>
            <a:prstGeom prst="roundRect">
              <a:avLst>
                <a:gd name="adj" fmla="val 5167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34888" y="2682175"/>
              <a:ext cx="3352551" cy="3347302"/>
            </a:xfrm>
            <a:prstGeom prst="roundRect">
              <a:avLst>
                <a:gd name="adj" fmla="val 4301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FF18F5A-C793-934C-8AEF-05C54219B54D}"/>
              </a:ext>
            </a:extLst>
          </p:cNvPr>
          <p:cNvSpPr/>
          <p:nvPr/>
        </p:nvSpPr>
        <p:spPr>
          <a:xfrm>
            <a:off x="7054106" y="1452708"/>
            <a:ext cx="3088402" cy="1659235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CA0457D-044B-EA4C-9A83-679682284CEE}"/>
              </a:ext>
            </a:extLst>
          </p:cNvPr>
          <p:cNvSpPr/>
          <p:nvPr/>
        </p:nvSpPr>
        <p:spPr>
          <a:xfrm>
            <a:off x="7054106" y="4862184"/>
            <a:ext cx="3088402" cy="1344235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58749" y="2883755"/>
            <a:ext cx="2250756" cy="3191506"/>
          </a:xfrm>
          <a:prstGeom prst="roundRect">
            <a:avLst>
              <a:gd name="adj" fmla="val 5765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87839" y="153598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87839" y="2178274"/>
            <a:ext cx="2423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Packs</a:t>
            </a:r>
          </a:p>
          <a:p>
            <a:r>
              <a:rPr lang="en-US" dirty="0"/>
              <a:t>Foundation Libraries</a:t>
            </a:r>
          </a:p>
          <a:p>
            <a:r>
              <a:rPr lang="en-US" dirty="0"/>
              <a:t>Add-On Libraries</a:t>
            </a:r>
            <a:endParaRPr lang="en-US" b="1" dirty="0"/>
          </a:p>
          <a:p>
            <a:r>
              <a:rPr lang="en-US" dirty="0"/>
              <a:t>Abstraction Layer Implementations</a:t>
            </a:r>
          </a:p>
          <a:p>
            <a:r>
              <a:rPr lang="en-US" dirty="0"/>
              <a:t>Add-On Tools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187839" y="4978661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25039" y="3378855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Workbench &amp; Wizards</a:t>
            </a:r>
          </a:p>
          <a:p>
            <a:r>
              <a:rPr lang="en-US" dirty="0"/>
              <a:t>Front Panel Designer</a:t>
            </a:r>
          </a:p>
          <a:p>
            <a:r>
              <a:rPr lang="en-US" dirty="0"/>
              <a:t>VEE Port Builder</a:t>
            </a:r>
          </a:p>
          <a:p>
            <a:r>
              <a:rPr lang="en-US" dirty="0"/>
              <a:t>Memory Map Analyzer</a:t>
            </a:r>
          </a:p>
          <a:p>
            <a:r>
              <a:rPr lang="en-US" dirty="0"/>
              <a:t>Heap Analyzer</a:t>
            </a:r>
          </a:p>
          <a:p>
            <a:r>
              <a:rPr lang="en-US" dirty="0"/>
              <a:t>Font Designer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87839" y="5245975"/>
            <a:ext cx="23762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Libraries Usage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Applications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VEE Port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Ecosystem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Abstraction Layer Implementations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25039" y="3050662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18524" y="4589810"/>
            <a:ext cx="198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025039" y="4487623"/>
            <a:ext cx="2982729" cy="1416190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18524" y="4905196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Module Dependencies Resolver</a:t>
            </a:r>
          </a:p>
          <a:p>
            <a:r>
              <a:rPr lang="en-US" dirty="0"/>
              <a:t>Build Tools (including Java Compiler)</a:t>
            </a:r>
          </a:p>
          <a:p>
            <a:r>
              <a:rPr lang="en-US" dirty="0"/>
              <a:t>Command Line Interface</a:t>
            </a:r>
          </a:p>
          <a:p>
            <a:r>
              <a:rPr lang="en-US" dirty="0"/>
              <a:t>Module Natures</a:t>
            </a:r>
          </a:p>
          <a:p>
            <a:pPr indent="0">
              <a:buNone/>
            </a:pPr>
            <a:r>
              <a:rPr lang="en-US" dirty="0"/>
              <a:t>(skeletons, build types, plugins)</a:t>
            </a:r>
          </a:p>
          <a:p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695400" y="2708405"/>
            <a:ext cx="6008139" cy="3573967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52783" y="3032806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8" y="3050662"/>
            <a:ext cx="455462" cy="45911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46669" y="3401045"/>
            <a:ext cx="2367435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spcBef>
                <a:spcPts val="200"/>
              </a:spcBef>
            </a:pPr>
            <a:r>
              <a:rPr lang="en-US" dirty="0"/>
              <a:t>Core Engine (MEJ32)</a:t>
            </a:r>
          </a:p>
          <a:p>
            <a:pPr>
              <a:spcBef>
                <a:spcPts val="200"/>
              </a:spcBef>
            </a:pPr>
            <a:r>
              <a:rPr lang="en-US" dirty="0"/>
              <a:t>SOAR</a:t>
            </a:r>
          </a:p>
          <a:p>
            <a:pPr>
              <a:spcBef>
                <a:spcPts val="200"/>
              </a:spcBef>
            </a:pPr>
            <a:r>
              <a:rPr lang="en-US" dirty="0"/>
              <a:t>Simulator</a:t>
            </a:r>
          </a:p>
          <a:p>
            <a:pPr>
              <a:spcBef>
                <a:spcPts val="200"/>
              </a:spcBef>
            </a:pPr>
            <a:r>
              <a:rPr lang="en-US" dirty="0"/>
              <a:t>Front Panel</a:t>
            </a:r>
          </a:p>
          <a:p>
            <a:pPr>
              <a:spcBef>
                <a:spcPts val="200"/>
              </a:spcBef>
            </a:pPr>
            <a:r>
              <a:rPr lang="en-US" dirty="0"/>
              <a:t>Runtime Foundation Libraries</a:t>
            </a:r>
          </a:p>
          <a:p>
            <a:pPr marL="457200" indent="-17145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EDC, BON, SNI, KF</a:t>
            </a:r>
          </a:p>
          <a:p>
            <a:pPr>
              <a:spcBef>
                <a:spcPts val="200"/>
              </a:spcBef>
            </a:pPr>
            <a:r>
              <a:rPr lang="en-US" dirty="0"/>
              <a:t>ELF tools for C Toolchain linking</a:t>
            </a:r>
          </a:p>
          <a:p>
            <a:pPr>
              <a:spcBef>
                <a:spcPts val="200"/>
              </a:spcBef>
            </a:pPr>
            <a:r>
              <a:rPr lang="en-US" dirty="0"/>
              <a:t>Build &amp; Link Scripts</a:t>
            </a:r>
          </a:p>
          <a:p>
            <a:pPr>
              <a:spcBef>
                <a:spcPts val="200"/>
              </a:spcBef>
            </a:pPr>
            <a:r>
              <a:rPr lang="en-US" dirty="0"/>
              <a:t>License Check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87839" y="1812843"/>
            <a:ext cx="242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i="1" dirty="0"/>
              <a:t>Various Licenses:</a:t>
            </a:r>
            <a:br>
              <a:rPr lang="en-US" i="1" dirty="0"/>
            </a:br>
            <a:r>
              <a:rPr lang="en-US" i="1" dirty="0">
                <a:solidFill>
                  <a:schemeClr val="accent1"/>
                </a:solidFill>
              </a:rPr>
              <a:t>SDK EULA </a:t>
            </a:r>
            <a:r>
              <a:rPr lang="en-US" i="1" dirty="0"/>
              <a:t>, Apache, Eclipse, BSD, etc.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82" y="1516317"/>
            <a:ext cx="787514" cy="805627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23AA134-BF24-B440-8CF0-7162071EAC75}"/>
              </a:ext>
            </a:extLst>
          </p:cNvPr>
          <p:cNvSpPr/>
          <p:nvPr/>
        </p:nvSpPr>
        <p:spPr>
          <a:xfrm>
            <a:off x="7054106" y="3189364"/>
            <a:ext cx="3088402" cy="1595448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87839" y="3272834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87839" y="3535723"/>
            <a:ext cx="2367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Packs</a:t>
            </a:r>
          </a:p>
          <a:p>
            <a:r>
              <a:rPr lang="en-US" dirty="0"/>
              <a:t>Foundation Libraries</a:t>
            </a:r>
          </a:p>
          <a:p>
            <a:r>
              <a:rPr lang="en-US" dirty="0"/>
              <a:t>Add-On Libraries</a:t>
            </a:r>
          </a:p>
          <a:p>
            <a:r>
              <a:rPr lang="en-US" dirty="0"/>
              <a:t>Abstraction Layer Implementations</a:t>
            </a:r>
          </a:p>
          <a:p>
            <a:r>
              <a:rPr lang="en-US" dirty="0"/>
              <a:t>Demo Applications Modules</a:t>
            </a:r>
          </a:p>
          <a:p>
            <a:r>
              <a:rPr lang="en-US" dirty="0"/>
              <a:t>Demo VEE Port Modules</a:t>
            </a:r>
          </a:p>
          <a:p>
            <a:r>
              <a:rPr lang="en-US" dirty="0"/>
              <a:t>Demo Firmware &amp; Virtual Devices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4F5EE46-2BC5-DF40-93A6-0894A861A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51" y="3337162"/>
            <a:ext cx="787514" cy="8056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6D7B7A7-B133-1345-B9B7-0C004F631433}"/>
              </a:ext>
            </a:extLst>
          </p:cNvPr>
          <p:cNvSpPr txBox="1"/>
          <p:nvPr/>
        </p:nvSpPr>
        <p:spPr>
          <a:xfrm>
            <a:off x="1025039" y="1537545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B7D069-2C21-A949-A75B-A94D68B1CB1D}"/>
              </a:ext>
            </a:extLst>
          </p:cNvPr>
          <p:cNvSpPr txBox="1"/>
          <p:nvPr/>
        </p:nvSpPr>
        <p:spPr>
          <a:xfrm>
            <a:off x="1025039" y="1808739"/>
            <a:ext cx="2652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Eclipse Rich Client Platform (RCP)</a:t>
            </a:r>
          </a:p>
          <a:p>
            <a:r>
              <a:rPr lang="en-US" b="1" dirty="0"/>
              <a:t>SDK Version </a:t>
            </a:r>
            <a:r>
              <a:rPr lang="en-US" b="1" dirty="0">
                <a:latin typeface="Consolas" panose="020B0609020204030204" pitchFamily="49" charset="0"/>
              </a:rPr>
              <a:t>5.m.p</a:t>
            </a:r>
          </a:p>
          <a:p>
            <a:r>
              <a:rPr lang="en-US" dirty="0"/>
              <a:t>Java Linter &amp; Debugger</a:t>
            </a:r>
          </a:p>
          <a:p>
            <a:r>
              <a:rPr lang="en-US" dirty="0"/>
              <a:t>Text Editors (C/C++, Markdown, XML)</a:t>
            </a:r>
          </a:p>
          <a:p>
            <a:r>
              <a:rPr lang="en-US" dirty="0"/>
              <a:t>Code Quality (</a:t>
            </a:r>
            <a:r>
              <a:rPr lang="en-US" dirty="0" err="1"/>
              <a:t>Sonarlint</a:t>
            </a:r>
            <a:r>
              <a:rPr lang="en-US" dirty="0"/>
              <a:t> &amp; Null Analysis)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FE977E-CFE6-5841-8CE3-8D2664BD1B99}"/>
              </a:ext>
            </a:extLst>
          </p:cNvPr>
          <p:cNvSpPr/>
          <p:nvPr/>
        </p:nvSpPr>
        <p:spPr>
          <a:xfrm>
            <a:off x="4487617" y="2347386"/>
            <a:ext cx="208474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MICROEJ SDK EULA </a:t>
            </a:r>
            <a:b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(</a:t>
            </a:r>
            <a:r>
              <a:rPr lang="en-US" sz="11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End User License Agreement)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00A1F69-90C8-614E-A109-B2AB4C011D21}"/>
              </a:ext>
            </a:extLst>
          </p:cNvPr>
          <p:cNvSpPr/>
          <p:nvPr/>
        </p:nvSpPr>
        <p:spPr>
          <a:xfrm>
            <a:off x="1118525" y="945895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52" y="1026609"/>
            <a:ext cx="2344649" cy="35638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F434DB9-6B3D-CA47-B322-F3CC3A3989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91" y="2948062"/>
            <a:ext cx="725746" cy="649543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BAC10A3-2F9D-8845-95D6-EA98A639CD92}"/>
              </a:ext>
            </a:extLst>
          </p:cNvPr>
          <p:cNvSpPr/>
          <p:nvPr/>
        </p:nvSpPr>
        <p:spPr>
          <a:xfrm>
            <a:off x="7457867" y="94589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C95280-1B8D-1941-BF7A-21E0CE227DE4}"/>
              </a:ext>
            </a:extLst>
          </p:cNvPr>
          <p:cNvSpPr txBox="1"/>
          <p:nvPr/>
        </p:nvSpPr>
        <p:spPr>
          <a:xfrm>
            <a:off x="7908118" y="106146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34" y="1017772"/>
            <a:ext cx="370688" cy="35146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3AF7480-2B09-0942-AAD4-91F4A5814B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10" y="4975954"/>
            <a:ext cx="586755" cy="58675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69" y="4551552"/>
            <a:ext cx="401766" cy="401766"/>
          </a:xfrm>
          <a:prstGeom prst="rect">
            <a:avLst/>
          </a:prstGeom>
        </p:spPr>
      </p:pic>
      <p:pic>
        <p:nvPicPr>
          <p:cNvPr id="1026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891" y="1510781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MICROEJ Charter Theme 2021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Charter Theme 2021" id="{CDD88EAF-2C44-3146-A10C-19EDE12D24A1}" vid="{1F18A0AF-E2F9-704D-B88E-5AC8A9CB34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203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Brandon Grotesque Black</vt:lpstr>
      <vt:lpstr>Calibri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ExtraLight</vt:lpstr>
      <vt:lpstr>Source Sans Pro Light</vt:lpstr>
      <vt:lpstr>Template-MicroEJ</vt:lpstr>
      <vt:lpstr>MICROEJ Charter Theme 2021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Rivière</cp:lastModifiedBy>
  <cp:revision>128</cp:revision>
  <dcterms:created xsi:type="dcterms:W3CDTF">2017-01-10T13:21:08Z</dcterms:created>
  <dcterms:modified xsi:type="dcterms:W3CDTF">2023-08-24T07:55:59Z</dcterms:modified>
</cp:coreProperties>
</file>