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5"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ext uri="{19B8F6BF-5375-455C-9EA6-DF929625EA0E}">
        <p15:presenceInfo xmlns:p15="http://schemas.microsoft.com/office/powerpoint/2012/main" userId="be9668c8704a2840" providerId="Windows Live"/>
      </p:ext>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5" autoAdjust="0"/>
    <p:restoredTop sz="79681" autoAdjust="0"/>
  </p:normalViewPr>
  <p:slideViewPr>
    <p:cSldViewPr>
      <p:cViewPr varScale="1">
        <p:scale>
          <a:sx n="91" d="100"/>
          <a:sy n="91" d="100"/>
        </p:scale>
        <p:origin x="14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28/09/2020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28/09/2020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Firmware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sp>
        <p:nvSpPr>
          <p:cNvPr id="5" name="Rectangle 4"/>
          <p:cNvSpPr/>
          <p:nvPr/>
        </p:nvSpPr>
        <p:spPr>
          <a:xfrm>
            <a:off x="1732299" y="3429000"/>
            <a:ext cx="4075670" cy="430407"/>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MicroEJ SDK (App Builder)</a:t>
            </a:r>
          </a:p>
        </p:txBody>
      </p:sp>
      <p:sp>
        <p:nvSpPr>
          <p:cNvPr id="88" name="Bande diagonale 192"/>
          <p:cNvSpPr/>
          <p:nvPr/>
        </p:nvSpPr>
        <p:spPr>
          <a:xfrm>
            <a:off x="1452471" y="1881060"/>
            <a:ext cx="279828" cy="26961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cxnSp>
        <p:nvCxnSpPr>
          <p:cNvPr id="8" name="Connecteur droit avec flèche 149"/>
          <p:cNvCxnSpPr>
            <a:stCxn id="7" idx="2"/>
          </p:cNvCxnSpPr>
          <p:nvPr/>
        </p:nvCxnSpPr>
        <p:spPr>
          <a:xfrm flipH="1">
            <a:off x="2088798" y="2489951"/>
            <a:ext cx="0" cy="9275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175"/>
          <p:cNvSpPr txBox="1"/>
          <p:nvPr/>
        </p:nvSpPr>
        <p:spPr>
          <a:xfrm>
            <a:off x="2243082" y="3171251"/>
            <a:ext cx="582211" cy="246221"/>
          </a:xfrm>
          <a:prstGeom prst="rect">
            <a:avLst/>
          </a:prstGeom>
          <a:noFill/>
        </p:spPr>
        <p:txBody>
          <a:bodyPr wrap="none" rtlCol="0">
            <a:spAutoFit/>
          </a:bodyPr>
          <a:lstStyle/>
          <a:p>
            <a:pPr>
              <a:defRPr/>
            </a:pPr>
            <a:r>
              <a:rPr lang="en-US" sz="1000" dirty="0">
                <a:solidFill>
                  <a:srgbClr val="97A7AF"/>
                </a:solidFill>
              </a:rPr>
              <a:t>(.a, .jar)</a:t>
            </a:r>
          </a:p>
        </p:txBody>
      </p:sp>
      <p:sp>
        <p:nvSpPr>
          <p:cNvPr id="7" name="Rectangle 6"/>
          <p:cNvSpPr/>
          <p:nvPr/>
        </p:nvSpPr>
        <p:spPr>
          <a:xfrm>
            <a:off x="1448427" y="1877951"/>
            <a:ext cx="1332000" cy="612000"/>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MicroEJ Platform</a:t>
            </a:r>
            <a:endParaRPr lang="en-US" sz="1000" dirty="0">
              <a:solidFill>
                <a:srgbClr val="FFFFFF"/>
              </a:solidFill>
              <a:cs typeface="Arial" panose="020B0604020202020204" pitchFamily="34" charset="0"/>
            </a:endParaRPr>
          </a:p>
        </p:txBody>
      </p:sp>
      <p:sp>
        <p:nvSpPr>
          <p:cNvPr id="10" name="Bande diagonale 37"/>
          <p:cNvSpPr/>
          <p:nvPr/>
        </p:nvSpPr>
        <p:spPr>
          <a:xfrm>
            <a:off x="1452471" y="187795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 name="ZoneTexte 178"/>
          <p:cNvSpPr txBox="1"/>
          <p:nvPr/>
        </p:nvSpPr>
        <p:spPr>
          <a:xfrm rot="18945775">
            <a:off x="1394297" y="1854372"/>
            <a:ext cx="333746" cy="230832"/>
          </a:xfrm>
          <a:prstGeom prst="rect">
            <a:avLst/>
          </a:prstGeom>
          <a:noFill/>
        </p:spPr>
        <p:txBody>
          <a:bodyPr wrap="none" rtlCol="0">
            <a:spAutoFit/>
          </a:bodyPr>
          <a:lstStyle/>
          <a:p>
            <a:pPr>
              <a:defRPr/>
            </a:pPr>
            <a:r>
              <a:rPr lang="en-US" sz="900" dirty="0">
                <a:solidFill>
                  <a:srgbClr val="FFFFFF"/>
                </a:solidFill>
              </a:rPr>
              <a:t>bin</a:t>
            </a:r>
            <a:endParaRPr lang="en-US" sz="1000" dirty="0">
              <a:solidFill>
                <a:srgbClr val="FFFFFF"/>
              </a:solidFill>
            </a:endParaRPr>
          </a:p>
        </p:txBody>
      </p:sp>
      <p:cxnSp>
        <p:nvCxnSpPr>
          <p:cNvPr id="13" name="Connecteur droit avec flèche 151"/>
          <p:cNvCxnSpPr>
            <a:stCxn id="19" idx="2"/>
            <a:endCxn id="15" idx="0"/>
          </p:cNvCxnSpPr>
          <p:nvPr/>
        </p:nvCxnSpPr>
        <p:spPr>
          <a:xfrm>
            <a:off x="3764715" y="2489951"/>
            <a:ext cx="0" cy="2729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52"/>
          <p:cNvSpPr txBox="1"/>
          <p:nvPr/>
        </p:nvSpPr>
        <p:spPr>
          <a:xfrm>
            <a:off x="3748976" y="317125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15" name="Rectangle 14"/>
          <p:cNvSpPr/>
          <p:nvPr/>
        </p:nvSpPr>
        <p:spPr>
          <a:xfrm>
            <a:off x="3098715" y="2762895"/>
            <a:ext cx="1332000" cy="355970"/>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Java Compiler</a:t>
            </a:r>
          </a:p>
        </p:txBody>
      </p:sp>
      <p:sp>
        <p:nvSpPr>
          <p:cNvPr id="16" name="ZoneTexte 173"/>
          <p:cNvSpPr txBox="1"/>
          <p:nvPr/>
        </p:nvSpPr>
        <p:spPr>
          <a:xfrm>
            <a:off x="3728698" y="2530468"/>
            <a:ext cx="1478975" cy="246221"/>
          </a:xfrm>
          <a:prstGeom prst="rect">
            <a:avLst/>
          </a:prstGeom>
          <a:noFill/>
        </p:spPr>
        <p:txBody>
          <a:bodyPr wrap="square" rtlCol="0">
            <a:spAutoFit/>
          </a:bodyPr>
          <a:lstStyle/>
          <a:p>
            <a:pPr>
              <a:defRPr/>
            </a:pPr>
            <a:r>
              <a:rPr lang="en-US" sz="1000" dirty="0">
                <a:solidFill>
                  <a:srgbClr val="97A7AF"/>
                </a:solidFill>
              </a:rPr>
              <a:t>(.java, .list, resources)</a:t>
            </a:r>
          </a:p>
        </p:txBody>
      </p:sp>
      <p:grpSp>
        <p:nvGrpSpPr>
          <p:cNvPr id="75" name="Group 74"/>
          <p:cNvGrpSpPr/>
          <p:nvPr/>
        </p:nvGrpSpPr>
        <p:grpSpPr>
          <a:xfrm>
            <a:off x="3098715" y="1877951"/>
            <a:ext cx="1332000" cy="612000"/>
            <a:chOff x="4195284" y="1552347"/>
            <a:chExt cx="1332000" cy="612000"/>
          </a:xfrm>
        </p:grpSpPr>
        <p:sp>
          <p:nvSpPr>
            <p:cNvPr id="19" name="Rectangle 18"/>
            <p:cNvSpPr/>
            <p:nvPr/>
          </p:nvSpPr>
          <p:spPr>
            <a:xfrm>
              <a:off x="4195284" y="1552347"/>
              <a:ext cx="1332000" cy="612000"/>
            </a:xfrm>
            <a:prstGeom prst="rect">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Java Application</a:t>
              </a:r>
              <a:endParaRPr lang="en-US" sz="1000" dirty="0">
                <a:solidFill>
                  <a:srgbClr val="FFFFFF"/>
                </a:solidFill>
                <a:cs typeface="Arial" panose="020B0604020202020204" pitchFamily="34" charset="0"/>
              </a:endParaRPr>
            </a:p>
          </p:txBody>
        </p:sp>
        <p:sp>
          <p:nvSpPr>
            <p:cNvPr id="20" name="Bande diagonale 192"/>
            <p:cNvSpPr/>
            <p:nvPr/>
          </p:nvSpPr>
          <p:spPr>
            <a:xfrm>
              <a:off x="4195284" y="1555456"/>
              <a:ext cx="279828" cy="26961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grpSp>
      <p:sp>
        <p:nvSpPr>
          <p:cNvPr id="21" name="ZoneTexte 182"/>
          <p:cNvSpPr txBox="1"/>
          <p:nvPr/>
        </p:nvSpPr>
        <p:spPr>
          <a:xfrm rot="18945775">
            <a:off x="3028290" y="1855956"/>
            <a:ext cx="317716" cy="222410"/>
          </a:xfrm>
          <a:prstGeom prst="rect">
            <a:avLst/>
          </a:prstGeom>
          <a:noFill/>
        </p:spPr>
        <p:txBody>
          <a:bodyPr wrap="none" rtlCol="0">
            <a:spAutoFit/>
          </a:bodyPr>
          <a:lstStyle/>
          <a:p>
            <a:pPr>
              <a:defRPr/>
            </a:pPr>
            <a:r>
              <a:rPr lang="en-US" sz="900" dirty="0" err="1">
                <a:solidFill>
                  <a:srgbClr val="FFFFFF"/>
                </a:solidFill>
              </a:rPr>
              <a:t>src</a:t>
            </a:r>
            <a:endParaRPr lang="en-US" sz="900" dirty="0">
              <a:solidFill>
                <a:srgbClr val="FFFFFF"/>
              </a:solidFill>
            </a:endParaRPr>
          </a:p>
        </p:txBody>
      </p:sp>
      <p:cxnSp>
        <p:nvCxnSpPr>
          <p:cNvPr id="18" name="Connecteur droit avec flèche 149">
            <a:extLst>
              <a:ext uri="{FF2B5EF4-FFF2-40B4-BE49-F238E27FC236}">
                <a16:creationId xmlns:a16="http://schemas.microsoft.com/office/drawing/2014/main" id="{B0E374E3-ADDB-45FD-805E-522DEF8779F6}"/>
              </a:ext>
            </a:extLst>
          </p:cNvPr>
          <p:cNvCxnSpPr>
            <a:cxnSpLocks/>
            <a:stCxn id="15" idx="2"/>
            <a:endCxn id="5" idx="0"/>
          </p:cNvCxnSpPr>
          <p:nvPr/>
        </p:nvCxnSpPr>
        <p:spPr>
          <a:xfrm>
            <a:off x="3764715" y="3118865"/>
            <a:ext cx="5419" cy="3101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167"/>
          <p:cNvSpPr txBox="1"/>
          <p:nvPr/>
        </p:nvSpPr>
        <p:spPr>
          <a:xfrm>
            <a:off x="5460070" y="3171251"/>
            <a:ext cx="823159" cy="246221"/>
          </a:xfrm>
          <a:prstGeom prst="rect">
            <a:avLst/>
          </a:prstGeom>
          <a:noFill/>
        </p:spPr>
        <p:txBody>
          <a:bodyPr wrap="square" rtlCol="0">
            <a:spAutoFit/>
          </a:bodyPr>
          <a:lstStyle/>
          <a:p>
            <a:pPr>
              <a:defRPr/>
            </a:pPr>
            <a:r>
              <a:rPr lang="en-US" sz="1000" dirty="0">
                <a:solidFill>
                  <a:srgbClr val="97A7AF"/>
                </a:solidFill>
              </a:rPr>
              <a:t>(.jar)</a:t>
            </a:r>
          </a:p>
        </p:txBody>
      </p:sp>
      <p:cxnSp>
        <p:nvCxnSpPr>
          <p:cNvPr id="24" name="Connecteur droit avec flèche 149"/>
          <p:cNvCxnSpPr>
            <a:stCxn id="25" idx="2"/>
          </p:cNvCxnSpPr>
          <p:nvPr/>
        </p:nvCxnSpPr>
        <p:spPr>
          <a:xfrm>
            <a:off x="5473889" y="2489951"/>
            <a:ext cx="0" cy="91264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4749003" y="1855905"/>
            <a:ext cx="1390886" cy="634046"/>
            <a:chOff x="5742000" y="1530301"/>
            <a:chExt cx="1390886" cy="634046"/>
          </a:xfrm>
        </p:grpSpPr>
        <p:sp>
          <p:nvSpPr>
            <p:cNvPr id="25" name="Rectangle 24"/>
            <p:cNvSpPr/>
            <p:nvPr/>
          </p:nvSpPr>
          <p:spPr>
            <a:xfrm>
              <a:off x="5800886" y="1552347"/>
              <a:ext cx="1332000" cy="612000"/>
            </a:xfrm>
            <a:prstGeom prst="rect">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Java Libraries</a:t>
              </a:r>
            </a:p>
            <a:p>
              <a:pPr algn="ctr">
                <a:defRPr/>
              </a:pPr>
              <a:r>
                <a:rPr lang="en-US" sz="1000" dirty="0">
                  <a:solidFill>
                    <a:srgbClr val="FFFFFF"/>
                  </a:solidFill>
                  <a:cs typeface="Arial" panose="020B0604020202020204" pitchFamily="34" charset="0"/>
                </a:rPr>
                <a:t>Add-on Libraries</a:t>
              </a:r>
            </a:p>
          </p:txBody>
        </p:sp>
        <p:grpSp>
          <p:nvGrpSpPr>
            <p:cNvPr id="26" name="Group 25"/>
            <p:cNvGrpSpPr/>
            <p:nvPr/>
          </p:nvGrpSpPr>
          <p:grpSpPr>
            <a:xfrm>
              <a:off x="5742000" y="1530301"/>
              <a:ext cx="338002" cy="303407"/>
              <a:chOff x="2177971" y="734063"/>
              <a:chExt cx="338002" cy="303407"/>
            </a:xfrm>
          </p:grpSpPr>
          <p:sp>
            <p:nvSpPr>
              <p:cNvPr id="27" name="Bande diagonale 37"/>
              <p:cNvSpPr/>
              <p:nvPr/>
            </p:nvSpPr>
            <p:spPr>
              <a:xfrm>
                <a:off x="2236145" y="75764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28" name="ZoneTexte 178"/>
              <p:cNvSpPr txBox="1"/>
              <p:nvPr/>
            </p:nvSpPr>
            <p:spPr>
              <a:xfrm rot="18945775">
                <a:off x="2177971" y="734063"/>
                <a:ext cx="333746" cy="230832"/>
              </a:xfrm>
              <a:prstGeom prst="rect">
                <a:avLst/>
              </a:prstGeom>
              <a:noFill/>
            </p:spPr>
            <p:txBody>
              <a:bodyPr wrap="none" rtlCol="0">
                <a:spAutoFit/>
              </a:bodyPr>
              <a:lstStyle/>
              <a:p>
                <a:pPr>
                  <a:defRPr/>
                </a:pPr>
                <a:r>
                  <a:rPr lang="en-US" sz="900" dirty="0">
                    <a:solidFill>
                      <a:srgbClr val="FFFFFF"/>
                    </a:solidFill>
                  </a:rPr>
                  <a:t>bin</a:t>
                </a:r>
                <a:endParaRPr lang="en-US" sz="1000" dirty="0">
                  <a:solidFill>
                    <a:srgbClr val="FFFFFF"/>
                  </a:solidFill>
                </a:endParaRPr>
              </a:p>
            </p:txBody>
          </p:sp>
        </p:grpSp>
      </p:grpSp>
      <p:sp>
        <p:nvSpPr>
          <p:cNvPr id="29" name="Rectangle 28"/>
          <p:cNvSpPr/>
          <p:nvPr/>
        </p:nvSpPr>
        <p:spPr>
          <a:xfrm>
            <a:off x="3625499" y="4322467"/>
            <a:ext cx="5593020" cy="351474"/>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ELF Linker</a:t>
            </a:r>
          </a:p>
        </p:txBody>
      </p:sp>
      <p:sp>
        <p:nvSpPr>
          <p:cNvPr id="30" name="ZoneTexte 167"/>
          <p:cNvSpPr txBox="1"/>
          <p:nvPr/>
        </p:nvSpPr>
        <p:spPr>
          <a:xfrm>
            <a:off x="3795915" y="4101167"/>
            <a:ext cx="1904689" cy="246221"/>
          </a:xfrm>
          <a:prstGeom prst="rect">
            <a:avLst/>
          </a:prstGeom>
          <a:noFill/>
        </p:spPr>
        <p:txBody>
          <a:bodyPr wrap="none" rtlCol="0">
            <a:spAutoFit/>
          </a:bodyPr>
          <a:lstStyle/>
          <a:p>
            <a:pPr>
              <a:defRPr/>
            </a:pPr>
            <a:r>
              <a:rPr lang="en-US" sz="1000">
                <a:solidFill>
                  <a:srgbClr val="97A7AF"/>
                </a:solidFill>
              </a:rPr>
              <a:t>(microejruntime.</a:t>
            </a:r>
            <a:r>
              <a:rPr lang="en-US" sz="1000" dirty="0">
                <a:solidFill>
                  <a:srgbClr val="97A7AF"/>
                </a:solidFill>
              </a:rPr>
              <a:t>a</a:t>
            </a:r>
            <a:r>
              <a:rPr lang="en-US" sz="1000">
                <a:solidFill>
                  <a:srgbClr val="97A7AF"/>
                </a:solidFill>
              </a:rPr>
              <a:t>, microejapp.</a:t>
            </a:r>
            <a:r>
              <a:rPr lang="en-US" sz="1000" dirty="0">
                <a:solidFill>
                  <a:srgbClr val="97A7AF"/>
                </a:solidFill>
              </a:rPr>
              <a:t>o)</a:t>
            </a:r>
          </a:p>
        </p:txBody>
      </p:sp>
      <p:cxnSp>
        <p:nvCxnSpPr>
          <p:cNvPr id="31" name="Connecteur droit avec flèche 149">
            <a:extLst>
              <a:ext uri="{FF2B5EF4-FFF2-40B4-BE49-F238E27FC236}">
                <a16:creationId xmlns:a16="http://schemas.microsoft.com/office/drawing/2014/main" id="{ED76A057-C789-4B13-AF66-FCF64679A599}"/>
              </a:ext>
            </a:extLst>
          </p:cNvPr>
          <p:cNvCxnSpPr>
            <a:cxnSpLocks/>
            <a:stCxn id="29" idx="2"/>
            <a:endCxn id="111" idx="0"/>
          </p:cNvCxnSpPr>
          <p:nvPr/>
        </p:nvCxnSpPr>
        <p:spPr>
          <a:xfrm flipH="1">
            <a:off x="6421754" y="4673941"/>
            <a:ext cx="255" cy="48578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9"/>
          <p:cNvCxnSpPr>
            <a:stCxn id="47" idx="2"/>
          </p:cNvCxnSpPr>
          <p:nvPr/>
        </p:nvCxnSpPr>
        <p:spPr>
          <a:xfrm flipH="1">
            <a:off x="7153891" y="3119295"/>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p:cNvCxnSpPr>
            <a:stCxn id="44" idx="2"/>
            <a:endCxn id="47" idx="0"/>
          </p:cNvCxnSpPr>
          <p:nvPr/>
        </p:nvCxnSpPr>
        <p:spPr>
          <a:xfrm flipH="1">
            <a:off x="7184909" y="2489951"/>
            <a:ext cx="0" cy="27294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12"/>
          <p:cNvSpPr txBox="1"/>
          <p:nvPr/>
        </p:nvSpPr>
        <p:spPr>
          <a:xfrm>
            <a:off x="7153891" y="4101167"/>
            <a:ext cx="360996" cy="246221"/>
          </a:xfrm>
          <a:prstGeom prst="rect">
            <a:avLst/>
          </a:prstGeom>
          <a:noFill/>
        </p:spPr>
        <p:txBody>
          <a:bodyPr wrap="none" rtlCol="0">
            <a:spAutoFit/>
          </a:bodyPr>
          <a:lstStyle/>
          <a:p>
            <a:pPr>
              <a:defRPr/>
            </a:pPr>
            <a:r>
              <a:rPr lang="en-US" sz="1000" dirty="0">
                <a:solidFill>
                  <a:srgbClr val="97A7AF"/>
                </a:solidFill>
              </a:rPr>
              <a:t>(.o)</a:t>
            </a:r>
          </a:p>
        </p:txBody>
      </p:sp>
      <p:sp>
        <p:nvSpPr>
          <p:cNvPr id="47" name="Rectangle 46"/>
          <p:cNvSpPr/>
          <p:nvPr/>
        </p:nvSpPr>
        <p:spPr>
          <a:xfrm>
            <a:off x="6518909" y="2762895"/>
            <a:ext cx="1332000" cy="356400"/>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C Compiler</a:t>
            </a:r>
          </a:p>
        </p:txBody>
      </p:sp>
      <p:sp>
        <p:nvSpPr>
          <p:cNvPr id="48" name="ZoneTexte 167"/>
          <p:cNvSpPr txBox="1"/>
          <p:nvPr/>
        </p:nvSpPr>
        <p:spPr>
          <a:xfrm>
            <a:off x="7228783" y="2530468"/>
            <a:ext cx="508473" cy="246221"/>
          </a:xfrm>
          <a:prstGeom prst="rect">
            <a:avLst/>
          </a:prstGeom>
          <a:noFill/>
        </p:spPr>
        <p:txBody>
          <a:bodyPr wrap="none" rtlCol="0">
            <a:spAutoFit/>
          </a:bodyPr>
          <a:lstStyle/>
          <a:p>
            <a:pPr>
              <a:defRPr/>
            </a:pPr>
            <a:r>
              <a:rPr lang="en-US" sz="1000" dirty="0">
                <a:solidFill>
                  <a:srgbClr val="97A7AF"/>
                </a:solidFill>
              </a:rPr>
              <a:t>(.c, .h)</a:t>
            </a:r>
          </a:p>
        </p:txBody>
      </p:sp>
      <p:grpSp>
        <p:nvGrpSpPr>
          <p:cNvPr id="73" name="Group 72"/>
          <p:cNvGrpSpPr/>
          <p:nvPr/>
        </p:nvGrpSpPr>
        <p:grpSpPr>
          <a:xfrm>
            <a:off x="6458177" y="1855905"/>
            <a:ext cx="1401265" cy="634046"/>
            <a:chOff x="7576170" y="1530301"/>
            <a:chExt cx="1401265" cy="634046"/>
          </a:xfrm>
        </p:grpSpPr>
        <p:sp>
          <p:nvSpPr>
            <p:cNvPr id="44" name="Rectangle 43"/>
            <p:cNvSpPr/>
            <p:nvPr/>
          </p:nvSpPr>
          <p:spPr>
            <a:xfrm>
              <a:off x="7645435" y="1552347"/>
              <a:ext cx="1332000" cy="612000"/>
            </a:xfrm>
            <a:prstGeom prst="rect">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Code</a:t>
              </a:r>
              <a:br>
                <a:rPr lang="en-US" sz="1000" b="1" dirty="0">
                  <a:solidFill>
                    <a:schemeClr val="bg1"/>
                  </a:solidFill>
                  <a:cs typeface="Arial" panose="020B0604020202020204" pitchFamily="34" charset="0"/>
                </a:rPr>
              </a:br>
              <a:r>
                <a:rPr lang="en-US" sz="1000" b="1" dirty="0">
                  <a:solidFill>
                    <a:schemeClr val="bg1"/>
                  </a:solidFill>
                  <a:cs typeface="Arial" panose="020B0604020202020204" pitchFamily="34" charset="0"/>
                </a:rPr>
                <a:t> </a:t>
              </a:r>
              <a:r>
                <a:rPr lang="en-US" sz="1000" dirty="0">
                  <a:solidFill>
                    <a:schemeClr val="bg1"/>
                  </a:solidFill>
                  <a:cs typeface="Arial" panose="020B0604020202020204" pitchFamily="34" charset="0"/>
                </a:rPr>
                <a:t>BSP code</a:t>
              </a:r>
            </a:p>
            <a:p>
              <a:pPr algn="ctr"/>
              <a:r>
                <a:rPr lang="en-US" sz="1000" dirty="0">
                  <a:solidFill>
                    <a:schemeClr val="bg1"/>
                  </a:solidFill>
                  <a:cs typeface="Arial" panose="020B0604020202020204" pitchFamily="34" charset="0"/>
                </a:rPr>
                <a:t>Adaptation Layer</a:t>
              </a:r>
            </a:p>
            <a:p>
              <a:pPr algn="ctr"/>
              <a:r>
                <a:rPr lang="en-US" sz="1000" dirty="0">
                  <a:solidFill>
                    <a:schemeClr val="bg1"/>
                  </a:solidFill>
                  <a:cs typeface="Arial" panose="020B0604020202020204" pitchFamily="34" charset="0"/>
                </a:rPr>
                <a:t>+ MicroEJ Startup</a:t>
              </a:r>
            </a:p>
          </p:txBody>
        </p:sp>
        <p:sp>
          <p:nvSpPr>
            <p:cNvPr id="49" name="Bande diagonale 191"/>
            <p:cNvSpPr/>
            <p:nvPr/>
          </p:nvSpPr>
          <p:spPr>
            <a:xfrm>
              <a:off x="7647152" y="1553788"/>
              <a:ext cx="279828" cy="279828"/>
            </a:xfrm>
            <a:prstGeom prst="diagStripe">
              <a:avLst>
                <a:gd name="adj" fmla="val 41991"/>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0" name="ZoneTexte 180"/>
            <p:cNvSpPr txBox="1"/>
            <p:nvPr/>
          </p:nvSpPr>
          <p:spPr>
            <a:xfrm rot="18945775">
              <a:off x="7576170" y="1530301"/>
              <a:ext cx="317716" cy="230832"/>
            </a:xfrm>
            <a:prstGeom prst="rect">
              <a:avLst/>
            </a:prstGeom>
            <a:noFill/>
          </p:spPr>
          <p:txBody>
            <a:bodyPr wrap="none" rtlCol="0">
              <a:spAutoFit/>
            </a:bodyPr>
            <a:lstStyle/>
            <a:p>
              <a:pPr>
                <a:defRPr/>
              </a:pPr>
              <a:r>
                <a:rPr lang="en-US" sz="900" dirty="0" err="1">
                  <a:solidFill>
                    <a:srgbClr val="FFFFFF"/>
                  </a:solidFill>
                </a:rPr>
                <a:t>src</a:t>
              </a:r>
              <a:endParaRPr lang="en-US" sz="900" dirty="0">
                <a:solidFill>
                  <a:srgbClr val="FFFFFF"/>
                </a:solidFill>
              </a:endParaRPr>
            </a:p>
          </p:txBody>
        </p:sp>
      </p:grpSp>
      <p:cxnSp>
        <p:nvCxnSpPr>
          <p:cNvPr id="52" name="Connecteur droit avec flèche 9"/>
          <p:cNvCxnSpPr>
            <a:stCxn id="51" idx="2"/>
          </p:cNvCxnSpPr>
          <p:nvPr/>
        </p:nvCxnSpPr>
        <p:spPr>
          <a:xfrm flipH="1">
            <a:off x="8882083" y="2489951"/>
            <a:ext cx="0" cy="18284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3" name="ZoneTexte 167"/>
          <p:cNvSpPr txBox="1"/>
          <p:nvPr/>
        </p:nvSpPr>
        <p:spPr>
          <a:xfrm>
            <a:off x="8882083" y="4101167"/>
            <a:ext cx="354584" cy="246221"/>
          </a:xfrm>
          <a:prstGeom prst="rect">
            <a:avLst/>
          </a:prstGeom>
          <a:noFill/>
        </p:spPr>
        <p:txBody>
          <a:bodyPr wrap="none" rtlCol="0">
            <a:spAutoFit/>
          </a:bodyPr>
          <a:lstStyle/>
          <a:p>
            <a:pPr>
              <a:defRPr/>
            </a:pPr>
            <a:r>
              <a:rPr lang="en-US" sz="1000" dirty="0">
                <a:solidFill>
                  <a:srgbClr val="97A7AF"/>
                </a:solidFill>
              </a:rPr>
              <a:t>(.a)</a:t>
            </a:r>
          </a:p>
        </p:txBody>
      </p:sp>
      <p:grpSp>
        <p:nvGrpSpPr>
          <p:cNvPr id="72" name="Group 71"/>
          <p:cNvGrpSpPr/>
          <p:nvPr/>
        </p:nvGrpSpPr>
        <p:grpSpPr>
          <a:xfrm>
            <a:off x="8177730" y="1855905"/>
            <a:ext cx="1388281" cy="634046"/>
            <a:chOff x="9064055" y="1530301"/>
            <a:chExt cx="1388281" cy="634046"/>
          </a:xfrm>
        </p:grpSpPr>
        <p:sp>
          <p:nvSpPr>
            <p:cNvPr id="51" name="Rectangle 50"/>
            <p:cNvSpPr/>
            <p:nvPr/>
          </p:nvSpPr>
          <p:spPr>
            <a:xfrm>
              <a:off x="9120336" y="1552347"/>
              <a:ext cx="1332000" cy="612000"/>
            </a:xfrm>
            <a:prstGeom prst="rect">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Libraries</a:t>
              </a:r>
            </a:p>
            <a:p>
              <a:pPr algn="ctr"/>
              <a:r>
                <a:rPr lang="en-US" sz="1000" b="1" dirty="0">
                  <a:solidFill>
                    <a:schemeClr val="bg1"/>
                  </a:solidFill>
                  <a:cs typeface="Arial" panose="020B0604020202020204" pitchFamily="34" charset="0"/>
                </a:rPr>
                <a:t>Legacy C Libraries</a:t>
              </a:r>
            </a:p>
          </p:txBody>
        </p:sp>
        <p:sp>
          <p:nvSpPr>
            <p:cNvPr id="55" name="Bande diagonale 37"/>
            <p:cNvSpPr/>
            <p:nvPr/>
          </p:nvSpPr>
          <p:spPr>
            <a:xfrm>
              <a:off x="9122229" y="1553880"/>
              <a:ext cx="279828" cy="279828"/>
            </a:xfrm>
            <a:prstGeom prst="diagStripe">
              <a:avLst>
                <a:gd name="adj" fmla="val 41991"/>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56" name="ZoneTexte 178"/>
            <p:cNvSpPr txBox="1"/>
            <p:nvPr/>
          </p:nvSpPr>
          <p:spPr>
            <a:xfrm rot="18945775">
              <a:off x="9064055" y="1530301"/>
              <a:ext cx="333746" cy="230832"/>
            </a:xfrm>
            <a:prstGeom prst="rect">
              <a:avLst/>
            </a:prstGeom>
            <a:noFill/>
          </p:spPr>
          <p:txBody>
            <a:bodyPr wrap="none" rtlCol="0">
              <a:spAutoFit/>
            </a:bodyPr>
            <a:lstStyle/>
            <a:p>
              <a:pPr>
                <a:defRPr/>
              </a:pPr>
              <a:r>
                <a:rPr lang="en-US" sz="900" dirty="0">
                  <a:solidFill>
                    <a:srgbClr val="FFFFFF"/>
                  </a:solidFill>
                </a:rPr>
                <a:t>bin</a:t>
              </a:r>
              <a:endParaRPr lang="en-US" sz="1000" dirty="0">
                <a:solidFill>
                  <a:srgbClr val="FFFFFF"/>
                </a:solidFill>
              </a:endParaRPr>
            </a:p>
          </p:txBody>
        </p:sp>
      </p:grpSp>
      <p:cxnSp>
        <p:nvCxnSpPr>
          <p:cNvPr id="57" name="Connecteur droit avec flèche 9"/>
          <p:cNvCxnSpPr>
            <a:cxnSpLocks/>
            <a:stCxn id="5" idx="2"/>
          </p:cNvCxnSpPr>
          <p:nvPr/>
        </p:nvCxnSpPr>
        <p:spPr>
          <a:xfrm flipH="1">
            <a:off x="3761212" y="3859407"/>
            <a:ext cx="8922" cy="458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167"/>
          <p:cNvSpPr txBox="1"/>
          <p:nvPr/>
        </p:nvSpPr>
        <p:spPr>
          <a:xfrm>
            <a:off x="6408792" y="4910895"/>
            <a:ext cx="904415" cy="246221"/>
          </a:xfrm>
          <a:prstGeom prst="rect">
            <a:avLst/>
          </a:prstGeom>
          <a:noFill/>
        </p:spPr>
        <p:txBody>
          <a:bodyPr wrap="none" rtlCol="0">
            <a:spAutoFit/>
          </a:bodyPr>
          <a:lstStyle/>
          <a:p>
            <a:pPr>
              <a:defRPr/>
            </a:pPr>
            <a:r>
              <a:rPr lang="en-US" sz="1000" dirty="0">
                <a:solidFill>
                  <a:srgbClr val="97A7AF"/>
                </a:solidFill>
              </a:rPr>
              <a:t>(.out, .hex, …)</a:t>
            </a:r>
          </a:p>
        </p:txBody>
      </p:sp>
      <p:sp>
        <p:nvSpPr>
          <p:cNvPr id="59" name="Rectangle 58"/>
          <p:cNvSpPr/>
          <p:nvPr/>
        </p:nvSpPr>
        <p:spPr>
          <a:xfrm flipH="1">
            <a:off x="6369775" y="1703687"/>
            <a:ext cx="3470638" cy="2304569"/>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0" name="Group 109"/>
          <p:cNvGrpSpPr/>
          <p:nvPr/>
        </p:nvGrpSpPr>
        <p:grpSpPr>
          <a:xfrm>
            <a:off x="4358875" y="5136315"/>
            <a:ext cx="4061684" cy="1481596"/>
            <a:chOff x="3034800" y="4299128"/>
            <a:chExt cx="4061684" cy="1481596"/>
          </a:xfrm>
        </p:grpSpPr>
        <p:sp>
          <p:nvSpPr>
            <p:cNvPr id="111" name="Rectangle 110"/>
            <p:cNvSpPr/>
            <p:nvPr/>
          </p:nvSpPr>
          <p:spPr>
            <a:xfrm>
              <a:off x="3098874" y="4322534"/>
              <a:ext cx="3997610" cy="1458190"/>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rgbClr val="FFFFFF"/>
                  </a:solidFill>
                  <a:cs typeface="Arial" panose="020B0604020202020204" pitchFamily="34" charset="0"/>
                </a:rPr>
                <a:t>Firmware</a:t>
              </a:r>
            </a:p>
          </p:txBody>
        </p:sp>
        <p:grpSp>
          <p:nvGrpSpPr>
            <p:cNvPr id="112" name="Group 111"/>
            <p:cNvGrpSpPr/>
            <p:nvPr/>
          </p:nvGrpSpPr>
          <p:grpSpPr>
            <a:xfrm>
              <a:off x="3034800" y="4299128"/>
              <a:ext cx="344751" cy="303135"/>
              <a:chOff x="2671961" y="3299648"/>
              <a:chExt cx="344751" cy="303135"/>
            </a:xfrm>
          </p:grpSpPr>
          <p:sp>
            <p:nvSpPr>
              <p:cNvPr id="125" name="Bande diagonale 197"/>
              <p:cNvSpPr/>
              <p:nvPr/>
            </p:nvSpPr>
            <p:spPr>
              <a:xfrm>
                <a:off x="2736884" y="3322955"/>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6" name="ZoneTexte 198"/>
              <p:cNvSpPr txBox="1"/>
              <p:nvPr/>
            </p:nvSpPr>
            <p:spPr>
              <a:xfrm rot="18945775">
                <a:off x="2671961" y="3299648"/>
                <a:ext cx="333746" cy="230832"/>
              </a:xfrm>
              <a:prstGeom prst="rect">
                <a:avLst/>
              </a:prstGeom>
              <a:noFill/>
            </p:spPr>
            <p:txBody>
              <a:bodyPr wrap="none" rtlCol="0">
                <a:spAutoFit/>
              </a:bodyPr>
              <a:lstStyle/>
              <a:p>
                <a:pPr>
                  <a:defRPr/>
                </a:pPr>
                <a:r>
                  <a:rPr lang="en-US" sz="900" dirty="0">
                    <a:solidFill>
                      <a:srgbClr val="FFFFFF"/>
                    </a:solidFill>
                  </a:rPr>
                  <a:t>bin</a:t>
                </a:r>
              </a:p>
            </p:txBody>
          </p:sp>
        </p:grpSp>
        <p:grpSp>
          <p:nvGrpSpPr>
            <p:cNvPr id="113" name="Group 112"/>
            <p:cNvGrpSpPr/>
            <p:nvPr/>
          </p:nvGrpSpPr>
          <p:grpSpPr>
            <a:xfrm>
              <a:off x="3273048" y="4633391"/>
              <a:ext cx="1084312" cy="986864"/>
              <a:chOff x="535360" y="4765860"/>
              <a:chExt cx="1084312" cy="986864"/>
            </a:xfrm>
          </p:grpSpPr>
          <p:sp>
            <p:nvSpPr>
              <p:cNvPr id="121" name="Rectangle 120"/>
              <p:cNvSpPr/>
              <p:nvPr/>
            </p:nvSpPr>
            <p:spPr>
              <a:xfrm>
                <a:off x="535360" y="4765860"/>
                <a:ext cx="1084312" cy="986864"/>
              </a:xfrm>
              <a:prstGeom prst="rect">
                <a:avLst/>
              </a:prstGeom>
              <a:solidFill>
                <a:schemeClr val="accent1"/>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rgbClr val="FFFFFF"/>
                    </a:solidFill>
                    <a:cs typeface="Arial" panose="020B0604020202020204" pitchFamily="34" charset="0"/>
                  </a:rPr>
                  <a:t>MEJ32 Core</a:t>
                </a:r>
              </a:p>
            </p:txBody>
          </p:sp>
          <p:grpSp>
            <p:nvGrpSpPr>
              <p:cNvPr id="122" name="Group 121">
                <a:extLst>
                  <a:ext uri="{FF2B5EF4-FFF2-40B4-BE49-F238E27FC236}">
                    <a16:creationId xmlns:a16="http://schemas.microsoft.com/office/drawing/2014/main" id="{B912B7B2-7600-4C37-9CFB-97257AC4EC6F}"/>
                  </a:ext>
                </a:extLst>
              </p:cNvPr>
              <p:cNvGrpSpPr/>
              <p:nvPr/>
            </p:nvGrpSpPr>
            <p:grpSpPr>
              <a:xfrm>
                <a:off x="750869" y="4987875"/>
                <a:ext cx="643435" cy="643435"/>
                <a:chOff x="1326080" y="2569883"/>
                <a:chExt cx="900000" cy="900000"/>
              </a:xfrm>
            </p:grpSpPr>
            <p:sp>
              <p:nvSpPr>
                <p:cNvPr id="123" name="Ellipse 60">
                  <a:extLst>
                    <a:ext uri="{FF2B5EF4-FFF2-40B4-BE49-F238E27FC236}">
                      <a16:creationId xmlns:a16="http://schemas.microsoft.com/office/drawing/2014/main" id="{D589262F-3DC8-48B1-AC21-267EC2396FD0}"/>
                    </a:ext>
                  </a:extLst>
                </p:cNvPr>
                <p:cNvSpPr>
                  <a:spLocks/>
                </p:cNvSpPr>
                <p:nvPr/>
              </p:nvSpPr>
              <p:spPr>
                <a:xfrm>
                  <a:off x="1326080" y="2569883"/>
                  <a:ext cx="900000" cy="900000"/>
                </a:xfrm>
                <a:prstGeom prst="ellipse">
                  <a:avLst/>
                </a:prstGeom>
                <a:solidFill>
                  <a:srgbClr val="FFFFFF"/>
                </a:solidFill>
                <a:ln w="28575" cap="flat" cmpd="sng" algn="ctr">
                  <a:solidFill>
                    <a:srgbClr val="6EAD45"/>
                  </a:solidFill>
                  <a:prstDash val="solid"/>
                  <a:miter lim="800000"/>
                </a:ln>
                <a:effectLst/>
              </p:spPr>
              <p:txBody>
                <a:bodyPr rtlCol="0" anchor="ctr"/>
                <a:lstStyle/>
                <a:p>
                  <a:pPr algn="ctr">
                    <a:defRPr/>
                  </a:pPr>
                  <a:endParaRPr lang="fr-FR" kern="0" dirty="0">
                    <a:solidFill>
                      <a:srgbClr val="FFFFFF"/>
                    </a:solidFill>
                    <a:latin typeface="Open Sans" panose="020B0606030504020204" pitchFamily="34" charset="0"/>
                  </a:endParaRPr>
                </a:p>
              </p:txBody>
            </p:sp>
            <p:pic>
              <p:nvPicPr>
                <p:cNvPr id="124" name="Picture 123">
                  <a:extLst>
                    <a:ext uri="{FF2B5EF4-FFF2-40B4-BE49-F238E27FC236}">
                      <a16:creationId xmlns:a16="http://schemas.microsoft.com/office/drawing/2014/main" id="{63C15178-3910-4E9D-ACB0-399F350A698C}"/>
                    </a:ext>
                  </a:extLst>
                </p:cNvPr>
                <p:cNvPicPr>
                  <a:picLocks noChangeAspect="1"/>
                </p:cNvPicPr>
                <p:nvPr/>
              </p:nvPicPr>
              <p:blipFill>
                <a:blip r:embed="rId2"/>
                <a:stretch>
                  <a:fillRect/>
                </a:stretch>
              </p:blipFill>
              <p:spPr>
                <a:xfrm>
                  <a:off x="1445738" y="2688464"/>
                  <a:ext cx="660684" cy="662838"/>
                </a:xfrm>
                <a:prstGeom prst="rect">
                  <a:avLst/>
                </a:prstGeom>
                <a:ln>
                  <a:noFill/>
                </a:ln>
              </p:spPr>
            </p:pic>
          </p:grpSp>
        </p:grpSp>
        <p:sp>
          <p:nvSpPr>
            <p:cNvPr id="114" name="Rectangle 113"/>
            <p:cNvSpPr/>
            <p:nvPr/>
          </p:nvSpPr>
          <p:spPr>
            <a:xfrm>
              <a:off x="4546090" y="4627557"/>
              <a:ext cx="1084312" cy="998533"/>
            </a:xfrm>
            <a:prstGeom prst="rect">
              <a:avLst/>
            </a:prstGeom>
            <a:solidFill>
              <a:schemeClr val="accent4"/>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Java Application</a:t>
              </a:r>
            </a:p>
          </p:txBody>
        </p:sp>
        <p:sp>
          <p:nvSpPr>
            <p:cNvPr id="115" name="Rectangle 114">
              <a:extLst>
                <a:ext uri="{FF2B5EF4-FFF2-40B4-BE49-F238E27FC236}">
                  <a16:creationId xmlns:a16="http://schemas.microsoft.com/office/drawing/2014/main" id="{A3B9DB16-F465-4058-B983-18AC8FD15120}"/>
                </a:ext>
              </a:extLst>
            </p:cNvPr>
            <p:cNvSpPr/>
            <p:nvPr/>
          </p:nvSpPr>
          <p:spPr>
            <a:xfrm>
              <a:off x="5824232" y="4624401"/>
              <a:ext cx="1084312" cy="1000698"/>
            </a:xfrm>
            <a:prstGeom prst="rect">
              <a:avLst/>
            </a:prstGeom>
            <a:solidFill>
              <a:srgbClr val="FFA300"/>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BSP</a:t>
              </a:r>
              <a:r>
                <a:rPr lang="en-US" sz="1000" b="1" dirty="0">
                  <a:solidFill>
                    <a:srgbClr val="FFFFFF"/>
                  </a:solidFill>
                  <a:cs typeface="Arial" panose="020B0604020202020204" pitchFamily="34" charset="0"/>
                </a:rPr>
                <a:t> code</a:t>
              </a:r>
              <a:br>
                <a:rPr lang="en-US" sz="1000" b="1" dirty="0">
                  <a:solidFill>
                    <a:srgbClr val="FFFFFF"/>
                  </a:solidFill>
                  <a:cs typeface="Arial" panose="020B0604020202020204" pitchFamily="34" charset="0"/>
                </a:rPr>
              </a:br>
              <a:r>
                <a:rPr lang="en-US" sz="1000" b="1" dirty="0">
                  <a:solidFill>
                    <a:srgbClr val="FFFFFF"/>
                  </a:solidFill>
                  <a:cs typeface="Arial" panose="020B0604020202020204" pitchFamily="34" charset="0"/>
                </a:rPr>
                <a:t>C code</a:t>
              </a:r>
            </a:p>
          </p:txBody>
        </p:sp>
      </p:grpSp>
      <p:sp>
        <p:nvSpPr>
          <p:cNvPr id="60" name="Rectangle 59"/>
          <p:cNvSpPr/>
          <p:nvPr/>
        </p:nvSpPr>
        <p:spPr>
          <a:xfrm flipH="1">
            <a:off x="3464615" y="4138819"/>
            <a:ext cx="6375799" cy="2602549"/>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EB2974E5-0D16-4F8D-A85B-0D12898D3A47}"/>
              </a:ext>
            </a:extLst>
          </p:cNvPr>
          <p:cNvSpPr/>
          <p:nvPr/>
        </p:nvSpPr>
        <p:spPr>
          <a:xfrm>
            <a:off x="1297813" y="1703687"/>
            <a:ext cx="4963413" cy="2304569"/>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8" name="Group 37">
            <a:extLst>
              <a:ext uri="{FF2B5EF4-FFF2-40B4-BE49-F238E27FC236}">
                <a16:creationId xmlns:a16="http://schemas.microsoft.com/office/drawing/2014/main" id="{90703E63-5130-411A-99FD-C77C23F35C07}"/>
              </a:ext>
            </a:extLst>
          </p:cNvPr>
          <p:cNvGrpSpPr/>
          <p:nvPr/>
        </p:nvGrpSpPr>
        <p:grpSpPr>
          <a:xfrm>
            <a:off x="8003088" y="2985740"/>
            <a:ext cx="581107" cy="657361"/>
            <a:chOff x="11207609" y="3248050"/>
            <a:chExt cx="581107" cy="657361"/>
          </a:xfrm>
        </p:grpSpPr>
        <p:pic>
          <p:nvPicPr>
            <p:cNvPr id="22" name="Picture 21">
              <a:extLst>
                <a:ext uri="{FF2B5EF4-FFF2-40B4-BE49-F238E27FC236}">
                  <a16:creationId xmlns:a16="http://schemas.microsoft.com/office/drawing/2014/main" id="{5A72AF98-9CC5-42EB-85D1-8B10871417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07609" y="3248050"/>
              <a:ext cx="581107" cy="657361"/>
            </a:xfrm>
            <a:prstGeom prst="rect">
              <a:avLst/>
            </a:prstGeom>
          </p:spPr>
        </p:pic>
        <p:sp>
          <p:nvSpPr>
            <p:cNvPr id="33" name="TextBox 32">
              <a:extLst>
                <a:ext uri="{FF2B5EF4-FFF2-40B4-BE49-F238E27FC236}">
                  <a16:creationId xmlns:a16="http://schemas.microsoft.com/office/drawing/2014/main" id="{CF49800B-9B99-478D-86D8-0EB187FB8274}"/>
                </a:ext>
              </a:extLst>
            </p:cNvPr>
            <p:cNvSpPr txBox="1"/>
            <p:nvPr/>
          </p:nvSpPr>
          <p:spPr>
            <a:xfrm>
              <a:off x="11207609" y="3330508"/>
              <a:ext cx="581107" cy="492443"/>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3200" b="1" i="0" spc="0">
                  <a:ln>
                    <a:noFill/>
                  </a:ln>
                  <a:solidFill>
                    <a:schemeClr val="bg1"/>
                  </a:solidFill>
                  <a:latin typeface="Source Sans Pro Light" charset="0"/>
                  <a:ea typeface="Source Sans Pro Light" charset="0"/>
                  <a:cs typeface="Source Sans Pro Light" charset="0"/>
                </a:rPr>
                <a:t>2</a:t>
              </a:r>
              <a:endParaRPr lang="en-US" sz="3200" b="1" i="0" spc="0" dirty="0">
                <a:ln>
                  <a:noFill/>
                </a:ln>
                <a:solidFill>
                  <a:schemeClr val="bg1"/>
                </a:solidFill>
                <a:latin typeface="Source Sans Pro Light" charset="0"/>
                <a:ea typeface="Source Sans Pro Light" charset="0"/>
                <a:cs typeface="Source Sans Pro Light" charset="0"/>
              </a:endParaRPr>
            </a:p>
          </p:txBody>
        </p:sp>
      </p:grpSp>
      <p:grpSp>
        <p:nvGrpSpPr>
          <p:cNvPr id="40" name="Group 39">
            <a:extLst>
              <a:ext uri="{FF2B5EF4-FFF2-40B4-BE49-F238E27FC236}">
                <a16:creationId xmlns:a16="http://schemas.microsoft.com/office/drawing/2014/main" id="{155D5082-6D57-4AA6-B3E0-5C1182A0D785}"/>
              </a:ext>
            </a:extLst>
          </p:cNvPr>
          <p:cNvGrpSpPr/>
          <p:nvPr/>
        </p:nvGrpSpPr>
        <p:grpSpPr>
          <a:xfrm>
            <a:off x="3682689" y="5531932"/>
            <a:ext cx="581107" cy="657361"/>
            <a:chOff x="8549379" y="5468512"/>
            <a:chExt cx="581107" cy="657361"/>
          </a:xfrm>
        </p:grpSpPr>
        <p:pic>
          <p:nvPicPr>
            <p:cNvPr id="34" name="Picture 33">
              <a:extLst>
                <a:ext uri="{FF2B5EF4-FFF2-40B4-BE49-F238E27FC236}">
                  <a16:creationId xmlns:a16="http://schemas.microsoft.com/office/drawing/2014/main" id="{C3EFD045-2DCC-47C7-93AB-6A68836B77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9379" y="5468512"/>
              <a:ext cx="581107" cy="657361"/>
            </a:xfrm>
            <a:prstGeom prst="rect">
              <a:avLst/>
            </a:prstGeom>
          </p:spPr>
        </p:pic>
        <p:sp>
          <p:nvSpPr>
            <p:cNvPr id="35" name="TextBox 34">
              <a:extLst>
                <a:ext uri="{FF2B5EF4-FFF2-40B4-BE49-F238E27FC236}">
                  <a16:creationId xmlns:a16="http://schemas.microsoft.com/office/drawing/2014/main" id="{CB393F8C-37E4-484F-A5DE-22F576E32219}"/>
                </a:ext>
              </a:extLst>
            </p:cNvPr>
            <p:cNvSpPr txBox="1"/>
            <p:nvPr/>
          </p:nvSpPr>
          <p:spPr>
            <a:xfrm>
              <a:off x="8549379" y="5550970"/>
              <a:ext cx="581107" cy="492443"/>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3200" b="1" i="0" spc="0">
                  <a:ln>
                    <a:noFill/>
                  </a:ln>
                  <a:solidFill>
                    <a:schemeClr val="bg1"/>
                  </a:solidFill>
                  <a:latin typeface="Source Sans Pro Light" charset="0"/>
                  <a:ea typeface="Source Sans Pro Light" charset="0"/>
                  <a:cs typeface="Source Sans Pro Light" charset="0"/>
                </a:rPr>
                <a:t>3</a:t>
              </a:r>
              <a:endParaRPr lang="en-US" sz="3200" b="1" i="0" spc="0" dirty="0">
                <a:ln>
                  <a:noFill/>
                </a:ln>
                <a:solidFill>
                  <a:schemeClr val="bg1"/>
                </a:solidFill>
                <a:latin typeface="Source Sans Pro Light" charset="0"/>
                <a:ea typeface="Source Sans Pro Light" charset="0"/>
                <a:cs typeface="Source Sans Pro Light" charset="0"/>
              </a:endParaRPr>
            </a:p>
          </p:txBody>
        </p:sp>
      </p:grpSp>
      <p:grpSp>
        <p:nvGrpSpPr>
          <p:cNvPr id="39" name="Group 38">
            <a:extLst>
              <a:ext uri="{FF2B5EF4-FFF2-40B4-BE49-F238E27FC236}">
                <a16:creationId xmlns:a16="http://schemas.microsoft.com/office/drawing/2014/main" id="{6E0113D6-AADE-4CB7-BE56-8736DE86B8AC}"/>
              </a:ext>
            </a:extLst>
          </p:cNvPr>
          <p:cNvGrpSpPr/>
          <p:nvPr/>
        </p:nvGrpSpPr>
        <p:grpSpPr>
          <a:xfrm>
            <a:off x="1344484" y="2717628"/>
            <a:ext cx="581107" cy="657361"/>
            <a:chOff x="1344484" y="2717628"/>
            <a:chExt cx="581107" cy="657361"/>
          </a:xfrm>
        </p:grpSpPr>
        <p:pic>
          <p:nvPicPr>
            <p:cNvPr id="36" name="Picture 35">
              <a:extLst>
                <a:ext uri="{FF2B5EF4-FFF2-40B4-BE49-F238E27FC236}">
                  <a16:creationId xmlns:a16="http://schemas.microsoft.com/office/drawing/2014/main" id="{599540A1-40D9-46DF-8386-F2A7B47ECD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4484" y="2717628"/>
              <a:ext cx="581107" cy="657361"/>
            </a:xfrm>
            <a:prstGeom prst="rect">
              <a:avLst/>
            </a:prstGeom>
          </p:spPr>
        </p:pic>
        <p:sp>
          <p:nvSpPr>
            <p:cNvPr id="37" name="TextBox 36">
              <a:extLst>
                <a:ext uri="{FF2B5EF4-FFF2-40B4-BE49-F238E27FC236}">
                  <a16:creationId xmlns:a16="http://schemas.microsoft.com/office/drawing/2014/main" id="{11B5B53F-7BFE-4F1F-B5DF-00BCE720062C}"/>
                </a:ext>
              </a:extLst>
            </p:cNvPr>
            <p:cNvSpPr txBox="1"/>
            <p:nvPr/>
          </p:nvSpPr>
          <p:spPr>
            <a:xfrm>
              <a:off x="1344484" y="2800086"/>
              <a:ext cx="581107" cy="492443"/>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3200" b="1">
                  <a:solidFill>
                    <a:schemeClr val="bg1"/>
                  </a:solidFill>
                  <a:latin typeface="Source Sans Pro Light" charset="0"/>
                  <a:ea typeface="Source Sans Pro Light" charset="0"/>
                  <a:cs typeface="Source Sans Pro Light" charset="0"/>
                </a:rPr>
                <a:t>1</a:t>
              </a:r>
              <a:endParaRPr lang="en-US" sz="3200" b="1" i="0" spc="0" dirty="0">
                <a:ln>
                  <a:noFill/>
                </a:ln>
                <a:solidFill>
                  <a:schemeClr val="bg1"/>
                </a:solidFill>
                <a:latin typeface="Source Sans Pro Light" charset="0"/>
                <a:ea typeface="Source Sans Pro Light" charset="0"/>
                <a:cs typeface="Source Sans Pro Light" charset="0"/>
              </a:endParaRPr>
            </a:p>
          </p:txBody>
        </p:sp>
      </p:grpSp>
    </p:spTree>
    <p:extLst>
      <p:ext uri="{BB962C8B-B14F-4D97-AF65-F5344CB8AC3E}">
        <p14:creationId xmlns:p14="http://schemas.microsoft.com/office/powerpoint/2010/main" val="1598587487"/>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2703</TotalTime>
  <Words>108</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Open Sans</vt:lpstr>
      <vt:lpstr>Source Sans Pro</vt:lpstr>
      <vt:lpstr>Source Sans Pro Black</vt:lpstr>
      <vt:lpstr>Source Sans Pro ExtraLight</vt:lpstr>
      <vt:lpstr>Source Sans Pro Light</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306</cp:revision>
  <cp:lastPrinted>2019-09-26T12:34:57Z</cp:lastPrinted>
  <dcterms:created xsi:type="dcterms:W3CDTF">2019-10-29T10:44:00Z</dcterms:created>
  <dcterms:modified xsi:type="dcterms:W3CDTF">2020-09-28T14:54:32Z</dcterms:modified>
  <cp:category/>
</cp:coreProperties>
</file>