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60" r:id="rId1"/>
    <p:sldMasterId id="2147483750" r:id="rId2"/>
    <p:sldMasterId id="2147483789" r:id="rId3"/>
    <p:sldMasterId id="2147483811" r:id="rId4"/>
  </p:sldMasterIdLst>
  <p:notesMasterIdLst>
    <p:notesMasterId r:id="rId6"/>
  </p:notesMasterIdLst>
  <p:handoutMasterIdLst>
    <p:handoutMasterId r:id="rId7"/>
  </p:handoutMasterIdLst>
  <p:sldIdLst>
    <p:sldId id="294" r:id="rId5"/>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érôme Leroux" initials="JL" lastIdx="10" clrIdx="0">
    <p:extLst>
      <p:ext uri="{19B8F6BF-5375-455C-9EA6-DF929625EA0E}">
        <p15:presenceInfo xmlns:p15="http://schemas.microsoft.com/office/powerpoint/2012/main" userId="be9668c8704a2840" providerId="Windows Live"/>
      </p:ext>
    </p:extLst>
  </p:cmAuthor>
  <p:cmAuthor id="2" name="Rémy Louedec"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D76"/>
    <a:srgbClr val="71B84D"/>
    <a:srgbClr val="EE502E"/>
    <a:srgbClr val="00AEC7"/>
    <a:srgbClr val="A9B1B5"/>
    <a:srgbClr val="FFA300"/>
    <a:srgbClr val="E64213"/>
    <a:srgbClr val="FFC845"/>
    <a:srgbClr val="E5E9EB"/>
    <a:srgbClr val="463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5" autoAdjust="0"/>
    <p:restoredTop sz="79681" autoAdjust="0"/>
  </p:normalViewPr>
  <p:slideViewPr>
    <p:cSldViewPr>
      <p:cViewPr varScale="1">
        <p:scale>
          <a:sx n="91" d="100"/>
          <a:sy n="91" d="100"/>
        </p:scale>
        <p:origin x="1422"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atin typeface="Calibri Regular" charset="0"/>
              </a:rPr>
              <a:t>ddddd</a:t>
            </a:r>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8231F4-865A-3043-956B-D8F8DAEB626F}" type="datetime1">
              <a:rPr lang="fr-FR" smtClean="0">
                <a:latin typeface="Calibri Regular" charset="0"/>
              </a:rPr>
              <a:t>28/09/2020</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Calibri Regular" charset="0"/>
              </a:rPr>
              <a:t>dddddd</a:t>
            </a:r>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r>
              <a:rPr lang="en-US"/>
              <a:t>ddddd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D125E8DA-58CB-F841-A404-E11EC1E2C988}" type="datetime1">
              <a:rPr lang="fr-FR" smtClean="0"/>
              <a:t>28/09/2020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r>
              <a:rPr lang="en-US"/>
              <a:t>dddddd</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200" b="0" dirty="0">
                <a:solidFill>
                  <a:schemeClr val="bg1"/>
                </a:solidFill>
                <a:cs typeface="Arial" panose="020B0604020202020204" pitchFamily="34" charset="0"/>
              </a:rPr>
              <a:t>Foundation Libraries Adaptation Layer</a:t>
            </a:r>
            <a:r>
              <a:rPr lang="en-GB" sz="1200" b="0" baseline="0" dirty="0">
                <a:solidFill>
                  <a:schemeClr val="tx1"/>
                </a:solidFill>
                <a:cs typeface="+mn-cs"/>
              </a:rPr>
              <a:t> is not used for WIP</a:t>
            </a:r>
            <a:endParaRPr lang="en-US" sz="1200" b="0" dirty="0">
              <a:solidFill>
                <a:schemeClr val="bg1"/>
              </a:solidFill>
              <a:cs typeface="Arial" panose="020B0604020202020204" pitchFamily="34" charset="0"/>
            </a:endParaRPr>
          </a:p>
        </p:txBody>
      </p:sp>
      <p:sp>
        <p:nvSpPr>
          <p:cNvPr id="4" name="Date Placeholder 3"/>
          <p:cNvSpPr>
            <a:spLocks noGrp="1"/>
          </p:cNvSpPr>
          <p:nvPr>
            <p:ph type="dt" idx="10"/>
          </p:nvPr>
        </p:nvSpPr>
        <p:spPr/>
        <p:txBody>
          <a:bodyPr/>
          <a:lstStyle/>
          <a:p>
            <a:fld id="{D125E8DA-58CB-F841-A404-E11EC1E2C988}" type="datetime1">
              <a:rPr lang="fr-FR" smtClean="0"/>
              <a:t>28/09/2020</a:t>
            </a:fld>
            <a:endParaRPr lang="en-US" dirty="0"/>
          </a:p>
        </p:txBody>
      </p:sp>
      <p:sp>
        <p:nvSpPr>
          <p:cNvPr id="5" name="Slide Number Placeholder 4"/>
          <p:cNvSpPr>
            <a:spLocks noGrp="1"/>
          </p:cNvSpPr>
          <p:nvPr>
            <p:ph type="sldNum" sz="quarter" idx="11"/>
          </p:nvPr>
        </p:nvSpPr>
        <p:spPr/>
        <p:txBody>
          <a:bodyPr/>
          <a:lstStyle/>
          <a:p>
            <a:fld id="{63D2F4DC-CE54-4109-8EF4-A6E1D0DA46F1}" type="slidenum">
              <a:rPr lang="en-US" smtClean="0"/>
              <a:pPr/>
              <a:t>2</a:t>
            </a:fld>
            <a:endParaRPr lang="en-US" dirty="0"/>
          </a:p>
        </p:txBody>
      </p:sp>
    </p:spTree>
    <p:extLst>
      <p:ext uri="{BB962C8B-B14F-4D97-AF65-F5344CB8AC3E}">
        <p14:creationId xmlns:p14="http://schemas.microsoft.com/office/powerpoint/2010/main" val="3375200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609600" y="1340768"/>
            <a:ext cx="10972800" cy="4785395"/>
          </a:xfrm>
          <a:prstGeom prst="rect">
            <a:avLst/>
          </a:prstGeom>
        </p:spPr>
        <p:txBody>
          <a:bodyPr/>
          <a:lstStyle>
            <a:lvl1pPr marL="0" indent="0">
              <a:buNone/>
              <a:defRPr>
                <a:solidFill>
                  <a:schemeClr val="tx2"/>
                </a:solidFill>
              </a:defRPr>
            </a:lvl1pPr>
            <a:lvl3pPr>
              <a:defRPr sz="1600"/>
            </a:lvl3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5" name="Titre 4"/>
          <p:cNvSpPr>
            <a:spLocks noGrp="1"/>
          </p:cNvSpPr>
          <p:nvPr>
            <p:ph type="title"/>
          </p:nvPr>
        </p:nvSpPr>
        <p:spPr>
          <a:xfrm>
            <a:off x="609600" y="274649"/>
            <a:ext cx="10972800" cy="922115"/>
          </a:xfrm>
          <a:prstGeom prst="rect">
            <a:avLst/>
          </a:prstGeom>
        </p:spPr>
        <p:txBody>
          <a:bodyPr/>
          <a:lstStyle/>
          <a:p>
            <a:r>
              <a:rPr lang="en-US"/>
              <a:t>Click to edit Master title style</a:t>
            </a:r>
            <a:endParaRPr lang="fr-FR" dirty="0"/>
          </a:p>
        </p:txBody>
      </p:sp>
      <p:sp>
        <p:nvSpPr>
          <p:cNvPr id="22" name="Date Placeholder 21"/>
          <p:cNvSpPr>
            <a:spLocks noGrp="1"/>
          </p:cNvSpPr>
          <p:nvPr>
            <p:ph type="dt" sz="half" idx="10"/>
          </p:nvPr>
        </p:nvSpPr>
        <p:spPr>
          <a:xfrm>
            <a:off x="609600" y="6344628"/>
            <a:ext cx="2592288" cy="268139"/>
          </a:xfrm>
          <a:prstGeom prst="rect">
            <a:avLst/>
          </a:prstGeom>
        </p:spPr>
        <p:txBody>
          <a:bodyPr/>
          <a:lstStyle/>
          <a:p>
            <a:fld id="{198ED07F-DFCB-4ABE-A311-845A3D30E5DB}" type="datetime7">
              <a:rPr lang="en-US" smtClean="0"/>
              <a:t>Sep-20</a:t>
            </a:fld>
            <a:endParaRPr lang="en-US" dirty="0"/>
          </a:p>
        </p:txBody>
      </p:sp>
      <p:sp>
        <p:nvSpPr>
          <p:cNvPr id="24" name="Slide Number Placeholder 23"/>
          <p:cNvSpPr>
            <a:spLocks noGrp="1"/>
          </p:cNvSpPr>
          <p:nvPr>
            <p:ph type="sldNum" sz="quarter" idx="12"/>
          </p:nvPr>
        </p:nvSpPr>
        <p:spPr>
          <a:xfrm>
            <a:off x="10922000" y="6344627"/>
            <a:ext cx="660400" cy="268139"/>
          </a:xfrm>
          <a:prstGeom prst="rect">
            <a:avLst/>
          </a:prstGeom>
        </p:spPr>
        <p:txBody>
          <a:bodyPr/>
          <a:lstStyle/>
          <a:p>
            <a:fld id="{23812E9D-E9B0-4B65-9D5D-15A6863C0BC0}" type="slidenum">
              <a:rPr lang="en-US" smtClean="0"/>
              <a:pPr/>
              <a:t>‹#›</a:t>
            </a:fld>
            <a:endParaRPr lang="en-US" dirty="0"/>
          </a:p>
        </p:txBody>
      </p:sp>
      <p:pic>
        <p:nvPicPr>
          <p:cNvPr id="25" name="Picture 2" descr="C:\Users\cmorineau\Marketing-Private\Marcom\Graphics\Artwork_Corp\Logos\Logo-microej-grey-h5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27916" y="6398415"/>
            <a:ext cx="1536169" cy="214349"/>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1"/>
          <p:cNvSpPr>
            <a:spLocks noGrp="1"/>
          </p:cNvSpPr>
          <p:nvPr>
            <p:ph type="ftr" sz="quarter" idx="3"/>
          </p:nvPr>
        </p:nvSpPr>
        <p:spPr>
          <a:xfrm>
            <a:off x="7677151" y="6343650"/>
            <a:ext cx="3187700" cy="271463"/>
          </a:xfrm>
          <a:prstGeom prst="rect">
            <a:avLst/>
          </a:prstGeom>
        </p:spPr>
        <p:txBody>
          <a:bodyPr vert="horz" lIns="91440" tIns="45720" rIns="91440" bIns="45720" rtlCol="0" anchor="b" anchorCtr="0"/>
          <a:lstStyle>
            <a:lvl1pPr algn="ctr">
              <a:defRPr lang="en-US" sz="1000" b="0" i="0" cap="none" spc="38" smtClean="0">
                <a:ln w="13500">
                  <a:noFill/>
                  <a:prstDash val="solid"/>
                </a:ln>
                <a:solidFill>
                  <a:schemeClr val="tx2">
                    <a:alpha val="95000"/>
                  </a:schemeClr>
                </a:solidFill>
                <a:effectLst/>
                <a:ea typeface="Calibri Regular" charset="0"/>
                <a:cs typeface="Calibri Regular" charset="0"/>
              </a:defRPr>
            </a:lvl1pPr>
          </a:lstStyle>
          <a:p>
            <a:r>
              <a:rPr lang="en-US"/>
              <a:t>© IS2T S.A. 2016. All rights reserved.</a:t>
            </a:r>
            <a:endParaRPr lang="en-US" dirty="0"/>
          </a:p>
        </p:txBody>
      </p:sp>
    </p:spTree>
    <p:extLst>
      <p:ext uri="{BB962C8B-B14F-4D97-AF65-F5344CB8AC3E}">
        <p14:creationId xmlns:p14="http://schemas.microsoft.com/office/powerpoint/2010/main" val="764437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12292461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6470889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0245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2451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9494261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0522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70539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24133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5178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840521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5352424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695489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3616169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2128937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05162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722346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5836860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82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lines_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1660119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3868634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23159485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31061603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5827580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8608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5010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28975634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368199"/>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88992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7506552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9777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1289685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46399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944545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42781669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2535379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7533369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8986412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90021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9853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6228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24792828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19251432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388317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1.png"/><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image" Target="../media/image4.png"/><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image" Target="../media/image1.png"/><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image" Target="../media/image4.png"/><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image" Target="../media/image1.png"/><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image" Target="../media/image4.png"/><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315917"/>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701" r:id="rId2"/>
    <p:sldLayoutId id="2147483710" r:id="rId3"/>
    <p:sldLayoutId id="2147483713" r:id="rId4"/>
    <p:sldLayoutId id="2147483667" r:id="rId5"/>
    <p:sldLayoutId id="2147483772"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788" r:id="rId20"/>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8" userDrawn="1">
          <p15:clr>
            <a:srgbClr val="F26B43"/>
          </p15:clr>
        </p15:guide>
        <p15:guide id="8" pos="1292" userDrawn="1">
          <p15:clr>
            <a:srgbClr val="F26B43"/>
          </p15:clr>
        </p15:guide>
        <p15:guide id="9" pos="1044" userDrawn="1">
          <p15:clr>
            <a:srgbClr val="F26B43"/>
          </p15:clr>
        </p15:guide>
        <p15:guide id="10" pos="1990" userDrawn="1">
          <p15:clr>
            <a:srgbClr val="F26B43"/>
          </p15:clr>
        </p15:guide>
        <p15:guide id="11" pos="2242" userDrawn="1">
          <p15:clr>
            <a:srgbClr val="F26B43"/>
          </p15:clr>
        </p15:guide>
        <p15:guide id="12" pos="2938" userDrawn="1">
          <p15:clr>
            <a:srgbClr val="F26B43"/>
          </p15:clr>
        </p15:guide>
        <p15:guide id="13" pos="3190" userDrawn="1">
          <p15:clr>
            <a:srgbClr val="F26B43"/>
          </p15:clr>
        </p15:guide>
        <p15:guide id="14" pos="4138" userDrawn="1">
          <p15:clr>
            <a:srgbClr val="F26B43"/>
          </p15:clr>
        </p15:guide>
        <p15:guide id="15" pos="3885" userDrawn="1">
          <p15:clr>
            <a:srgbClr val="F26B43"/>
          </p15:clr>
        </p15:guide>
        <p15:guide id="16" pos="4838" userDrawn="1">
          <p15:clr>
            <a:srgbClr val="F26B43"/>
          </p15:clr>
        </p15:guide>
        <p15:guide id="17" pos="5084" userDrawn="1">
          <p15:clr>
            <a:srgbClr val="F26B43"/>
          </p15:clr>
        </p15:guide>
        <p15:guide id="18" pos="5784" userDrawn="1">
          <p15:clr>
            <a:srgbClr val="F26B43"/>
          </p15:clr>
        </p15:guide>
        <p15:guide id="19" pos="6032" userDrawn="1">
          <p15:clr>
            <a:srgbClr val="F26B43"/>
          </p15:clr>
        </p15:guide>
        <p15:guide id="20" orient="horz" pos="3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4026768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69" r:id="rId20"/>
    <p:sldLayoutId id="214748377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0" orient="horz" pos="3838" userDrawn="1">
          <p15:clr>
            <a:srgbClr val="F26B43"/>
          </p15:clr>
        </p15:guide>
        <p15:guide id="21" pos="7333" userDrawn="1">
          <p15:clr>
            <a:srgbClr val="F26B43"/>
          </p15:clr>
        </p15:guide>
        <p15:guide id="22" pos="347" userDrawn="1">
          <p15:clr>
            <a:srgbClr val="F26B43"/>
          </p15:clr>
        </p15:guide>
        <p15:guide id="23" orient="horz" pos="436" userDrawn="1">
          <p15:clr>
            <a:srgbClr val="F26B43"/>
          </p15:clr>
        </p15:guide>
        <p15:guide id="24" orient="horz" pos="3916" userDrawn="1">
          <p15:clr>
            <a:srgbClr val="F26B43"/>
          </p15:clr>
        </p15:guide>
        <p15:guide id="25" pos="6834" userDrawn="1">
          <p15:clr>
            <a:srgbClr val="F26B43"/>
          </p15:clr>
        </p15:guide>
        <p15:guide id="26" pos="6728" userDrawn="1">
          <p15:clr>
            <a:srgbClr val="F26B43"/>
          </p15:clr>
        </p15:guide>
        <p15:guide id="27" pos="1292" userDrawn="1">
          <p15:clr>
            <a:srgbClr val="F26B43"/>
          </p15:clr>
        </p15:guide>
        <p15:guide id="28" pos="1044" userDrawn="1">
          <p15:clr>
            <a:srgbClr val="F26B43"/>
          </p15:clr>
        </p15:guide>
        <p15:guide id="29" pos="1990" userDrawn="1">
          <p15:clr>
            <a:srgbClr val="F26B43"/>
          </p15:clr>
        </p15:guide>
        <p15:guide id="30" pos="2242" userDrawn="1">
          <p15:clr>
            <a:srgbClr val="F26B43"/>
          </p15:clr>
        </p15:guide>
        <p15:guide id="31" pos="2938" userDrawn="1">
          <p15:clr>
            <a:srgbClr val="F26B43"/>
          </p15:clr>
        </p15:guide>
        <p15:guide id="32" pos="3190" userDrawn="1">
          <p15:clr>
            <a:srgbClr val="F26B43"/>
          </p15:clr>
        </p15:guide>
        <p15:guide id="33" pos="4138" userDrawn="1">
          <p15:clr>
            <a:srgbClr val="F26B43"/>
          </p15:clr>
        </p15:guide>
        <p15:guide id="34" pos="3885" userDrawn="1">
          <p15:clr>
            <a:srgbClr val="F26B43"/>
          </p15:clr>
        </p15:guide>
        <p15:guide id="35" pos="4838" userDrawn="1">
          <p15:clr>
            <a:srgbClr val="F26B43"/>
          </p15:clr>
        </p15:guide>
        <p15:guide id="36" pos="5084" userDrawn="1">
          <p15:clr>
            <a:srgbClr val="F26B43"/>
          </p15:clr>
        </p15:guide>
        <p15:guide id="37" pos="5784" userDrawn="1">
          <p15:clr>
            <a:srgbClr val="F26B43"/>
          </p15:clr>
        </p15:guide>
        <p15:guide id="38" pos="6032" userDrawn="1">
          <p15:clr>
            <a:srgbClr val="F26B43"/>
          </p15:clr>
        </p15:guide>
        <p15:guide id="39" orient="horz" pos="3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218124522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162141237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2400" dirty="0"/>
              <a:t>Platform Build Flow</a:t>
            </a:r>
            <a:endParaRPr lang="en-GB" sz="2400" dirty="0"/>
          </a:p>
        </p:txBody>
      </p:sp>
      <p:sp>
        <p:nvSpPr>
          <p:cNvPr id="4" name="Title 3"/>
          <p:cNvSpPr>
            <a:spLocks noGrp="1"/>
          </p:cNvSpPr>
          <p:nvPr>
            <p:ph type="title"/>
          </p:nvPr>
        </p:nvSpPr>
        <p:spPr/>
        <p:txBody>
          <a:bodyPr/>
          <a:lstStyle/>
          <a:p>
            <a:r>
              <a:rPr lang="en-US" dirty="0"/>
              <a:t>Source BSP</a:t>
            </a:r>
            <a:endParaRPr lang="en-GB" dirty="0"/>
          </a:p>
        </p:txBody>
      </p:sp>
      <p:grpSp>
        <p:nvGrpSpPr>
          <p:cNvPr id="161" name="Group 160"/>
          <p:cNvGrpSpPr/>
          <p:nvPr/>
        </p:nvGrpSpPr>
        <p:grpSpPr>
          <a:xfrm>
            <a:off x="4014325" y="1909144"/>
            <a:ext cx="2095581" cy="687412"/>
            <a:chOff x="4007768" y="1909144"/>
            <a:chExt cx="2095581" cy="687412"/>
          </a:xfrm>
        </p:grpSpPr>
        <p:sp>
          <p:nvSpPr>
            <p:cNvPr id="65" name="Rectangle 64"/>
            <p:cNvSpPr/>
            <p:nvPr/>
          </p:nvSpPr>
          <p:spPr>
            <a:xfrm>
              <a:off x="4080149" y="1937756"/>
              <a:ext cx="2023200" cy="658800"/>
            </a:xfrm>
            <a:prstGeom prst="rect">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b="1" dirty="0">
                  <a:solidFill>
                    <a:srgbClr val="FFFFFF"/>
                  </a:solidFill>
                  <a:cs typeface="Arial" panose="020B0604020202020204" pitchFamily="34" charset="0"/>
                </a:rPr>
                <a:t>Foundation libraries </a:t>
              </a:r>
              <a:br>
                <a:rPr lang="en-US" sz="1000" b="1" dirty="0">
                  <a:solidFill>
                    <a:srgbClr val="FFFFFF"/>
                  </a:solidFill>
                  <a:cs typeface="Arial" panose="020B0604020202020204" pitchFamily="34" charset="0"/>
                </a:rPr>
              </a:br>
              <a:r>
                <a:rPr lang="en-US" sz="1000" dirty="0">
                  <a:solidFill>
                    <a:srgbClr val="FFFFFF"/>
                  </a:solidFill>
                  <a:cs typeface="Arial" panose="020B0604020202020204" pitchFamily="34" charset="0"/>
                </a:rPr>
                <a:t>Java</a:t>
              </a:r>
            </a:p>
          </p:txBody>
        </p:sp>
        <p:sp>
          <p:nvSpPr>
            <p:cNvPr id="68" name="Bande diagonale 192"/>
            <p:cNvSpPr/>
            <p:nvPr/>
          </p:nvSpPr>
          <p:spPr>
            <a:xfrm>
              <a:off x="4080147" y="1937756"/>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69" name="ZoneTexte 182"/>
            <p:cNvSpPr txBox="1"/>
            <p:nvPr/>
          </p:nvSpPr>
          <p:spPr>
            <a:xfrm rot="18945775">
              <a:off x="4007768" y="1909144"/>
              <a:ext cx="317716" cy="230832"/>
            </a:xfrm>
            <a:prstGeom prst="rect">
              <a:avLst/>
            </a:prstGeom>
            <a:noFill/>
          </p:spPr>
          <p:txBody>
            <a:bodyPr wrap="none" rtlCol="0">
              <a:spAutoFit/>
            </a:bodyPr>
            <a:lstStyle/>
            <a:p>
              <a:pPr>
                <a:defRPr/>
              </a:pPr>
              <a:r>
                <a:rPr lang="en-US" sz="900" dirty="0" err="1">
                  <a:solidFill>
                    <a:srgbClr val="FFFFFF"/>
                  </a:solidFill>
                </a:rPr>
                <a:t>src</a:t>
              </a:r>
              <a:endParaRPr lang="en-US" sz="900" dirty="0">
                <a:solidFill>
                  <a:srgbClr val="FFFFFF"/>
                </a:solidFill>
              </a:endParaRPr>
            </a:p>
          </p:txBody>
        </p:sp>
      </p:grpSp>
      <p:grpSp>
        <p:nvGrpSpPr>
          <p:cNvPr id="147" name="Group 146"/>
          <p:cNvGrpSpPr/>
          <p:nvPr/>
        </p:nvGrpSpPr>
        <p:grpSpPr>
          <a:xfrm>
            <a:off x="6216968" y="1909144"/>
            <a:ext cx="2098600" cy="682288"/>
            <a:chOff x="7491600" y="1909144"/>
            <a:chExt cx="2098600" cy="682288"/>
          </a:xfrm>
        </p:grpSpPr>
        <p:sp>
          <p:nvSpPr>
            <p:cNvPr id="70" name="Rectangle 69">
              <a:extLst>
                <a:ext uri="{FF2B5EF4-FFF2-40B4-BE49-F238E27FC236}">
                  <a16:creationId xmlns:a16="http://schemas.microsoft.com/office/drawing/2014/main" id="{A3B9DB16-F465-4058-B983-18AC8FD15120}"/>
                </a:ext>
              </a:extLst>
            </p:cNvPr>
            <p:cNvSpPr/>
            <p:nvPr/>
          </p:nvSpPr>
          <p:spPr>
            <a:xfrm>
              <a:off x="7567000" y="1932632"/>
              <a:ext cx="2023200" cy="658800"/>
            </a:xfrm>
            <a:prstGeom prst="rect">
              <a:avLst/>
            </a:prstGeom>
            <a:solidFill>
              <a:schemeClr val="accent2"/>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b="1" dirty="0">
                  <a:solidFill>
                    <a:srgbClr val="FFFFFF"/>
                  </a:solidFill>
                  <a:cs typeface="Arial" panose="020B0604020202020204" pitchFamily="34" charset="0"/>
                </a:rPr>
                <a:t>Foundation libraries Mockups</a:t>
              </a:r>
            </a:p>
            <a:p>
              <a:pPr algn="ctr">
                <a:defRPr/>
              </a:pPr>
              <a:r>
                <a:rPr lang="en-US" sz="1000" dirty="0">
                  <a:solidFill>
                    <a:srgbClr val="FFFFFF"/>
                  </a:solidFill>
                  <a:cs typeface="Arial" panose="020B0604020202020204" pitchFamily="34" charset="0"/>
                </a:rPr>
                <a:t>Java/C</a:t>
              </a:r>
            </a:p>
          </p:txBody>
        </p:sp>
        <p:sp>
          <p:nvSpPr>
            <p:cNvPr id="71" name="Bande diagonale 191">
              <a:extLst>
                <a:ext uri="{FF2B5EF4-FFF2-40B4-BE49-F238E27FC236}">
                  <a16:creationId xmlns:a16="http://schemas.microsoft.com/office/drawing/2014/main" id="{DAA7A729-6342-4FAC-9943-95D96FF2DD80}"/>
                </a:ext>
              </a:extLst>
            </p:cNvPr>
            <p:cNvSpPr/>
            <p:nvPr/>
          </p:nvSpPr>
          <p:spPr>
            <a:xfrm>
              <a:off x="7567200" y="1932631"/>
              <a:ext cx="279828" cy="279828"/>
            </a:xfrm>
            <a:prstGeom prst="diagStripe">
              <a:avLst>
                <a:gd name="adj" fmla="val 4199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72" name="ZoneTexte 180">
              <a:extLst>
                <a:ext uri="{FF2B5EF4-FFF2-40B4-BE49-F238E27FC236}">
                  <a16:creationId xmlns:a16="http://schemas.microsoft.com/office/drawing/2014/main" id="{5BB884F8-E56F-40DE-BF31-76BF3D0D1275}"/>
                </a:ext>
              </a:extLst>
            </p:cNvPr>
            <p:cNvSpPr txBox="1"/>
            <p:nvPr/>
          </p:nvSpPr>
          <p:spPr>
            <a:xfrm rot="18945775">
              <a:off x="7491600" y="1909144"/>
              <a:ext cx="317716" cy="230832"/>
            </a:xfrm>
            <a:prstGeom prst="rect">
              <a:avLst/>
            </a:prstGeom>
            <a:noFill/>
          </p:spPr>
          <p:txBody>
            <a:bodyPr wrap="none" rtlCol="0">
              <a:spAutoFit/>
            </a:bodyPr>
            <a:lstStyle/>
            <a:p>
              <a:pPr>
                <a:defRPr/>
              </a:pPr>
              <a:r>
                <a:rPr lang="en-US" sz="900" dirty="0" err="1">
                  <a:solidFill>
                    <a:srgbClr val="FFFFFF"/>
                  </a:solidFill>
                </a:rPr>
                <a:t>src</a:t>
              </a:r>
              <a:endParaRPr lang="en-US" sz="900" dirty="0">
                <a:solidFill>
                  <a:srgbClr val="FFFFFF"/>
                </a:solidFill>
              </a:endParaRPr>
            </a:p>
          </p:txBody>
        </p:sp>
      </p:grpSp>
      <p:grpSp>
        <p:nvGrpSpPr>
          <p:cNvPr id="159" name="Group 158"/>
          <p:cNvGrpSpPr/>
          <p:nvPr/>
        </p:nvGrpSpPr>
        <p:grpSpPr>
          <a:xfrm>
            <a:off x="1748718" y="1909144"/>
            <a:ext cx="2158545" cy="689680"/>
            <a:chOff x="1748718" y="1909144"/>
            <a:chExt cx="2158545" cy="689680"/>
          </a:xfrm>
        </p:grpSpPr>
        <p:sp>
          <p:nvSpPr>
            <p:cNvPr id="64" name="Rectangle 63"/>
            <p:cNvSpPr/>
            <p:nvPr/>
          </p:nvSpPr>
          <p:spPr>
            <a:xfrm>
              <a:off x="1884266" y="1932724"/>
              <a:ext cx="2022997" cy="658800"/>
            </a:xfrm>
            <a:prstGeom prst="rect">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b="1" dirty="0">
                  <a:solidFill>
                    <a:srgbClr val="FFFFFF"/>
                  </a:solidFill>
                  <a:cs typeface="Arial" panose="020B0604020202020204" pitchFamily="34" charset="0"/>
                </a:rPr>
                <a:t>MicroEJ Architecture </a:t>
              </a:r>
            </a:p>
            <a:p>
              <a:pPr algn="ctr">
                <a:defRPr/>
              </a:pPr>
              <a:r>
                <a:rPr lang="en-US" sz="1000" dirty="0">
                  <a:solidFill>
                    <a:srgbClr val="FFFFFF"/>
                  </a:solidFill>
                  <a:cs typeface="Arial" panose="020B0604020202020204" pitchFamily="34" charset="0"/>
                </a:rPr>
                <a:t>(MEJ32 Core + Built-in Foundation Libraries + Simulator + Mockups)</a:t>
              </a:r>
            </a:p>
          </p:txBody>
        </p:sp>
        <p:sp>
          <p:nvSpPr>
            <p:cNvPr id="66" name="Bande diagonale 37"/>
            <p:cNvSpPr/>
            <p:nvPr/>
          </p:nvSpPr>
          <p:spPr>
            <a:xfrm>
              <a:off x="1888309" y="1932723"/>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67" name="ZoneTexte 178"/>
            <p:cNvSpPr txBox="1"/>
            <p:nvPr/>
          </p:nvSpPr>
          <p:spPr>
            <a:xfrm rot="18945775">
              <a:off x="1830135" y="1909144"/>
              <a:ext cx="333746" cy="230832"/>
            </a:xfrm>
            <a:prstGeom prst="rect">
              <a:avLst/>
            </a:prstGeom>
            <a:noFill/>
          </p:spPr>
          <p:txBody>
            <a:bodyPr wrap="none" rtlCol="0">
              <a:spAutoFit/>
            </a:bodyPr>
            <a:lstStyle/>
            <a:p>
              <a:pPr>
                <a:defRPr/>
              </a:pPr>
              <a:r>
                <a:rPr lang="en-US" sz="900" dirty="0">
                  <a:solidFill>
                    <a:srgbClr val="FFFFFF"/>
                  </a:solidFill>
                </a:rPr>
                <a:t>bin</a:t>
              </a:r>
              <a:endParaRPr lang="en-US" sz="1000" dirty="0">
                <a:solidFill>
                  <a:srgbClr val="FFFFFF"/>
                </a:solidFill>
              </a:endParaRPr>
            </a:p>
          </p:txBody>
        </p:sp>
        <p:pic>
          <p:nvPicPr>
            <p:cNvPr id="73" name="Picture 72">
              <a:extLst>
                <a:ext uri="{FF2B5EF4-FFF2-40B4-BE49-F238E27FC236}">
                  <a16:creationId xmlns:a16="http://schemas.microsoft.com/office/drawing/2014/main" id="{4F546C78-5E78-45EA-B60F-C12DF2A3E138}"/>
                </a:ext>
              </a:extLst>
            </p:cNvPr>
            <p:cNvPicPr>
              <a:picLocks noChangeAspect="1"/>
            </p:cNvPicPr>
            <p:nvPr/>
          </p:nvPicPr>
          <p:blipFill>
            <a:blip r:embed="rId3"/>
            <a:stretch>
              <a:fillRect/>
            </a:stretch>
          </p:blipFill>
          <p:spPr>
            <a:xfrm>
              <a:off x="1748718" y="2309271"/>
              <a:ext cx="289553" cy="289553"/>
            </a:xfrm>
            <a:prstGeom prst="rect">
              <a:avLst/>
            </a:prstGeom>
          </p:spPr>
        </p:pic>
      </p:grpSp>
      <p:sp>
        <p:nvSpPr>
          <p:cNvPr id="77" name="Rectangle 76"/>
          <p:cNvSpPr/>
          <p:nvPr/>
        </p:nvSpPr>
        <p:spPr>
          <a:xfrm>
            <a:off x="1884266" y="3054895"/>
            <a:ext cx="1691454" cy="360000"/>
          </a:xfrm>
          <a:prstGeom prst="rect">
            <a:avLst/>
          </a:prstGeom>
          <a:solidFill>
            <a:schemeClr val="tx2"/>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b="1" dirty="0">
                <a:solidFill>
                  <a:srgbClr val="FFFFFF"/>
                </a:solidFill>
                <a:cs typeface="Arial" panose="020B0604020202020204" pitchFamily="34" charset="0"/>
              </a:rPr>
              <a:t>Platform  Configuration</a:t>
            </a:r>
          </a:p>
        </p:txBody>
      </p:sp>
      <p:sp>
        <p:nvSpPr>
          <p:cNvPr id="78" name="Bande diagonale 193"/>
          <p:cNvSpPr/>
          <p:nvPr/>
        </p:nvSpPr>
        <p:spPr>
          <a:xfrm>
            <a:off x="1887423" y="3055869"/>
            <a:ext cx="279828" cy="279828"/>
          </a:xfrm>
          <a:prstGeom prst="diagStripe">
            <a:avLst>
              <a:gd name="adj" fmla="val 41991"/>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79" name="ZoneTexte 194"/>
          <p:cNvSpPr txBox="1"/>
          <p:nvPr/>
        </p:nvSpPr>
        <p:spPr>
          <a:xfrm rot="18945775">
            <a:off x="1773967" y="3049033"/>
            <a:ext cx="389850" cy="230832"/>
          </a:xfrm>
          <a:prstGeom prst="rect">
            <a:avLst/>
          </a:prstGeom>
          <a:noFill/>
        </p:spPr>
        <p:txBody>
          <a:bodyPr wrap="none" rtlCol="0">
            <a:spAutoFit/>
          </a:bodyPr>
          <a:lstStyle/>
          <a:p>
            <a:pPr>
              <a:defRPr/>
            </a:pPr>
            <a:r>
              <a:rPr lang="en-US" sz="900" dirty="0" err="1">
                <a:solidFill>
                  <a:srgbClr val="FFFFFF"/>
                </a:solidFill>
              </a:rPr>
              <a:t>conf</a:t>
            </a:r>
            <a:endParaRPr lang="en-US" sz="900" dirty="0">
              <a:solidFill>
                <a:srgbClr val="FFFFFF"/>
              </a:solidFill>
            </a:endParaRPr>
          </a:p>
        </p:txBody>
      </p:sp>
      <p:sp>
        <p:nvSpPr>
          <p:cNvPr id="87" name="Rectangle 86"/>
          <p:cNvSpPr/>
          <p:nvPr/>
        </p:nvSpPr>
        <p:spPr>
          <a:xfrm>
            <a:off x="1881115" y="3826764"/>
            <a:ext cx="8640115" cy="430407"/>
          </a:xfrm>
          <a:prstGeom prst="rect">
            <a:avLst/>
          </a:prstGeom>
          <a:solidFill>
            <a:schemeClr val="tx1">
              <a:lumMod val="75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b="1" dirty="0">
                <a:solidFill>
                  <a:srgbClr val="FFFFFF"/>
                </a:solidFill>
                <a:cs typeface="Arial" panose="020B0604020202020204" pitchFamily="34" charset="0"/>
              </a:rPr>
              <a:t>MicroEJ SDK (Platform Builder)</a:t>
            </a:r>
          </a:p>
        </p:txBody>
      </p:sp>
      <p:cxnSp>
        <p:nvCxnSpPr>
          <p:cNvPr id="88" name="Connecteur droit avec flèche 149"/>
          <p:cNvCxnSpPr/>
          <p:nvPr/>
        </p:nvCxnSpPr>
        <p:spPr>
          <a:xfrm flipH="1">
            <a:off x="3791744" y="2576094"/>
            <a:ext cx="2765" cy="125067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9" name="ZoneTexte 175"/>
          <p:cNvSpPr txBox="1"/>
          <p:nvPr/>
        </p:nvSpPr>
        <p:spPr>
          <a:xfrm>
            <a:off x="3769313" y="3610518"/>
            <a:ext cx="742511" cy="246221"/>
          </a:xfrm>
          <a:prstGeom prst="rect">
            <a:avLst/>
          </a:prstGeom>
          <a:noFill/>
        </p:spPr>
        <p:txBody>
          <a:bodyPr wrap="none" rtlCol="0">
            <a:spAutoFit/>
          </a:bodyPr>
          <a:lstStyle/>
          <a:p>
            <a:pPr>
              <a:defRPr/>
            </a:pPr>
            <a:r>
              <a:rPr lang="en-US" sz="1000" dirty="0">
                <a:solidFill>
                  <a:srgbClr val="97A7AF"/>
                </a:solidFill>
              </a:rPr>
              <a:t>(.a, .jar, .h)</a:t>
            </a:r>
          </a:p>
        </p:txBody>
      </p:sp>
      <p:cxnSp>
        <p:nvCxnSpPr>
          <p:cNvPr id="91" name="Connecteur droit avec flèche 148"/>
          <p:cNvCxnSpPr>
            <a:stCxn id="77" idx="2"/>
          </p:cNvCxnSpPr>
          <p:nvPr/>
        </p:nvCxnSpPr>
        <p:spPr>
          <a:xfrm>
            <a:off x="2729993" y="3414895"/>
            <a:ext cx="0" cy="41186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2" name="ZoneTexte 176"/>
          <p:cNvSpPr txBox="1"/>
          <p:nvPr/>
        </p:nvSpPr>
        <p:spPr>
          <a:xfrm>
            <a:off x="1674033" y="3610518"/>
            <a:ext cx="1109599" cy="246221"/>
          </a:xfrm>
          <a:prstGeom prst="rect">
            <a:avLst/>
          </a:prstGeom>
          <a:noFill/>
        </p:spPr>
        <p:txBody>
          <a:bodyPr wrap="none" rtlCol="0">
            <a:spAutoFit/>
          </a:bodyPr>
          <a:lstStyle/>
          <a:p>
            <a:pPr>
              <a:defRPr/>
            </a:pPr>
            <a:r>
              <a:rPr lang="en-US" sz="1000" dirty="0">
                <a:solidFill>
                  <a:srgbClr val="97A7AF"/>
                </a:solidFill>
              </a:rPr>
              <a:t>(.xml, .properties)</a:t>
            </a:r>
          </a:p>
        </p:txBody>
      </p:sp>
      <p:sp>
        <p:nvSpPr>
          <p:cNvPr id="98" name="Rectangle 97"/>
          <p:cNvSpPr/>
          <p:nvPr/>
        </p:nvSpPr>
        <p:spPr>
          <a:xfrm>
            <a:off x="4075508" y="3054895"/>
            <a:ext cx="2023200" cy="360000"/>
          </a:xfrm>
          <a:prstGeom prst="rect">
            <a:avLst/>
          </a:prstGeom>
          <a:solidFill>
            <a:schemeClr val="tx1">
              <a:lumMod val="75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rgbClr val="FFFFFF"/>
                </a:solidFill>
                <a:cs typeface="Arial" panose="020B0604020202020204" pitchFamily="34" charset="0"/>
              </a:rPr>
              <a:t>Java Compiler</a:t>
            </a:r>
          </a:p>
        </p:txBody>
      </p:sp>
      <p:sp>
        <p:nvSpPr>
          <p:cNvPr id="99" name="Rectangle 98">
            <a:extLst>
              <a:ext uri="{FF2B5EF4-FFF2-40B4-BE49-F238E27FC236}">
                <a16:creationId xmlns:a16="http://schemas.microsoft.com/office/drawing/2014/main" id="{AA17ECB5-EA6B-4CEB-A85B-DED237D057B2}"/>
              </a:ext>
            </a:extLst>
          </p:cNvPr>
          <p:cNvSpPr/>
          <p:nvPr/>
        </p:nvSpPr>
        <p:spPr>
          <a:xfrm>
            <a:off x="6300000" y="3054895"/>
            <a:ext cx="2023200" cy="360000"/>
          </a:xfrm>
          <a:prstGeom prst="rect">
            <a:avLst/>
          </a:prstGeom>
          <a:solidFill>
            <a:schemeClr val="tx1">
              <a:lumMod val="75000"/>
            </a:schemeClr>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b="1" dirty="0">
                <a:solidFill>
                  <a:srgbClr val="FFFFFF"/>
                </a:solidFill>
                <a:cs typeface="Arial" panose="020B0604020202020204" pitchFamily="34" charset="0"/>
              </a:rPr>
              <a:t>Java/C Compiler</a:t>
            </a:r>
          </a:p>
        </p:txBody>
      </p:sp>
      <p:sp>
        <p:nvSpPr>
          <p:cNvPr id="100" name="ZoneTexte 152"/>
          <p:cNvSpPr txBox="1"/>
          <p:nvPr/>
        </p:nvSpPr>
        <p:spPr>
          <a:xfrm>
            <a:off x="5106087" y="3618581"/>
            <a:ext cx="428322" cy="246221"/>
          </a:xfrm>
          <a:prstGeom prst="rect">
            <a:avLst/>
          </a:prstGeom>
          <a:noFill/>
        </p:spPr>
        <p:txBody>
          <a:bodyPr wrap="none" rtlCol="0">
            <a:spAutoFit/>
          </a:bodyPr>
          <a:lstStyle/>
          <a:p>
            <a:pPr>
              <a:defRPr/>
            </a:pPr>
            <a:r>
              <a:rPr lang="en-US" sz="1000" dirty="0">
                <a:solidFill>
                  <a:srgbClr val="97A7AF"/>
                </a:solidFill>
              </a:rPr>
              <a:t>(.jar)</a:t>
            </a:r>
          </a:p>
        </p:txBody>
      </p:sp>
      <p:sp>
        <p:nvSpPr>
          <p:cNvPr id="101" name="ZoneTexte 152"/>
          <p:cNvSpPr txBox="1"/>
          <p:nvPr/>
        </p:nvSpPr>
        <p:spPr>
          <a:xfrm>
            <a:off x="7320136" y="3610518"/>
            <a:ext cx="702436" cy="246221"/>
          </a:xfrm>
          <a:prstGeom prst="rect">
            <a:avLst/>
          </a:prstGeom>
          <a:noFill/>
        </p:spPr>
        <p:txBody>
          <a:bodyPr wrap="none" rtlCol="0">
            <a:spAutoFit/>
          </a:bodyPr>
          <a:lstStyle/>
          <a:p>
            <a:pPr>
              <a:defRPr/>
            </a:pPr>
            <a:r>
              <a:rPr lang="en-US" sz="1000" dirty="0">
                <a:solidFill>
                  <a:srgbClr val="97A7AF"/>
                </a:solidFill>
              </a:rPr>
              <a:t>(.exe, .jar)</a:t>
            </a:r>
          </a:p>
        </p:txBody>
      </p:sp>
      <p:cxnSp>
        <p:nvCxnSpPr>
          <p:cNvPr id="102" name="Connecteur droit avec flèche 148"/>
          <p:cNvCxnSpPr>
            <a:stCxn id="98" idx="2"/>
          </p:cNvCxnSpPr>
          <p:nvPr/>
        </p:nvCxnSpPr>
        <p:spPr>
          <a:xfrm>
            <a:off x="5087108" y="3414895"/>
            <a:ext cx="0" cy="42113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onnecteur droit avec flèche 148"/>
          <p:cNvCxnSpPr/>
          <p:nvPr/>
        </p:nvCxnSpPr>
        <p:spPr>
          <a:xfrm>
            <a:off x="7327016" y="3414895"/>
            <a:ext cx="0" cy="41177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Connecteur droit avec flèche 149"/>
          <p:cNvCxnSpPr>
            <a:stCxn id="65" idx="2"/>
            <a:endCxn id="98" idx="0"/>
          </p:cNvCxnSpPr>
          <p:nvPr/>
        </p:nvCxnSpPr>
        <p:spPr>
          <a:xfrm flipH="1">
            <a:off x="5087108" y="2596556"/>
            <a:ext cx="0" cy="45833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onnecteur droit avec flèche 149"/>
          <p:cNvCxnSpPr>
            <a:stCxn id="70" idx="2"/>
            <a:endCxn id="99" idx="0"/>
          </p:cNvCxnSpPr>
          <p:nvPr/>
        </p:nvCxnSpPr>
        <p:spPr>
          <a:xfrm>
            <a:off x="7303968" y="2591432"/>
            <a:ext cx="7632" cy="46346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7" name="ZoneTexte 173"/>
          <p:cNvSpPr txBox="1"/>
          <p:nvPr/>
        </p:nvSpPr>
        <p:spPr>
          <a:xfrm>
            <a:off x="5087108" y="2808674"/>
            <a:ext cx="1680147" cy="246221"/>
          </a:xfrm>
          <a:prstGeom prst="rect">
            <a:avLst/>
          </a:prstGeom>
          <a:noFill/>
        </p:spPr>
        <p:txBody>
          <a:bodyPr wrap="square" rtlCol="0">
            <a:spAutoFit/>
          </a:bodyPr>
          <a:lstStyle/>
          <a:p>
            <a:pPr>
              <a:defRPr/>
            </a:pPr>
            <a:r>
              <a:rPr lang="en-US" sz="1000" dirty="0">
                <a:solidFill>
                  <a:srgbClr val="97A7AF"/>
                </a:solidFill>
              </a:rPr>
              <a:t>(.java, .list, resources)</a:t>
            </a:r>
          </a:p>
        </p:txBody>
      </p:sp>
      <p:sp>
        <p:nvSpPr>
          <p:cNvPr id="118" name="ZoneTexte 173"/>
          <p:cNvSpPr txBox="1"/>
          <p:nvPr/>
        </p:nvSpPr>
        <p:spPr>
          <a:xfrm>
            <a:off x="7463222" y="2816485"/>
            <a:ext cx="683825" cy="246221"/>
          </a:xfrm>
          <a:prstGeom prst="rect">
            <a:avLst/>
          </a:prstGeom>
          <a:noFill/>
        </p:spPr>
        <p:txBody>
          <a:bodyPr wrap="square" rtlCol="0">
            <a:spAutoFit/>
          </a:bodyPr>
          <a:lstStyle/>
          <a:p>
            <a:pPr>
              <a:defRPr/>
            </a:pPr>
            <a:r>
              <a:rPr lang="en-US" sz="1000" dirty="0">
                <a:solidFill>
                  <a:srgbClr val="97A7AF"/>
                </a:solidFill>
              </a:rPr>
              <a:t>(.java, .c)</a:t>
            </a:r>
          </a:p>
        </p:txBody>
      </p:sp>
      <p:grpSp>
        <p:nvGrpSpPr>
          <p:cNvPr id="142" name="Group 141"/>
          <p:cNvGrpSpPr/>
          <p:nvPr/>
        </p:nvGrpSpPr>
        <p:grpSpPr>
          <a:xfrm>
            <a:off x="3528000" y="4663584"/>
            <a:ext cx="5283610" cy="1481596"/>
            <a:chOff x="3034800" y="4299128"/>
            <a:chExt cx="5283610" cy="1481596"/>
          </a:xfrm>
        </p:grpSpPr>
        <p:sp>
          <p:nvSpPr>
            <p:cNvPr id="126" name="Rectangle 125"/>
            <p:cNvSpPr/>
            <p:nvPr/>
          </p:nvSpPr>
          <p:spPr>
            <a:xfrm>
              <a:off x="3098873" y="4322534"/>
              <a:ext cx="5219537" cy="1458190"/>
            </a:xfrm>
            <a:prstGeom prst="rect">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rgbClr val="FFFFFF"/>
                  </a:solidFill>
                  <a:cs typeface="Arial" panose="020B0604020202020204" pitchFamily="34" charset="0"/>
                </a:rPr>
                <a:t>MicroEJ Platform</a:t>
              </a:r>
            </a:p>
          </p:txBody>
        </p:sp>
        <p:grpSp>
          <p:nvGrpSpPr>
            <p:cNvPr id="127" name="Group 126"/>
            <p:cNvGrpSpPr/>
            <p:nvPr/>
          </p:nvGrpSpPr>
          <p:grpSpPr>
            <a:xfrm>
              <a:off x="3034800" y="4299128"/>
              <a:ext cx="344751" cy="303135"/>
              <a:chOff x="2671961" y="3299648"/>
              <a:chExt cx="344751" cy="303135"/>
            </a:xfrm>
          </p:grpSpPr>
          <p:sp>
            <p:nvSpPr>
              <p:cNvPr id="136" name="Bande diagonale 197"/>
              <p:cNvSpPr/>
              <p:nvPr/>
            </p:nvSpPr>
            <p:spPr>
              <a:xfrm>
                <a:off x="2736884" y="3322955"/>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137" name="ZoneTexte 198"/>
              <p:cNvSpPr txBox="1"/>
              <p:nvPr/>
            </p:nvSpPr>
            <p:spPr>
              <a:xfrm rot="18945775">
                <a:off x="2671961" y="3299648"/>
                <a:ext cx="333746" cy="230832"/>
              </a:xfrm>
              <a:prstGeom prst="rect">
                <a:avLst/>
              </a:prstGeom>
              <a:noFill/>
            </p:spPr>
            <p:txBody>
              <a:bodyPr wrap="none" rtlCol="0">
                <a:spAutoFit/>
              </a:bodyPr>
              <a:lstStyle/>
              <a:p>
                <a:pPr>
                  <a:defRPr/>
                </a:pPr>
                <a:r>
                  <a:rPr lang="en-US" sz="900" dirty="0">
                    <a:solidFill>
                      <a:srgbClr val="FFFFFF"/>
                    </a:solidFill>
                  </a:rPr>
                  <a:t>bin</a:t>
                </a:r>
              </a:p>
            </p:txBody>
          </p:sp>
        </p:grpSp>
        <p:grpSp>
          <p:nvGrpSpPr>
            <p:cNvPr id="128" name="Group 127"/>
            <p:cNvGrpSpPr/>
            <p:nvPr/>
          </p:nvGrpSpPr>
          <p:grpSpPr>
            <a:xfrm>
              <a:off x="3273048" y="4633391"/>
              <a:ext cx="1084312" cy="986864"/>
              <a:chOff x="535360" y="4765860"/>
              <a:chExt cx="1084312" cy="986864"/>
            </a:xfrm>
          </p:grpSpPr>
          <p:sp>
            <p:nvSpPr>
              <p:cNvPr id="132" name="Rectangle 131"/>
              <p:cNvSpPr/>
              <p:nvPr/>
            </p:nvSpPr>
            <p:spPr>
              <a:xfrm>
                <a:off x="535360" y="4765860"/>
                <a:ext cx="1084312" cy="986864"/>
              </a:xfrm>
              <a:prstGeom prst="rect">
                <a:avLst/>
              </a:prstGeom>
              <a:solidFill>
                <a:schemeClr val="accent1"/>
              </a:solidFill>
              <a:ln>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rgbClr val="FFFFFF"/>
                    </a:solidFill>
                    <a:cs typeface="Arial" panose="020B0604020202020204" pitchFamily="34" charset="0"/>
                  </a:rPr>
                  <a:t>MEJ32 Core</a:t>
                </a:r>
              </a:p>
            </p:txBody>
          </p:sp>
          <p:grpSp>
            <p:nvGrpSpPr>
              <p:cNvPr id="133" name="Group 132">
                <a:extLst>
                  <a:ext uri="{FF2B5EF4-FFF2-40B4-BE49-F238E27FC236}">
                    <a16:creationId xmlns:a16="http://schemas.microsoft.com/office/drawing/2014/main" id="{B912B7B2-7600-4C37-9CFB-97257AC4EC6F}"/>
                  </a:ext>
                </a:extLst>
              </p:cNvPr>
              <p:cNvGrpSpPr/>
              <p:nvPr/>
            </p:nvGrpSpPr>
            <p:grpSpPr>
              <a:xfrm>
                <a:off x="750869" y="4987875"/>
                <a:ext cx="643435" cy="643435"/>
                <a:chOff x="1326080" y="2569883"/>
                <a:chExt cx="900000" cy="900000"/>
              </a:xfrm>
            </p:grpSpPr>
            <p:sp>
              <p:nvSpPr>
                <p:cNvPr id="134" name="Ellipse 60">
                  <a:extLst>
                    <a:ext uri="{FF2B5EF4-FFF2-40B4-BE49-F238E27FC236}">
                      <a16:creationId xmlns:a16="http://schemas.microsoft.com/office/drawing/2014/main" id="{D589262F-3DC8-48B1-AC21-267EC2396FD0}"/>
                    </a:ext>
                  </a:extLst>
                </p:cNvPr>
                <p:cNvSpPr>
                  <a:spLocks/>
                </p:cNvSpPr>
                <p:nvPr/>
              </p:nvSpPr>
              <p:spPr>
                <a:xfrm>
                  <a:off x="1326080" y="2569883"/>
                  <a:ext cx="900000" cy="900000"/>
                </a:xfrm>
                <a:prstGeom prst="ellipse">
                  <a:avLst/>
                </a:prstGeom>
                <a:solidFill>
                  <a:srgbClr val="FFFFFF"/>
                </a:solidFill>
                <a:ln w="28575" cap="flat" cmpd="sng" algn="ctr">
                  <a:solidFill>
                    <a:srgbClr val="6EAD45"/>
                  </a:solidFill>
                  <a:prstDash val="solid"/>
                  <a:miter lim="800000"/>
                </a:ln>
                <a:effectLst/>
              </p:spPr>
              <p:txBody>
                <a:bodyPr rtlCol="0" anchor="ctr"/>
                <a:lstStyle/>
                <a:p>
                  <a:pPr algn="ctr">
                    <a:defRPr/>
                  </a:pPr>
                  <a:endParaRPr lang="fr-FR" kern="0" dirty="0">
                    <a:solidFill>
                      <a:srgbClr val="FFFFFF"/>
                    </a:solidFill>
                    <a:latin typeface="Open Sans" panose="020B0606030504020204" pitchFamily="34" charset="0"/>
                  </a:endParaRPr>
                </a:p>
              </p:txBody>
            </p:sp>
            <p:pic>
              <p:nvPicPr>
                <p:cNvPr id="135" name="Picture 134">
                  <a:extLst>
                    <a:ext uri="{FF2B5EF4-FFF2-40B4-BE49-F238E27FC236}">
                      <a16:creationId xmlns:a16="http://schemas.microsoft.com/office/drawing/2014/main" id="{63C15178-3910-4E9D-ACB0-399F350A698C}"/>
                    </a:ext>
                  </a:extLst>
                </p:cNvPr>
                <p:cNvPicPr>
                  <a:picLocks noChangeAspect="1"/>
                </p:cNvPicPr>
                <p:nvPr/>
              </p:nvPicPr>
              <p:blipFill>
                <a:blip r:embed="rId4"/>
                <a:stretch>
                  <a:fillRect/>
                </a:stretch>
              </p:blipFill>
              <p:spPr>
                <a:xfrm>
                  <a:off x="1445738" y="2688464"/>
                  <a:ext cx="660684" cy="662838"/>
                </a:xfrm>
                <a:prstGeom prst="rect">
                  <a:avLst/>
                </a:prstGeom>
                <a:ln>
                  <a:noFill/>
                </a:ln>
              </p:spPr>
            </p:pic>
          </p:grpSp>
        </p:grpSp>
        <p:sp>
          <p:nvSpPr>
            <p:cNvPr id="129" name="Rectangle 128"/>
            <p:cNvSpPr/>
            <p:nvPr/>
          </p:nvSpPr>
          <p:spPr>
            <a:xfrm>
              <a:off x="4546090" y="4627557"/>
              <a:ext cx="1084312" cy="998533"/>
            </a:xfrm>
            <a:prstGeom prst="rect">
              <a:avLst/>
            </a:prstGeom>
            <a:solidFill>
              <a:schemeClr val="accent4"/>
            </a:solidFill>
            <a:ln>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b="1" dirty="0">
                  <a:solidFill>
                    <a:srgbClr val="FFFFFF"/>
                  </a:solidFill>
                  <a:cs typeface="Arial" panose="020B0604020202020204" pitchFamily="34" charset="0"/>
                </a:rPr>
                <a:t>Java Foundation Libraries</a:t>
              </a:r>
            </a:p>
          </p:txBody>
        </p:sp>
        <p:sp>
          <p:nvSpPr>
            <p:cNvPr id="130" name="Rectangle 129">
              <a:extLst>
                <a:ext uri="{FF2B5EF4-FFF2-40B4-BE49-F238E27FC236}">
                  <a16:creationId xmlns:a16="http://schemas.microsoft.com/office/drawing/2014/main" id="{A3B9DB16-F465-4058-B983-18AC8FD15120}"/>
                </a:ext>
              </a:extLst>
            </p:cNvPr>
            <p:cNvSpPr/>
            <p:nvPr/>
          </p:nvSpPr>
          <p:spPr>
            <a:xfrm>
              <a:off x="5824232" y="4624401"/>
              <a:ext cx="1084312" cy="1000698"/>
            </a:xfrm>
            <a:prstGeom prst="rect">
              <a:avLst/>
            </a:prstGeom>
            <a:solidFill>
              <a:schemeClr val="accent2"/>
            </a:solidFill>
            <a:ln>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b="1" dirty="0">
                  <a:solidFill>
                    <a:srgbClr val="FFFFFF"/>
                  </a:solidFill>
                  <a:cs typeface="Arial" panose="020B0604020202020204" pitchFamily="34" charset="0"/>
                </a:rPr>
                <a:t>Simulator + Mockups</a:t>
              </a:r>
            </a:p>
            <a:p>
              <a:pPr algn="ctr">
                <a:defRPr/>
              </a:pPr>
              <a:endParaRPr lang="en-US" sz="1000" b="1" dirty="0">
                <a:solidFill>
                  <a:srgbClr val="FFFFFF"/>
                </a:solidFill>
                <a:cs typeface="Arial" panose="020B0604020202020204" pitchFamily="34" charset="0"/>
              </a:endParaRPr>
            </a:p>
            <a:p>
              <a:pPr algn="ctr">
                <a:defRPr/>
              </a:pPr>
              <a:endParaRPr lang="en-US" sz="1000" b="1" dirty="0">
                <a:solidFill>
                  <a:srgbClr val="FFFFFF"/>
                </a:solidFill>
                <a:cs typeface="Arial" panose="020B0604020202020204" pitchFamily="34" charset="0"/>
              </a:endParaRPr>
            </a:p>
            <a:p>
              <a:pPr algn="ctr">
                <a:defRPr/>
              </a:pPr>
              <a:endParaRPr lang="en-US" sz="1000" b="1" dirty="0">
                <a:solidFill>
                  <a:srgbClr val="FFFFFF"/>
                </a:solidFill>
                <a:cs typeface="Arial" panose="020B0604020202020204" pitchFamily="34" charset="0"/>
              </a:endParaRPr>
            </a:p>
          </p:txBody>
        </p:sp>
        <p:sp>
          <p:nvSpPr>
            <p:cNvPr id="131" name="Rectangle 130"/>
            <p:cNvSpPr/>
            <p:nvPr/>
          </p:nvSpPr>
          <p:spPr>
            <a:xfrm>
              <a:off x="7102374" y="4628548"/>
              <a:ext cx="1084312" cy="996550"/>
            </a:xfrm>
            <a:prstGeom prst="rect">
              <a:avLst/>
            </a:prstGeom>
            <a:solidFill>
              <a:schemeClr val="tx2"/>
            </a:solidFill>
            <a:ln>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b="1" dirty="0">
                  <a:solidFill>
                    <a:srgbClr val="FFFFFF"/>
                  </a:solidFill>
                  <a:cs typeface="Arial" panose="020B0604020202020204" pitchFamily="34" charset="0"/>
                </a:rPr>
                <a:t>Scripts + Tooling + Documentation</a:t>
              </a:r>
            </a:p>
          </p:txBody>
        </p:sp>
        <p:pic>
          <p:nvPicPr>
            <p:cNvPr id="122" name="Picture 121">
              <a:extLst>
                <a:ext uri="{FF2B5EF4-FFF2-40B4-BE49-F238E27FC236}">
                  <a16:creationId xmlns:a16="http://schemas.microsoft.com/office/drawing/2014/main" id="{5BCA6744-4A46-4A30-9039-D60506470C0D}"/>
                </a:ext>
              </a:extLst>
            </p:cNvPr>
            <p:cNvPicPr>
              <a:picLocks noChangeAspect="1"/>
            </p:cNvPicPr>
            <p:nvPr/>
          </p:nvPicPr>
          <p:blipFill>
            <a:blip r:embed="rId5"/>
            <a:stretch>
              <a:fillRect/>
            </a:stretch>
          </p:blipFill>
          <p:spPr>
            <a:xfrm>
              <a:off x="6093049" y="5067612"/>
              <a:ext cx="576843" cy="480341"/>
            </a:xfrm>
            <a:prstGeom prst="rect">
              <a:avLst/>
            </a:prstGeom>
          </p:spPr>
        </p:pic>
        <p:grpSp>
          <p:nvGrpSpPr>
            <p:cNvPr id="123" name="Group 122">
              <a:extLst>
                <a:ext uri="{FF2B5EF4-FFF2-40B4-BE49-F238E27FC236}">
                  <a16:creationId xmlns:a16="http://schemas.microsoft.com/office/drawing/2014/main" id="{6A5F38C5-1683-492D-BA61-20700A5D98DC}"/>
                </a:ext>
              </a:extLst>
            </p:cNvPr>
            <p:cNvGrpSpPr/>
            <p:nvPr/>
          </p:nvGrpSpPr>
          <p:grpSpPr>
            <a:xfrm>
              <a:off x="6287349" y="5149019"/>
              <a:ext cx="170358" cy="166700"/>
              <a:chOff x="1326080" y="2569883"/>
              <a:chExt cx="900000" cy="900000"/>
            </a:xfrm>
          </p:grpSpPr>
          <p:sp>
            <p:nvSpPr>
              <p:cNvPr id="124" name="Ellipse 60">
                <a:extLst>
                  <a:ext uri="{FF2B5EF4-FFF2-40B4-BE49-F238E27FC236}">
                    <a16:creationId xmlns:a16="http://schemas.microsoft.com/office/drawing/2014/main" id="{9965B8D8-0897-4698-8214-F90DF164EDC0}"/>
                  </a:ext>
                </a:extLst>
              </p:cNvPr>
              <p:cNvSpPr>
                <a:spLocks/>
              </p:cNvSpPr>
              <p:nvPr/>
            </p:nvSpPr>
            <p:spPr>
              <a:xfrm>
                <a:off x="1326080" y="2569883"/>
                <a:ext cx="900000" cy="900000"/>
              </a:xfrm>
              <a:prstGeom prst="ellipse">
                <a:avLst/>
              </a:prstGeom>
              <a:solidFill>
                <a:srgbClr val="FFFFFF"/>
              </a:solidFill>
              <a:ln w="28575" cap="flat" cmpd="sng" algn="ctr">
                <a:solidFill>
                  <a:srgbClr val="6EAD45"/>
                </a:solidFill>
                <a:prstDash val="solid"/>
                <a:miter lim="800000"/>
              </a:ln>
              <a:effectLst/>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endParaRPr lang="fr-FR" kern="0" dirty="0">
                  <a:solidFill>
                    <a:srgbClr val="FFFFFF"/>
                  </a:solidFill>
                  <a:latin typeface="Open Sans" panose="020B0606030504020204" pitchFamily="34" charset="0"/>
                </a:endParaRPr>
              </a:p>
            </p:txBody>
          </p:sp>
          <p:pic>
            <p:nvPicPr>
              <p:cNvPr id="125" name="Picture 124">
                <a:extLst>
                  <a:ext uri="{FF2B5EF4-FFF2-40B4-BE49-F238E27FC236}">
                    <a16:creationId xmlns:a16="http://schemas.microsoft.com/office/drawing/2014/main" id="{EC7D4F88-2273-4065-8D72-AEAA0139872A}"/>
                  </a:ext>
                </a:extLst>
              </p:cNvPr>
              <p:cNvPicPr>
                <a:picLocks noChangeAspect="1"/>
              </p:cNvPicPr>
              <p:nvPr/>
            </p:nvPicPr>
            <p:blipFill>
              <a:blip r:embed="rId4"/>
              <a:stretch>
                <a:fillRect/>
              </a:stretch>
            </p:blipFill>
            <p:spPr>
              <a:xfrm>
                <a:off x="1445738" y="2688464"/>
                <a:ext cx="660684" cy="662838"/>
              </a:xfrm>
              <a:prstGeom prst="rect">
                <a:avLst/>
              </a:prstGeom>
              <a:ln>
                <a:noFill/>
              </a:ln>
            </p:spPr>
          </p:pic>
        </p:grpSp>
      </p:grpSp>
      <p:cxnSp>
        <p:nvCxnSpPr>
          <p:cNvPr id="138" name="Connecteur droit avec flèche 148"/>
          <p:cNvCxnSpPr>
            <a:stCxn id="87" idx="2"/>
            <a:endCxn id="126" idx="0"/>
          </p:cNvCxnSpPr>
          <p:nvPr/>
        </p:nvCxnSpPr>
        <p:spPr>
          <a:xfrm>
            <a:off x="6201173" y="4257171"/>
            <a:ext cx="669" cy="42981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9" name="Rectangle 148">
            <a:extLst>
              <a:ext uri="{FF2B5EF4-FFF2-40B4-BE49-F238E27FC236}">
                <a16:creationId xmlns:a16="http://schemas.microsoft.com/office/drawing/2014/main" id="{A3B9DB16-F465-4058-B983-18AC8FD15120}"/>
              </a:ext>
            </a:extLst>
          </p:cNvPr>
          <p:cNvSpPr/>
          <p:nvPr/>
        </p:nvSpPr>
        <p:spPr>
          <a:xfrm>
            <a:off x="8498030" y="1932632"/>
            <a:ext cx="2023200" cy="658800"/>
          </a:xfrm>
          <a:prstGeom prst="rect">
            <a:avLst/>
          </a:prstGeom>
          <a:solidFill>
            <a:srgbClr val="FFA300"/>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b="1" dirty="0">
                <a:solidFill>
                  <a:schemeClr val="bg1"/>
                </a:solidFill>
                <a:cs typeface="Arial" panose="020B0604020202020204" pitchFamily="34" charset="0"/>
              </a:rPr>
              <a:t>Foundation Libraries Adaptation Layer</a:t>
            </a:r>
          </a:p>
          <a:p>
            <a:pPr algn="ctr">
              <a:defRPr/>
            </a:pPr>
            <a:r>
              <a:rPr lang="en-US" sz="1000" dirty="0">
                <a:solidFill>
                  <a:schemeClr val="bg1"/>
                </a:solidFill>
                <a:cs typeface="Arial" panose="020B0604020202020204" pitchFamily="34" charset="0"/>
              </a:rPr>
              <a:t>H</a:t>
            </a:r>
          </a:p>
        </p:txBody>
      </p:sp>
      <p:sp>
        <p:nvSpPr>
          <p:cNvPr id="150" name="Bande diagonale 191">
            <a:extLst>
              <a:ext uri="{FF2B5EF4-FFF2-40B4-BE49-F238E27FC236}">
                <a16:creationId xmlns:a16="http://schemas.microsoft.com/office/drawing/2014/main" id="{DAA7A729-6342-4FAC-9943-95D96FF2DD80}"/>
              </a:ext>
            </a:extLst>
          </p:cNvPr>
          <p:cNvSpPr/>
          <p:nvPr/>
        </p:nvSpPr>
        <p:spPr>
          <a:xfrm>
            <a:off x="8498230" y="1932631"/>
            <a:ext cx="279828" cy="279828"/>
          </a:xfrm>
          <a:prstGeom prst="diagStripe">
            <a:avLst>
              <a:gd name="adj" fmla="val 4199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151" name="ZoneTexte 180">
            <a:extLst>
              <a:ext uri="{FF2B5EF4-FFF2-40B4-BE49-F238E27FC236}">
                <a16:creationId xmlns:a16="http://schemas.microsoft.com/office/drawing/2014/main" id="{5BB884F8-E56F-40DE-BF31-76BF3D0D1275}"/>
              </a:ext>
            </a:extLst>
          </p:cNvPr>
          <p:cNvSpPr txBox="1"/>
          <p:nvPr/>
        </p:nvSpPr>
        <p:spPr>
          <a:xfrm rot="18945775">
            <a:off x="8422630" y="1909144"/>
            <a:ext cx="317716" cy="230832"/>
          </a:xfrm>
          <a:prstGeom prst="rect">
            <a:avLst/>
          </a:prstGeom>
          <a:noFill/>
        </p:spPr>
        <p:txBody>
          <a:bodyPr wrap="none" rtlCol="0">
            <a:spAutoFit/>
          </a:bodyPr>
          <a:lstStyle/>
          <a:p>
            <a:pPr>
              <a:defRPr/>
            </a:pPr>
            <a:r>
              <a:rPr lang="en-US" sz="900" dirty="0" err="1">
                <a:solidFill>
                  <a:schemeClr val="bg1"/>
                </a:solidFill>
              </a:rPr>
              <a:t>src</a:t>
            </a:r>
            <a:endParaRPr lang="en-US" sz="900" dirty="0">
              <a:solidFill>
                <a:schemeClr val="bg1"/>
              </a:solidFill>
            </a:endParaRPr>
          </a:p>
        </p:txBody>
      </p:sp>
      <p:cxnSp>
        <p:nvCxnSpPr>
          <p:cNvPr id="155" name="Connecteur droit avec flèche 149"/>
          <p:cNvCxnSpPr>
            <a:stCxn id="149" idx="2"/>
          </p:cNvCxnSpPr>
          <p:nvPr/>
        </p:nvCxnSpPr>
        <p:spPr>
          <a:xfrm>
            <a:off x="9509630" y="2591432"/>
            <a:ext cx="0" cy="123524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6" name="ZoneTexte 173"/>
          <p:cNvSpPr txBox="1"/>
          <p:nvPr/>
        </p:nvSpPr>
        <p:spPr>
          <a:xfrm>
            <a:off x="9645836" y="3610518"/>
            <a:ext cx="683825" cy="246221"/>
          </a:xfrm>
          <a:prstGeom prst="rect">
            <a:avLst/>
          </a:prstGeom>
          <a:noFill/>
        </p:spPr>
        <p:txBody>
          <a:bodyPr wrap="square" rtlCol="0">
            <a:spAutoFit/>
          </a:bodyPr>
          <a:lstStyle/>
          <a:p>
            <a:pPr>
              <a:defRPr/>
            </a:pPr>
            <a:r>
              <a:rPr lang="en-US" sz="1000" dirty="0">
                <a:solidFill>
                  <a:srgbClr val="97A7AF"/>
                </a:solidFill>
              </a:rPr>
              <a:t>(.h, .c)</a:t>
            </a:r>
          </a:p>
        </p:txBody>
      </p:sp>
    </p:spTree>
    <p:extLst>
      <p:ext uri="{BB962C8B-B14F-4D97-AF65-F5344CB8AC3E}">
        <p14:creationId xmlns:p14="http://schemas.microsoft.com/office/powerpoint/2010/main" val="1063395733"/>
      </p:ext>
    </p:extLst>
  </p:cSld>
  <p:clrMapOvr>
    <a:masterClrMapping/>
  </p:clrMapOvr>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80386DEA-1A03-5749-9349-642315992A9F}"/>
    </a:ext>
  </a:extLst>
</a:theme>
</file>

<file path=ppt/theme/theme2.xml><?xml version="1.0" encoding="utf-8"?>
<a:theme xmlns:a="http://schemas.openxmlformats.org/drawingml/2006/main" name="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3.xml><?xml version="1.0" encoding="utf-8"?>
<a:theme xmlns:a="http://schemas.openxmlformats.org/drawingml/2006/main" name="1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4.xml><?xml version="1.0" encoding="utf-8"?>
<a:theme xmlns:a="http://schemas.openxmlformats.org/drawingml/2006/main" name="2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Template_16-9_Microej_Charter</Template>
  <TotalTime>2703</TotalTime>
  <Words>124</Words>
  <Application>Microsoft Office PowerPoint</Application>
  <PresentationFormat>Widescreen</PresentationFormat>
  <Paragraphs>35</Paragraphs>
  <Slides>1</Slides>
  <Notes>1</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vt:i4>
      </vt:variant>
    </vt:vector>
  </HeadingPairs>
  <TitlesOfParts>
    <vt:vector size="15" baseType="lpstr">
      <vt:lpstr>Arial</vt:lpstr>
      <vt:lpstr>Brandon Grotesque Black</vt:lpstr>
      <vt:lpstr>Calibri Light</vt:lpstr>
      <vt:lpstr>Calibri Regular</vt:lpstr>
      <vt:lpstr>Courier New</vt:lpstr>
      <vt:lpstr>Open Sans</vt:lpstr>
      <vt:lpstr>Source Sans Pro</vt:lpstr>
      <vt:lpstr>Source Sans Pro Black</vt:lpstr>
      <vt:lpstr>Source Sans Pro ExtraLight</vt:lpstr>
      <vt:lpstr>Source Sans Pro Light</vt:lpstr>
      <vt:lpstr>Template-MicroEJ</vt:lpstr>
      <vt:lpstr>Theme1</vt:lpstr>
      <vt:lpstr>1_Theme1</vt:lpstr>
      <vt:lpstr>2_Theme1</vt:lpstr>
      <vt:lpstr>Source BSP</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Pierre Rivron</dc:creator>
  <cp:keywords/>
  <dc:description/>
  <cp:lastModifiedBy>Grégoire Jadi</cp:lastModifiedBy>
  <cp:revision>306</cp:revision>
  <cp:lastPrinted>2019-09-26T12:34:57Z</cp:lastPrinted>
  <dcterms:created xsi:type="dcterms:W3CDTF">2019-10-29T10:44:00Z</dcterms:created>
  <dcterms:modified xsi:type="dcterms:W3CDTF">2020-09-28T14:54:11Z</dcterms:modified>
  <cp:category/>
</cp:coreProperties>
</file>