
<file path=[Content_Types].xml><?xml version="1.0" encoding="utf-8"?>
<Types xmlns="http://schemas.openxmlformats.org/package/2006/content-types">
  <Override PartName="/_rels/.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21.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11/15/16</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89A336CA-99FF-40C8-BF1E-3EA49CB244C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11/15/16</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B4B6284B-DA23-451A-A1DB-899EB87ECEFD}" type="slidenum">
              <a:rPr b="0" lang="en-US" sz="1200" spc="-1" strike="noStrike">
                <a:solidFill>
                  <a:srgbClr val="8b8b8b"/>
                </a:solidFill>
                <a:uFill>
                  <a:solidFill>
                    <a:srgbClr val="ffffff"/>
                  </a:solidFill>
                </a:uFill>
                <a:latin typeface="Calibri"/>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hyperlink" Target="https://github.com/thredded/thredded" TargetMode="External"/><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Picture 3" descr=""/>
          <p:cNvPicPr/>
          <p:nvPr/>
        </p:nvPicPr>
        <p:blipFill>
          <a:blip r:embed="rId1"/>
          <a:stretch/>
        </p:blipFill>
        <p:spPr>
          <a:xfrm>
            <a:off x="0" y="489600"/>
            <a:ext cx="12191760" cy="5878440"/>
          </a:xfrm>
          <a:prstGeom prst="rect">
            <a:avLst/>
          </a:prstGeom>
          <a:ln>
            <a:noFill/>
          </a:ln>
        </p:spPr>
      </p:pic>
      <p:sp>
        <p:nvSpPr>
          <p:cNvPr id="79" name="CustomShape 1"/>
          <p:cNvSpPr/>
          <p:nvPr/>
        </p:nvSpPr>
        <p:spPr>
          <a:xfrm flipV="1">
            <a:off x="9881280" y="1287720"/>
            <a:ext cx="1156680" cy="171648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80" name="CustomShape 2"/>
          <p:cNvSpPr/>
          <p:nvPr/>
        </p:nvSpPr>
        <p:spPr>
          <a:xfrm>
            <a:off x="8600400" y="3424320"/>
            <a:ext cx="3808440" cy="2010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Add a button to search contact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This will allow them to select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Someone already in the system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Vs adding a new person if the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Person already exists</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Picture 3" descr=""/>
          <p:cNvPicPr/>
          <p:nvPr/>
        </p:nvPicPr>
        <p:blipFill>
          <a:blip r:embed="rId1"/>
          <a:stretch/>
        </p:blipFill>
        <p:spPr>
          <a:xfrm>
            <a:off x="0" y="160560"/>
            <a:ext cx="12191760" cy="6442920"/>
          </a:xfrm>
          <a:prstGeom prst="rect">
            <a:avLst/>
          </a:prstGeom>
          <a:ln>
            <a:noFill/>
          </a:ln>
        </p:spPr>
      </p:pic>
      <p:sp>
        <p:nvSpPr>
          <p:cNvPr id="124" name="CustomShape 1"/>
          <p:cNvSpPr/>
          <p:nvPr/>
        </p:nvSpPr>
        <p:spPr>
          <a:xfrm flipH="1" flipV="1">
            <a:off x="326520" y="1370880"/>
            <a:ext cx="1280160" cy="142740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25" name="CustomShape 2"/>
          <p:cNvSpPr/>
          <p:nvPr/>
        </p:nvSpPr>
        <p:spPr>
          <a:xfrm>
            <a:off x="1266480" y="2799360"/>
            <a:ext cx="681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Files</a:t>
            </a:r>
            <a:endParaRPr b="0" lang="en-US" sz="1800" spc="-1" strike="noStrike">
              <a:solidFill>
                <a:srgbClr val="000000"/>
              </a:solidFill>
              <a:uFill>
                <a:solidFill>
                  <a:srgbClr val="ffffff"/>
                </a:solidFill>
              </a:uFill>
              <a:latin typeface="Arial"/>
            </a:endParaRPr>
          </a:p>
        </p:txBody>
      </p:sp>
      <p:pic>
        <p:nvPicPr>
          <p:cNvPr id="126" name="Picture 1" descr=""/>
          <p:cNvPicPr/>
          <p:nvPr/>
        </p:nvPicPr>
        <p:blipFill>
          <a:blip r:embed="rId2"/>
          <a:stretch/>
        </p:blipFill>
        <p:spPr>
          <a:xfrm>
            <a:off x="1607040" y="1867680"/>
            <a:ext cx="8971560" cy="4431600"/>
          </a:xfrm>
          <a:prstGeom prst="rect">
            <a:avLst/>
          </a:prstGeom>
          <a:ln>
            <a:noFill/>
          </a:ln>
        </p:spPr>
      </p:pic>
      <p:sp>
        <p:nvSpPr>
          <p:cNvPr id="127" name="CustomShape 3"/>
          <p:cNvSpPr/>
          <p:nvPr/>
        </p:nvSpPr>
        <p:spPr>
          <a:xfrm>
            <a:off x="2408400" y="1048320"/>
            <a:ext cx="792468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Document Management System for collaboration OUTSIDE of cases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Like redmine https://github.com/wtg/flagship_docs_4</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Picture 3" descr=""/>
          <p:cNvPicPr/>
          <p:nvPr/>
        </p:nvPicPr>
        <p:blipFill>
          <a:blip r:embed="rId1"/>
          <a:stretch/>
        </p:blipFill>
        <p:spPr>
          <a:xfrm>
            <a:off x="0" y="160560"/>
            <a:ext cx="12191760" cy="6442920"/>
          </a:xfrm>
          <a:prstGeom prst="rect">
            <a:avLst/>
          </a:prstGeom>
          <a:ln>
            <a:noFill/>
          </a:ln>
        </p:spPr>
      </p:pic>
      <p:sp>
        <p:nvSpPr>
          <p:cNvPr id="129" name="CustomShape 1"/>
          <p:cNvSpPr/>
          <p:nvPr/>
        </p:nvSpPr>
        <p:spPr>
          <a:xfrm>
            <a:off x="1490400" y="1113840"/>
            <a:ext cx="11542680" cy="1736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List of people and their cases where tasks in cases are assigned to the user logged in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List of people and their cases where Appointments in cases are assigned to the user logged in with</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Calendar view</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30" name="CustomShape 2"/>
          <p:cNvSpPr/>
          <p:nvPr/>
        </p:nvSpPr>
        <p:spPr>
          <a:xfrm flipH="1" flipV="1">
            <a:off x="839160" y="1276560"/>
            <a:ext cx="2043360" cy="189108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31" name="CustomShape 3"/>
          <p:cNvSpPr/>
          <p:nvPr/>
        </p:nvSpPr>
        <p:spPr>
          <a:xfrm>
            <a:off x="4280760" y="2970000"/>
            <a:ext cx="1607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Action Items</a:t>
            </a:r>
            <a:endParaRPr b="0" lang="en-US" sz="1800" spc="-1" strike="noStrike">
              <a:solidFill>
                <a:srgbClr val="000000"/>
              </a:solidFill>
              <a:uFill>
                <a:solidFill>
                  <a:srgbClr val="ffffff"/>
                </a:solidFill>
              </a:uFill>
              <a:latin typeface="Arial"/>
            </a:endParaRPr>
          </a:p>
        </p:txBody>
      </p:sp>
      <p:sp>
        <p:nvSpPr>
          <p:cNvPr id="132" name="CustomShape 4"/>
          <p:cNvSpPr/>
          <p:nvPr/>
        </p:nvSpPr>
        <p:spPr>
          <a:xfrm flipH="1" flipV="1">
            <a:off x="1167840" y="1337040"/>
            <a:ext cx="3353760" cy="180252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33" name="CustomShape 5"/>
          <p:cNvSpPr/>
          <p:nvPr/>
        </p:nvSpPr>
        <p:spPr>
          <a:xfrm>
            <a:off x="2558160" y="3242520"/>
            <a:ext cx="11058120" cy="3107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These are Notes, Tasks, Checklist, Survey, Documents, Measurements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Case Support, Virtual Visit, Messaging for cases assigned to the case worker logged in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that are new, and the status.  Each of the above should have its own container so they</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Can see each of those separated by each box in lists and click to get more info on that specific</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person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Has not been marked done (so in the enumeration for status on these,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Like redmine we need to know which status enumeration is considered done)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This also means for any of the above, if status is not an option, then that has to be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Added to each with enumerations in setup</a:t>
            </a:r>
            <a:endParaRPr b="0" lang="en-US" sz="1800" spc="-1" strike="noStrike">
              <a:solidFill>
                <a:srgbClr val="000000"/>
              </a:solidFill>
              <a:uFill>
                <a:solidFill>
                  <a:srgbClr val="ffffff"/>
                </a:solidFill>
              </a:uFill>
              <a:latin typeface="Arial"/>
            </a:endParaRPr>
          </a:p>
        </p:txBody>
      </p:sp>
      <p:sp>
        <p:nvSpPr>
          <p:cNvPr id="134" name="CustomShape 6"/>
          <p:cNvSpPr/>
          <p:nvPr/>
        </p:nvSpPr>
        <p:spPr>
          <a:xfrm>
            <a:off x="1789560" y="3183120"/>
            <a:ext cx="21866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My Appointments</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Mark Private</a:t>
            </a:r>
            <a:endParaRPr b="0" lang="en-US" sz="1800" spc="-1" strike="noStrike">
              <a:solidFill>
                <a:srgbClr val="000000"/>
              </a:solidFill>
              <a:uFill>
                <a:solidFill>
                  <a:srgbClr val="ffffff"/>
                </a:solidFill>
              </a:uFill>
              <a:latin typeface="Calibri"/>
            </a:endParaRPr>
          </a:p>
        </p:txBody>
      </p:sp>
      <p:sp>
        <p:nvSpPr>
          <p:cNvPr id="136"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In redmine, you can mark a specific ticket as private.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Similarly, for any below, they can mark a specific entry as private and it will NOT be visible to the person for their record view when they see their own record</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Notes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Tasks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Appointments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Checklist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Survey</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Documents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Measurements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Case Support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Virtual Visit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Messaging</a:t>
            </a:r>
            <a:endParaRPr b="0" lang="en-US" sz="20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Themable</a:t>
            </a:r>
            <a:endParaRPr b="0" lang="en-US" sz="1800" spc="-1" strike="noStrike">
              <a:solidFill>
                <a:srgbClr val="000000"/>
              </a:solidFill>
              <a:uFill>
                <a:solidFill>
                  <a:srgbClr val="ffffff"/>
                </a:solidFill>
              </a:uFill>
              <a:latin typeface="Calibri"/>
            </a:endParaRPr>
          </a:p>
        </p:txBody>
      </p:sp>
      <p:sp>
        <p:nvSpPr>
          <p:cNvPr id="138" name="TextShape 2"/>
          <p:cNvSpPr txBox="1"/>
          <p:nvPr/>
        </p:nvSpPr>
        <p:spPr>
          <a:xfrm>
            <a:off x="838080" y="1825560"/>
            <a:ext cx="2716560" cy="325908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We should have a about 5 color themes they can chose from including this.  User can select their theme in their provile</a:t>
            </a:r>
            <a:endParaRPr b="0" lang="en-US" sz="2800" spc="-1" strike="noStrike">
              <a:solidFill>
                <a:srgbClr val="000000"/>
              </a:solidFill>
              <a:uFill>
                <a:solidFill>
                  <a:srgbClr val="ffffff"/>
                </a:solidFill>
              </a:uFill>
              <a:latin typeface="Calibri"/>
            </a:endParaRPr>
          </a:p>
        </p:txBody>
      </p:sp>
      <p:pic>
        <p:nvPicPr>
          <p:cNvPr id="139" name="Picture 3" descr=""/>
          <p:cNvPicPr/>
          <p:nvPr/>
        </p:nvPicPr>
        <p:blipFill>
          <a:blip r:embed="rId1"/>
          <a:stretch/>
        </p:blipFill>
        <p:spPr>
          <a:xfrm>
            <a:off x="3579840" y="456120"/>
            <a:ext cx="8611560" cy="41994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141"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Code clean up</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Any code clean up needed heavily commented to make sure its clean, very readable code, efficient as possible and secure.  You might want to scan it with sonarqube which is free to address any problematic code areas specifically vulnerabilities and bugs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http://www.sonarqube.org/downloads/</a:t>
            </a:r>
            <a:endParaRPr b="0" lang="en-US" sz="28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Picture 3" descr=""/>
          <p:cNvPicPr/>
          <p:nvPr/>
        </p:nvPicPr>
        <p:blipFill>
          <a:blip r:embed="rId1"/>
          <a:stretch/>
        </p:blipFill>
        <p:spPr>
          <a:xfrm>
            <a:off x="248040" y="1518480"/>
            <a:ext cx="10534680" cy="1250640"/>
          </a:xfrm>
          <a:prstGeom prst="rect">
            <a:avLst/>
          </a:prstGeom>
          <a:ln>
            <a:noFill/>
          </a:ln>
        </p:spPr>
      </p:pic>
      <p:sp>
        <p:nvSpPr>
          <p:cNvPr id="143" name="CustomShape 1"/>
          <p:cNvSpPr/>
          <p:nvPr/>
        </p:nvSpPr>
        <p:spPr>
          <a:xfrm>
            <a:off x="2457720" y="3638880"/>
            <a:ext cx="9531000" cy="2010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Make all grids configurable and sortable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Sort ascending or decending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Pagination on all grid to reduce the amount of data pulled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Allow users to select what fields to show in ALL grids.  They can select something</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Different from the default and change the order of the data elements</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Picture 4" descr=""/>
          <p:cNvPicPr/>
          <p:nvPr/>
        </p:nvPicPr>
        <p:blipFill>
          <a:blip r:embed="rId1"/>
          <a:stretch/>
        </p:blipFill>
        <p:spPr>
          <a:xfrm>
            <a:off x="0" y="546120"/>
            <a:ext cx="12191760" cy="5765040"/>
          </a:xfrm>
          <a:prstGeom prst="rect">
            <a:avLst/>
          </a:prstGeom>
          <a:ln>
            <a:noFill/>
          </a:ln>
        </p:spPr>
      </p:pic>
      <p:pic>
        <p:nvPicPr>
          <p:cNvPr id="82" name="Picture 5" descr=""/>
          <p:cNvPicPr/>
          <p:nvPr/>
        </p:nvPicPr>
        <p:blipFill>
          <a:blip r:embed="rId2"/>
          <a:stretch/>
        </p:blipFill>
        <p:spPr>
          <a:xfrm>
            <a:off x="0" y="3575160"/>
            <a:ext cx="1071000" cy="1463040"/>
          </a:xfrm>
          <a:prstGeom prst="rect">
            <a:avLst/>
          </a:prstGeom>
          <a:ln>
            <a:noFill/>
          </a:ln>
        </p:spPr>
      </p:pic>
      <p:sp>
        <p:nvSpPr>
          <p:cNvPr id="83" name="CustomShape 1"/>
          <p:cNvSpPr/>
          <p:nvPr/>
        </p:nvSpPr>
        <p:spPr>
          <a:xfrm flipH="1" flipV="1">
            <a:off x="717840" y="5000400"/>
            <a:ext cx="1781640" cy="24228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84" name="CustomShape 2"/>
          <p:cNvSpPr/>
          <p:nvPr/>
        </p:nvSpPr>
        <p:spPr>
          <a:xfrm>
            <a:off x="2832840" y="5234400"/>
            <a:ext cx="2003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Add Virtual Visit</a:t>
            </a:r>
            <a:endParaRPr b="0" lang="en-US" sz="1800" spc="-1" strike="noStrike">
              <a:solidFill>
                <a:srgbClr val="000000"/>
              </a:solidFill>
              <a:uFill>
                <a:solidFill>
                  <a:srgbClr val="ffffff"/>
                </a:solidFill>
              </a:uFill>
              <a:latin typeface="Arial"/>
            </a:endParaRPr>
          </a:p>
        </p:txBody>
      </p:sp>
      <p:sp>
        <p:nvSpPr>
          <p:cNvPr id="85" name="CustomShape 3"/>
          <p:cNvSpPr/>
          <p:nvPr/>
        </p:nvSpPr>
        <p:spPr>
          <a:xfrm>
            <a:off x="2048040" y="1922040"/>
            <a:ext cx="9249120" cy="1736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This adds a module that allows webrtc real time chat, video, audio, whiteboard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https://github.com/assaf416/conference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They can set one up here, send the invite to the person and have a conference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That conference can be recorded and saved using the product</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4" descr=""/>
          <p:cNvPicPr/>
          <p:nvPr/>
        </p:nvPicPr>
        <p:blipFill>
          <a:blip r:embed="rId1"/>
          <a:stretch/>
        </p:blipFill>
        <p:spPr>
          <a:xfrm>
            <a:off x="360" y="546120"/>
            <a:ext cx="12191760" cy="5765040"/>
          </a:xfrm>
          <a:prstGeom prst="rect">
            <a:avLst/>
          </a:prstGeom>
          <a:ln>
            <a:noFill/>
          </a:ln>
        </p:spPr>
      </p:pic>
      <p:pic>
        <p:nvPicPr>
          <p:cNvPr id="87" name="Picture 5" descr=""/>
          <p:cNvPicPr/>
          <p:nvPr/>
        </p:nvPicPr>
        <p:blipFill>
          <a:blip r:embed="rId2"/>
          <a:stretch/>
        </p:blipFill>
        <p:spPr>
          <a:xfrm>
            <a:off x="0" y="3575160"/>
            <a:ext cx="1071000" cy="1463040"/>
          </a:xfrm>
          <a:prstGeom prst="rect">
            <a:avLst/>
          </a:prstGeom>
          <a:ln>
            <a:noFill/>
          </a:ln>
        </p:spPr>
      </p:pic>
      <p:sp>
        <p:nvSpPr>
          <p:cNvPr id="88" name="CustomShape 1"/>
          <p:cNvSpPr/>
          <p:nvPr/>
        </p:nvSpPr>
        <p:spPr>
          <a:xfrm flipH="1" flipV="1">
            <a:off x="717840" y="5000400"/>
            <a:ext cx="1781640" cy="24228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89" name="CustomShape 2"/>
          <p:cNvSpPr/>
          <p:nvPr/>
        </p:nvSpPr>
        <p:spPr>
          <a:xfrm>
            <a:off x="2462040" y="5122440"/>
            <a:ext cx="2764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Add Secure Messaging</a:t>
            </a:r>
            <a:endParaRPr b="0" lang="en-US" sz="1800" spc="-1" strike="noStrike">
              <a:solidFill>
                <a:srgbClr val="000000"/>
              </a:solidFill>
              <a:uFill>
                <a:solidFill>
                  <a:srgbClr val="ffffff"/>
                </a:solidFill>
              </a:uFill>
              <a:latin typeface="Arial"/>
            </a:endParaRPr>
          </a:p>
        </p:txBody>
      </p:sp>
      <p:sp>
        <p:nvSpPr>
          <p:cNvPr id="90" name="CustomShape 3"/>
          <p:cNvSpPr/>
          <p:nvPr/>
        </p:nvSpPr>
        <p:spPr>
          <a:xfrm>
            <a:off x="1935360" y="1922040"/>
            <a:ext cx="10108440" cy="1736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This adds a module that allows discussion based on a topic for this individual ONLY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563c1"/>
                </a:solidFill>
                <a:uFill>
                  <a:solidFill>
                    <a:srgbClr val="ffffff"/>
                  </a:solidFill>
                </a:uFill>
                <a:latin typeface="Calibri"/>
                <a:hlinkClick r:id="rId3"/>
              </a:rPr>
              <a:t>https://github.com/thredded/thredded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Person can post and ask questions or enter journal entries and they can have a secure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Discussion related to only this person related to case</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Picture 4" descr=""/>
          <p:cNvPicPr/>
          <p:nvPr/>
        </p:nvPicPr>
        <p:blipFill>
          <a:blip r:embed="rId1"/>
          <a:stretch/>
        </p:blipFill>
        <p:spPr>
          <a:xfrm>
            <a:off x="0" y="247680"/>
            <a:ext cx="12191760" cy="5765040"/>
          </a:xfrm>
          <a:prstGeom prst="rect">
            <a:avLst/>
          </a:prstGeom>
          <a:ln>
            <a:noFill/>
          </a:ln>
        </p:spPr>
      </p:pic>
      <p:pic>
        <p:nvPicPr>
          <p:cNvPr id="92" name="Picture 5" descr=""/>
          <p:cNvPicPr/>
          <p:nvPr/>
        </p:nvPicPr>
        <p:blipFill>
          <a:blip r:embed="rId2"/>
          <a:stretch/>
        </p:blipFill>
        <p:spPr>
          <a:xfrm>
            <a:off x="0" y="3575160"/>
            <a:ext cx="1071000" cy="1463040"/>
          </a:xfrm>
          <a:prstGeom prst="rect">
            <a:avLst/>
          </a:prstGeom>
          <a:ln>
            <a:noFill/>
          </a:ln>
        </p:spPr>
      </p:pic>
      <p:sp>
        <p:nvSpPr>
          <p:cNvPr id="93" name="CustomShape 1"/>
          <p:cNvSpPr/>
          <p:nvPr/>
        </p:nvSpPr>
        <p:spPr>
          <a:xfrm flipH="1" flipV="1">
            <a:off x="699120" y="3780360"/>
            <a:ext cx="1800360" cy="14630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94" name="CustomShape 2"/>
          <p:cNvSpPr/>
          <p:nvPr/>
        </p:nvSpPr>
        <p:spPr>
          <a:xfrm>
            <a:off x="2522520" y="5122440"/>
            <a:ext cx="2296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Add Appointments</a:t>
            </a:r>
            <a:endParaRPr b="0" lang="en-US" sz="1800" spc="-1" strike="noStrike">
              <a:solidFill>
                <a:srgbClr val="000000"/>
              </a:solidFill>
              <a:uFill>
                <a:solidFill>
                  <a:srgbClr val="ffffff"/>
                </a:solidFill>
              </a:uFill>
              <a:latin typeface="Arial"/>
            </a:endParaRPr>
          </a:p>
        </p:txBody>
      </p:sp>
      <p:sp>
        <p:nvSpPr>
          <p:cNvPr id="95" name="CustomShape 3"/>
          <p:cNvSpPr/>
          <p:nvPr/>
        </p:nvSpPr>
        <p:spPr>
          <a:xfrm>
            <a:off x="2014920" y="2487960"/>
            <a:ext cx="10782000" cy="2559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Basically need to record</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Appointment Title, Description, type (enumeration), date, time, status (enumeration),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Appointment with who (user in the system OR from the contacts table) and, any attachment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Need the ability for the Person who is opening their own record to schedule an appointment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And have the manager approve it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Notifications back and forth on this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20560" y="2155320"/>
            <a:ext cx="1219788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600" spc="-1" strike="noStrike">
                <a:solidFill>
                  <a:srgbClr val="000000"/>
                </a:solidFill>
                <a:uFill>
                  <a:solidFill>
                    <a:srgbClr val="ffffff"/>
                  </a:solidFill>
                </a:uFill>
                <a:latin typeface="Calibri"/>
              </a:rPr>
              <a:t>Add Export to Excel for every table/grid as an option</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Picture 3" descr=""/>
          <p:cNvPicPr/>
          <p:nvPr/>
        </p:nvPicPr>
        <p:blipFill>
          <a:blip r:embed="rId1"/>
          <a:stretch/>
        </p:blipFill>
        <p:spPr>
          <a:xfrm>
            <a:off x="0" y="610560"/>
            <a:ext cx="12191760" cy="5636520"/>
          </a:xfrm>
          <a:prstGeom prst="rect">
            <a:avLst/>
          </a:prstGeom>
          <a:ln>
            <a:noFill/>
          </a:ln>
        </p:spPr>
      </p:pic>
      <p:sp>
        <p:nvSpPr>
          <p:cNvPr id="98" name="CustomShape 1"/>
          <p:cNvSpPr/>
          <p:nvPr/>
        </p:nvSpPr>
        <p:spPr>
          <a:xfrm>
            <a:off x="4391280" y="3032280"/>
            <a:ext cx="37213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Add ldap authentication option</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Picture 3" descr=""/>
          <p:cNvPicPr/>
          <p:nvPr/>
        </p:nvPicPr>
        <p:blipFill>
          <a:blip r:embed="rId1"/>
          <a:stretch/>
        </p:blipFill>
        <p:spPr>
          <a:xfrm>
            <a:off x="0" y="596520"/>
            <a:ext cx="12191760" cy="5664240"/>
          </a:xfrm>
          <a:prstGeom prst="rect">
            <a:avLst/>
          </a:prstGeom>
          <a:ln>
            <a:noFill/>
          </a:ln>
        </p:spPr>
      </p:pic>
      <p:pic>
        <p:nvPicPr>
          <p:cNvPr id="100" name="Picture 6" descr=""/>
          <p:cNvPicPr/>
          <p:nvPr/>
        </p:nvPicPr>
        <p:blipFill>
          <a:blip r:embed="rId2"/>
          <a:stretch/>
        </p:blipFill>
        <p:spPr>
          <a:xfrm>
            <a:off x="0" y="3117960"/>
            <a:ext cx="1071000" cy="1463040"/>
          </a:xfrm>
          <a:prstGeom prst="rect">
            <a:avLst/>
          </a:prstGeom>
          <a:ln>
            <a:noFill/>
          </a:ln>
        </p:spPr>
      </p:pic>
      <p:sp>
        <p:nvSpPr>
          <p:cNvPr id="101" name="CustomShape 1"/>
          <p:cNvSpPr/>
          <p:nvPr/>
        </p:nvSpPr>
        <p:spPr>
          <a:xfrm>
            <a:off x="1445400" y="739440"/>
            <a:ext cx="1856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uFill>
                  <a:solidFill>
                    <a:srgbClr val="ffffff"/>
                  </a:solidFill>
                </a:uFill>
                <a:latin typeface="Calibri"/>
              </a:rPr>
              <a:t>Case Support</a:t>
            </a:r>
            <a:endParaRPr b="0" lang="en-US" sz="1800" spc="-1" strike="noStrike">
              <a:solidFill>
                <a:srgbClr val="000000"/>
              </a:solidFill>
              <a:uFill>
                <a:solidFill>
                  <a:srgbClr val="ffffff"/>
                </a:solidFill>
              </a:uFill>
              <a:latin typeface="Arial"/>
            </a:endParaRPr>
          </a:p>
        </p:txBody>
      </p:sp>
      <p:sp>
        <p:nvSpPr>
          <p:cNvPr id="102" name="CustomShape 2"/>
          <p:cNvSpPr/>
          <p:nvPr/>
        </p:nvSpPr>
        <p:spPr>
          <a:xfrm flipV="1">
            <a:off x="1642320" y="1437840"/>
            <a:ext cx="857880" cy="5025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03" name="CustomShape 3"/>
          <p:cNvSpPr/>
          <p:nvPr/>
        </p:nvSpPr>
        <p:spPr>
          <a:xfrm>
            <a:off x="183600" y="1872360"/>
            <a:ext cx="2523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Remove relationship</a:t>
            </a:r>
            <a:endParaRPr b="0" lang="en-US" sz="1800" spc="-1" strike="noStrike">
              <a:solidFill>
                <a:srgbClr val="000000"/>
              </a:solidFill>
              <a:uFill>
                <a:solidFill>
                  <a:srgbClr val="ffffff"/>
                </a:solidFill>
              </a:uFill>
              <a:latin typeface="Arial"/>
            </a:endParaRPr>
          </a:p>
        </p:txBody>
      </p:sp>
      <p:sp>
        <p:nvSpPr>
          <p:cNvPr id="104" name="CustomShape 4"/>
          <p:cNvSpPr/>
          <p:nvPr/>
        </p:nvSpPr>
        <p:spPr>
          <a:xfrm flipH="1">
            <a:off x="6595920" y="2024640"/>
            <a:ext cx="4823640" cy="216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05" name="CustomShape 5"/>
          <p:cNvSpPr/>
          <p:nvPr/>
        </p:nvSpPr>
        <p:spPr>
          <a:xfrm>
            <a:off x="9557640" y="2133360"/>
            <a:ext cx="246276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Remove emergency</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contact</a:t>
            </a:r>
            <a:endParaRPr b="0" lang="en-US" sz="1800" spc="-1" strike="noStrike">
              <a:solidFill>
                <a:srgbClr val="000000"/>
              </a:solidFill>
              <a:uFill>
                <a:solidFill>
                  <a:srgbClr val="ffffff"/>
                </a:solidFill>
              </a:uFill>
              <a:latin typeface="Arial"/>
            </a:endParaRPr>
          </a:p>
        </p:txBody>
      </p:sp>
      <p:sp>
        <p:nvSpPr>
          <p:cNvPr id="106" name="CustomShape 6"/>
          <p:cNvSpPr/>
          <p:nvPr/>
        </p:nvSpPr>
        <p:spPr>
          <a:xfrm flipH="1" flipV="1">
            <a:off x="3051000" y="2426040"/>
            <a:ext cx="3545280" cy="3321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07" name="CustomShape 7"/>
          <p:cNvSpPr/>
          <p:nvPr/>
        </p:nvSpPr>
        <p:spPr>
          <a:xfrm>
            <a:off x="6680880" y="5738400"/>
            <a:ext cx="4367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Add Case Support Type enumeration</a:t>
            </a:r>
            <a:endParaRPr b="0" lang="en-US" sz="1800" spc="-1" strike="noStrike">
              <a:solidFill>
                <a:srgbClr val="000000"/>
              </a:solidFill>
              <a:uFill>
                <a:solidFill>
                  <a:srgbClr val="ffffff"/>
                </a:solidFill>
              </a:uFill>
              <a:latin typeface="Arial"/>
            </a:endParaRPr>
          </a:p>
        </p:txBody>
      </p:sp>
      <p:sp>
        <p:nvSpPr>
          <p:cNvPr id="108" name="CustomShape 8"/>
          <p:cNvSpPr/>
          <p:nvPr/>
        </p:nvSpPr>
        <p:spPr>
          <a:xfrm flipH="1">
            <a:off x="829800" y="3117960"/>
            <a:ext cx="1343160" cy="109008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09" name="CustomShape 9"/>
          <p:cNvSpPr/>
          <p:nvPr/>
        </p:nvSpPr>
        <p:spPr>
          <a:xfrm>
            <a:off x="6737760" y="9360"/>
            <a:ext cx="5589720" cy="1461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Just like contacts, there should be the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Search function to find an existing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Contact from the user base and the contact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Base and have the ability to add a new contact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In the contact table NOT user table</a:t>
            </a:r>
            <a:endParaRPr b="0" lang="en-US" sz="1800" spc="-1" strike="noStrike">
              <a:solidFill>
                <a:srgbClr val="000000"/>
              </a:solidFill>
              <a:uFill>
                <a:solidFill>
                  <a:srgbClr val="ffffff"/>
                </a:solidFill>
              </a:uFill>
              <a:latin typeface="Arial"/>
            </a:endParaRPr>
          </a:p>
        </p:txBody>
      </p:sp>
      <p:sp>
        <p:nvSpPr>
          <p:cNvPr id="110" name="CustomShape 10"/>
          <p:cNvSpPr/>
          <p:nvPr/>
        </p:nvSpPr>
        <p:spPr>
          <a:xfrm>
            <a:off x="-168120" y="49680"/>
            <a:ext cx="665352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This is new case support module for cases to identify</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Who supports this case and the type of support they are</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305600" y="2404440"/>
            <a:ext cx="787572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Integrate webrtc audio video chat and keep records as part of case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https://github.com/assaf416/conference</a:t>
            </a:r>
            <a:endParaRPr b="0" lang="en-US" sz="1800" spc="-1" strike="noStrike">
              <a:solidFill>
                <a:srgbClr val="000000"/>
              </a:solidFill>
              <a:uFill>
                <a:solidFill>
                  <a:srgbClr val="ffffff"/>
                </a:solidFill>
              </a:uFill>
              <a:latin typeface="Arial"/>
            </a:endParaRPr>
          </a:p>
        </p:txBody>
      </p:sp>
      <p:pic>
        <p:nvPicPr>
          <p:cNvPr id="112" name="Picture 4" descr=""/>
          <p:cNvPicPr/>
          <p:nvPr/>
        </p:nvPicPr>
        <p:blipFill>
          <a:blip r:embed="rId1"/>
          <a:stretch/>
        </p:blipFill>
        <p:spPr>
          <a:xfrm>
            <a:off x="2005560" y="141120"/>
            <a:ext cx="1724040" cy="5791680"/>
          </a:xfrm>
          <a:prstGeom prst="rect">
            <a:avLst/>
          </a:prstGeom>
          <a:ln>
            <a:noFill/>
          </a:ln>
        </p:spPr>
      </p:pic>
      <p:sp>
        <p:nvSpPr>
          <p:cNvPr id="113" name="CustomShape 2"/>
          <p:cNvSpPr/>
          <p:nvPr/>
        </p:nvSpPr>
        <p:spPr>
          <a:xfrm flipH="1">
            <a:off x="3302280" y="3327840"/>
            <a:ext cx="1800360" cy="243792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14" name="CustomShape 3"/>
          <p:cNvSpPr/>
          <p:nvPr/>
        </p:nvSpPr>
        <p:spPr>
          <a:xfrm>
            <a:off x="4380120" y="3461760"/>
            <a:ext cx="8555400" cy="3107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Chat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When the case manager logs into the person’s record and clicks chat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When the person for the case logs into their record and clicks chat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Both can have audio video chat in a session whose chat record recording</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Can be saved as part of the case record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15" name="CustomShape 4"/>
          <p:cNvSpPr/>
          <p:nvPr/>
        </p:nvSpPr>
        <p:spPr>
          <a:xfrm>
            <a:off x="2296800" y="5563800"/>
            <a:ext cx="714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ffffff"/>
                </a:solidFill>
                <a:uFill>
                  <a:solidFill>
                    <a:srgbClr val="ffffff"/>
                  </a:solidFill>
                </a:uFill>
                <a:latin typeface="Calibri"/>
              </a:rPr>
              <a:t>Chat</a:t>
            </a:r>
            <a:endParaRPr b="0" lang="en-US" sz="1800" spc="-1" strike="noStrike">
              <a:solidFill>
                <a:srgbClr val="000000"/>
              </a:solidFill>
              <a:uFill>
                <a:solidFill>
                  <a:srgbClr val="ffffff"/>
                </a:solidFill>
              </a:uFill>
              <a:latin typeface="Arial"/>
            </a:endParaRPr>
          </a:p>
        </p:txBody>
      </p:sp>
      <p:pic>
        <p:nvPicPr>
          <p:cNvPr id="116" name="Picture 1" descr=""/>
          <p:cNvPicPr/>
          <p:nvPr/>
        </p:nvPicPr>
        <p:blipFill>
          <a:blip r:embed="rId2"/>
          <a:stretch/>
        </p:blipFill>
        <p:spPr>
          <a:xfrm>
            <a:off x="0" y="688320"/>
            <a:ext cx="12191760" cy="5481360"/>
          </a:xfrm>
          <a:prstGeom prst="rect">
            <a:avLst/>
          </a:prstGeom>
          <a:ln>
            <a:noFill/>
          </a:ln>
        </p:spPr>
      </p:pic>
      <p:sp>
        <p:nvSpPr>
          <p:cNvPr id="117" name="CustomShape 5"/>
          <p:cNvSpPr/>
          <p:nvPr/>
        </p:nvSpPr>
        <p:spPr>
          <a:xfrm flipH="1">
            <a:off x="372600" y="1297080"/>
            <a:ext cx="1352520" cy="2048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18" name="CustomShape 6"/>
          <p:cNvSpPr/>
          <p:nvPr/>
        </p:nvSpPr>
        <p:spPr>
          <a:xfrm>
            <a:off x="1445400" y="992520"/>
            <a:ext cx="3742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New menu item called My Lists</a:t>
            </a:r>
            <a:endParaRPr b="0" lang="en-US" sz="1800" spc="-1" strike="noStrike">
              <a:solidFill>
                <a:srgbClr val="000000"/>
              </a:solidFill>
              <a:uFill>
                <a:solidFill>
                  <a:srgbClr val="ffffff"/>
                </a:solidFill>
              </a:uFill>
              <a:latin typeface="Arial"/>
            </a:endParaRPr>
          </a:p>
        </p:txBody>
      </p:sp>
      <p:sp>
        <p:nvSpPr>
          <p:cNvPr id="119" name="CustomShape 7"/>
          <p:cNvSpPr/>
          <p:nvPr/>
        </p:nvSpPr>
        <p:spPr>
          <a:xfrm flipV="1">
            <a:off x="7819200" y="2723760"/>
            <a:ext cx="4326840" cy="31212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20" name="CustomShape 8"/>
          <p:cNvSpPr/>
          <p:nvPr/>
        </p:nvSpPr>
        <p:spPr>
          <a:xfrm>
            <a:off x="1265760" y="1722600"/>
            <a:ext cx="10322640" cy="46080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Calibri"/>
              </a:rPr>
              <a:t>Add a column to the right that has the ability to sort the list by these enumerations where they can select one or more of the enumeration and select the operator Of AND/OR then display a list of people that match and they can save it as a favorite list And give it a name And they can export it to excel and show the fields below that matches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Organization</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Zipcode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State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Country</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Language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Skills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Certification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Clearance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Document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Employment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Case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Case Start Date Range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Case Complete Date Range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Case Status</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Case Category</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Survey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Survey Status</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Task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Task Status</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Checklist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Checklist Status</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Case Note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Case Document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Case Support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Measurement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Measurement Status</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Measurement Flag</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Appointments Type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Appointment Date and Time range</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000000"/>
                </a:solidFill>
                <a:uFill>
                  <a:solidFill>
                    <a:srgbClr val="ffffff"/>
                  </a:solidFill>
                </a:uFill>
                <a:latin typeface="Calibri"/>
              </a:rPr>
              <a:t>Appointment Status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EMAIL NOTIFICATIONS</a:t>
            </a:r>
            <a:endParaRPr b="0" lang="en-US" sz="1800" spc="-1" strike="noStrike">
              <a:solidFill>
                <a:srgbClr val="000000"/>
              </a:solidFill>
              <a:uFill>
                <a:solidFill>
                  <a:srgbClr val="ffffff"/>
                </a:solidFill>
              </a:uFill>
              <a:latin typeface="Calibri"/>
            </a:endParaRPr>
          </a:p>
        </p:txBody>
      </p:sp>
      <p:sp>
        <p:nvSpPr>
          <p:cNvPr id="122"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Email notifications just like redmine!!!!!!!!!!!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Configurable per user just like redmine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SETUP through GUI like redmine using SMTP SSL/TLS connections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Configure the content of the email notification</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TotalTime>
  <Application>LibreOffice/5.1.4.2$Linux_X86_64 LibreOffice_project/10m0$Build-2</Application>
  <Words>1054</Words>
  <Paragraphs>202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2016-10-05T18:22:32Z</dcterms:created>
  <dc:creator>Frank Tucker</dc:creator>
  <dc:description/>
  <dc:language>en-US</dc:language>
  <cp:lastModifiedBy/>
  <dcterms:modified xsi:type="dcterms:W3CDTF">2016-11-15T20:34:50Z</dcterms:modified>
  <cp:revision>20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