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26"/>
  </p:notesMasterIdLst>
  <p:handoutMasterIdLst>
    <p:handoutMasterId r:id="rId27"/>
  </p:handoutMasterIdLst>
  <p:sldIdLst>
    <p:sldId id="332" r:id="rId7"/>
    <p:sldId id="335" r:id="rId8"/>
    <p:sldId id="343" r:id="rId9"/>
    <p:sldId id="344" r:id="rId10"/>
    <p:sldId id="342" r:id="rId11"/>
    <p:sldId id="340" r:id="rId12"/>
    <p:sldId id="346" r:id="rId13"/>
    <p:sldId id="341" r:id="rId14"/>
    <p:sldId id="345" r:id="rId15"/>
    <p:sldId id="339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33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68147-8A60-45C4-8162-C00207FCA278}" v="2" dt="2022-11-05T08:48:35.539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71" autoAdjust="0"/>
  </p:normalViewPr>
  <p:slideViewPr>
    <p:cSldViewPr snapToGrid="0">
      <p:cViewPr varScale="1">
        <p:scale>
          <a:sx n="92" d="100"/>
          <a:sy n="92" d="100"/>
        </p:scale>
        <p:origin x="66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11/5/2022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11/5/2022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xt.azureedge.net/" TargetMode="External"/><Relationship Id="rId3" Type="http://schemas.openxmlformats.org/officeDocument/2006/relationships/hyperlink" Target="https://pxt.microbit.org/" TargetMode="External"/><Relationship Id="rId7" Type="http://schemas.openxmlformats.org/officeDocument/2006/relationships/hyperlink" Target="https://trg-microbit.userpxt.io/" TargetMode="External"/><Relationship Id="rId12" Type="http://schemas.openxmlformats.org/officeDocument/2006/relationships/hyperlink" Target="https://python.microbit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xt.io/" TargetMode="External"/><Relationship Id="rId11" Type="http://schemas.openxmlformats.org/officeDocument/2006/relationships/hyperlink" Target="http://microbit.codekingdoms.com/" TargetMode="External"/><Relationship Id="rId5" Type="http://schemas.openxmlformats.org/officeDocument/2006/relationships/hyperlink" Target="https://makecode.com/" TargetMode="External"/><Relationship Id="rId10" Type="http://schemas.openxmlformats.org/officeDocument/2006/relationships/hyperlink" Target="http://www.microbit.co.uk/" TargetMode="External"/><Relationship Id="rId4" Type="http://schemas.openxmlformats.org/officeDocument/2006/relationships/hyperlink" Target="https://makecode.microbit.org/" TargetMode="External"/><Relationship Id="rId9" Type="http://schemas.openxmlformats.org/officeDocument/2006/relationships/hyperlink" Target="https://github.com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Ensure that the indentation levels match, this is the whitespace before the line of code.  Usually it is one ‘TAB’ key or ‘four space bar’ presses.  </a:t>
            </a:r>
          </a:p>
          <a:p>
            <a:r>
              <a:rPr lang="en-GB" dirty="0"/>
              <a:t>It is important that the level of indentation is consistent for each program.  (One TAB or Four spaces)</a:t>
            </a:r>
          </a:p>
          <a:p>
            <a:r>
              <a:rPr lang="en-GB" dirty="0"/>
              <a:t>Indentation also occurs on the next line after the colon : symbol, in the program above, after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lang="en-GB" dirty="0"/>
              <a:t>: </a:t>
            </a:r>
          </a:p>
          <a:p>
            <a:r>
              <a:rPr lang="en-GB" dirty="0"/>
              <a:t>Most errors in the programs will be caused by the indentation levels being incorrect so support students to get them write in these first few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225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By turning LEDs on and off you can create images, similar to pixels on a screen that can be built up to create images.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834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can replace the name of the image with some of the ones above, see what 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644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work through the activity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17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lesson and what it will cover, Learners could discuss or ask question about what the lesson might involve.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387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0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30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37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work through the activity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75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with Learners the various features of the IDE, they may have used one with other programming languages so can compare the features.</a:t>
            </a:r>
          </a:p>
          <a:p>
            <a:r>
              <a:rPr lang="en-GB" dirty="0"/>
              <a:t>You could compare the IDE with a text editor to highlight the differences.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80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that there are different IDEs for different programming languages, perhaps Learners could find out the names of some for Homework.</a:t>
            </a:r>
          </a:p>
          <a:p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Ensuring that </a:t>
            </a:r>
            <a:r>
              <a:rPr lang="en-GB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MakeCode</a:t>
            </a: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the MicroPython editor are available before you start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Ensure the following website are unfiltered (a constantly updated list is available at https://support.microbit.org/support/solutions/articles/19000030385-firewall-whitelist-requirements-for-micro-bit-editors)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need access to USB devices if these are blocked by default all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Micro:bits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use the same ID – use your security policy to exempt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ID</a:t>
            </a:r>
          </a:p>
          <a:p>
            <a:pPr rtl="0"/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PXT / </a:t>
            </a:r>
            <a:r>
              <a:rPr lang="en-GB" sz="1200" b="1" kern="120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MakeCode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GB" sz="1200" b="1" kern="120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Javascript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Blocks Editor: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pxt.microbit.org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makecode.microbit.org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makecode.com</a:t>
            </a:r>
            <a:b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www.pxt.io</a:t>
            </a:r>
            <a:b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7"/>
              </a:rPr>
              <a:t>trg-microbit.userpxt.io</a:t>
            </a:r>
            <a:b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8"/>
              </a:rPr>
              <a:t>pxt.azureedge.net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9"/>
              </a:rPr>
              <a:t>github.com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Blocks:</a:t>
            </a:r>
            <a:b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10"/>
              </a:rPr>
              <a:t>www.microbit.co.uk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b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Touch Develop: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10"/>
              </a:rPr>
              <a:t>www.microbit.co.uk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b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Kingdoms: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10"/>
              </a:rPr>
              <a:t>www.microbit.co.uk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11"/>
              </a:rPr>
              <a:t>microbit.codekingdoms.com</a:t>
            </a:r>
            <a:b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Python Web Editor (microbit.org)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hlinkClick r:id="rId12"/>
              </a:rPr>
              <a:t>https://python.microbit.org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64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World is considered the first beginners program, similar to taking your first step as a toddler.</a:t>
            </a:r>
          </a:p>
          <a:p>
            <a:r>
              <a:rPr lang="en-GB" dirty="0"/>
              <a:t>Downloading the code is covered in the Activity 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32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8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816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58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575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7768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138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84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7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3465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11102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389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93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35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12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91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714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0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9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7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4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7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7010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microbit.org/v/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606" y="2351225"/>
            <a:ext cx="5045507" cy="1556425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26443-2B67-418B-8D22-41D1561249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8260" y="4480074"/>
            <a:ext cx="4268207" cy="289871"/>
          </a:xfrm>
        </p:spPr>
        <p:txBody>
          <a:bodyPr/>
          <a:lstStyle/>
          <a:p>
            <a:r>
              <a:rPr lang="en-GB" dirty="0"/>
              <a:t>Lesson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589" y="592211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C83-93A8-45C8-B3FD-17957AF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D294-2E2E-4DC1-84B9-020DE91C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the Python code and match it to the blocks version</a:t>
            </a:r>
          </a:p>
          <a:p>
            <a:r>
              <a:rPr lang="en-GB" dirty="0"/>
              <a:t>Find online the Python syntax for the code block examples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57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</a:rPr>
              <a:t>What is an 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81232D-197D-41E4-B4F3-0924D79C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1306611"/>
            <a:ext cx="111808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IDE stands for Integrated Development Environment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It provides ‘tools’ to hep you to code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Common features of an IDE are:</a:t>
            </a:r>
          </a:p>
          <a:p>
            <a:pPr marL="969963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dirty="0">
                <a:latin typeface="Lato" panose="020F0502020204030203" pitchFamily="34" charset="0"/>
              </a:rPr>
              <a:t>Code editor – this enables you to write your program</a:t>
            </a:r>
          </a:p>
          <a:p>
            <a:pPr marL="969963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dirty="0">
                <a:latin typeface="Lato" panose="020F0502020204030203" pitchFamily="34" charset="0"/>
              </a:rPr>
              <a:t>Error checker / debugger – this checks your code and highlights errors</a:t>
            </a:r>
          </a:p>
          <a:p>
            <a:pPr marL="969963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dirty="0">
                <a:latin typeface="Lato" panose="020F0502020204030203" pitchFamily="34" charset="0"/>
              </a:rPr>
              <a:t>Auto complete / code snippets – this provides examples of code or automatically completes your line of code as you are typing it out</a:t>
            </a:r>
          </a:p>
          <a:p>
            <a:pPr marL="969963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dirty="0">
                <a:latin typeface="Lato" panose="020F0502020204030203" pitchFamily="34" charset="0"/>
              </a:rPr>
              <a:t>Runtime environment – this enables you to run your program and see the output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Lato" panose="020F0502020204030203" pitchFamily="34" charset="0"/>
            </a:endParaRPr>
          </a:p>
          <a:p>
            <a:endParaRPr lang="en-GB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4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</p:spPr>
        <p:txBody>
          <a:bodyPr anchor="b">
            <a:normAutofit/>
          </a:bodyPr>
          <a:lstStyle/>
          <a:p>
            <a:r>
              <a:rPr lang="en-GB"/>
              <a:t>The MicroPython Editor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D68AA1-24B7-6474-C441-A57087765F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EC7AD87-3E2E-FE78-B9F6-64080E168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4" r="-1" b="46841"/>
          <a:stretch/>
        </p:blipFill>
        <p:spPr>
          <a:xfrm>
            <a:off x="490435" y="1666160"/>
            <a:ext cx="11180867" cy="3619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7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6E09-1545-4EE8-9EC5-59482B66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 – Writing Your First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63A26-CC72-44B3-91F5-E0D698CF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Open the online editor </a:t>
            </a:r>
            <a:r>
              <a:rPr lang="en-GB" dirty="0">
                <a:hlinkClick r:id="rId3"/>
              </a:rPr>
              <a:t>https://python.microbit.org/v/3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What do you think lines, 5, 6 and 7 do?</a:t>
            </a:r>
          </a:p>
          <a:p>
            <a:pPr>
              <a:spcBef>
                <a:spcPts val="1200"/>
              </a:spcBef>
            </a:pPr>
            <a:r>
              <a:rPr lang="en-GB" dirty="0"/>
              <a:t>Download the program code to your </a:t>
            </a:r>
            <a:r>
              <a:rPr lang="en-GB" dirty="0" err="1"/>
              <a:t>micro:bit</a:t>
            </a:r>
            <a:r>
              <a:rPr lang="en-GB" dirty="0"/>
              <a:t> </a:t>
            </a:r>
          </a:p>
          <a:p>
            <a:pPr>
              <a:spcBef>
                <a:spcPts val="1200"/>
              </a:spcBef>
            </a:pPr>
            <a:r>
              <a:rPr lang="en-GB" dirty="0"/>
              <a:t>Did it do what you thought?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35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6E09-1545-4EE8-9EC5-59482B66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 – Make Your 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63A26-CC72-44B3-91F5-E0D698CF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Add your Python code here.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('Hello, World!')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sleep(2000)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Edit line 3 to create your own message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Can you display two or more messages?</a:t>
            </a:r>
          </a:p>
        </p:txBody>
      </p:sp>
    </p:spTree>
    <p:extLst>
      <p:ext uri="{BB962C8B-B14F-4D97-AF65-F5344CB8AC3E}">
        <p14:creationId xmlns:p14="http://schemas.microsoft.com/office/powerpoint/2010/main" val="405946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C83-93A8-45C8-B3FD-17957AF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Displaying Images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C94CD8-8F44-4BBB-BDE3-68E8AE046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4325" y="1819275"/>
            <a:ext cx="39433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3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C83-93A8-45C8-B3FD-17957AF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Displaying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F58C8-4F19-4D94-B6A5-3FABF153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Images are built up by turning the LEDs ON or OFF</a:t>
            </a:r>
          </a:p>
          <a:p>
            <a:pPr>
              <a:spcBef>
                <a:spcPts val="1200"/>
              </a:spcBef>
            </a:pPr>
            <a:r>
              <a:rPr lang="en-GB" dirty="0"/>
              <a:t>There are pre built images which can used</a:t>
            </a:r>
          </a:p>
          <a:p>
            <a:pPr>
              <a:spcBef>
                <a:spcPts val="1200"/>
              </a:spcBef>
            </a:pPr>
            <a:r>
              <a:rPr lang="en-GB" dirty="0"/>
              <a:t>The line of code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Image.HEART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Try the program below, download it to your </a:t>
            </a:r>
            <a:r>
              <a:rPr lang="en-GB" dirty="0" err="1"/>
              <a:t>micro:bit</a:t>
            </a:r>
            <a:r>
              <a:rPr lang="en-GB" dirty="0"/>
              <a:t> and run it: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Image.HEART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sleep(2000)</a:t>
            </a:r>
          </a:p>
        </p:txBody>
      </p:sp>
    </p:spTree>
    <p:extLst>
      <p:ext uri="{BB962C8B-B14F-4D97-AF65-F5344CB8AC3E}">
        <p14:creationId xmlns:p14="http://schemas.microsoft.com/office/powerpoint/2010/main" val="16320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C83-93A8-45C8-B3FD-17957AF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Images – Try Some Of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D294-2E2E-4DC1-84B9-020DE91C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Replace the image with one of the pre-made ones: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Image.HEART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Image.HEART_SMALL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Image.SMILE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Image.CONFUSED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Image.ANGRY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Image.ASLEEP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Image.SURPRISED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Image.SILLY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Image.FABULOUS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Image.MEH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Image.YES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Image.NO,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Image.TRIANGLE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Image.CHESSBOARD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Image.DIAMOND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Image.PITCHFORK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Image.XMAS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Image.PACMAN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Image.TARGET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Image.TSHIRT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Image.ROLLERSKATE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Image.DUCK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Image.HOUSE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Image.TORTOISE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Image.BUTTERFLY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Image.STICKFIGURE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Image.GHOST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Image.SWORD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Image.GIRAFFE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Image.SKULL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Image.UMBRELLA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Image.SNAKE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8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C83-93A8-45C8-B3FD-17957AF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D294-2E2E-4DC1-84B9-020DE91C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these skills to build a simple message machine</a:t>
            </a:r>
          </a:p>
        </p:txBody>
      </p:sp>
    </p:spTree>
    <p:extLst>
      <p:ext uri="{BB962C8B-B14F-4D97-AF65-F5344CB8AC3E}">
        <p14:creationId xmlns:p14="http://schemas.microsoft.com/office/powerpoint/2010/main" val="68477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</a:rPr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Introduction to the course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Theory and project </a:t>
            </a:r>
            <a:r>
              <a:rPr lang="en-GB" dirty="0"/>
              <a:t>lessons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Success criteria</a:t>
            </a:r>
          </a:p>
          <a:p>
            <a:pPr>
              <a:spcBef>
                <a:spcPts val="1200"/>
              </a:spcBef>
            </a:pPr>
            <a:r>
              <a:rPr lang="en-GB" dirty="0" err="1">
                <a:latin typeface="Lato" panose="020F0502020204030203" pitchFamily="34" charset="0"/>
              </a:rPr>
              <a:t>Micro:python</a:t>
            </a:r>
            <a:endParaRPr lang="en-GB" dirty="0">
              <a:latin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dirty="0"/>
              <a:t>Text based vs blocks</a:t>
            </a:r>
          </a:p>
          <a:p>
            <a:pPr>
              <a:spcBef>
                <a:spcPts val="1200"/>
              </a:spcBef>
            </a:pPr>
            <a:r>
              <a:rPr lang="en-GB" dirty="0"/>
              <a:t>Getting started with </a:t>
            </a:r>
            <a:r>
              <a:rPr lang="en-GB" dirty="0" err="1"/>
              <a:t>micro:bit</a:t>
            </a:r>
            <a:r>
              <a:rPr lang="en-GB" dirty="0"/>
              <a:t> and </a:t>
            </a:r>
            <a:r>
              <a:rPr lang="en-GB" dirty="0" err="1"/>
              <a:t>MicroPython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/>
              <a:t>Know what an </a:t>
            </a:r>
            <a:r>
              <a:rPr lang="en-GB" b="1" dirty="0">
                <a:solidFill>
                  <a:srgbClr val="002B49"/>
                </a:solidFill>
              </a:rPr>
              <a:t>IDE</a:t>
            </a:r>
            <a:r>
              <a:rPr lang="en-GB" dirty="0"/>
              <a:t> is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Scroll text and display images on the </a:t>
            </a:r>
            <a:r>
              <a:rPr lang="en-GB" dirty="0" err="1"/>
              <a:t>micro:bit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5EF9-8720-4D09-8E4A-235D369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 lessons and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EED34-C12D-44E1-BBED-72E46DFB3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180865"/>
            <a:ext cx="5332942" cy="560696"/>
          </a:xfrm>
        </p:spPr>
        <p:txBody>
          <a:bodyPr/>
          <a:lstStyle/>
          <a:p>
            <a:r>
              <a:rPr lang="en-GB" dirty="0"/>
              <a:t>Theory lessons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4528D7-02A8-4D1C-8C56-F93FAB25F7D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92125" y="1922336"/>
            <a:ext cx="5332941" cy="4109187"/>
          </a:xfrm>
        </p:spPr>
        <p:txBody>
          <a:bodyPr/>
          <a:lstStyle/>
          <a:p>
            <a:r>
              <a:rPr lang="en-GB" dirty="0"/>
              <a:t>Learning about core theory </a:t>
            </a:r>
          </a:p>
          <a:p>
            <a:r>
              <a:rPr lang="en-GB" dirty="0"/>
              <a:t>Covers computational techniques</a:t>
            </a:r>
          </a:p>
          <a:p>
            <a:r>
              <a:rPr lang="en-GB" dirty="0"/>
              <a:t>Includes activities with success criteria</a:t>
            </a:r>
          </a:p>
          <a:p>
            <a:r>
              <a:rPr lang="en-GB" dirty="0"/>
              <a:t>Typically done individually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98022-9417-49EA-9D29-D4C9FBDD7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1534" y="1180865"/>
            <a:ext cx="5332942" cy="560696"/>
          </a:xfrm>
        </p:spPr>
        <p:txBody>
          <a:bodyPr/>
          <a:lstStyle/>
          <a:p>
            <a:r>
              <a:rPr lang="en-GB" dirty="0"/>
              <a:t>Projects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1802DC-069D-4EAE-BECB-3DA3DADDCA1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39947" y="1922335"/>
            <a:ext cx="5332941" cy="4109187"/>
          </a:xfrm>
        </p:spPr>
        <p:txBody>
          <a:bodyPr/>
          <a:lstStyle/>
          <a:p>
            <a:r>
              <a:rPr lang="en-GB" dirty="0"/>
              <a:t>Group tasks (typically groups of 4)</a:t>
            </a:r>
          </a:p>
          <a:p>
            <a:r>
              <a:rPr lang="en-GB" dirty="0"/>
              <a:t>Requires teamwork and communication</a:t>
            </a:r>
          </a:p>
          <a:p>
            <a:r>
              <a:rPr lang="en-GB" dirty="0"/>
              <a:t>Must work in parallel</a:t>
            </a:r>
          </a:p>
          <a:p>
            <a:r>
              <a:rPr lang="en-GB" dirty="0"/>
              <a:t>Clear success criteria for both software and hardware</a:t>
            </a:r>
          </a:p>
          <a:p>
            <a:r>
              <a:rPr lang="en-GB" dirty="0"/>
              <a:t>Typically involves designing and building a product to solve a problem</a:t>
            </a:r>
          </a:p>
        </p:txBody>
      </p:sp>
    </p:spTree>
    <p:extLst>
      <p:ext uri="{BB962C8B-B14F-4D97-AF65-F5344CB8AC3E}">
        <p14:creationId xmlns:p14="http://schemas.microsoft.com/office/powerpoint/2010/main" val="190346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743E-1683-4A26-A504-89215BA0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EEF1-1583-4E7B-9372-E03F1434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the key objectives for the lesson/project </a:t>
            </a:r>
          </a:p>
          <a:p>
            <a:r>
              <a:rPr lang="en-GB" dirty="0"/>
              <a:t>You need to plan your time to meet these criteria</a:t>
            </a:r>
          </a:p>
          <a:p>
            <a:r>
              <a:rPr lang="en-GB" dirty="0"/>
              <a:t>Use these to check progress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61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5AD3-E3CE-4228-9863-98953120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Blocks to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7EF132-43A2-490D-BE98-772D857886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2828" y="2681433"/>
            <a:ext cx="5370060" cy="99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microbit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lang="en-US" altLang="en-US" sz="2800" dirty="0">
                <a:solidFill>
                  <a:srgbClr val="4070A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‘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Hello!’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9D744-2E48-4D44-8828-36CF6AF0B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960903"/>
            <a:ext cx="4015798" cy="2432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E1896-913B-447E-8CB0-03ED460B83C8}"/>
              </a:ext>
            </a:extLst>
          </p:cNvPr>
          <p:cNvSpPr txBox="1"/>
          <p:nvPr/>
        </p:nvSpPr>
        <p:spPr>
          <a:xfrm>
            <a:off x="5108207" y="2758378"/>
            <a:ext cx="621323" cy="914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6600" b="1" dirty="0">
                <a:solidFill>
                  <a:schemeClr val="tx2"/>
                </a:solidFill>
                <a:latin typeface="+mn-lt"/>
                <a:ea typeface="+mn-ea"/>
              </a:rPr>
              <a:t>=</a:t>
            </a:r>
            <a:endParaRPr lang="en-GB" sz="66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23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7032-2566-454D-818D-3FFEDA0E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 for formatting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F66E90-E5B4-4A7B-A76C-749E18E13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7496" y="1275413"/>
            <a:ext cx="3542846" cy="27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microbit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lvl="0" indent="0" eaLnBrk="0" hangingPunct="0">
              <a:spcBef>
                <a:spcPct val="3000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09090: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070A0"/>
              </a:solidFill>
              <a:effectLst/>
              <a:latin typeface="Courier New" panose="02070309020205020404" pitchFamily="49" charset="0"/>
              <a:ea typeface="SFMono-Regular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	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09090: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	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09090: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	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99999: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	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09990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C0C2B-9165-424F-B7B9-76564859211D}"/>
              </a:ext>
            </a:extLst>
          </p:cNvPr>
          <p:cNvSpPr txBox="1"/>
          <p:nvPr/>
        </p:nvSpPr>
        <p:spPr>
          <a:xfrm>
            <a:off x="1988456" y="5239536"/>
            <a:ext cx="89548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boat = Image('09090:''09090:' '09090:' '99999:' '09990')</a:t>
            </a:r>
            <a:endParaRPr lang="en-US" altLang="en-US" dirty="0">
              <a:solidFill>
                <a:srgbClr val="404040"/>
              </a:solidFill>
              <a:latin typeface="Courier New" panose="02070309020205020404" pitchFamily="49" charset="0"/>
              <a:ea typeface="SFMono-Regular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F542B-3502-4A4D-BC7E-5578BA4E47B0}"/>
              </a:ext>
            </a:extLst>
          </p:cNvPr>
          <p:cNvSpPr txBox="1"/>
          <p:nvPr/>
        </p:nvSpPr>
        <p:spPr>
          <a:xfrm>
            <a:off x="5067596" y="4115841"/>
            <a:ext cx="1130004" cy="914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6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78878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983C-3212-4681-9360-A202319F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42E9C1-11FB-4E58-9270-EDAB5F023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5619" y="2030157"/>
            <a:ext cx="5568832" cy="27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microbit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button_a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is_pressed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elif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button_b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is_pressed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(): </a:t>
            </a:r>
          </a:p>
          <a:p>
            <a:pPr marL="0" lvl="0" indent="0" eaLnBrk="0" hangingPunct="0">
              <a:spcBef>
                <a:spcPct val="3000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altLang="en-US" sz="18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en-US" sz="18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</a:t>
            </a: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else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CA222-8310-4DF9-80F9-5553DF63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480" y="439965"/>
            <a:ext cx="4854806" cy="5480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5C40A-CADF-4D56-9846-FFB320676BCC}"/>
              </a:ext>
            </a:extLst>
          </p:cNvPr>
          <p:cNvSpPr txBox="1"/>
          <p:nvPr/>
        </p:nvSpPr>
        <p:spPr>
          <a:xfrm>
            <a:off x="6096000" y="2971952"/>
            <a:ext cx="621323" cy="914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6600" b="1" dirty="0">
                <a:solidFill>
                  <a:schemeClr val="tx2"/>
                </a:solidFill>
                <a:latin typeface="+mn-lt"/>
                <a:ea typeface="+mn-ea"/>
              </a:rPr>
              <a:t>=</a:t>
            </a:r>
            <a:endParaRPr lang="en-GB" sz="66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41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68A9-622D-414B-8743-EA01EC4D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sensitivity and 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CFE6-2378-4C6D-B005-EFD81FC1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Microbit</a:t>
            </a:r>
            <a:r>
              <a:rPr lang="en-GB" dirty="0"/>
              <a:t>, </a:t>
            </a:r>
            <a:r>
              <a:rPr lang="en-GB" dirty="0" err="1"/>
              <a:t>microbit</a:t>
            </a:r>
            <a:r>
              <a:rPr lang="en-GB" dirty="0"/>
              <a:t> and </a:t>
            </a:r>
            <a:r>
              <a:rPr lang="en-GB" dirty="0" err="1"/>
              <a:t>microBit</a:t>
            </a:r>
            <a:r>
              <a:rPr lang="en-GB" dirty="0"/>
              <a:t> are all different things!</a:t>
            </a:r>
          </a:p>
          <a:p>
            <a:r>
              <a:rPr lang="en-GB" dirty="0"/>
              <a:t>If you get a ‘</a:t>
            </a:r>
            <a:r>
              <a:rPr lang="en-GB" dirty="0" err="1"/>
              <a:t>NameError</a:t>
            </a:r>
            <a:r>
              <a:rPr lang="en-GB" dirty="0"/>
              <a:t>’ then you have mistyped something.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‘ and : are special characters, ensure you haven’t added them by mistake or have missed them where they are needed</a:t>
            </a:r>
          </a:p>
          <a:p>
            <a:r>
              <a:rPr lang="en-GB" dirty="0"/>
              <a:t>Be careful with full stops (.) as these will confuse Python if you use them inappropriately</a:t>
            </a:r>
          </a:p>
        </p:txBody>
      </p:sp>
    </p:spTree>
    <p:extLst>
      <p:ext uri="{BB962C8B-B14F-4D97-AF65-F5344CB8AC3E}">
        <p14:creationId xmlns:p14="http://schemas.microsoft.com/office/powerpoint/2010/main" val="296842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4026-63EE-440F-AD42-48EE8E74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3B2A-7B92-41C7-8790-FD1E4BB1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needs you to type in the code perfectly</a:t>
            </a:r>
          </a:p>
          <a:p>
            <a:r>
              <a:rPr lang="en-GB" dirty="0"/>
              <a:t>It will display error messages and try to tell you what line the error is on (this isn’t always right!)</a:t>
            </a:r>
          </a:p>
          <a:p>
            <a:r>
              <a:rPr lang="en-GB" dirty="0"/>
              <a:t>If you get a </a:t>
            </a:r>
            <a:r>
              <a:rPr lang="en-GB" dirty="0" err="1"/>
              <a:t>SyntaxError</a:t>
            </a:r>
            <a:r>
              <a:rPr lang="en-GB" dirty="0"/>
              <a:t> then you have typed something that Python doesn’t understand</a:t>
            </a:r>
          </a:p>
          <a:p>
            <a:endParaRPr lang="en-GB" dirty="0"/>
          </a:p>
          <a:p>
            <a:r>
              <a:rPr lang="en-GB" dirty="0"/>
              <a:t>If the micro:bit freezes – </a:t>
            </a:r>
            <a:r>
              <a:rPr lang="en-GB" b="1" dirty="0"/>
              <a:t>turn it off and on again </a:t>
            </a:r>
            <a:r>
              <a:rPr lang="en-GB" dirty="0"/>
              <a:t>(power cycle)</a:t>
            </a:r>
          </a:p>
        </p:txBody>
      </p:sp>
    </p:spTree>
    <p:extLst>
      <p:ext uri="{BB962C8B-B14F-4D97-AF65-F5344CB8AC3E}">
        <p14:creationId xmlns:p14="http://schemas.microsoft.com/office/powerpoint/2010/main" val="1943347291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1308</Words>
  <Application>Microsoft Office PowerPoint</Application>
  <PresentationFormat>Widescreen</PresentationFormat>
  <Paragraphs>159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Lato</vt:lpstr>
      <vt:lpstr>Wingdings</vt:lpstr>
      <vt:lpstr>1_Arm_PPT_Public</vt:lpstr>
      <vt:lpstr>Getting Started</vt:lpstr>
      <vt:lpstr>What the Lesson Will Cover</vt:lpstr>
      <vt:lpstr>Theory lessons and project</vt:lpstr>
      <vt:lpstr>Success criteria</vt:lpstr>
      <vt:lpstr>Blocks to code</vt:lpstr>
      <vt:lpstr>Indentation for formatting</vt:lpstr>
      <vt:lpstr>Indentation </vt:lpstr>
      <vt:lpstr>Case sensitivity and special characters</vt:lpstr>
      <vt:lpstr>Troubleshooting</vt:lpstr>
      <vt:lpstr>Success criteria</vt:lpstr>
      <vt:lpstr>What is an IDE</vt:lpstr>
      <vt:lpstr>The MicroPython Editor</vt:lpstr>
      <vt:lpstr>Hello World – Writing Your First Program</vt:lpstr>
      <vt:lpstr>Hello World – Make Your Own</vt:lpstr>
      <vt:lpstr>Displaying Images</vt:lpstr>
      <vt:lpstr>Displaying Images</vt:lpstr>
      <vt:lpstr>Displaying Images – Try Some Of These</vt:lpstr>
      <vt:lpstr>Activity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2022-11-05T08:48:43Z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