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59" r:id="rId4"/>
    <p:sldId id="260" r:id="rId5"/>
    <p:sldId id="266" r:id="rId6"/>
    <p:sldId id="261" r:id="rId7"/>
    <p:sldId id="263" r:id="rId8"/>
    <p:sldId id="264" r:id="rId9"/>
    <p:sldId id="262" r:id="rId10"/>
    <p:sldId id="268" r:id="rId11"/>
    <p:sldId id="269" r:id="rId12"/>
    <p:sldId id="270" r:id="rId13"/>
    <p:sldId id="273" r:id="rId14"/>
    <p:sldId id="271" r:id="rId15"/>
    <p:sldId id="272" r:id="rId16"/>
    <p:sldId id="274" r:id="rId17"/>
    <p:sldId id="275"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4014" autoAdjust="0"/>
  </p:normalViewPr>
  <p:slideViewPr>
    <p:cSldViewPr snapToGrid="0">
      <p:cViewPr varScale="1">
        <p:scale>
          <a:sx n="84" d="100"/>
          <a:sy n="84" d="100"/>
        </p:scale>
        <p:origin x="15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0E26A-CB50-4C7C-91D3-D14DF488026E}" type="datetimeFigureOut">
              <a:rPr lang="en-US" smtClean="0"/>
              <a:t>4/12/2020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8EFB7-3FDF-44E2-B43C-367A622D6F93}" type="slidenum">
              <a:rPr lang="en-US" smtClean="0"/>
              <a:t>‹#›</a:t>
            </a:fld>
            <a:endParaRPr lang="en-US"/>
          </a:p>
        </p:txBody>
      </p:sp>
    </p:spTree>
    <p:extLst>
      <p:ext uri="{BB962C8B-B14F-4D97-AF65-F5344CB8AC3E}">
        <p14:creationId xmlns:p14="http://schemas.microsoft.com/office/powerpoint/2010/main" val="418990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t>
            </a:r>
            <a:r>
              <a:rPr lang="en-US" altLang="zh-CN" dirty="0"/>
              <a:t>i everyone. My name is Chenglong. My partner </a:t>
            </a:r>
            <a:r>
              <a:rPr lang="en-US" altLang="zh-CN" dirty="0" err="1"/>
              <a:t>Chenan</a:t>
            </a:r>
            <a:r>
              <a:rPr lang="en-US" altLang="zh-CN" dirty="0"/>
              <a:t> and I are here to present Automatic image captioning with CNN and RNN.</a:t>
            </a:r>
          </a:p>
        </p:txBody>
      </p:sp>
      <p:sp>
        <p:nvSpPr>
          <p:cNvPr id="4" name="Slide Number Placeholder 3"/>
          <p:cNvSpPr>
            <a:spLocks noGrp="1"/>
          </p:cNvSpPr>
          <p:nvPr>
            <p:ph type="sldNum" sz="quarter" idx="5"/>
          </p:nvPr>
        </p:nvSpPr>
        <p:spPr/>
        <p:txBody>
          <a:bodyPr/>
          <a:lstStyle/>
          <a:p>
            <a:fld id="{B8A8EFB7-3FDF-44E2-B43C-367A622D6F93}" type="slidenum">
              <a:rPr lang="en-US" smtClean="0"/>
              <a:t>1</a:t>
            </a:fld>
            <a:endParaRPr lang="en-US"/>
          </a:p>
        </p:txBody>
      </p:sp>
    </p:spTree>
    <p:extLst>
      <p:ext uri="{BB962C8B-B14F-4D97-AF65-F5344CB8AC3E}">
        <p14:creationId xmlns:p14="http://schemas.microsoft.com/office/powerpoint/2010/main" val="4261899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word become a vector</a:t>
            </a:r>
          </a:p>
        </p:txBody>
      </p:sp>
      <p:sp>
        <p:nvSpPr>
          <p:cNvPr id="4" name="Slide Number Placeholder 3"/>
          <p:cNvSpPr>
            <a:spLocks noGrp="1"/>
          </p:cNvSpPr>
          <p:nvPr>
            <p:ph type="sldNum" sz="quarter" idx="5"/>
          </p:nvPr>
        </p:nvSpPr>
        <p:spPr/>
        <p:txBody>
          <a:bodyPr/>
          <a:lstStyle/>
          <a:p>
            <a:fld id="{B8A8EFB7-3FDF-44E2-B43C-367A622D6F93}" type="slidenum">
              <a:rPr lang="en-US" smtClean="0"/>
              <a:t>10</a:t>
            </a:fld>
            <a:endParaRPr lang="en-US"/>
          </a:p>
        </p:txBody>
      </p:sp>
    </p:spTree>
    <p:extLst>
      <p:ext uri="{BB962C8B-B14F-4D97-AF65-F5344CB8AC3E}">
        <p14:creationId xmlns:p14="http://schemas.microsoft.com/office/powerpoint/2010/main" val="2833542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shorter</a:t>
            </a:r>
          </a:p>
        </p:txBody>
      </p:sp>
      <p:sp>
        <p:nvSpPr>
          <p:cNvPr id="4" name="Slide Number Placeholder 3"/>
          <p:cNvSpPr>
            <a:spLocks noGrp="1"/>
          </p:cNvSpPr>
          <p:nvPr>
            <p:ph type="sldNum" sz="quarter" idx="5"/>
          </p:nvPr>
        </p:nvSpPr>
        <p:spPr/>
        <p:txBody>
          <a:bodyPr/>
          <a:lstStyle/>
          <a:p>
            <a:fld id="{B8A8EFB7-3FDF-44E2-B43C-367A622D6F93}" type="slidenum">
              <a:rPr lang="en-US" smtClean="0"/>
              <a:t>13</a:t>
            </a:fld>
            <a:endParaRPr lang="en-US"/>
          </a:p>
        </p:txBody>
      </p:sp>
    </p:spTree>
    <p:extLst>
      <p:ext uri="{BB962C8B-B14F-4D97-AF65-F5344CB8AC3E}">
        <p14:creationId xmlns:p14="http://schemas.microsoft.com/office/powerpoint/2010/main" val="134673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shorter</a:t>
            </a:r>
          </a:p>
        </p:txBody>
      </p:sp>
      <p:sp>
        <p:nvSpPr>
          <p:cNvPr id="4" name="Slide Number Placeholder 3"/>
          <p:cNvSpPr>
            <a:spLocks noGrp="1"/>
          </p:cNvSpPr>
          <p:nvPr>
            <p:ph type="sldNum" sz="quarter" idx="5"/>
          </p:nvPr>
        </p:nvSpPr>
        <p:spPr/>
        <p:txBody>
          <a:bodyPr/>
          <a:lstStyle/>
          <a:p>
            <a:fld id="{B8A8EFB7-3FDF-44E2-B43C-367A622D6F93}" type="slidenum">
              <a:rPr lang="en-US" smtClean="0"/>
              <a:t>15</a:t>
            </a:fld>
            <a:endParaRPr lang="en-US"/>
          </a:p>
        </p:txBody>
      </p:sp>
    </p:spTree>
    <p:extLst>
      <p:ext uri="{BB962C8B-B14F-4D97-AF65-F5344CB8AC3E}">
        <p14:creationId xmlns:p14="http://schemas.microsoft.com/office/powerpoint/2010/main" val="3839820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17</a:t>
            </a:fld>
            <a:endParaRPr lang="en-US"/>
          </a:p>
        </p:txBody>
      </p:sp>
    </p:spTree>
    <p:extLst>
      <p:ext uri="{BB962C8B-B14F-4D97-AF65-F5344CB8AC3E}">
        <p14:creationId xmlns:p14="http://schemas.microsoft.com/office/powerpoint/2010/main" val="1254962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project, we can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Increase the training batch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currently we are using 64 per batch;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batch size of each training batch. It is the number of image-caption pairs used to amend the model weights in each training step.</a:t>
            </a:r>
          </a:p>
          <a:p>
            <a:r>
              <a:rPr lang="en-US" dirty="0"/>
              <a:t>2. Increase </a:t>
            </a:r>
            <a:r>
              <a:rPr lang="en-US" dirty="0" err="1"/>
              <a:t>num_epochs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currently we are doing 3 epochs;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Different optimizers;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Currently we are using Adams;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Deeper networks such as </a:t>
            </a:r>
            <a:r>
              <a:rPr lang="en-US" dirty="0" err="1"/>
              <a:t>resnet</a:t>
            </a:r>
            <a:r>
              <a:rPr lang="en-US" dirty="0"/>
              <a:t> 101 and RNN;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Use GRU instead of LSTM for RNN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Use bi-directional RNN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err="1"/>
              <a:t>vocab_threshold</a:t>
            </a:r>
            <a:r>
              <a:rPr lang="en-US" dirty="0"/>
              <a:t> - the minimum word count threshold. Note that a larger threshold will result in a smaller vocabulary, whereas a smaller threshold will include rarer words and result in a larger vocabulary.</a:t>
            </a:r>
          </a:p>
          <a:p>
            <a:r>
              <a:rPr lang="en-US" dirty="0" err="1"/>
              <a:t>embed_size</a:t>
            </a:r>
            <a:r>
              <a:rPr lang="en-US" dirty="0"/>
              <a:t> - the dimensionality of the image and word embeddings.</a:t>
            </a:r>
          </a:p>
          <a:p>
            <a:r>
              <a:rPr lang="en-US" dirty="0" err="1"/>
              <a:t>hidden_size</a:t>
            </a:r>
            <a:r>
              <a:rPr lang="en-US" dirty="0"/>
              <a:t> - the number of features in the hidden state of the RNN decoder.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19</a:t>
            </a:fld>
            <a:endParaRPr lang="en-US"/>
          </a:p>
        </p:txBody>
      </p:sp>
    </p:spTree>
    <p:extLst>
      <p:ext uri="{BB962C8B-B14F-4D97-AF65-F5344CB8AC3E}">
        <p14:creationId xmlns:p14="http://schemas.microsoft.com/office/powerpoint/2010/main" val="205710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 this project, we used end to end deep learning methodology. A end to end deep learning method combines pipeline of tasks, such as feature extraction and natural language processing into one homogenous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And</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 our image captioning model, we combine two separate architecture that is Convolutional Neural Networks &amp; Recurrent Neural Networks with LSTM (Long Short Term Memory), which is a special kind of RNN that includes a memory cell to maintain the information for a longer period of time.</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2</a:t>
            </a:fld>
            <a:endParaRPr lang="en-US"/>
          </a:p>
        </p:txBody>
      </p:sp>
    </p:spTree>
    <p:extLst>
      <p:ext uri="{BB962C8B-B14F-4D97-AF65-F5344CB8AC3E}">
        <p14:creationId xmlns:p14="http://schemas.microsoft.com/office/powerpoint/2010/main" val="819478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we used to train our model is Microsoft Common Objects in Context. Each data sample contains a image and 5 associated captions that describes the context of the image.</a:t>
            </a:r>
          </a:p>
        </p:txBody>
      </p:sp>
      <p:sp>
        <p:nvSpPr>
          <p:cNvPr id="4" name="Slide Number Placeholder 3"/>
          <p:cNvSpPr>
            <a:spLocks noGrp="1"/>
          </p:cNvSpPr>
          <p:nvPr>
            <p:ph type="sldNum" sz="quarter" idx="5"/>
          </p:nvPr>
        </p:nvSpPr>
        <p:spPr/>
        <p:txBody>
          <a:bodyPr/>
          <a:lstStyle/>
          <a:p>
            <a:fld id="{B8A8EFB7-3FDF-44E2-B43C-367A622D6F93}" type="slidenum">
              <a:rPr lang="en-US" smtClean="0"/>
              <a:t>3</a:t>
            </a:fld>
            <a:endParaRPr lang="en-US"/>
          </a:p>
        </p:txBody>
      </p:sp>
    </p:spTree>
    <p:extLst>
      <p:ext uri="{BB962C8B-B14F-4D97-AF65-F5344CB8AC3E}">
        <p14:creationId xmlns:p14="http://schemas.microsoft.com/office/powerpoint/2010/main" val="2522241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This is our model architecture, the model takes in a image as input and output a text description of that image. </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Basically, CNN is used to generate feature vectors from the spatial data in the images and the vectors are fed through the fully connected linear layer into the RNN architecture to generate sequence of words that describes the image.</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4</a:t>
            </a:fld>
            <a:endParaRPr lang="en-US"/>
          </a:p>
        </p:txBody>
      </p:sp>
    </p:spTree>
    <p:extLst>
      <p:ext uri="{BB962C8B-B14F-4D97-AF65-F5344CB8AC3E}">
        <p14:creationId xmlns:p14="http://schemas.microsoft.com/office/powerpoint/2010/main" val="2300059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feed the colored image into the CNN model, I transformed the image like this. The COCO data set has all kind of image sizes, I resize and crop the image into a 224 by 224 image. And it has 50/50 chance to get a horizontal flip.  Then, I transforms it a 224 by 224 by 3 tensor, and at the end, we normalize it using these mean value and deviation value. These </a:t>
            </a:r>
            <a:r>
              <a:rPr lang="en-US" sz="1200" b="0" i="0" kern="1200" dirty="0">
                <a:solidFill>
                  <a:schemeClr val="tx1"/>
                </a:solidFill>
                <a:effectLst/>
                <a:latin typeface="+mn-lt"/>
                <a:ea typeface="+mn-ea"/>
                <a:cs typeface="+mn-cs"/>
              </a:rPr>
              <a:t>mean and </a:t>
            </a:r>
            <a:r>
              <a:rPr lang="en-US" dirty="0"/>
              <a:t>deviation</a:t>
            </a:r>
            <a:r>
              <a:rPr lang="en-US" sz="1200" b="0" i="0" kern="1200" dirty="0">
                <a:solidFill>
                  <a:schemeClr val="tx1"/>
                </a:solidFill>
                <a:effectLst/>
                <a:latin typeface="+mn-lt"/>
                <a:ea typeface="+mn-ea"/>
                <a:cs typeface="+mn-cs"/>
              </a:rPr>
              <a:t> </a:t>
            </a:r>
            <a:r>
              <a:rPr lang="en-US" dirty="0"/>
              <a:t>values comes from </a:t>
            </a:r>
            <a:r>
              <a:rPr lang="en-US" sz="1200" b="0" i="0" kern="1200" dirty="0">
                <a:solidFill>
                  <a:schemeClr val="tx1"/>
                </a:solidFill>
                <a:effectLst/>
                <a:latin typeface="+mn-lt"/>
                <a:ea typeface="+mn-ea"/>
                <a:cs typeface="+mn-cs"/>
              </a:rPr>
              <a:t>ImageNet.</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5</a:t>
            </a:fld>
            <a:endParaRPr lang="en-US"/>
          </a:p>
        </p:txBody>
      </p:sp>
    </p:spTree>
    <p:extLst>
      <p:ext uri="{BB962C8B-B14F-4D97-AF65-F5344CB8AC3E}">
        <p14:creationId xmlns:p14="http://schemas.microsoft.com/office/powerpoint/2010/main" val="2465821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the CNN architecture we used is resnet-50. In here, we have some convolution layers and some pooling layers </a:t>
            </a:r>
            <a:r>
              <a:rPr lang="en-US" altLang="zh-CN" dirty="0"/>
              <a:t>connected like this image</a:t>
            </a:r>
            <a:r>
              <a:rPr lang="en-US" dirty="0"/>
              <a:t>.</a:t>
            </a:r>
          </a:p>
          <a:p>
            <a:endParaRPr lang="en-US" dirty="0"/>
          </a:p>
          <a:p>
            <a:r>
              <a:rPr lang="en-US" dirty="0"/>
              <a:t>The original architecture has a fully connected layer at the end with the </a:t>
            </a:r>
            <a:r>
              <a:rPr lang="en-US" dirty="0" err="1"/>
              <a:t>softmax</a:t>
            </a:r>
            <a:r>
              <a:rPr lang="en-US" dirty="0"/>
              <a:t> activation, I removed it because we are not doing image classification, but to </a:t>
            </a:r>
            <a:r>
              <a:rPr lang="en-US" sz="1200" b="0" i="0" kern="1200" dirty="0">
                <a:solidFill>
                  <a:schemeClr val="tx1"/>
                </a:solidFill>
                <a:effectLst/>
                <a:latin typeface="+mn-lt"/>
                <a:ea typeface="+mn-ea"/>
                <a:cs typeface="+mn-cs"/>
              </a:rPr>
              <a:t>extract </a:t>
            </a:r>
            <a:r>
              <a:rPr lang="en-US" altLang="zh-CN" sz="1200" b="0" i="0" kern="1200" dirty="0">
                <a:solidFill>
                  <a:schemeClr val="tx1"/>
                </a:solidFill>
                <a:effectLst/>
                <a:latin typeface="+mn-lt"/>
                <a:ea typeface="+mn-ea"/>
                <a:cs typeface="+mn-cs"/>
              </a:rPr>
              <a:t>features in the image. So I replaced it with </a:t>
            </a:r>
            <a:r>
              <a:rPr lang="en-US" dirty="0"/>
              <a:t>a linear </a:t>
            </a:r>
            <a:r>
              <a:rPr lang="en-US" altLang="zh-CN" dirty="0"/>
              <a:t>activation FC layer with output size matching that input size of the RNN. So right here the output is 1 by 1 by input size of the RNN.</a:t>
            </a:r>
          </a:p>
          <a:p>
            <a:endParaRPr lang="en-US" dirty="0"/>
          </a:p>
          <a:p>
            <a:r>
              <a:rPr lang="en-US" dirty="0"/>
              <a:t>The resnet-50 we are using is pretrained using ImageNet to save training time. I froze these pretrained parameters and only train the last layer. </a:t>
            </a:r>
          </a:p>
          <a:p>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6</a:t>
            </a:fld>
            <a:endParaRPr lang="en-US"/>
          </a:p>
        </p:txBody>
      </p:sp>
    </p:spTree>
    <p:extLst>
      <p:ext uri="{BB962C8B-B14F-4D97-AF65-F5344CB8AC3E}">
        <p14:creationId xmlns:p14="http://schemas.microsoft.com/office/powerpoint/2010/main" val="2619196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why we choose Resnet for feature extraction?</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ResNet</a:t>
            </a:r>
            <a:r>
              <a:rPr lang="en-US" sz="1200" b="0" i="0" kern="1200" dirty="0">
                <a:solidFill>
                  <a:schemeClr val="tx1"/>
                </a:solidFill>
                <a:effectLst/>
                <a:latin typeface="+mn-lt"/>
                <a:ea typeface="+mn-ea"/>
                <a:cs typeface="+mn-cs"/>
              </a:rPr>
              <a:t>, short for Residual Networks is a classic neural network used for many computer vision tasks. This model was the winner of ImageNet challenge in 2015.</a:t>
            </a:r>
          </a:p>
          <a:p>
            <a:r>
              <a:rPr lang="en-US" sz="1200" b="0" i="0" kern="1200" dirty="0">
                <a:solidFill>
                  <a:schemeClr val="tx1"/>
                </a:solidFill>
                <a:effectLst/>
                <a:latin typeface="+mn-lt"/>
                <a:ea typeface="+mn-ea"/>
                <a:cs typeface="+mn-cs"/>
              </a:rPr>
              <a:t>Typically as the neural network go deeper, the backpropagation isn’t feasible because of the vanishing gradient problem.</a:t>
            </a:r>
          </a:p>
          <a:p>
            <a:r>
              <a:rPr lang="en-US" sz="1200" b="0" i="0" kern="1200" dirty="0">
                <a:solidFill>
                  <a:schemeClr val="tx1"/>
                </a:solidFill>
                <a:effectLst/>
                <a:latin typeface="+mn-lt"/>
                <a:ea typeface="+mn-ea"/>
                <a:cs typeface="+mn-cs"/>
              </a:rPr>
              <a:t>Resnet mitigate this problem by allowing alternate shortcut path for gradient to propagate through. Therefore, allowing us to train an extremely deep neural networks.</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7</a:t>
            </a:fld>
            <a:endParaRPr lang="en-US"/>
          </a:p>
        </p:txBody>
      </p:sp>
    </p:spTree>
    <p:extLst>
      <p:ext uri="{BB962C8B-B14F-4D97-AF65-F5344CB8AC3E}">
        <p14:creationId xmlns:p14="http://schemas.microsoft.com/office/powerpoint/2010/main" val="764787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illustration of how convolution layer and max pooling layer calculate its output from the input.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Basically the convolution layer uses </a:t>
            </a:r>
            <a:r>
              <a:rPr lang="en-US" sz="1200" b="0" i="0" kern="1200" dirty="0">
                <a:solidFill>
                  <a:schemeClr val="tx1"/>
                </a:solidFill>
                <a:effectLst/>
                <a:latin typeface="+mn-lt"/>
                <a:ea typeface="+mn-ea"/>
                <a:cs typeface="+mn-cs"/>
              </a:rPr>
              <a:t>multiply–accumulate operation in each tile and then slides.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Max pooling just find the max value in each tile.</a:t>
            </a:r>
          </a:p>
        </p:txBody>
      </p:sp>
      <p:sp>
        <p:nvSpPr>
          <p:cNvPr id="4" name="Slide Number Placeholder 3"/>
          <p:cNvSpPr>
            <a:spLocks noGrp="1"/>
          </p:cNvSpPr>
          <p:nvPr>
            <p:ph type="sldNum" sz="quarter" idx="5"/>
          </p:nvPr>
        </p:nvSpPr>
        <p:spPr/>
        <p:txBody>
          <a:bodyPr/>
          <a:lstStyle/>
          <a:p>
            <a:fld id="{B8A8EFB7-3FDF-44E2-B43C-367A622D6F93}" type="slidenum">
              <a:rPr lang="en-US" smtClean="0"/>
              <a:t>8</a:t>
            </a:fld>
            <a:endParaRPr lang="en-US"/>
          </a:p>
        </p:txBody>
      </p:sp>
    </p:spTree>
    <p:extLst>
      <p:ext uri="{BB962C8B-B14F-4D97-AF65-F5344CB8AC3E}">
        <p14:creationId xmlns:p14="http://schemas.microsoft.com/office/powerpoint/2010/main" val="3835560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Embedding </a:t>
            </a:r>
            <a:r>
              <a:rPr lang="en-US" dirty="0" err="1"/>
              <a:t>laryer</a:t>
            </a:r>
            <a:endParaRPr lang="en-US" dirty="0"/>
          </a:p>
          <a:p>
            <a:r>
              <a:rPr lang="en-US" dirty="0"/>
              <a:t>LSTM algorithm</a:t>
            </a:r>
          </a:p>
        </p:txBody>
      </p:sp>
      <p:sp>
        <p:nvSpPr>
          <p:cNvPr id="4" name="Slide Number Placeholder 3"/>
          <p:cNvSpPr>
            <a:spLocks noGrp="1"/>
          </p:cNvSpPr>
          <p:nvPr>
            <p:ph type="sldNum" sz="quarter" idx="5"/>
          </p:nvPr>
        </p:nvSpPr>
        <p:spPr/>
        <p:txBody>
          <a:bodyPr/>
          <a:lstStyle/>
          <a:p>
            <a:fld id="{B8A8EFB7-3FDF-44E2-B43C-367A622D6F93}" type="slidenum">
              <a:rPr lang="en-US" smtClean="0"/>
              <a:t>9</a:t>
            </a:fld>
            <a:endParaRPr lang="en-US"/>
          </a:p>
        </p:txBody>
      </p:sp>
    </p:spTree>
    <p:extLst>
      <p:ext uri="{BB962C8B-B14F-4D97-AF65-F5344CB8AC3E}">
        <p14:creationId xmlns:p14="http://schemas.microsoft.com/office/powerpoint/2010/main" val="1453326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8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16145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357377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63819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BC61AA-F5D8-458C-B431-FC6805832662}"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214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BC61AA-F5D8-458C-B431-FC6805832662}"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78247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C61AA-F5D8-458C-B431-FC6805832662}" type="datetimeFigureOut">
              <a:rPr lang="en-US" smtClean="0"/>
              <a:t>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79243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C61AA-F5D8-458C-B431-FC6805832662}" type="datetimeFigureOut">
              <a:rPr lang="en-US" smtClean="0"/>
              <a:t>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332006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BC61AA-F5D8-458C-B431-FC6805832662}" type="datetimeFigureOut">
              <a:rPr lang="en-US" smtClean="0"/>
              <a:t>4/12/2020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3270850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BC61AA-F5D8-458C-B431-FC6805832662}" type="datetimeFigureOut">
              <a:rPr lang="en-US" smtClean="0"/>
              <a:t>4/12/2020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2A4A96-7DC4-4150-A757-3AC9C9C22B52}" type="slidenum">
              <a:rPr lang="en-US" smtClean="0"/>
              <a:t>‹#›</a:t>
            </a:fld>
            <a:endParaRPr lang="en-US"/>
          </a:p>
        </p:txBody>
      </p:sp>
    </p:spTree>
    <p:extLst>
      <p:ext uri="{BB962C8B-B14F-4D97-AF65-F5344CB8AC3E}">
        <p14:creationId xmlns:p14="http://schemas.microsoft.com/office/powerpoint/2010/main" val="203114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BC61AA-F5D8-458C-B431-FC6805832662}"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0498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BC61AA-F5D8-458C-B431-FC6805832662}" type="datetimeFigureOut">
              <a:rPr lang="en-US" smtClean="0"/>
              <a:t>4/12/2020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2A4A96-7DC4-4150-A757-3AC9C9C22B5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459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8BB0-D08C-42E8-9B1E-9ED02369021C}"/>
              </a:ext>
            </a:extLst>
          </p:cNvPr>
          <p:cNvSpPr>
            <a:spLocks noGrp="1"/>
          </p:cNvSpPr>
          <p:nvPr>
            <p:ph type="ctrTitle"/>
          </p:nvPr>
        </p:nvSpPr>
        <p:spPr/>
        <p:txBody>
          <a:bodyPr/>
          <a:lstStyle/>
          <a:p>
            <a:r>
              <a:rPr lang="en-US" dirty="0"/>
              <a:t>Automatic image captioning with CNN-RNN</a:t>
            </a:r>
          </a:p>
        </p:txBody>
      </p:sp>
      <p:sp>
        <p:nvSpPr>
          <p:cNvPr id="3" name="Subtitle 2">
            <a:extLst>
              <a:ext uri="{FF2B5EF4-FFF2-40B4-BE49-F238E27FC236}">
                <a16:creationId xmlns:a16="http://schemas.microsoft.com/office/drawing/2014/main" id="{D2A85B76-488C-4A00-8139-E5515E279496}"/>
              </a:ext>
            </a:extLst>
          </p:cNvPr>
          <p:cNvSpPr>
            <a:spLocks noGrp="1"/>
          </p:cNvSpPr>
          <p:nvPr>
            <p:ph type="subTitle" idx="1"/>
          </p:nvPr>
        </p:nvSpPr>
        <p:spPr/>
        <p:txBody>
          <a:bodyPr/>
          <a:lstStyle/>
          <a:p>
            <a:r>
              <a:rPr lang="en-US" dirty="0"/>
              <a:t>Chenglong Lin</a:t>
            </a:r>
          </a:p>
          <a:p>
            <a:r>
              <a:rPr lang="en-US" dirty="0" err="1"/>
              <a:t>Chenan</a:t>
            </a:r>
            <a:r>
              <a:rPr lang="en-US" dirty="0"/>
              <a:t> Wang</a:t>
            </a:r>
          </a:p>
        </p:txBody>
      </p:sp>
    </p:spTree>
    <p:extLst>
      <p:ext uri="{BB962C8B-B14F-4D97-AF65-F5344CB8AC3E}">
        <p14:creationId xmlns:p14="http://schemas.microsoft.com/office/powerpoint/2010/main" val="179771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31FD0-77B4-604A-8A95-F36E18167930}"/>
              </a:ext>
            </a:extLst>
          </p:cNvPr>
          <p:cNvSpPr>
            <a:spLocks noGrp="1"/>
          </p:cNvSpPr>
          <p:nvPr>
            <p:ph type="title"/>
          </p:nvPr>
        </p:nvSpPr>
        <p:spPr/>
        <p:txBody>
          <a:bodyPr/>
          <a:lstStyle/>
          <a:p>
            <a:r>
              <a:rPr lang="en-US" dirty="0" err="1"/>
              <a:t>WordEmbeddings</a:t>
            </a:r>
            <a:endParaRPr lang="en-US" dirty="0"/>
          </a:p>
        </p:txBody>
      </p:sp>
      <p:pic>
        <p:nvPicPr>
          <p:cNvPr id="5" name="Content Placeholder 4">
            <a:extLst>
              <a:ext uri="{FF2B5EF4-FFF2-40B4-BE49-F238E27FC236}">
                <a16:creationId xmlns:a16="http://schemas.microsoft.com/office/drawing/2014/main" id="{5A01F430-1454-0142-93D4-E5F1B00036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63" y="2281103"/>
            <a:ext cx="10058400" cy="3153045"/>
          </a:xfrm>
        </p:spPr>
      </p:pic>
    </p:spTree>
    <p:extLst>
      <p:ext uri="{BB962C8B-B14F-4D97-AF65-F5344CB8AC3E}">
        <p14:creationId xmlns:p14="http://schemas.microsoft.com/office/powerpoint/2010/main" val="4230842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90C7-2CF5-5A43-9F90-5F8D154BFE5D}"/>
              </a:ext>
            </a:extLst>
          </p:cNvPr>
          <p:cNvSpPr>
            <a:spLocks noGrp="1"/>
          </p:cNvSpPr>
          <p:nvPr>
            <p:ph type="title"/>
          </p:nvPr>
        </p:nvSpPr>
        <p:spPr>
          <a:xfrm>
            <a:off x="1097281" y="-364560"/>
            <a:ext cx="10058400" cy="1450757"/>
          </a:xfrm>
        </p:spPr>
        <p:txBody>
          <a:bodyPr/>
          <a:lstStyle/>
          <a:p>
            <a:r>
              <a:rPr lang="en-US" dirty="0"/>
              <a:t>Attention models</a:t>
            </a:r>
          </a:p>
        </p:txBody>
      </p:sp>
      <p:pic>
        <p:nvPicPr>
          <p:cNvPr id="5" name="Content Placeholder 4">
            <a:extLst>
              <a:ext uri="{FF2B5EF4-FFF2-40B4-BE49-F238E27FC236}">
                <a16:creationId xmlns:a16="http://schemas.microsoft.com/office/drawing/2014/main" id="{46BBC194-D47D-F34A-8AD9-5288242427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1" y="921227"/>
            <a:ext cx="9997438" cy="5618158"/>
          </a:xfrm>
        </p:spPr>
      </p:pic>
    </p:spTree>
    <p:extLst>
      <p:ext uri="{BB962C8B-B14F-4D97-AF65-F5344CB8AC3E}">
        <p14:creationId xmlns:p14="http://schemas.microsoft.com/office/powerpoint/2010/main" val="241639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102D-A9FB-D54F-80F6-2671CF72D26F}"/>
              </a:ext>
            </a:extLst>
          </p:cNvPr>
          <p:cNvSpPr>
            <a:spLocks noGrp="1"/>
          </p:cNvSpPr>
          <p:nvPr>
            <p:ph type="title"/>
          </p:nvPr>
        </p:nvSpPr>
        <p:spPr/>
        <p:txBody>
          <a:bodyPr/>
          <a:lstStyle/>
          <a:p>
            <a:r>
              <a:rPr lang="en-US" dirty="0"/>
              <a:t>Traditional RNN cell</a:t>
            </a:r>
          </a:p>
        </p:txBody>
      </p:sp>
      <p:pic>
        <p:nvPicPr>
          <p:cNvPr id="5" name="Content Placeholder 4">
            <a:extLst>
              <a:ext uri="{FF2B5EF4-FFF2-40B4-BE49-F238E27FC236}">
                <a16:creationId xmlns:a16="http://schemas.microsoft.com/office/drawing/2014/main" id="{3C37DDC9-BE6E-354E-8981-00F2E25732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642" y="2025366"/>
            <a:ext cx="11804715" cy="4546031"/>
          </a:xfrm>
        </p:spPr>
      </p:pic>
    </p:spTree>
    <p:extLst>
      <p:ext uri="{BB962C8B-B14F-4D97-AF65-F5344CB8AC3E}">
        <p14:creationId xmlns:p14="http://schemas.microsoft.com/office/powerpoint/2010/main" val="348258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102D-A9FB-D54F-80F6-2671CF72D26F}"/>
              </a:ext>
            </a:extLst>
          </p:cNvPr>
          <p:cNvSpPr>
            <a:spLocks noGrp="1"/>
          </p:cNvSpPr>
          <p:nvPr>
            <p:ph type="title"/>
          </p:nvPr>
        </p:nvSpPr>
        <p:spPr/>
        <p:txBody>
          <a:bodyPr/>
          <a:lstStyle/>
          <a:p>
            <a:r>
              <a:rPr lang="en-US" dirty="0"/>
              <a:t>Traditional RNN cell</a:t>
            </a:r>
          </a:p>
        </p:txBody>
      </p:sp>
      <p:pic>
        <p:nvPicPr>
          <p:cNvPr id="9" name="Picture 8">
            <a:extLst>
              <a:ext uri="{FF2B5EF4-FFF2-40B4-BE49-F238E27FC236}">
                <a16:creationId xmlns:a16="http://schemas.microsoft.com/office/drawing/2014/main" id="{8FC246B8-E8E9-1148-A6C1-68D23764F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335" y="1737360"/>
            <a:ext cx="9790479" cy="5120640"/>
          </a:xfrm>
          <a:prstGeom prst="rect">
            <a:avLst/>
          </a:prstGeom>
        </p:spPr>
      </p:pic>
    </p:spTree>
    <p:extLst>
      <p:ext uri="{BB962C8B-B14F-4D97-AF65-F5344CB8AC3E}">
        <p14:creationId xmlns:p14="http://schemas.microsoft.com/office/powerpoint/2010/main" val="112483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1F90-7FCF-8749-B6E9-18AC8ABEBFDA}"/>
              </a:ext>
            </a:extLst>
          </p:cNvPr>
          <p:cNvSpPr>
            <a:spLocks noGrp="1"/>
          </p:cNvSpPr>
          <p:nvPr>
            <p:ph type="title"/>
          </p:nvPr>
        </p:nvSpPr>
        <p:spPr/>
        <p:txBody>
          <a:bodyPr/>
          <a:lstStyle/>
          <a:p>
            <a:r>
              <a:rPr lang="en-US" dirty="0"/>
              <a:t>RNN forward sequence</a:t>
            </a:r>
          </a:p>
        </p:txBody>
      </p:sp>
      <p:pic>
        <p:nvPicPr>
          <p:cNvPr id="4" name="Content Placeholder 4">
            <a:extLst>
              <a:ext uri="{FF2B5EF4-FFF2-40B4-BE49-F238E27FC236}">
                <a16:creationId xmlns:a16="http://schemas.microsoft.com/office/drawing/2014/main" id="{D3BDAA7A-ED06-5640-8C9E-FB3549BEAE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89" y="2388032"/>
            <a:ext cx="12023923" cy="2488767"/>
          </a:xfrm>
        </p:spPr>
      </p:pic>
    </p:spTree>
    <p:extLst>
      <p:ext uri="{BB962C8B-B14F-4D97-AF65-F5344CB8AC3E}">
        <p14:creationId xmlns:p14="http://schemas.microsoft.com/office/powerpoint/2010/main" val="3406568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35C6-186F-BC4B-99F2-611BD77AD1FB}"/>
              </a:ext>
            </a:extLst>
          </p:cNvPr>
          <p:cNvSpPr>
            <a:spLocks noGrp="1"/>
          </p:cNvSpPr>
          <p:nvPr>
            <p:ph type="title"/>
          </p:nvPr>
        </p:nvSpPr>
        <p:spPr/>
        <p:txBody>
          <a:bodyPr/>
          <a:lstStyle/>
          <a:p>
            <a:r>
              <a:rPr lang="en-US" dirty="0"/>
              <a:t>LSTM RNN cell</a:t>
            </a:r>
          </a:p>
        </p:txBody>
      </p:sp>
      <p:pic>
        <p:nvPicPr>
          <p:cNvPr id="8" name="Picture 7">
            <a:extLst>
              <a:ext uri="{FF2B5EF4-FFF2-40B4-BE49-F238E27FC236}">
                <a16:creationId xmlns:a16="http://schemas.microsoft.com/office/drawing/2014/main" id="{2C49FA75-650B-D34B-82EF-3EDE9C190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36" y="1737360"/>
            <a:ext cx="6253249" cy="4663440"/>
          </a:xfrm>
          <a:prstGeom prst="rect">
            <a:avLst/>
          </a:prstGeom>
        </p:spPr>
      </p:pic>
    </p:spTree>
    <p:extLst>
      <p:ext uri="{BB962C8B-B14F-4D97-AF65-F5344CB8AC3E}">
        <p14:creationId xmlns:p14="http://schemas.microsoft.com/office/powerpoint/2010/main" val="2843741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35C6-186F-BC4B-99F2-611BD77AD1FB}"/>
              </a:ext>
            </a:extLst>
          </p:cNvPr>
          <p:cNvSpPr>
            <a:spLocks noGrp="1"/>
          </p:cNvSpPr>
          <p:nvPr>
            <p:ph type="title"/>
          </p:nvPr>
        </p:nvSpPr>
        <p:spPr/>
        <p:txBody>
          <a:bodyPr/>
          <a:lstStyle/>
          <a:p>
            <a:r>
              <a:rPr lang="en-US" dirty="0"/>
              <a:t>LSTM RNN cell</a:t>
            </a:r>
          </a:p>
        </p:txBody>
      </p:sp>
      <p:pic>
        <p:nvPicPr>
          <p:cNvPr id="4" name="Picture 3">
            <a:extLst>
              <a:ext uri="{FF2B5EF4-FFF2-40B4-BE49-F238E27FC236}">
                <a16:creationId xmlns:a16="http://schemas.microsoft.com/office/drawing/2014/main" id="{A8866780-651E-5D49-A0CB-6B2B6E4CF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21" y="0"/>
            <a:ext cx="11632557" cy="6858000"/>
          </a:xfrm>
          <a:prstGeom prst="rect">
            <a:avLst/>
          </a:prstGeom>
        </p:spPr>
      </p:pic>
    </p:spTree>
    <p:extLst>
      <p:ext uri="{BB962C8B-B14F-4D97-AF65-F5344CB8AC3E}">
        <p14:creationId xmlns:p14="http://schemas.microsoft.com/office/powerpoint/2010/main" val="1724076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E81F-27C5-1244-B934-6E1DE3065970}"/>
              </a:ext>
            </a:extLst>
          </p:cNvPr>
          <p:cNvSpPr>
            <a:spLocks noGrp="1"/>
          </p:cNvSpPr>
          <p:nvPr>
            <p:ph type="title"/>
          </p:nvPr>
        </p:nvSpPr>
        <p:spPr/>
        <p:txBody>
          <a:bodyPr/>
          <a:lstStyle/>
          <a:p>
            <a:r>
              <a:rPr lang="en-US" dirty="0"/>
              <a:t>LSTM forward sequence</a:t>
            </a:r>
          </a:p>
        </p:txBody>
      </p:sp>
      <p:pic>
        <p:nvPicPr>
          <p:cNvPr id="5" name="Content Placeholder 4">
            <a:extLst>
              <a:ext uri="{FF2B5EF4-FFF2-40B4-BE49-F238E27FC236}">
                <a16:creationId xmlns:a16="http://schemas.microsoft.com/office/drawing/2014/main" id="{AB7E43C6-814F-4B46-87B5-7224475C17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99875"/>
            <a:ext cx="12057083" cy="2860052"/>
          </a:xfrm>
        </p:spPr>
      </p:pic>
    </p:spTree>
    <p:extLst>
      <p:ext uri="{BB962C8B-B14F-4D97-AF65-F5344CB8AC3E}">
        <p14:creationId xmlns:p14="http://schemas.microsoft.com/office/powerpoint/2010/main" val="3091206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8B38-4141-8C4E-9B81-BED3222BE33D}"/>
              </a:ext>
            </a:extLst>
          </p:cNvPr>
          <p:cNvSpPr>
            <a:spLocks noGrp="1"/>
          </p:cNvSpPr>
          <p:nvPr>
            <p:ph type="title"/>
          </p:nvPr>
        </p:nvSpPr>
        <p:spPr>
          <a:xfrm>
            <a:off x="1066800" y="-248263"/>
            <a:ext cx="10058400" cy="1450757"/>
          </a:xfrm>
        </p:spPr>
        <p:txBody>
          <a:bodyPr/>
          <a:lstStyle/>
          <a:p>
            <a:r>
              <a:rPr lang="en-US" dirty="0"/>
              <a:t>Bleu score</a:t>
            </a:r>
          </a:p>
        </p:txBody>
      </p:sp>
      <p:pic>
        <p:nvPicPr>
          <p:cNvPr id="5" name="Content Placeholder 4">
            <a:extLst>
              <a:ext uri="{FF2B5EF4-FFF2-40B4-BE49-F238E27FC236}">
                <a16:creationId xmlns:a16="http://schemas.microsoft.com/office/drawing/2014/main" id="{6898744F-8D5A-0542-BFBA-FF410DF5A6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416773"/>
            <a:ext cx="8846845" cy="4964111"/>
          </a:xfrm>
        </p:spPr>
      </p:pic>
    </p:spTree>
    <p:extLst>
      <p:ext uri="{BB962C8B-B14F-4D97-AF65-F5344CB8AC3E}">
        <p14:creationId xmlns:p14="http://schemas.microsoft.com/office/powerpoint/2010/main" val="1870399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1B6E-071D-45AB-ADF0-CC6DCBCC875A}"/>
              </a:ext>
            </a:extLst>
          </p:cNvPr>
          <p:cNvSpPr>
            <a:spLocks noGrp="1"/>
          </p:cNvSpPr>
          <p:nvPr>
            <p:ph type="title"/>
          </p:nvPr>
        </p:nvSpPr>
        <p:spPr/>
        <p:txBody>
          <a:bodyPr/>
          <a:lstStyle/>
          <a:p>
            <a:r>
              <a:rPr lang="en-US" dirty="0"/>
              <a:t>Possible improvement and tweaks</a:t>
            </a:r>
          </a:p>
        </p:txBody>
      </p:sp>
      <p:sp>
        <p:nvSpPr>
          <p:cNvPr id="3" name="Content Placeholder 2">
            <a:extLst>
              <a:ext uri="{FF2B5EF4-FFF2-40B4-BE49-F238E27FC236}">
                <a16:creationId xmlns:a16="http://schemas.microsoft.com/office/drawing/2014/main" id="{184586F7-41AA-44E8-ABEF-F27567064C41}"/>
              </a:ext>
            </a:extLst>
          </p:cNvPr>
          <p:cNvSpPr>
            <a:spLocks noGrp="1"/>
          </p:cNvSpPr>
          <p:nvPr>
            <p:ph idx="1"/>
          </p:nvPr>
        </p:nvSpPr>
        <p:spPr/>
        <p:txBody>
          <a:bodyPr>
            <a:normAutofit/>
          </a:bodyPr>
          <a:lstStyle/>
          <a:p>
            <a:r>
              <a:rPr lang="en-US" dirty="0"/>
              <a:t>1. Batch size;</a:t>
            </a:r>
          </a:p>
          <a:p>
            <a:r>
              <a:rPr lang="en-US" dirty="0"/>
              <a:t>2. Num epochs; </a:t>
            </a:r>
          </a:p>
          <a:p>
            <a:r>
              <a:rPr lang="en-US" dirty="0"/>
              <a:t>3. Optimizer;</a:t>
            </a:r>
          </a:p>
          <a:p>
            <a:r>
              <a:rPr lang="en-US" dirty="0"/>
              <a:t>4. Deeper CNN and RNN;</a:t>
            </a:r>
          </a:p>
          <a:p>
            <a:r>
              <a:rPr lang="en-US" dirty="0"/>
              <a:t>5. Use GRU instead of LSTM for RNN</a:t>
            </a:r>
          </a:p>
          <a:p>
            <a:r>
              <a:rPr lang="en-US" dirty="0"/>
              <a:t>6. Use bi-directional RNN</a:t>
            </a:r>
          </a:p>
        </p:txBody>
      </p:sp>
    </p:spTree>
    <p:extLst>
      <p:ext uri="{BB962C8B-B14F-4D97-AF65-F5344CB8AC3E}">
        <p14:creationId xmlns:p14="http://schemas.microsoft.com/office/powerpoint/2010/main" val="260780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7F6A3-AC75-49DA-9C01-7CF475C7FD4A}"/>
              </a:ext>
            </a:extLst>
          </p:cNvPr>
          <p:cNvSpPr>
            <a:spLocks noGrp="1"/>
          </p:cNvSpPr>
          <p:nvPr>
            <p:ph type="title"/>
          </p:nvPr>
        </p:nvSpPr>
        <p:spPr>
          <a:xfrm>
            <a:off x="8141110" y="639097"/>
            <a:ext cx="3401961" cy="3686015"/>
          </a:xfrm>
        </p:spPr>
        <p:txBody>
          <a:bodyPr vert="horz" lIns="91440" tIns="45720" rIns="91440" bIns="45720" rtlCol="0" anchor="b">
            <a:normAutofit fontScale="90000"/>
          </a:bodyPr>
          <a:lstStyle/>
          <a:p>
            <a:r>
              <a:rPr lang="en-US" sz="6600" dirty="0"/>
              <a:t>End-to-end</a:t>
            </a:r>
            <a:br>
              <a:rPr lang="en-US" sz="6600" dirty="0"/>
            </a:br>
            <a:r>
              <a:rPr lang="en-US" sz="6100" dirty="0">
                <a:solidFill>
                  <a:schemeClr val="tx1">
                    <a:lumMod val="85000"/>
                    <a:lumOff val="15000"/>
                  </a:schemeClr>
                </a:solidFill>
              </a:rPr>
              <a:t>Image captioning model</a:t>
            </a:r>
          </a:p>
        </p:txBody>
      </p:sp>
      <p:pic>
        <p:nvPicPr>
          <p:cNvPr id="4" name="Picture 2" descr="A close up of a person&#10;&#10;Description automatically generated">
            <a:extLst>
              <a:ext uri="{FF2B5EF4-FFF2-40B4-BE49-F238E27FC236}">
                <a16:creationId xmlns:a16="http://schemas.microsoft.com/office/drawing/2014/main" id="{35D207A7-D456-46B3-8EFE-831C1B1D22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37503" y="640081"/>
            <a:ext cx="5105208" cy="505415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291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66AD-BFBE-4EF5-AD21-01B0CB325AA3}"/>
              </a:ext>
            </a:extLst>
          </p:cNvPr>
          <p:cNvSpPr>
            <a:spLocks noGrp="1"/>
          </p:cNvSpPr>
          <p:nvPr>
            <p:ph type="title"/>
          </p:nvPr>
        </p:nvSpPr>
        <p:spPr>
          <a:xfrm>
            <a:off x="7859485" y="634946"/>
            <a:ext cx="3690257" cy="1450757"/>
          </a:xfrm>
        </p:spPr>
        <p:txBody>
          <a:bodyPr>
            <a:normAutofit/>
          </a:bodyPr>
          <a:lstStyle/>
          <a:p>
            <a:r>
              <a:rPr lang="en-US" dirty="0"/>
              <a:t>Dataset</a:t>
            </a:r>
          </a:p>
        </p:txBody>
      </p:sp>
      <p:pic>
        <p:nvPicPr>
          <p:cNvPr id="4" name="Picture 3" descr="A close up of a person&#10;&#10;Description automatically generated">
            <a:extLst>
              <a:ext uri="{FF2B5EF4-FFF2-40B4-BE49-F238E27FC236}">
                <a16:creationId xmlns:a16="http://schemas.microsoft.com/office/drawing/2014/main" id="{0FB12F92-C3EC-47A1-9AB9-67EE56FBC7B9}"/>
              </a:ext>
            </a:extLst>
          </p:cNvPr>
          <p:cNvPicPr>
            <a:picLocks noChangeAspect="1"/>
          </p:cNvPicPr>
          <p:nvPr/>
        </p:nvPicPr>
        <p:blipFill>
          <a:blip r:embed="rId3"/>
          <a:stretch>
            <a:fillRect/>
          </a:stretch>
        </p:blipFill>
        <p:spPr>
          <a:xfrm>
            <a:off x="633999" y="1699393"/>
            <a:ext cx="6909801" cy="3195782"/>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2AD9CC-5613-46FC-BFD7-B5C514F9A06C}"/>
              </a:ext>
            </a:extLst>
          </p:cNvPr>
          <p:cNvSpPr>
            <a:spLocks noGrp="1"/>
          </p:cNvSpPr>
          <p:nvPr>
            <p:ph idx="1"/>
          </p:nvPr>
        </p:nvSpPr>
        <p:spPr>
          <a:xfrm>
            <a:off x="7859485" y="2198914"/>
            <a:ext cx="3690257" cy="3670180"/>
          </a:xfrm>
        </p:spPr>
        <p:txBody>
          <a:bodyPr>
            <a:normAutofit/>
          </a:bodyPr>
          <a:lstStyle/>
          <a:p>
            <a:r>
              <a:rPr lang="en-US" dirty="0"/>
              <a:t>Microsoft Common Objects in Context</a:t>
            </a:r>
          </a:p>
          <a:p>
            <a:pPr>
              <a:buFont typeface="Arial" panose="020B0604020202020204" pitchFamily="34" charset="0"/>
              <a:buChar char="•"/>
            </a:pPr>
            <a:r>
              <a:rPr lang="en-US" dirty="0"/>
              <a:t>A dataset where each image is paired with five associated captions that describes the content of that particular image</a:t>
            </a:r>
          </a:p>
          <a:p>
            <a:endParaRPr lang="en-US" dirty="0"/>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327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3B9C8-322A-4697-A47C-10EB06A18A7B}"/>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Model architecture</a:t>
            </a:r>
          </a:p>
        </p:txBody>
      </p:sp>
      <p:pic>
        <p:nvPicPr>
          <p:cNvPr id="2050" name="Picture 2">
            <a:extLst>
              <a:ext uri="{FF2B5EF4-FFF2-40B4-BE49-F238E27FC236}">
                <a16:creationId xmlns:a16="http://schemas.microsoft.com/office/drawing/2014/main" id="{062C491A-2DD5-4CE9-8C20-58728C5952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99" y="1637831"/>
            <a:ext cx="6912217" cy="3058655"/>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012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BE0D4-AF13-49B6-ACE4-C55FC02F7692}"/>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Image pre-processing</a:t>
            </a:r>
          </a:p>
        </p:txBody>
      </p:sp>
      <p:pic>
        <p:nvPicPr>
          <p:cNvPr id="4" name="Content Placeholder 3" descr="A screenshot of a cell phone&#10;&#10;Description automatically generated">
            <a:extLst>
              <a:ext uri="{FF2B5EF4-FFF2-40B4-BE49-F238E27FC236}">
                <a16:creationId xmlns:a16="http://schemas.microsoft.com/office/drawing/2014/main" id="{EABB20B5-AF3D-4C1F-AB7F-2F85E10C7B7B}"/>
              </a:ext>
            </a:extLst>
          </p:cNvPr>
          <p:cNvPicPr>
            <a:picLocks noGrp="1" noChangeAspect="1"/>
          </p:cNvPicPr>
          <p:nvPr>
            <p:ph idx="1"/>
          </p:nvPr>
        </p:nvPicPr>
        <p:blipFill rotWithShape="1">
          <a:blip r:embed="rId3"/>
          <a:srcRect t="2489" b="1"/>
          <a:stretch/>
        </p:blipFill>
        <p:spPr>
          <a:xfrm>
            <a:off x="947650" y="1783896"/>
            <a:ext cx="10284036" cy="1654629"/>
          </a:xfrm>
          <a:prstGeom prst="rect">
            <a:avLst/>
          </a:prstGeom>
        </p:spPr>
      </p:pic>
      <p:cxnSp>
        <p:nvCxnSpPr>
          <p:cNvPr id="17" name="Straight Connector 16">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758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5BF0C-B6B2-4A6A-B583-580878E41D85}"/>
              </a:ext>
            </a:extLst>
          </p:cNvPr>
          <p:cNvSpPr>
            <a:spLocks noGrp="1"/>
          </p:cNvSpPr>
          <p:nvPr>
            <p:ph type="title"/>
          </p:nvPr>
        </p:nvSpPr>
        <p:spPr>
          <a:xfrm>
            <a:off x="6411685" y="634946"/>
            <a:ext cx="5127171" cy="1450757"/>
          </a:xfrm>
        </p:spPr>
        <p:txBody>
          <a:bodyPr>
            <a:normAutofit/>
          </a:bodyPr>
          <a:lstStyle/>
          <a:p>
            <a:r>
              <a:rPr lang="en-US" dirty="0"/>
              <a:t>Image encoder-CNN</a:t>
            </a:r>
          </a:p>
        </p:txBody>
      </p:sp>
      <p:pic>
        <p:nvPicPr>
          <p:cNvPr id="4098" name="Picture 2">
            <a:extLst>
              <a:ext uri="{FF2B5EF4-FFF2-40B4-BE49-F238E27FC236}">
                <a16:creationId xmlns:a16="http://schemas.microsoft.com/office/drawing/2014/main" id="{AACD42E5-AE5F-49D3-8856-A423E10ACD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1660749"/>
            <a:ext cx="5451627" cy="3216460"/>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B6F81F-6968-4A2C-84D7-9504596D230C}"/>
              </a:ext>
            </a:extLst>
          </p:cNvPr>
          <p:cNvSpPr>
            <a:spLocks noGrp="1"/>
          </p:cNvSpPr>
          <p:nvPr>
            <p:ph idx="1"/>
          </p:nvPr>
        </p:nvSpPr>
        <p:spPr>
          <a:xfrm>
            <a:off x="6411684" y="2198914"/>
            <a:ext cx="5127172" cy="3670180"/>
          </a:xfrm>
        </p:spPr>
        <p:txBody>
          <a:bodyPr>
            <a:normAutofit/>
          </a:bodyPr>
          <a:lstStyle/>
          <a:p>
            <a:r>
              <a:rPr lang="en-US" dirty="0"/>
              <a:t>1. Pre-trained Resnet – freeze parameters</a:t>
            </a:r>
          </a:p>
          <a:p>
            <a:r>
              <a:rPr lang="en-US" dirty="0"/>
              <a:t>2. </a:t>
            </a:r>
            <a:r>
              <a:rPr lang="en-US" altLang="zh-CN" dirty="0"/>
              <a:t>Remove SoftMax activation on the last FC layer, and add </a:t>
            </a:r>
            <a:r>
              <a:rPr lang="en-US" dirty="0"/>
              <a:t>Linear </a:t>
            </a:r>
            <a:r>
              <a:rPr lang="en-US" altLang="zh-CN" dirty="0"/>
              <a:t>activation FC layer with output size matching input size of the RNN.</a:t>
            </a:r>
            <a:endParaRPr lang="en-US" dirty="0"/>
          </a:p>
        </p:txBody>
      </p:sp>
      <p:sp>
        <p:nvSpPr>
          <p:cNvPr id="75" name="Rectangle 7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152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9AE7A-7C93-4623-B35F-9476CB3EE21C}"/>
              </a:ext>
            </a:extLst>
          </p:cNvPr>
          <p:cNvSpPr>
            <a:spLocks noGrp="1"/>
          </p:cNvSpPr>
          <p:nvPr>
            <p:ph type="title"/>
          </p:nvPr>
        </p:nvSpPr>
        <p:spPr>
          <a:xfrm>
            <a:off x="7859485" y="634946"/>
            <a:ext cx="3690257" cy="1450757"/>
          </a:xfrm>
        </p:spPr>
        <p:txBody>
          <a:bodyPr>
            <a:normAutofit/>
          </a:bodyPr>
          <a:lstStyle/>
          <a:p>
            <a:r>
              <a:rPr lang="en-US" dirty="0"/>
              <a:t>Resnet CNN</a:t>
            </a:r>
          </a:p>
        </p:txBody>
      </p:sp>
      <p:pic>
        <p:nvPicPr>
          <p:cNvPr id="4" name="Picture 3">
            <a:extLst>
              <a:ext uri="{FF2B5EF4-FFF2-40B4-BE49-F238E27FC236}">
                <a16:creationId xmlns:a16="http://schemas.microsoft.com/office/drawing/2014/main" id="{8E25A370-94AF-464D-B6F0-C94D84AAE1A1}"/>
              </a:ext>
            </a:extLst>
          </p:cNvPr>
          <p:cNvPicPr>
            <a:picLocks noChangeAspect="1"/>
          </p:cNvPicPr>
          <p:nvPr/>
        </p:nvPicPr>
        <p:blipFill>
          <a:blip r:embed="rId3"/>
          <a:stretch>
            <a:fillRect/>
          </a:stretch>
        </p:blipFill>
        <p:spPr>
          <a:xfrm>
            <a:off x="633999" y="2278088"/>
            <a:ext cx="6909801" cy="2038391"/>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B87EBE-FA8D-4714-BE3A-09ED685DACD5}"/>
              </a:ext>
            </a:extLst>
          </p:cNvPr>
          <p:cNvSpPr>
            <a:spLocks noGrp="1"/>
          </p:cNvSpPr>
          <p:nvPr>
            <p:ph idx="1"/>
          </p:nvPr>
        </p:nvSpPr>
        <p:spPr>
          <a:xfrm>
            <a:off x="7859485" y="2198914"/>
            <a:ext cx="3690257" cy="3670180"/>
          </a:xfrm>
        </p:spPr>
        <p:txBody>
          <a:bodyPr>
            <a:normAutofit/>
          </a:bodyPr>
          <a:lstStyle/>
          <a:p>
            <a:r>
              <a:rPr lang="en-US" dirty="0"/>
              <a:t>1. Short for Residual Networks.</a:t>
            </a:r>
          </a:p>
          <a:p>
            <a:r>
              <a:rPr lang="en-US" dirty="0"/>
              <a:t>2. Solves vanishing gradients problem for deep network.</a:t>
            </a:r>
          </a:p>
          <a:p>
            <a:r>
              <a:rPr lang="en-US" dirty="0"/>
              <a:t>3. Skipping connection.</a:t>
            </a:r>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798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3568-0A20-4D0C-B2DA-DB2E7654094D}"/>
              </a:ext>
            </a:extLst>
          </p:cNvPr>
          <p:cNvSpPr>
            <a:spLocks noGrp="1"/>
          </p:cNvSpPr>
          <p:nvPr>
            <p:ph type="title"/>
          </p:nvPr>
        </p:nvSpPr>
        <p:spPr/>
        <p:txBody>
          <a:bodyPr/>
          <a:lstStyle/>
          <a:p>
            <a:r>
              <a:rPr lang="en-US" dirty="0"/>
              <a:t>Convolution and Max pooling layers</a:t>
            </a:r>
          </a:p>
        </p:txBody>
      </p:sp>
      <p:pic>
        <p:nvPicPr>
          <p:cNvPr id="4" name="Picture 3">
            <a:extLst>
              <a:ext uri="{FF2B5EF4-FFF2-40B4-BE49-F238E27FC236}">
                <a16:creationId xmlns:a16="http://schemas.microsoft.com/office/drawing/2014/main" id="{126B85A6-8C05-46FA-B010-B7D27ECFF488}"/>
              </a:ext>
            </a:extLst>
          </p:cNvPr>
          <p:cNvPicPr>
            <a:picLocks noChangeAspect="1"/>
          </p:cNvPicPr>
          <p:nvPr/>
        </p:nvPicPr>
        <p:blipFill>
          <a:blip r:embed="rId3"/>
          <a:stretch>
            <a:fillRect/>
          </a:stretch>
        </p:blipFill>
        <p:spPr>
          <a:xfrm>
            <a:off x="6979920" y="1859279"/>
            <a:ext cx="4610100" cy="2257425"/>
          </a:xfrm>
          <a:prstGeom prst="rect">
            <a:avLst/>
          </a:prstGeom>
        </p:spPr>
      </p:pic>
      <p:pic>
        <p:nvPicPr>
          <p:cNvPr id="5" name="Picture 4">
            <a:extLst>
              <a:ext uri="{FF2B5EF4-FFF2-40B4-BE49-F238E27FC236}">
                <a16:creationId xmlns:a16="http://schemas.microsoft.com/office/drawing/2014/main" id="{1A111604-8372-48CE-B175-C595390A0CC5}"/>
              </a:ext>
            </a:extLst>
          </p:cNvPr>
          <p:cNvPicPr>
            <a:picLocks noChangeAspect="1"/>
          </p:cNvPicPr>
          <p:nvPr/>
        </p:nvPicPr>
        <p:blipFill>
          <a:blip r:embed="rId4"/>
          <a:stretch>
            <a:fillRect/>
          </a:stretch>
        </p:blipFill>
        <p:spPr>
          <a:xfrm>
            <a:off x="853440" y="1827383"/>
            <a:ext cx="4610100" cy="4079735"/>
          </a:xfrm>
          <a:prstGeom prst="rect">
            <a:avLst/>
          </a:prstGeom>
        </p:spPr>
      </p:pic>
      <p:pic>
        <p:nvPicPr>
          <p:cNvPr id="3" name="Picture 2">
            <a:extLst>
              <a:ext uri="{FF2B5EF4-FFF2-40B4-BE49-F238E27FC236}">
                <a16:creationId xmlns:a16="http://schemas.microsoft.com/office/drawing/2014/main" id="{D4CCF578-7D94-4746-8193-2E054B6DACB8}"/>
              </a:ext>
            </a:extLst>
          </p:cNvPr>
          <p:cNvPicPr>
            <a:picLocks noChangeAspect="1"/>
          </p:cNvPicPr>
          <p:nvPr/>
        </p:nvPicPr>
        <p:blipFill rotWithShape="1">
          <a:blip r:embed="rId5"/>
          <a:srcRect t="6369"/>
          <a:stretch/>
        </p:blipFill>
        <p:spPr>
          <a:xfrm>
            <a:off x="7008495" y="4606290"/>
            <a:ext cx="3762174" cy="1120140"/>
          </a:xfrm>
          <a:prstGeom prst="rect">
            <a:avLst/>
          </a:prstGeom>
        </p:spPr>
      </p:pic>
    </p:spTree>
    <p:extLst>
      <p:ext uri="{BB962C8B-B14F-4D97-AF65-F5344CB8AC3E}">
        <p14:creationId xmlns:p14="http://schemas.microsoft.com/office/powerpoint/2010/main" val="428365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2B00-C7A7-40E0-86E5-A53D30A00F3C}"/>
              </a:ext>
            </a:extLst>
          </p:cNvPr>
          <p:cNvSpPr>
            <a:spLocks noGrp="1"/>
          </p:cNvSpPr>
          <p:nvPr>
            <p:ph type="title"/>
          </p:nvPr>
        </p:nvSpPr>
        <p:spPr/>
        <p:txBody>
          <a:bodyPr/>
          <a:lstStyle/>
          <a:p>
            <a:r>
              <a:rPr lang="en-US" dirty="0"/>
              <a:t>Feature vector decoder-RNN</a:t>
            </a:r>
          </a:p>
        </p:txBody>
      </p:sp>
      <p:sp>
        <p:nvSpPr>
          <p:cNvPr id="3" name="Content Placeholder 2">
            <a:extLst>
              <a:ext uri="{FF2B5EF4-FFF2-40B4-BE49-F238E27FC236}">
                <a16:creationId xmlns:a16="http://schemas.microsoft.com/office/drawing/2014/main" id="{30DDE256-506D-4F50-93CC-34064C8625AA}"/>
              </a:ext>
            </a:extLst>
          </p:cNvPr>
          <p:cNvSpPr>
            <a:spLocks noGrp="1"/>
          </p:cNvSpPr>
          <p:nvPr>
            <p:ph idx="1"/>
          </p:nvPr>
        </p:nvSpPr>
        <p:spPr>
          <a:xfrm>
            <a:off x="1097280" y="1845734"/>
            <a:ext cx="10058400" cy="384848"/>
          </a:xfrm>
        </p:spPr>
        <p:txBody>
          <a:bodyPr>
            <a:normAutofit lnSpcReduction="10000"/>
          </a:bodyPr>
          <a:lstStyle/>
          <a:p>
            <a:r>
              <a:rPr lang="en-US" dirty="0"/>
              <a:t>def __</a:t>
            </a:r>
            <a:r>
              <a:rPr lang="en-US" dirty="0" err="1"/>
              <a:t>init</a:t>
            </a:r>
            <a:r>
              <a:rPr lang="en-US" dirty="0"/>
              <a:t>__(self, </a:t>
            </a:r>
            <a:r>
              <a:rPr lang="en-US" dirty="0" err="1"/>
              <a:t>embed_size</a:t>
            </a:r>
            <a:r>
              <a:rPr lang="en-US" dirty="0"/>
              <a:t>, </a:t>
            </a:r>
            <a:r>
              <a:rPr lang="en-US" dirty="0" err="1"/>
              <a:t>hidden_size</a:t>
            </a:r>
            <a:r>
              <a:rPr lang="en-US" dirty="0"/>
              <a:t>, </a:t>
            </a:r>
            <a:r>
              <a:rPr lang="en-US" dirty="0" err="1"/>
              <a:t>vocab_size</a:t>
            </a:r>
            <a:r>
              <a:rPr lang="en-US" dirty="0"/>
              <a:t>, </a:t>
            </a:r>
            <a:r>
              <a:rPr lang="en-US" dirty="0" err="1"/>
              <a:t>num_layers</a:t>
            </a:r>
            <a:r>
              <a:rPr lang="en-US" dirty="0"/>
              <a:t>=1):</a:t>
            </a:r>
          </a:p>
          <a:p>
            <a:endParaRPr lang="en-US" dirty="0"/>
          </a:p>
        </p:txBody>
      </p:sp>
      <p:sp>
        <p:nvSpPr>
          <p:cNvPr id="4" name="Rectangle 3">
            <a:extLst>
              <a:ext uri="{FF2B5EF4-FFF2-40B4-BE49-F238E27FC236}">
                <a16:creationId xmlns:a16="http://schemas.microsoft.com/office/drawing/2014/main" id="{7596DD70-4E0F-8743-BC5A-4F5DAAFE25B8}"/>
              </a:ext>
            </a:extLst>
          </p:cNvPr>
          <p:cNvSpPr/>
          <p:nvPr/>
        </p:nvSpPr>
        <p:spPr>
          <a:xfrm>
            <a:off x="1482436" y="2186556"/>
            <a:ext cx="6096000" cy="2031325"/>
          </a:xfrm>
          <a:prstGeom prst="rect">
            <a:avLst/>
          </a:prstGeom>
        </p:spPr>
        <p:txBody>
          <a:bodyPr>
            <a:spAutoFit/>
          </a:bodyPr>
          <a:lstStyle/>
          <a:p>
            <a:r>
              <a:rPr lang="en-US" dirty="0"/>
              <a:t>super().__</a:t>
            </a:r>
            <a:r>
              <a:rPr lang="en-US" dirty="0" err="1"/>
              <a:t>init</a:t>
            </a:r>
            <a:r>
              <a:rPr lang="en-US" dirty="0"/>
              <a:t>__()</a:t>
            </a:r>
          </a:p>
          <a:p>
            <a:r>
              <a:rPr lang="en-US" dirty="0" err="1"/>
              <a:t>self.embedding_layer</a:t>
            </a:r>
            <a:r>
              <a:rPr lang="en-US" dirty="0"/>
              <a:t> = </a:t>
            </a:r>
            <a:r>
              <a:rPr lang="en-US" dirty="0" err="1"/>
              <a:t>nn.Embedding</a:t>
            </a:r>
            <a:r>
              <a:rPr lang="en-US" dirty="0"/>
              <a:t>(</a:t>
            </a:r>
            <a:r>
              <a:rPr lang="en-US" dirty="0" err="1"/>
              <a:t>vocab_size</a:t>
            </a:r>
            <a:r>
              <a:rPr lang="en-US" dirty="0"/>
              <a:t>, </a:t>
            </a:r>
            <a:r>
              <a:rPr lang="en-US" dirty="0" err="1"/>
              <a:t>embed_size</a:t>
            </a:r>
            <a:r>
              <a:rPr lang="en-US" dirty="0"/>
              <a:t>)</a:t>
            </a:r>
          </a:p>
          <a:p>
            <a:r>
              <a:rPr lang="en-US" dirty="0" err="1"/>
              <a:t>self.lstm</a:t>
            </a:r>
            <a:r>
              <a:rPr lang="en-US" dirty="0"/>
              <a:t> = </a:t>
            </a:r>
            <a:r>
              <a:rPr lang="en-US" dirty="0" err="1"/>
              <a:t>nn.LSTM</a:t>
            </a:r>
            <a:r>
              <a:rPr lang="en-US" dirty="0"/>
              <a:t>(</a:t>
            </a:r>
            <a:r>
              <a:rPr lang="en-US" dirty="0" err="1"/>
              <a:t>input_size</a:t>
            </a:r>
            <a:r>
              <a:rPr lang="en-US" dirty="0"/>
              <a:t> = </a:t>
            </a:r>
            <a:r>
              <a:rPr lang="en-US" dirty="0" err="1"/>
              <a:t>embed_size,hidden_size</a:t>
            </a:r>
            <a:r>
              <a:rPr lang="en-US" dirty="0"/>
              <a:t> = </a:t>
            </a:r>
            <a:r>
              <a:rPr lang="en-US" dirty="0" err="1"/>
              <a:t>hidden_size</a:t>
            </a:r>
            <a:r>
              <a:rPr lang="en-US" dirty="0"/>
              <a:t>,</a:t>
            </a:r>
          </a:p>
          <a:p>
            <a:r>
              <a:rPr lang="en-US" dirty="0" err="1"/>
              <a:t>num_layers</a:t>
            </a:r>
            <a:r>
              <a:rPr lang="en-US" dirty="0"/>
              <a:t> = </a:t>
            </a:r>
            <a:r>
              <a:rPr lang="en-US" dirty="0" err="1"/>
              <a:t>num_layers</a:t>
            </a:r>
            <a:r>
              <a:rPr lang="en-US" dirty="0"/>
              <a:t>, </a:t>
            </a:r>
            <a:r>
              <a:rPr lang="en-US" dirty="0" err="1"/>
              <a:t>batch_first</a:t>
            </a:r>
            <a:r>
              <a:rPr lang="en-US" dirty="0"/>
              <a:t> = True)</a:t>
            </a:r>
          </a:p>
          <a:p>
            <a:r>
              <a:rPr lang="en-US" dirty="0" err="1"/>
              <a:t>self.linear</a:t>
            </a:r>
            <a:r>
              <a:rPr lang="en-US" dirty="0"/>
              <a:t> = </a:t>
            </a:r>
            <a:r>
              <a:rPr lang="en-US" dirty="0" err="1"/>
              <a:t>nn.Linear</a:t>
            </a:r>
            <a:r>
              <a:rPr lang="en-US" dirty="0"/>
              <a:t>(</a:t>
            </a:r>
            <a:r>
              <a:rPr lang="en-US" dirty="0" err="1"/>
              <a:t>hidden_size</a:t>
            </a:r>
            <a:r>
              <a:rPr lang="en-US" dirty="0"/>
              <a:t>, </a:t>
            </a:r>
            <a:r>
              <a:rPr lang="en-US" dirty="0" err="1"/>
              <a:t>vocab_size</a:t>
            </a:r>
            <a:r>
              <a:rPr lang="en-US" dirty="0"/>
              <a:t>)</a:t>
            </a:r>
          </a:p>
        </p:txBody>
      </p:sp>
    </p:spTree>
    <p:extLst>
      <p:ext uri="{BB962C8B-B14F-4D97-AF65-F5344CB8AC3E}">
        <p14:creationId xmlns:p14="http://schemas.microsoft.com/office/powerpoint/2010/main" val="29564177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992</Words>
  <Application>Microsoft Office PowerPoint</Application>
  <PresentationFormat>Widescreen</PresentationFormat>
  <Paragraphs>102</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Retrospect</vt:lpstr>
      <vt:lpstr>Automatic image captioning with CNN-RNN</vt:lpstr>
      <vt:lpstr>End-to-end Image captioning model</vt:lpstr>
      <vt:lpstr>Dataset</vt:lpstr>
      <vt:lpstr>Model architecture</vt:lpstr>
      <vt:lpstr>Image pre-processing</vt:lpstr>
      <vt:lpstr>Image encoder-CNN</vt:lpstr>
      <vt:lpstr>Resnet CNN</vt:lpstr>
      <vt:lpstr>Convolution and Max pooling layers</vt:lpstr>
      <vt:lpstr>Feature vector decoder-RNN</vt:lpstr>
      <vt:lpstr>WordEmbeddings</vt:lpstr>
      <vt:lpstr>Attention models</vt:lpstr>
      <vt:lpstr>Traditional RNN cell</vt:lpstr>
      <vt:lpstr>Traditional RNN cell</vt:lpstr>
      <vt:lpstr>RNN forward sequence</vt:lpstr>
      <vt:lpstr>LSTM RNN cell</vt:lpstr>
      <vt:lpstr>LSTM RNN cell</vt:lpstr>
      <vt:lpstr>LSTM forward sequence</vt:lpstr>
      <vt:lpstr>Bleu score</vt:lpstr>
      <vt:lpstr>Possible improvement and tweaks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image captioning with CNN-RNN</dc:title>
  <dc:creator>lin chenglong</dc:creator>
  <cp:lastModifiedBy>lin chenglong</cp:lastModifiedBy>
  <cp:revision>26</cp:revision>
  <dcterms:created xsi:type="dcterms:W3CDTF">2020-04-12T19:10:43Z</dcterms:created>
  <dcterms:modified xsi:type="dcterms:W3CDTF">2020-04-13T03:13:17Z</dcterms:modified>
</cp:coreProperties>
</file>