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9" r:id="rId4"/>
    <p:sldId id="260" r:id="rId5"/>
    <p:sldId id="266" r:id="rId6"/>
    <p:sldId id="261" r:id="rId7"/>
    <p:sldId id="262" r:id="rId8"/>
    <p:sldId id="268" r:id="rId9"/>
    <p:sldId id="269" r:id="rId10"/>
    <p:sldId id="274" r:id="rId11"/>
    <p:sldId id="275" r:id="rId12"/>
    <p:sldId id="279" r:id="rId13"/>
    <p:sldId id="277" r:id="rId14"/>
    <p:sldId id="280" r:id="rId15"/>
    <p:sldId id="281" r:id="rId16"/>
    <p:sldId id="282" r:id="rId17"/>
    <p:sldId id="278"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014" autoAdjust="0"/>
  </p:normalViewPr>
  <p:slideViewPr>
    <p:cSldViewPr snapToGrid="0">
      <p:cViewPr varScale="1">
        <p:scale>
          <a:sx n="84" d="100"/>
          <a:sy n="84" d="100"/>
        </p:scale>
        <p:origin x="15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E26A-CB50-4C7C-91D3-D14DF488026E}"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8EFB7-3FDF-44E2-B43C-367A622D6F93}" type="slidenum">
              <a:rPr lang="en-US" smtClean="0"/>
              <a:t>‹#›</a:t>
            </a:fld>
            <a:endParaRPr lang="en-US"/>
          </a:p>
        </p:txBody>
      </p:sp>
    </p:spTree>
    <p:extLst>
      <p:ext uri="{BB962C8B-B14F-4D97-AF65-F5344CB8AC3E}">
        <p14:creationId xmlns:p14="http://schemas.microsoft.com/office/powerpoint/2010/main" val="418990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US" altLang="zh-CN" dirty="0"/>
              <a:t>i everyone. My name is Chenglong. My partner </a:t>
            </a:r>
            <a:r>
              <a:rPr lang="en-US" altLang="zh-CN" dirty="0" err="1"/>
              <a:t>Chenan</a:t>
            </a:r>
            <a:r>
              <a:rPr lang="en-US" altLang="zh-CN" dirty="0"/>
              <a:t> and I are here to present Automatic image captioning with CNN and RNN.</a:t>
            </a:r>
          </a:p>
        </p:txBody>
      </p:sp>
      <p:sp>
        <p:nvSpPr>
          <p:cNvPr id="4" name="Slide Number Placeholder 3"/>
          <p:cNvSpPr>
            <a:spLocks noGrp="1"/>
          </p:cNvSpPr>
          <p:nvPr>
            <p:ph type="sldNum" sz="quarter" idx="5"/>
          </p:nvPr>
        </p:nvSpPr>
        <p:spPr/>
        <p:txBody>
          <a:bodyPr/>
          <a:lstStyle/>
          <a:p>
            <a:fld id="{B8A8EFB7-3FDF-44E2-B43C-367A622D6F93}" type="slidenum">
              <a:rPr lang="en-US" smtClean="0"/>
              <a:t>1</a:t>
            </a:fld>
            <a:endParaRPr lang="en-US"/>
          </a:p>
        </p:txBody>
      </p:sp>
    </p:spTree>
    <p:extLst>
      <p:ext uri="{BB962C8B-B14F-4D97-AF65-F5344CB8AC3E}">
        <p14:creationId xmlns:p14="http://schemas.microsoft.com/office/powerpoint/2010/main" val="4261899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limited time and the huge dataset to train, we weren’t able to evaluate the model with cross validation, however, we manually change some parameters to see the effect on the model. Here is our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From the figures below, you can see as the </a:t>
            </a:r>
            <a:r>
              <a:rPr lang="en-US" sz="1200" b="0" i="0" kern="1200" dirty="0" err="1">
                <a:solidFill>
                  <a:schemeClr val="tx1"/>
                </a:solidFill>
                <a:effectLst/>
                <a:latin typeface="+mn-lt"/>
                <a:ea typeface="+mn-ea"/>
                <a:cs typeface="+mn-cs"/>
              </a:rPr>
              <a:t>BLEU_n</a:t>
            </a:r>
            <a:r>
              <a:rPr lang="en-US" sz="1200" b="0" i="0" kern="1200" dirty="0">
                <a:solidFill>
                  <a:schemeClr val="tx1"/>
                </a:solidFill>
                <a:effectLst/>
                <a:latin typeface="+mn-lt"/>
                <a:ea typeface="+mn-ea"/>
                <a:cs typeface="+mn-cs"/>
              </a:rPr>
              <a:t> increases, the score decreases. This is because it’s harder to find exact matching n-grams between the generated sentence and original image captions. Also, you can see that the batch size do not affect the accuracy of the model. Also, as the number of epoch increases, we see an improvement in accuracy on the validation dataset until the model becomes over-fitted to the training data.</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14</a:t>
            </a:fld>
            <a:endParaRPr lang="en-US"/>
          </a:p>
        </p:txBody>
      </p:sp>
    </p:spTree>
    <p:extLst>
      <p:ext uri="{BB962C8B-B14F-4D97-AF65-F5344CB8AC3E}">
        <p14:creationId xmlns:p14="http://schemas.microsoft.com/office/powerpoint/2010/main" val="1113835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16</a:t>
            </a:fld>
            <a:endParaRPr lang="en-US"/>
          </a:p>
        </p:txBody>
      </p:sp>
    </p:spTree>
    <p:extLst>
      <p:ext uri="{BB962C8B-B14F-4D97-AF65-F5344CB8AC3E}">
        <p14:creationId xmlns:p14="http://schemas.microsoft.com/office/powerpoint/2010/main" val="850372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can also improve our model by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Deeper networks such as </a:t>
            </a:r>
            <a:r>
              <a:rPr lang="en-US" dirty="0" err="1"/>
              <a:t>resnet</a:t>
            </a:r>
            <a:r>
              <a:rPr lang="en-US" dirty="0"/>
              <a:t> 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Use GRU instead of LSTM for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Use bi-directional RNN;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vocab_threshold</a:t>
            </a:r>
            <a:r>
              <a:rPr lang="en-US" dirty="0"/>
              <a:t> - the minimum word count threshold. Note that a larger threshold will result in a smaller vocabulary, whereas a smaller threshold will include rarer words and result in a larger vocabulary.</a:t>
            </a:r>
          </a:p>
          <a:p>
            <a:r>
              <a:rPr lang="en-US" dirty="0" err="1"/>
              <a:t>embed_size</a:t>
            </a:r>
            <a:r>
              <a:rPr lang="en-US" dirty="0"/>
              <a:t> - the dimensionality of the image and word embeddings.</a:t>
            </a:r>
          </a:p>
          <a:p>
            <a:r>
              <a:rPr lang="en-US" dirty="0" err="1"/>
              <a:t>hidden_size</a:t>
            </a:r>
            <a:r>
              <a:rPr lang="en-US" dirty="0"/>
              <a:t> - the number of features in the hidden state of the RNN decoder.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17</a:t>
            </a:fld>
            <a:endParaRPr lang="en-US"/>
          </a:p>
        </p:txBody>
      </p:sp>
    </p:spTree>
    <p:extLst>
      <p:ext uri="{BB962C8B-B14F-4D97-AF65-F5344CB8AC3E}">
        <p14:creationId xmlns:p14="http://schemas.microsoft.com/office/powerpoint/2010/main" val="205710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 this project, we used end to end deep learning methodology. A end to end deep learning method combines pipeline of tasks, such as feature extraction and natural language processing into one homogenous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our image captioning model, we combine two separate architecture that is Convolutional Neural Networks &amp; Recurrent Neural Networks with LSTM, which is a special kind of RNN that includes a memory cell to maintain the information for a longer period of time.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2</a:t>
            </a:fld>
            <a:endParaRPr lang="en-US"/>
          </a:p>
        </p:txBody>
      </p:sp>
    </p:spTree>
    <p:extLst>
      <p:ext uri="{BB962C8B-B14F-4D97-AF65-F5344CB8AC3E}">
        <p14:creationId xmlns:p14="http://schemas.microsoft.com/office/powerpoint/2010/main" val="81947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used to train our model is Microsoft Common Objects in Context. Each data sample contains a image and 5 associated captions that describes the context of the image.</a:t>
            </a:r>
          </a:p>
        </p:txBody>
      </p:sp>
      <p:sp>
        <p:nvSpPr>
          <p:cNvPr id="4" name="Slide Number Placeholder 3"/>
          <p:cNvSpPr>
            <a:spLocks noGrp="1"/>
          </p:cNvSpPr>
          <p:nvPr>
            <p:ph type="sldNum" sz="quarter" idx="5"/>
          </p:nvPr>
        </p:nvSpPr>
        <p:spPr/>
        <p:txBody>
          <a:bodyPr/>
          <a:lstStyle/>
          <a:p>
            <a:fld id="{B8A8EFB7-3FDF-44E2-B43C-367A622D6F93}" type="slidenum">
              <a:rPr lang="en-US" smtClean="0"/>
              <a:t>3</a:t>
            </a:fld>
            <a:endParaRPr lang="en-US"/>
          </a:p>
        </p:txBody>
      </p:sp>
    </p:spTree>
    <p:extLst>
      <p:ext uri="{BB962C8B-B14F-4D97-AF65-F5344CB8AC3E}">
        <p14:creationId xmlns:p14="http://schemas.microsoft.com/office/powerpoint/2010/main" val="252224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is our model architecture, the model takes in a image as input and output a text description of that image.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Basically, CNN is used to generate feature vectors from the spatial data in the images and the vectors are feed through the fully connected linear layer into the RNN architecture to generate sequence of words that describes the image.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4</a:t>
            </a:fld>
            <a:endParaRPr lang="en-US"/>
          </a:p>
        </p:txBody>
      </p:sp>
    </p:spTree>
    <p:extLst>
      <p:ext uri="{BB962C8B-B14F-4D97-AF65-F5344CB8AC3E}">
        <p14:creationId xmlns:p14="http://schemas.microsoft.com/office/powerpoint/2010/main" val="230005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feed the colored image into the CNN model, preprocessing is needed. The COCO data set has all kind of image sizes, so it was resize and crop the image into a 224 by 224 image. And it has 50/50 chance to get a horizontal flip.  Then, I transforms it a 224 by 224 by 3 tensor, and at the end, we normalize it using these mean value and deviation value from </a:t>
            </a:r>
            <a:r>
              <a:rPr lang="en-US" sz="1200" b="0" i="0" kern="1200" dirty="0">
                <a:solidFill>
                  <a:schemeClr val="tx1"/>
                </a:solidFill>
                <a:effectLst/>
                <a:latin typeface="+mn-lt"/>
                <a:ea typeface="+mn-ea"/>
                <a:cs typeface="+mn-cs"/>
              </a:rPr>
              <a:t>ImageNet.</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5</a:t>
            </a:fld>
            <a:endParaRPr lang="en-US"/>
          </a:p>
        </p:txBody>
      </p:sp>
    </p:spTree>
    <p:extLst>
      <p:ext uri="{BB962C8B-B14F-4D97-AF65-F5344CB8AC3E}">
        <p14:creationId xmlns:p14="http://schemas.microsoft.com/office/powerpoint/2010/main" val="246582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the CNN architecture we used is resnet-50.</a:t>
            </a:r>
          </a:p>
          <a:p>
            <a:endParaRPr lang="en-US" dirty="0"/>
          </a:p>
          <a:p>
            <a:r>
              <a:rPr lang="en-US" dirty="0"/>
              <a:t>The original </a:t>
            </a:r>
            <a:r>
              <a:rPr lang="en-US" dirty="0" err="1"/>
              <a:t>resnet</a:t>
            </a:r>
            <a:r>
              <a:rPr lang="en-US" dirty="0"/>
              <a:t> architecture has a fully connected layer at the end with the </a:t>
            </a:r>
            <a:r>
              <a:rPr lang="en-US" dirty="0" err="1"/>
              <a:t>softmax</a:t>
            </a:r>
            <a:r>
              <a:rPr lang="en-US" dirty="0"/>
              <a:t> activation, I removed it because we are not doing image classification, but to </a:t>
            </a:r>
            <a:r>
              <a:rPr lang="en-US" sz="1200" b="0" i="0" kern="1200" dirty="0">
                <a:solidFill>
                  <a:schemeClr val="tx1"/>
                </a:solidFill>
                <a:effectLst/>
                <a:latin typeface="+mn-lt"/>
                <a:ea typeface="+mn-ea"/>
                <a:cs typeface="+mn-cs"/>
              </a:rPr>
              <a:t>extract </a:t>
            </a:r>
            <a:r>
              <a:rPr lang="en-US" altLang="zh-CN" sz="1200" b="0" i="0" kern="1200" dirty="0">
                <a:solidFill>
                  <a:schemeClr val="tx1"/>
                </a:solidFill>
                <a:effectLst/>
                <a:latin typeface="+mn-lt"/>
                <a:ea typeface="+mn-ea"/>
                <a:cs typeface="+mn-cs"/>
              </a:rPr>
              <a:t>features from it. So I replaced it with </a:t>
            </a:r>
            <a:r>
              <a:rPr lang="en-US" dirty="0"/>
              <a:t>a linear </a:t>
            </a:r>
            <a:r>
              <a:rPr lang="en-US" altLang="zh-CN" dirty="0"/>
              <a:t>activation FC layer with output size matching that embedding size of the RNN. So right here the output is 1 by 1 by embedding size of the RNN.</a:t>
            </a:r>
          </a:p>
          <a:p>
            <a:endParaRPr lang="en-US" dirty="0"/>
          </a:p>
          <a:p>
            <a:r>
              <a:rPr lang="en-US" dirty="0"/>
              <a:t>The resnet-50 we are using is pretrained using ImageNet to save training time. I froze these pretrained parameters and only train the last layer. </a:t>
            </a:r>
          </a:p>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6</a:t>
            </a:fld>
            <a:endParaRPr lang="en-US"/>
          </a:p>
        </p:txBody>
      </p:sp>
    </p:spTree>
    <p:extLst>
      <p:ext uri="{BB962C8B-B14F-4D97-AF65-F5344CB8AC3E}">
        <p14:creationId xmlns:p14="http://schemas.microsoft.com/office/powerpoint/2010/main" val="261919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 </a:t>
            </a:r>
            <a:r>
              <a:rPr lang="en-US" dirty="0" err="1"/>
              <a:t>laryer</a:t>
            </a:r>
            <a:endParaRPr lang="en-US" dirty="0"/>
          </a:p>
          <a:p>
            <a:r>
              <a:rPr lang="en-US" dirty="0"/>
              <a:t>LSTM algorithm</a:t>
            </a:r>
          </a:p>
        </p:txBody>
      </p:sp>
      <p:sp>
        <p:nvSpPr>
          <p:cNvPr id="4" name="Slide Number Placeholder 3"/>
          <p:cNvSpPr>
            <a:spLocks noGrp="1"/>
          </p:cNvSpPr>
          <p:nvPr>
            <p:ph type="sldNum" sz="quarter" idx="5"/>
          </p:nvPr>
        </p:nvSpPr>
        <p:spPr/>
        <p:txBody>
          <a:bodyPr/>
          <a:lstStyle/>
          <a:p>
            <a:fld id="{B8A8EFB7-3FDF-44E2-B43C-367A622D6F93}" type="slidenum">
              <a:rPr lang="en-US" smtClean="0"/>
              <a:t>7</a:t>
            </a:fld>
            <a:endParaRPr lang="en-US"/>
          </a:p>
        </p:txBody>
      </p:sp>
    </p:spTree>
    <p:extLst>
      <p:ext uri="{BB962C8B-B14F-4D97-AF65-F5344CB8AC3E}">
        <p14:creationId xmlns:p14="http://schemas.microsoft.com/office/powerpoint/2010/main" val="145332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word become a vector</a:t>
            </a:r>
          </a:p>
        </p:txBody>
      </p:sp>
      <p:sp>
        <p:nvSpPr>
          <p:cNvPr id="4" name="Slide Number Placeholder 3"/>
          <p:cNvSpPr>
            <a:spLocks noGrp="1"/>
          </p:cNvSpPr>
          <p:nvPr>
            <p:ph type="sldNum" sz="quarter" idx="5"/>
          </p:nvPr>
        </p:nvSpPr>
        <p:spPr/>
        <p:txBody>
          <a:bodyPr/>
          <a:lstStyle/>
          <a:p>
            <a:fld id="{B8A8EFB7-3FDF-44E2-B43C-367A622D6F93}" type="slidenum">
              <a:rPr lang="en-US" smtClean="0"/>
              <a:t>8</a:t>
            </a:fld>
            <a:endParaRPr lang="en-US"/>
          </a:p>
        </p:txBody>
      </p:sp>
    </p:spTree>
    <p:extLst>
      <p:ext uri="{BB962C8B-B14F-4D97-AF65-F5344CB8AC3E}">
        <p14:creationId xmlns:p14="http://schemas.microsoft.com/office/powerpoint/2010/main" val="283354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11</a:t>
            </a:fld>
            <a:endParaRPr lang="en-US"/>
          </a:p>
        </p:txBody>
      </p:sp>
    </p:spTree>
    <p:extLst>
      <p:ext uri="{BB962C8B-B14F-4D97-AF65-F5344CB8AC3E}">
        <p14:creationId xmlns:p14="http://schemas.microsoft.com/office/powerpoint/2010/main" val="125496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8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16145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57377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63819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C61AA-F5D8-458C-B431-FC6805832662}"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21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C61AA-F5D8-458C-B431-FC6805832662}"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78247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C61AA-F5D8-458C-B431-FC6805832662}"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79243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C61AA-F5D8-458C-B431-FC6805832662}"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32006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BC61AA-F5D8-458C-B431-FC6805832662}" type="datetimeFigureOut">
              <a:rPr lang="en-US" smtClean="0"/>
              <a:t>4/15/2020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2708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BC61AA-F5D8-458C-B431-FC6805832662}" type="datetimeFigureOut">
              <a:rPr lang="en-US" smtClean="0"/>
              <a:t>4/15/2020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2A4A96-7DC4-4150-A757-3AC9C9C22B52}" type="slidenum">
              <a:rPr lang="en-US" smtClean="0"/>
              <a:t>‹#›</a:t>
            </a:fld>
            <a:endParaRPr lang="en-US"/>
          </a:p>
        </p:txBody>
      </p:sp>
    </p:spTree>
    <p:extLst>
      <p:ext uri="{BB962C8B-B14F-4D97-AF65-F5344CB8AC3E}">
        <p14:creationId xmlns:p14="http://schemas.microsoft.com/office/powerpoint/2010/main" val="203114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C61AA-F5D8-458C-B431-FC6805832662}"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0498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BC61AA-F5D8-458C-B431-FC6805832662}" type="datetimeFigureOut">
              <a:rPr lang="en-US" smtClean="0"/>
              <a:t>4/15/2020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2A4A96-7DC4-4150-A757-3AC9C9C22B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459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BB0-D08C-42E8-9B1E-9ED02369021C}"/>
              </a:ext>
            </a:extLst>
          </p:cNvPr>
          <p:cNvSpPr>
            <a:spLocks noGrp="1"/>
          </p:cNvSpPr>
          <p:nvPr>
            <p:ph type="ctrTitle"/>
          </p:nvPr>
        </p:nvSpPr>
        <p:spPr/>
        <p:txBody>
          <a:bodyPr/>
          <a:lstStyle/>
          <a:p>
            <a:r>
              <a:rPr lang="en-US" dirty="0"/>
              <a:t>Automatic image captioning with CNN-RNN</a:t>
            </a:r>
          </a:p>
        </p:txBody>
      </p:sp>
      <p:sp>
        <p:nvSpPr>
          <p:cNvPr id="3" name="Subtitle 2">
            <a:extLst>
              <a:ext uri="{FF2B5EF4-FFF2-40B4-BE49-F238E27FC236}">
                <a16:creationId xmlns:a16="http://schemas.microsoft.com/office/drawing/2014/main" id="{D2A85B76-488C-4A00-8139-E5515E279496}"/>
              </a:ext>
            </a:extLst>
          </p:cNvPr>
          <p:cNvSpPr>
            <a:spLocks noGrp="1"/>
          </p:cNvSpPr>
          <p:nvPr>
            <p:ph type="subTitle" idx="1"/>
          </p:nvPr>
        </p:nvSpPr>
        <p:spPr/>
        <p:txBody>
          <a:bodyPr/>
          <a:lstStyle/>
          <a:p>
            <a:r>
              <a:rPr lang="en-US" dirty="0"/>
              <a:t>Chenglong Lin</a:t>
            </a:r>
          </a:p>
          <a:p>
            <a:r>
              <a:rPr lang="en-US" dirty="0" err="1"/>
              <a:t>Chenan</a:t>
            </a:r>
            <a:r>
              <a:rPr lang="en-US" dirty="0"/>
              <a:t> Wang</a:t>
            </a:r>
          </a:p>
        </p:txBody>
      </p:sp>
    </p:spTree>
    <p:extLst>
      <p:ext uri="{BB962C8B-B14F-4D97-AF65-F5344CB8AC3E}">
        <p14:creationId xmlns:p14="http://schemas.microsoft.com/office/powerpoint/2010/main" val="179771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487132-691E-46D2-8BE3-A30D073F0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1" y="0"/>
            <a:ext cx="11632557" cy="6858000"/>
          </a:xfrm>
          <a:prstGeom prst="rect">
            <a:avLst/>
          </a:prstGeom>
        </p:spPr>
      </p:pic>
    </p:spTree>
    <p:extLst>
      <p:ext uri="{BB962C8B-B14F-4D97-AF65-F5344CB8AC3E}">
        <p14:creationId xmlns:p14="http://schemas.microsoft.com/office/powerpoint/2010/main" val="172407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E81F-27C5-1244-B934-6E1DE3065970}"/>
              </a:ext>
            </a:extLst>
          </p:cNvPr>
          <p:cNvSpPr>
            <a:spLocks noGrp="1"/>
          </p:cNvSpPr>
          <p:nvPr>
            <p:ph type="title"/>
          </p:nvPr>
        </p:nvSpPr>
        <p:spPr/>
        <p:txBody>
          <a:bodyPr/>
          <a:lstStyle/>
          <a:p>
            <a:r>
              <a:rPr lang="en-US" dirty="0"/>
              <a:t>LSTM forward sequence</a:t>
            </a:r>
          </a:p>
        </p:txBody>
      </p:sp>
      <p:pic>
        <p:nvPicPr>
          <p:cNvPr id="5" name="Content Placeholder 4">
            <a:extLst>
              <a:ext uri="{FF2B5EF4-FFF2-40B4-BE49-F238E27FC236}">
                <a16:creationId xmlns:a16="http://schemas.microsoft.com/office/drawing/2014/main" id="{AB7E43C6-814F-4B46-87B5-7224475C17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48002"/>
            <a:ext cx="12057083" cy="2860052"/>
          </a:xfrm>
        </p:spPr>
      </p:pic>
    </p:spTree>
    <p:extLst>
      <p:ext uri="{BB962C8B-B14F-4D97-AF65-F5344CB8AC3E}">
        <p14:creationId xmlns:p14="http://schemas.microsoft.com/office/powerpoint/2010/main" val="309120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A20E0-EC29-FB4F-BB34-FD0F0933A839}"/>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dirty="0">
                <a:solidFill>
                  <a:schemeClr val="tx1">
                    <a:lumMod val="85000"/>
                    <a:lumOff val="15000"/>
                  </a:schemeClr>
                </a:solidFill>
              </a:rPr>
              <a:t>BLEU score</a:t>
            </a:r>
          </a:p>
        </p:txBody>
      </p:sp>
      <p:pic>
        <p:nvPicPr>
          <p:cNvPr id="4" name="Content Placeholder 3">
            <a:extLst>
              <a:ext uri="{FF2B5EF4-FFF2-40B4-BE49-F238E27FC236}">
                <a16:creationId xmlns:a16="http://schemas.microsoft.com/office/drawing/2014/main" id="{4EB23C70-CF21-014B-A220-6302A65F6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247" y="1041708"/>
            <a:ext cx="7753414" cy="4380677"/>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83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C8B38-4141-8C4E-9B81-BED3222BE33D}"/>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Bleu-4</a:t>
            </a:r>
          </a:p>
        </p:txBody>
      </p:sp>
      <p:pic>
        <p:nvPicPr>
          <p:cNvPr id="7" name="Content Placeholder 4">
            <a:extLst>
              <a:ext uri="{FF2B5EF4-FFF2-40B4-BE49-F238E27FC236}">
                <a16:creationId xmlns:a16="http://schemas.microsoft.com/office/drawing/2014/main" id="{15292107-24FA-C24E-9CBF-52EC0625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05" y="1008190"/>
            <a:ext cx="7954918" cy="4454752"/>
          </a:xfrm>
          <a:prstGeom prst="rect">
            <a:avLst/>
          </a:prstGeom>
        </p:spPr>
      </p:pic>
      <p:cxnSp>
        <p:nvCxnSpPr>
          <p:cNvPr id="20" name="Straight Connector 19">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039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50D11-706D-4704-98E3-BF579153C97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dirty="0">
                <a:solidFill>
                  <a:schemeClr val="tx1">
                    <a:lumMod val="85000"/>
                    <a:lumOff val="15000"/>
                  </a:schemeClr>
                </a:solidFill>
              </a:rPr>
              <a:t>Result</a:t>
            </a:r>
          </a:p>
        </p:txBody>
      </p:sp>
      <p:pic>
        <p:nvPicPr>
          <p:cNvPr id="11" name="Picture 10" descr="A screenshot of a cell phone&#10;&#10;Description automatically generated">
            <a:extLst>
              <a:ext uri="{FF2B5EF4-FFF2-40B4-BE49-F238E27FC236}">
                <a16:creationId xmlns:a16="http://schemas.microsoft.com/office/drawing/2014/main" id="{03F499F6-1D45-4B72-9163-63C4F3F53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1240379"/>
            <a:ext cx="6912217" cy="3853559"/>
          </a:xfrm>
          <a:prstGeom prst="rect">
            <a:avLst/>
          </a:prstGeom>
        </p:spPr>
      </p:pic>
      <p:cxnSp>
        <p:nvCxnSpPr>
          <p:cNvPr id="24" name="Straight Connector 23">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342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6FC8E-1798-4DA8-BFF8-F5657693993C}"/>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Result</a:t>
            </a:r>
          </a:p>
        </p:txBody>
      </p:sp>
      <p:pic>
        <p:nvPicPr>
          <p:cNvPr id="5" name="Content Placeholder 4" descr="A screenshot of a cell phone&#10;&#10;Description automatically generated">
            <a:extLst>
              <a:ext uri="{FF2B5EF4-FFF2-40B4-BE49-F238E27FC236}">
                <a16:creationId xmlns:a16="http://schemas.microsoft.com/office/drawing/2014/main" id="{963C59D0-ED70-4EEB-A6AB-220B95FC8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257659"/>
            <a:ext cx="6912217" cy="3819000"/>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149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A7C61-031C-4751-964F-2ED41A0E3E42}"/>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Result</a:t>
            </a:r>
          </a:p>
        </p:txBody>
      </p:sp>
      <p:pic>
        <p:nvPicPr>
          <p:cNvPr id="5" name="Content Placeholder 4" descr="A screenshot of a cell phone&#10;&#10;Description automatically generated">
            <a:extLst>
              <a:ext uri="{FF2B5EF4-FFF2-40B4-BE49-F238E27FC236}">
                <a16:creationId xmlns:a16="http://schemas.microsoft.com/office/drawing/2014/main" id="{B4549FF3-5106-41BF-8AA9-273E3E81CC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999" y="1223098"/>
            <a:ext cx="6912217" cy="3888121"/>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649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1B6E-071D-45AB-ADF0-CC6DCBCC875A}"/>
              </a:ext>
            </a:extLst>
          </p:cNvPr>
          <p:cNvSpPr>
            <a:spLocks noGrp="1"/>
          </p:cNvSpPr>
          <p:nvPr>
            <p:ph type="title"/>
          </p:nvPr>
        </p:nvSpPr>
        <p:spPr/>
        <p:txBody>
          <a:bodyPr/>
          <a:lstStyle/>
          <a:p>
            <a:r>
              <a:rPr lang="en-US" dirty="0"/>
              <a:t>Possible improvement and tweaks</a:t>
            </a:r>
          </a:p>
        </p:txBody>
      </p:sp>
      <p:sp>
        <p:nvSpPr>
          <p:cNvPr id="3" name="Content Placeholder 2">
            <a:extLst>
              <a:ext uri="{FF2B5EF4-FFF2-40B4-BE49-F238E27FC236}">
                <a16:creationId xmlns:a16="http://schemas.microsoft.com/office/drawing/2014/main" id="{184586F7-41AA-44E8-ABEF-F27567064C41}"/>
              </a:ext>
            </a:extLst>
          </p:cNvPr>
          <p:cNvSpPr>
            <a:spLocks noGrp="1"/>
          </p:cNvSpPr>
          <p:nvPr>
            <p:ph idx="1"/>
          </p:nvPr>
        </p:nvSpPr>
        <p:spPr/>
        <p:txBody>
          <a:bodyPr>
            <a:normAutofit/>
          </a:bodyPr>
          <a:lstStyle/>
          <a:p>
            <a:r>
              <a:rPr lang="en-US" dirty="0"/>
              <a:t>1. Deeper CNN;</a:t>
            </a:r>
          </a:p>
          <a:p>
            <a:r>
              <a:rPr lang="en-US" dirty="0"/>
              <a:t>2. Use GRU instead of LSTM for RNN;</a:t>
            </a:r>
          </a:p>
          <a:p>
            <a:r>
              <a:rPr lang="en-US" dirty="0"/>
              <a:t>3. Use bi-directional RNN;</a:t>
            </a:r>
          </a:p>
        </p:txBody>
      </p:sp>
    </p:spTree>
    <p:extLst>
      <p:ext uri="{BB962C8B-B14F-4D97-AF65-F5344CB8AC3E}">
        <p14:creationId xmlns:p14="http://schemas.microsoft.com/office/powerpoint/2010/main" val="260780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21EC1A5-0AC4-4E48-9B06-F103A4012CBA}"/>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Any questions?</a:t>
            </a:r>
          </a:p>
        </p:txBody>
      </p:sp>
      <p:pic>
        <p:nvPicPr>
          <p:cNvPr id="7" name="Graphic 6" descr="Question mark">
            <a:extLst>
              <a:ext uri="{FF2B5EF4-FFF2-40B4-BE49-F238E27FC236}">
                <a16:creationId xmlns:a16="http://schemas.microsoft.com/office/drawing/2014/main" id="{91472E03-4D83-4E98-9CF5-C253AB5B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9">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544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7F6A3-AC75-49DA-9C01-7CF475C7FD4A}"/>
              </a:ext>
            </a:extLst>
          </p:cNvPr>
          <p:cNvSpPr>
            <a:spLocks noGrp="1"/>
          </p:cNvSpPr>
          <p:nvPr>
            <p:ph type="title"/>
          </p:nvPr>
        </p:nvSpPr>
        <p:spPr>
          <a:xfrm>
            <a:off x="8141110" y="639097"/>
            <a:ext cx="3401961" cy="3686015"/>
          </a:xfrm>
        </p:spPr>
        <p:txBody>
          <a:bodyPr vert="horz" lIns="91440" tIns="45720" rIns="91440" bIns="45720" rtlCol="0" anchor="b">
            <a:normAutofit fontScale="90000"/>
          </a:bodyPr>
          <a:lstStyle/>
          <a:p>
            <a:r>
              <a:rPr lang="en-US" sz="6600" dirty="0"/>
              <a:t>End-to-end</a:t>
            </a:r>
            <a:br>
              <a:rPr lang="en-US" sz="6600" dirty="0"/>
            </a:br>
            <a:r>
              <a:rPr lang="en-US" sz="6100" dirty="0">
                <a:solidFill>
                  <a:schemeClr val="tx1">
                    <a:lumMod val="85000"/>
                    <a:lumOff val="15000"/>
                  </a:schemeClr>
                </a:solidFill>
              </a:rPr>
              <a:t>Image captioning model</a:t>
            </a:r>
          </a:p>
        </p:txBody>
      </p:sp>
      <p:pic>
        <p:nvPicPr>
          <p:cNvPr id="4" name="Picture 2" descr="A close up of a person&#10;&#10;Description automatically generated">
            <a:extLst>
              <a:ext uri="{FF2B5EF4-FFF2-40B4-BE49-F238E27FC236}">
                <a16:creationId xmlns:a16="http://schemas.microsoft.com/office/drawing/2014/main" id="{35D207A7-D456-46B3-8EFE-831C1B1D22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7503" y="640081"/>
            <a:ext cx="5105208"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91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66AD-BFBE-4EF5-AD21-01B0CB325AA3}"/>
              </a:ext>
            </a:extLst>
          </p:cNvPr>
          <p:cNvSpPr>
            <a:spLocks noGrp="1"/>
          </p:cNvSpPr>
          <p:nvPr>
            <p:ph type="title"/>
          </p:nvPr>
        </p:nvSpPr>
        <p:spPr>
          <a:xfrm>
            <a:off x="7859485" y="634946"/>
            <a:ext cx="3690257" cy="1450757"/>
          </a:xfrm>
        </p:spPr>
        <p:txBody>
          <a:bodyPr>
            <a:normAutofit/>
          </a:bodyPr>
          <a:lstStyle/>
          <a:p>
            <a:r>
              <a:rPr lang="en-US" dirty="0"/>
              <a:t>Dataset</a:t>
            </a:r>
          </a:p>
        </p:txBody>
      </p:sp>
      <p:pic>
        <p:nvPicPr>
          <p:cNvPr id="4" name="Picture 3" descr="A close up of a person&#10;&#10;Description automatically generated">
            <a:extLst>
              <a:ext uri="{FF2B5EF4-FFF2-40B4-BE49-F238E27FC236}">
                <a16:creationId xmlns:a16="http://schemas.microsoft.com/office/drawing/2014/main" id="{0FB12F92-C3EC-47A1-9AB9-67EE56FBC7B9}"/>
              </a:ext>
            </a:extLst>
          </p:cNvPr>
          <p:cNvPicPr>
            <a:picLocks noChangeAspect="1"/>
          </p:cNvPicPr>
          <p:nvPr/>
        </p:nvPicPr>
        <p:blipFill>
          <a:blip r:embed="rId3"/>
          <a:stretch>
            <a:fillRect/>
          </a:stretch>
        </p:blipFill>
        <p:spPr>
          <a:xfrm>
            <a:off x="633999" y="1699393"/>
            <a:ext cx="6909801" cy="3195782"/>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2AD9CC-5613-46FC-BFD7-B5C514F9A06C}"/>
              </a:ext>
            </a:extLst>
          </p:cNvPr>
          <p:cNvSpPr>
            <a:spLocks noGrp="1"/>
          </p:cNvSpPr>
          <p:nvPr>
            <p:ph idx="1"/>
          </p:nvPr>
        </p:nvSpPr>
        <p:spPr>
          <a:xfrm>
            <a:off x="7859485" y="2198914"/>
            <a:ext cx="3690257" cy="3670180"/>
          </a:xfrm>
        </p:spPr>
        <p:txBody>
          <a:bodyPr>
            <a:normAutofit/>
          </a:bodyPr>
          <a:lstStyle/>
          <a:p>
            <a:r>
              <a:rPr lang="en-US" dirty="0"/>
              <a:t>Microsoft Common Objects in Context</a:t>
            </a:r>
          </a:p>
          <a:p>
            <a:pPr>
              <a:buFont typeface="Arial" panose="020B0604020202020204" pitchFamily="34" charset="0"/>
              <a:buChar char="•"/>
            </a:pPr>
            <a:r>
              <a:rPr lang="en-US" dirty="0"/>
              <a:t>A dataset where each image is paired with five associated captions that describes the content of that particular image</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7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3B9C8-322A-4697-A47C-10EB06A18A7B}"/>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Model architecture</a:t>
            </a:r>
          </a:p>
        </p:txBody>
      </p:sp>
      <p:pic>
        <p:nvPicPr>
          <p:cNvPr id="2050" name="Picture 2">
            <a:extLst>
              <a:ext uri="{FF2B5EF4-FFF2-40B4-BE49-F238E27FC236}">
                <a16:creationId xmlns:a16="http://schemas.microsoft.com/office/drawing/2014/main" id="{062C491A-2DD5-4CE9-8C20-58728C5952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637831"/>
            <a:ext cx="6912217" cy="3058655"/>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12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BE0D4-AF13-49B6-ACE4-C55FC02F7692}"/>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Image pre-processing</a:t>
            </a:r>
          </a:p>
        </p:txBody>
      </p:sp>
      <p:pic>
        <p:nvPicPr>
          <p:cNvPr id="4" name="Content Placeholder 3" descr="A screenshot of a cell phone&#10;&#10;Description automatically generated">
            <a:extLst>
              <a:ext uri="{FF2B5EF4-FFF2-40B4-BE49-F238E27FC236}">
                <a16:creationId xmlns:a16="http://schemas.microsoft.com/office/drawing/2014/main" id="{EABB20B5-AF3D-4C1F-AB7F-2F85E10C7B7B}"/>
              </a:ext>
            </a:extLst>
          </p:cNvPr>
          <p:cNvPicPr>
            <a:picLocks noGrp="1" noChangeAspect="1"/>
          </p:cNvPicPr>
          <p:nvPr>
            <p:ph idx="1"/>
          </p:nvPr>
        </p:nvPicPr>
        <p:blipFill rotWithShape="1">
          <a:blip r:embed="rId3"/>
          <a:srcRect t="2489" b="1"/>
          <a:stretch/>
        </p:blipFill>
        <p:spPr>
          <a:xfrm>
            <a:off x="947650" y="1783896"/>
            <a:ext cx="10284036" cy="1654629"/>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58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BF0C-B6B2-4A6A-B583-580878E41D85}"/>
              </a:ext>
            </a:extLst>
          </p:cNvPr>
          <p:cNvSpPr>
            <a:spLocks noGrp="1"/>
          </p:cNvSpPr>
          <p:nvPr>
            <p:ph type="title"/>
          </p:nvPr>
        </p:nvSpPr>
        <p:spPr>
          <a:xfrm>
            <a:off x="6411685" y="634946"/>
            <a:ext cx="5127171" cy="1450757"/>
          </a:xfrm>
        </p:spPr>
        <p:txBody>
          <a:bodyPr>
            <a:normAutofit/>
          </a:bodyPr>
          <a:lstStyle/>
          <a:p>
            <a:r>
              <a:rPr lang="en-US" dirty="0"/>
              <a:t>Image encoder-CNN</a:t>
            </a:r>
          </a:p>
        </p:txBody>
      </p:sp>
      <p:pic>
        <p:nvPicPr>
          <p:cNvPr id="4098" name="Picture 2">
            <a:extLst>
              <a:ext uri="{FF2B5EF4-FFF2-40B4-BE49-F238E27FC236}">
                <a16:creationId xmlns:a16="http://schemas.microsoft.com/office/drawing/2014/main" id="{AACD42E5-AE5F-49D3-8856-A423E10ACD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660749"/>
            <a:ext cx="5451627" cy="321646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B6F81F-6968-4A2C-84D7-9504596D230C}"/>
              </a:ext>
            </a:extLst>
          </p:cNvPr>
          <p:cNvSpPr>
            <a:spLocks noGrp="1"/>
          </p:cNvSpPr>
          <p:nvPr>
            <p:ph idx="1"/>
          </p:nvPr>
        </p:nvSpPr>
        <p:spPr>
          <a:xfrm>
            <a:off x="6411684" y="2198914"/>
            <a:ext cx="5127172" cy="3670180"/>
          </a:xfrm>
        </p:spPr>
        <p:txBody>
          <a:bodyPr>
            <a:normAutofit/>
          </a:bodyPr>
          <a:lstStyle/>
          <a:p>
            <a:r>
              <a:rPr lang="en-US" dirty="0"/>
              <a:t>1. Pre-trained Resnet – freeze parameters</a:t>
            </a:r>
          </a:p>
          <a:p>
            <a:r>
              <a:rPr lang="en-US" dirty="0"/>
              <a:t>2. </a:t>
            </a:r>
            <a:r>
              <a:rPr lang="en-US" altLang="zh-CN" dirty="0"/>
              <a:t>Remove SoftMax activation on the last FC layer, and add </a:t>
            </a:r>
            <a:r>
              <a:rPr lang="en-US" dirty="0"/>
              <a:t>Linear </a:t>
            </a:r>
            <a:r>
              <a:rPr lang="en-US" altLang="zh-CN" dirty="0"/>
              <a:t>activation FC layer with output size matching input size of the RNN.</a:t>
            </a:r>
            <a:endParaRPr lang="en-US" dirty="0"/>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152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2B00-C7A7-40E0-86E5-A53D30A00F3C}"/>
              </a:ext>
            </a:extLst>
          </p:cNvPr>
          <p:cNvSpPr>
            <a:spLocks noGrp="1"/>
          </p:cNvSpPr>
          <p:nvPr>
            <p:ph type="title"/>
          </p:nvPr>
        </p:nvSpPr>
        <p:spPr/>
        <p:txBody>
          <a:bodyPr/>
          <a:lstStyle/>
          <a:p>
            <a:r>
              <a:rPr lang="en-US" dirty="0"/>
              <a:t>Feature vector decoder-RNN</a:t>
            </a:r>
          </a:p>
        </p:txBody>
      </p:sp>
      <p:pic>
        <p:nvPicPr>
          <p:cNvPr id="9" name="Content Placeholder 8">
            <a:extLst>
              <a:ext uri="{FF2B5EF4-FFF2-40B4-BE49-F238E27FC236}">
                <a16:creationId xmlns:a16="http://schemas.microsoft.com/office/drawing/2014/main" id="{3945FBFE-60C0-384A-B1D1-30395B0DF4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3223" y="1846263"/>
            <a:ext cx="8085879" cy="4022725"/>
          </a:xfrm>
          <a:prstGeom prst="rect">
            <a:avLst/>
          </a:prstGeom>
        </p:spPr>
      </p:pic>
    </p:spTree>
    <p:extLst>
      <p:ext uri="{BB962C8B-B14F-4D97-AF65-F5344CB8AC3E}">
        <p14:creationId xmlns:p14="http://schemas.microsoft.com/office/powerpoint/2010/main" val="295641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31FD0-77B4-604A-8A95-F36E18167930}"/>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WordEmbeddings</a:t>
            </a:r>
            <a:endParaRPr lang="en-US" dirty="0"/>
          </a:p>
        </p:txBody>
      </p:sp>
      <p:pic>
        <p:nvPicPr>
          <p:cNvPr id="4" name="Picture 3">
            <a:extLst>
              <a:ext uri="{FF2B5EF4-FFF2-40B4-BE49-F238E27FC236}">
                <a16:creationId xmlns:a16="http://schemas.microsoft.com/office/drawing/2014/main" id="{5C54F61A-34C2-D445-908B-6C6071ABF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1774466"/>
            <a:ext cx="5451627" cy="2989026"/>
          </a:xfrm>
          <a:prstGeom prst="rect">
            <a:avLst/>
          </a:prstGeom>
        </p:spPr>
      </p:pic>
      <p:cxnSp>
        <p:nvCxnSpPr>
          <p:cNvPr id="14" name="Straight Connector 1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37C84BD-6338-F84E-8AC5-8D5F74DD1BE9}"/>
              </a:ext>
            </a:extLst>
          </p:cNvPr>
          <p:cNvSpPr/>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Word embeddings are a type of word representation that allows words with similar meaning to have a similar representation.</a:t>
            </a:r>
          </a:p>
        </p:txBody>
      </p:sp>
      <p:sp>
        <p:nvSpPr>
          <p:cNvPr id="16" name="Rectangle 1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84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F90C7-2CF5-5A43-9F90-5F8D154BFE5D}"/>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Attention models</a:t>
            </a:r>
          </a:p>
        </p:txBody>
      </p:sp>
      <p:pic>
        <p:nvPicPr>
          <p:cNvPr id="6" name="Content Placeholder 4">
            <a:extLst>
              <a:ext uri="{FF2B5EF4-FFF2-40B4-BE49-F238E27FC236}">
                <a16:creationId xmlns:a16="http://schemas.microsoft.com/office/drawing/2014/main" id="{E7E7EC83-9981-4A11-8EE7-8CC799056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246" y="1051112"/>
            <a:ext cx="7812864" cy="4394733"/>
          </a:xfrm>
          <a:prstGeom prst="rect">
            <a:avLst/>
          </a:prstGeom>
        </p:spPr>
      </p:pic>
      <p:cxnSp>
        <p:nvCxnSpPr>
          <p:cNvPr id="19"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56361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789</Words>
  <Application>Microsoft Office PowerPoint</Application>
  <PresentationFormat>Widescreen</PresentationFormat>
  <Paragraphs>72</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Automatic image captioning with CNN-RNN</vt:lpstr>
      <vt:lpstr>End-to-end Image captioning model</vt:lpstr>
      <vt:lpstr>Dataset</vt:lpstr>
      <vt:lpstr>Model architecture</vt:lpstr>
      <vt:lpstr>Image pre-processing</vt:lpstr>
      <vt:lpstr>Image encoder-CNN</vt:lpstr>
      <vt:lpstr>Feature vector decoder-RNN</vt:lpstr>
      <vt:lpstr>WordEmbeddings</vt:lpstr>
      <vt:lpstr>Attention models</vt:lpstr>
      <vt:lpstr>PowerPoint Presentation</vt:lpstr>
      <vt:lpstr>LSTM forward sequence</vt:lpstr>
      <vt:lpstr>BLEU score</vt:lpstr>
      <vt:lpstr>Bleu-4</vt:lpstr>
      <vt:lpstr>Result</vt:lpstr>
      <vt:lpstr>Result</vt:lpstr>
      <vt:lpstr>Result</vt:lpstr>
      <vt:lpstr>Possible improvement and tweaks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 with CNN-RNN</dc:title>
  <dc:creator>lin chenglong</dc:creator>
  <cp:lastModifiedBy>lin chenglong</cp:lastModifiedBy>
  <cp:revision>5</cp:revision>
  <dcterms:created xsi:type="dcterms:W3CDTF">2020-04-16T03:24:20Z</dcterms:created>
  <dcterms:modified xsi:type="dcterms:W3CDTF">2020-04-16T04:40:54Z</dcterms:modified>
</cp:coreProperties>
</file>