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"/>
  </p:notesMasterIdLst>
  <p:sldIdLst>
    <p:sldId id="2146846956" r:id="rId5"/>
    <p:sldId id="2146846957" r:id="rId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BD73"/>
    <a:srgbClr val="FF99FF"/>
    <a:srgbClr val="FFCCCC"/>
    <a:srgbClr val="00FFCC"/>
    <a:srgbClr val="F8CE96"/>
    <a:srgbClr val="FFFFB3"/>
    <a:srgbClr val="FFFFAB"/>
    <a:srgbClr val="0033CC"/>
    <a:srgbClr val="007635"/>
    <a:srgbClr val="CD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20"/>
    <p:restoredTop sz="94694"/>
  </p:normalViewPr>
  <p:slideViewPr>
    <p:cSldViewPr snapToGrid="0">
      <p:cViewPr varScale="1">
        <p:scale>
          <a:sx n="121" d="100"/>
          <a:sy n="121" d="100"/>
        </p:scale>
        <p:origin x="2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8475" cy="466725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9" y="1"/>
            <a:ext cx="3038475" cy="466725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FD501506-38D8-4E22-82D3-5FD4ADAE0670}" type="datetimeFigureOut">
              <a:rPr lang="en-US" smtClean="0"/>
              <a:t>5/1/23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6" y="4473575"/>
            <a:ext cx="5607050" cy="3660775"/>
          </a:xfrm>
          <a:prstGeom prst="rect">
            <a:avLst/>
          </a:prstGeom>
        </p:spPr>
        <p:txBody>
          <a:bodyPr vert="horz" lIns="91435" tIns="45718" rIns="91435" bIns="4571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675"/>
            <a:ext cx="3038475" cy="466725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9" y="8829675"/>
            <a:ext cx="3038475" cy="466725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2B20829E-168F-42F6-8B1F-D7D924DD8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51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5" name="Picture 8" descr="MICV4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838200"/>
            <a:ext cx="3505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7400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73BD87-AEDA-41B0-B736-A91C303A2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004A-883C-4245-985B-D234050ABC20}" type="datetimeFigureOut">
              <a:rPr lang="en-US" smtClean="0"/>
              <a:t>5/1/23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8438"/>
            <a:ext cx="2057400" cy="56991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8438"/>
            <a:ext cx="6019800" cy="5699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198438"/>
            <a:ext cx="67818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76200" y="1143000"/>
            <a:ext cx="8991600" cy="152400"/>
            <a:chOff x="48" y="720"/>
            <a:chExt cx="5664" cy="96"/>
          </a:xfrm>
        </p:grpSpPr>
        <p:sp>
          <p:nvSpPr>
            <p:cNvPr id="2" name="Line 7"/>
            <p:cNvSpPr>
              <a:spLocks noChangeShapeType="1"/>
            </p:cNvSpPr>
            <p:nvPr userDrawn="1"/>
          </p:nvSpPr>
          <p:spPr bwMode="auto">
            <a:xfrm>
              <a:off x="48" y="768"/>
              <a:ext cx="556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" name="Rectangle 8"/>
            <p:cNvSpPr>
              <a:spLocks noChangeArrowheads="1"/>
            </p:cNvSpPr>
            <p:nvPr userDrawn="1"/>
          </p:nvSpPr>
          <p:spPr bwMode="auto">
            <a:xfrm>
              <a:off x="5616" y="720"/>
              <a:ext cx="96" cy="96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pic>
        <p:nvPicPr>
          <p:cNvPr id="1031" name="Picture 14" descr="logoV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2400" y="79375"/>
            <a:ext cx="1524000" cy="106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6"/>
          <p:cNvGrpSpPr>
            <a:grpSpLocks/>
          </p:cNvGrpSpPr>
          <p:nvPr/>
        </p:nvGrpSpPr>
        <p:grpSpPr bwMode="auto">
          <a:xfrm rot="10800000">
            <a:off x="76200" y="6553200"/>
            <a:ext cx="8991600" cy="152400"/>
            <a:chOff x="48" y="720"/>
            <a:chExt cx="5664" cy="96"/>
          </a:xfrm>
        </p:grpSpPr>
        <p:sp>
          <p:nvSpPr>
            <p:cNvPr id="1041" name="Line 17"/>
            <p:cNvSpPr>
              <a:spLocks noChangeShapeType="1"/>
            </p:cNvSpPr>
            <p:nvPr userDrawn="1"/>
          </p:nvSpPr>
          <p:spPr bwMode="auto">
            <a:xfrm>
              <a:off x="57" y="768"/>
              <a:ext cx="556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2" name="Rectangle 18"/>
            <p:cNvSpPr>
              <a:spLocks noChangeArrowheads="1"/>
            </p:cNvSpPr>
            <p:nvPr userDrawn="1"/>
          </p:nvSpPr>
          <p:spPr bwMode="auto">
            <a:xfrm>
              <a:off x="5625" y="720"/>
              <a:ext cx="96" cy="96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5A46F07-55FA-4B73-9FBB-BA6BF7936E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0004A-883C-4245-985B-D234050ABC20}" type="datetimeFigureOut">
              <a:rPr lang="en-US" smtClean="0"/>
              <a:t>5/1/23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ctr" rtl="0" fontAlgn="base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ctr" rtl="0" fontAlgn="base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ctr" rtl="0" fontAlgn="base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ctr" rtl="0" fontAlgn="base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E083-EB53-27FE-9983-56C5ECC3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Device Model Summary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Model ID = 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dtmi:com:Microchip:WBZ451_Curiosity;2</a:t>
            </a:r>
            <a:b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File Name = </a:t>
            </a:r>
            <a:r>
              <a:rPr lang="en-US" sz="1800" dirty="0">
                <a:highlight>
                  <a:srgbClr val="F5BD7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wbz451_curiosity-2.json</a:t>
            </a:r>
            <a:endParaRPr lang="en-US" sz="1800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310B2144-83D1-3913-D57D-DA70D3331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520730"/>
              </p:ext>
            </p:extLst>
          </p:nvPr>
        </p:nvGraphicFramePr>
        <p:xfrm>
          <a:off x="286542" y="1541075"/>
          <a:ext cx="8570916" cy="4589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446">
                  <a:extLst>
                    <a:ext uri="{9D8B030D-6E8A-4147-A177-3AD203B41FA5}">
                      <a16:colId xmlns:a16="http://schemas.microsoft.com/office/drawing/2014/main" val="3040698246"/>
                    </a:ext>
                  </a:extLst>
                </a:gridCol>
                <a:gridCol w="1775511">
                  <a:extLst>
                    <a:ext uri="{9D8B030D-6E8A-4147-A177-3AD203B41FA5}">
                      <a16:colId xmlns:a16="http://schemas.microsoft.com/office/drawing/2014/main" val="3793656128"/>
                    </a:ext>
                  </a:extLst>
                </a:gridCol>
                <a:gridCol w="958358">
                  <a:extLst>
                    <a:ext uri="{9D8B030D-6E8A-4147-A177-3AD203B41FA5}">
                      <a16:colId xmlns:a16="http://schemas.microsoft.com/office/drawing/2014/main" val="4152533886"/>
                    </a:ext>
                  </a:extLst>
                </a:gridCol>
                <a:gridCol w="4029601">
                  <a:extLst>
                    <a:ext uri="{9D8B030D-6E8A-4147-A177-3AD203B41FA5}">
                      <a16:colId xmlns:a16="http://schemas.microsoft.com/office/drawing/2014/main" val="2548948971"/>
                    </a:ext>
                  </a:extLst>
                </a:gridCol>
              </a:tblGrid>
              <a:tr h="2400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Example JSON Message/Format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107079"/>
                  </a:ext>
                </a:extLst>
              </a:tr>
              <a:tr h="25192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{“temperature”:26.8175}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598658"/>
                  </a:ext>
                </a:extLst>
              </a:tr>
              <a:tr h="2668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button_event</a:t>
                      </a:r>
                      <a:endParaRPr lang="en-US" sz="11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button_event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button_name”:“USR-BTN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”, “press_count”:7}}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472157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messageEvent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messageEvent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”:“I’m still here”}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79999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Property (Read Only)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firmwareVersion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{“firmwareVersion”:“19.7.7.19759”}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118375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Property (Read Only)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ipAddress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{“ipAddress”:“192.168.1.24”}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253989"/>
                  </a:ext>
                </a:extLst>
              </a:tr>
              <a:tr h="28924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Property (Writable)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rgb_led_blue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dutyCycle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rgb_led_blue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”:{“ac”:200,“av”:13, “ad”:“confirmed”,“value”:0}}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8375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Property (Writable)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rgb_led_green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dutyCycle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rgb_led_green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”:{“ac”:200,“av”:48, “ad”:“accepted”,“value”:100}}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130502"/>
                  </a:ext>
                </a:extLst>
              </a:tr>
              <a:tr h="2855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Property (Writable)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rgb_led_red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dutyCycle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rgb_led_red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”:{“ac”:200,“av”:29, “ad”:“acknowledged”,“value”:0}}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309244"/>
                  </a:ext>
                </a:extLst>
              </a:tr>
              <a:tr h="27058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Property (Writable)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led_user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LedState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led_user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”:{“ac”:200,“av”:104,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“ad”:“success”,“value”:3}}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752445"/>
                  </a:ext>
                </a:extLst>
              </a:tr>
              <a:tr h="285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Property (Writable)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telemetryInterval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telemetryInterval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”:{“ac”:200,“av”:55, “ad”:“OK”,“value”:10}}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364139"/>
                  </a:ext>
                </a:extLst>
              </a:tr>
              <a:tr h="285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Property (Writable)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debugLevel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debugLevel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”:{“ac”:200,“av”:8670192, “ad”:“noted”,“value”:5}}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793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5341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E083-EB53-27FE-9983-56C5ECC3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Device Model Summary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Model ID = 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dtmi:com:Microchip:WBZ451_Curiosity;2</a:t>
            </a:r>
            <a:b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File Name = </a:t>
            </a:r>
            <a:r>
              <a:rPr lang="en-US" sz="1800" dirty="0">
                <a:highlight>
                  <a:srgbClr val="F5BD7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wbz451_curiosity-2.json</a:t>
            </a:r>
            <a:endParaRPr lang="en-US" sz="1800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310B2144-83D1-3913-D57D-DA70D3331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428435"/>
              </p:ext>
            </p:extLst>
          </p:nvPr>
        </p:nvGraphicFramePr>
        <p:xfrm>
          <a:off x="286542" y="1551585"/>
          <a:ext cx="8570916" cy="1439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446">
                  <a:extLst>
                    <a:ext uri="{9D8B030D-6E8A-4147-A177-3AD203B41FA5}">
                      <a16:colId xmlns:a16="http://schemas.microsoft.com/office/drawing/2014/main" val="3040698246"/>
                    </a:ext>
                  </a:extLst>
                </a:gridCol>
                <a:gridCol w="1775511">
                  <a:extLst>
                    <a:ext uri="{9D8B030D-6E8A-4147-A177-3AD203B41FA5}">
                      <a16:colId xmlns:a16="http://schemas.microsoft.com/office/drawing/2014/main" val="3793656128"/>
                    </a:ext>
                  </a:extLst>
                </a:gridCol>
                <a:gridCol w="958358">
                  <a:extLst>
                    <a:ext uri="{9D8B030D-6E8A-4147-A177-3AD203B41FA5}">
                      <a16:colId xmlns:a16="http://schemas.microsoft.com/office/drawing/2014/main" val="4152533886"/>
                    </a:ext>
                  </a:extLst>
                </a:gridCol>
                <a:gridCol w="4029601">
                  <a:extLst>
                    <a:ext uri="{9D8B030D-6E8A-4147-A177-3AD203B41FA5}">
                      <a16:colId xmlns:a16="http://schemas.microsoft.com/office/drawing/2014/main" val="2548948971"/>
                    </a:ext>
                  </a:extLst>
                </a:gridCol>
              </a:tblGrid>
              <a:tr h="2400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Example JSON Message/Format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107079"/>
                  </a:ext>
                </a:extLst>
              </a:tr>
              <a:tr h="2855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Command (Request)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{“delay”:“PT5S”}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305772"/>
                  </a:ext>
                </a:extLst>
              </a:tr>
              <a:tr h="2799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Command (Response)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{“status”:“success”,“delay”:5}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75997"/>
                  </a:ext>
                </a:extLst>
              </a:tr>
              <a:tr h="2612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Command (Request)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echoMsg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echoMsgString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”:“Hello World!!!”}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385042"/>
                  </a:ext>
                </a:extLst>
              </a:tr>
              <a:tr h="2948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Command (Response)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echoMsg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echoMsgString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”:“Hello World!!!”}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148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838222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33D5F967D14C478A9B93B6E4AAE0A1" ma:contentTypeVersion="12" ma:contentTypeDescription="Create a new document." ma:contentTypeScope="" ma:versionID="be39687eb0009d0a279fadb1ee38cbf3">
  <xsd:schema xmlns:xsd="http://www.w3.org/2001/XMLSchema" xmlns:xs="http://www.w3.org/2001/XMLSchema" xmlns:p="http://schemas.microsoft.com/office/2006/metadata/properties" xmlns:ns2="33c4a4ff-b22f-4379-b335-5d18aca9a9f1" xmlns:ns3="558cdac9-e1e2-427d-84c4-2e31b7ae4963" targetNamespace="http://schemas.microsoft.com/office/2006/metadata/properties" ma:root="true" ma:fieldsID="7252c307e70b2973b92a92ec92737868" ns2:_="" ns3:_="">
    <xsd:import namespace="33c4a4ff-b22f-4379-b335-5d18aca9a9f1"/>
    <xsd:import namespace="558cdac9-e1e2-427d-84c4-2e31b7ae49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c4a4ff-b22f-4379-b335-5d18aca9a9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a05317c1-dc7b-42fe-8bc5-04171b90dad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8cdac9-e1e2-427d-84c4-2e31b7ae4963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2f7c91f4-bfef-431a-a679-e4d92cc5e888}" ma:internalName="TaxCatchAll" ma:showField="CatchAllData" ma:web="558cdac9-e1e2-427d-84c4-2e31b7ae496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58cdac9-e1e2-427d-84c4-2e31b7ae4963" xsi:nil="true"/>
    <lcf76f155ced4ddcb4097134ff3c332f xmlns="33c4a4ff-b22f-4379-b335-5d18aca9a9f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A8BEAEE-6B1D-4561-8298-B3692BAE161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3E0CF9D-0F51-4E15-AFD5-E6866B9707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c4a4ff-b22f-4379-b335-5d18aca9a9f1"/>
    <ds:schemaRef ds:uri="558cdac9-e1e2-427d-84c4-2e31b7ae49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B32717-00CD-49A3-9BD6-E41AC731BACE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347e6746-a609-4dfd-bec0-5ddb48c7c195"/>
    <ds:schemaRef ds:uri="http://www.w3.org/XML/1998/namespace"/>
    <ds:schemaRef ds:uri="http://purl.org/dc/terms/"/>
    <ds:schemaRef ds:uri="http://purl.org/dc/elements/1.1/"/>
    <ds:schemaRef ds:uri="http://schemas.microsoft.com/office/infopath/2007/PartnerControls"/>
    <ds:schemaRef ds:uri="fa83697a-01db-49a0-83aa-08966d365c68"/>
    <ds:schemaRef ds:uri="http://purl.org/dc/dcmitype/"/>
    <ds:schemaRef ds:uri="558cdac9-e1e2-427d-84c4-2e31b7ae4963"/>
    <ds:schemaRef ds:uri="33c4a4ff-b22f-4379-b335-5d18aca9a9f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6254</TotalTime>
  <Words>369</Words>
  <Application>Microsoft Macintosh PowerPoint</Application>
  <PresentationFormat>On-screen Show (4:3)</PresentationFormat>
  <Paragraphs>71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Courier New</vt:lpstr>
      <vt:lpstr>Monotype Sorts</vt:lpstr>
      <vt:lpstr>Default Design</vt:lpstr>
      <vt:lpstr>Device Model Summary Model ID = dtmi:com:Microchip:WBZ451_Curiosity;2 File Name = wbz451_curiosity-2.json</vt:lpstr>
      <vt:lpstr>Device Model Summary Model ID = dtmi:com:Microchip:WBZ451_Curiosity;2 File Name = wbz451_curiosity-2.json</vt:lpstr>
    </vt:vector>
  </TitlesOfParts>
  <Company>Microchip Technology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WSG Leadership Team</dc:title>
  <dc:creator>Sumit K Mitra</dc:creator>
  <cp:lastModifiedBy>Randy Wu - C14166</cp:lastModifiedBy>
  <cp:revision>395</cp:revision>
  <cp:lastPrinted>2018-10-12T15:53:53Z</cp:lastPrinted>
  <dcterms:created xsi:type="dcterms:W3CDTF">2016-08-14T04:48:30Z</dcterms:created>
  <dcterms:modified xsi:type="dcterms:W3CDTF">2023-05-01T15:42:59Z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0x0101004133D5F967D14C478A9B93B6E4AAE0A1</vt:lpwstr>
  </property>
  <property fmtid="{D5CDD505-2E9C-101B-9397-08002B2CF9AE}" pid="3" name="MediaServiceImageTags">
    <vt:lpwstr/>
  </property>
</Properties>
</file>