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68" r:id="rId4"/>
    <p:sldId id="270" r:id="rId5"/>
    <p:sldId id="258" r:id="rId6"/>
    <p:sldId id="26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5"/>
    <p:restoredTop sz="94626"/>
  </p:normalViewPr>
  <p:slideViewPr>
    <p:cSldViewPr snapToGrid="0">
      <p:cViewPr varScale="1">
        <p:scale>
          <a:sx n="121" d="100"/>
          <a:sy n="121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3F3-C1F8-EDDB-E3B4-1DC2A73D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FAF4-4FCB-C133-CE87-07438BDBF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69EF-02D9-4530-37CE-8042D21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863E-8D3C-3FD4-5669-B5BD3F13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1566-86AA-5AC8-2990-1A054ED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76B6-2DD2-0503-73D0-3F793DAF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73524-ECF8-5270-F0A8-06AACF50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0202-C34B-806E-43C2-C345E832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315B-3F8C-A84C-8C50-36F1970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9C7D-8FEF-AD60-2942-53FD75E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131F1-9E72-09D9-F211-8BE03739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B7CA-FA17-4E9F-D3FD-356AF4F2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B437-1BA0-74B7-CF2D-52335889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9A5D-4A6C-74E9-1A30-5B1F8FBD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7223-EC9C-2F2F-C35E-DD4B65FE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7785-696B-A54B-A583-D90A4CA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BDC8-6072-8E0D-891F-B81151B8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3388-6CCE-4297-F841-90B68197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CEF8-D9FF-7C0D-416B-046536FA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E141-85F6-D309-E28E-BB951D48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8C2F-F238-FAD9-6425-A8B22E56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5164-146C-8069-EDAC-21738D12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4F77-DF78-22A3-B9AC-823EE4BE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B17B-479E-2CAA-49CE-AECE8F6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D8D0-991D-64D4-8FD0-E04E26C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24B-0FBB-3CBD-712F-066B3D64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4AC9-B99F-3EA3-837E-F1502A0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5F78-FBD8-6EBA-5BFB-50FCF756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76DF0-EAF5-51B6-89B5-035DE902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9872-034F-3D46-3DC9-DC73EB58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5AAC-E263-38C3-B5EA-707492B7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1904-A228-53CC-1481-15FC2AC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AD38-272B-BDF2-207E-40867C2C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FA51-F13A-AB6F-39F8-A66F3939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2AC67-3905-4E4F-96CD-1AD410DF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08CC7-9829-C565-023F-2F5C042EC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5DB84-8937-4AD6-DDE3-6BDF416E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32440-F81D-CB98-C141-B2183BCA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0D3F0-066B-F910-6503-FE657395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824-AADB-569C-6B33-52047978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4B8C-D00A-1F9F-4894-1E7D72CD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48B9D-1B4E-8087-CFE1-3223C64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B5F43-3416-4DB7-252B-D2C650D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CA3CF-694F-7DA2-C574-0644A636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1DF3D-12A4-CB07-A859-186ED6E3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D509-AA3F-FF44-E741-3BDBC918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763D-0DF4-2702-5E22-3672CB9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1B6A-3FAC-CD4C-63D3-6CF0F5C4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B2325-8E66-4F33-D678-26BDEDD5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FEEE-D23D-C2B4-6BBB-D4709134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6DDC-9F70-5D23-AE20-50448FB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57E0-2147-77A9-4FF0-9864381C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A597-4683-691A-CCC9-AF58A83F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A9209-C80C-C1FA-3BC3-11698A98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665FF-6006-B795-48CA-F77A7DB8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81489-3A23-AFF7-40A5-9EBA33AB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C8CD-27F4-F8F4-F354-505E6B3E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C921-C0A2-3043-3F5D-FC7DA465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230BE-5755-CF43-AEE3-451C5EA1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9165-BD0E-A0CE-F375-65070A81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AEFE-EB4D-3C3E-3CCB-7AFF35BD3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DC5CD-0095-2046-BF3C-100069736801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C27A-147B-318C-0468-09E0719F2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C257-EF59-3637-8A93-3C8488DFB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icrochipTech/pic32cxbz2_wbz45x_ble_can_bridge/tree/mai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development-tool/ev96b94a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crochip.com/en-us/development-tool/APGDT002" TargetMode="External"/><Relationship Id="rId5" Type="http://schemas.openxmlformats.org/officeDocument/2006/relationships/hyperlink" Target="https://www.mikroe.com/mcp251863-click?srsltid=AfmBOoqqWx3FLqSSru9wg51ifptIEg7CX1Li5gTEB4vZSk3n0aIQFWH6" TargetMode="External"/><Relationship Id="rId4" Type="http://schemas.openxmlformats.org/officeDocument/2006/relationships/hyperlink" Target="https://www.microchip.com/en-us/tools-resources/develop/mplab-xc-compilers/xc3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tools-resources/develop/mplab-xc-compilers/xc32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lay.google.com/store/apps/details?id=com.microchip.bluetooth.data&amp;hl=en_US&amp;pli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Tech/pic32cxbz2_wbz45x_ble_can_bridge/tree/main?tab=readme-ov-file#connecting-can-network-to-mobile-app-mbd-a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40" y="5587609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2" y="3218752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894" y="3922964"/>
            <a:ext cx="935535" cy="2045975"/>
          </a:xfrm>
          <a:prstGeom prst="rect">
            <a:avLst/>
          </a:prstGeom>
        </p:spPr>
      </p:pic>
      <p:pic>
        <p:nvPicPr>
          <p:cNvPr id="1028" name="Picture 4" descr="Lenovo Chromebook S330 Laptop, 14-Inch FHD Display, MediaTek MT8173C, 4GB RAM, 64GB Storage, Chrome OS">
            <a:extLst>
              <a:ext uri="{FF2B5EF4-FFF2-40B4-BE49-F238E27FC236}">
                <a16:creationId xmlns:a16="http://schemas.microsoft.com/office/drawing/2014/main" id="{25D3FC7C-1CE9-EAA9-3740-B94F81B6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05" y="1469443"/>
            <a:ext cx="18034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Up Arrow 7">
            <a:extLst>
              <a:ext uri="{FF2B5EF4-FFF2-40B4-BE49-F238E27FC236}">
                <a16:creationId xmlns:a16="http://schemas.microsoft.com/office/drawing/2014/main" id="{44C807FE-ADC3-01AC-0095-8569BB0E4B00}"/>
              </a:ext>
            </a:extLst>
          </p:cNvPr>
          <p:cNvSpPr/>
          <p:nvPr/>
        </p:nvSpPr>
        <p:spPr>
          <a:xfrm rot="10800000" flipV="1">
            <a:off x="1584337" y="3064487"/>
            <a:ext cx="1407493" cy="956441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4363230" y="5142339"/>
            <a:ext cx="604115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pic>
        <p:nvPicPr>
          <p:cNvPr id="13" name="Picture 12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283A28C9-6D60-2582-B95A-7DC362DB0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419" y="1744860"/>
            <a:ext cx="782971" cy="677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Microchip Demonstration Platform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(Certified BLE Module &amp; CAN FD CTRL/XCVR)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FF7B3A-028B-EFA0-2450-005F8B628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03" y="2147055"/>
            <a:ext cx="2578100" cy="698500"/>
          </a:xfrm>
          <a:prstGeom prst="rect">
            <a:avLst/>
          </a:prstGeom>
        </p:spPr>
      </p:pic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24E43D47-12F5-E14F-A4BE-279184B5D17A}"/>
              </a:ext>
            </a:extLst>
          </p:cNvPr>
          <p:cNvSpPr/>
          <p:nvPr/>
        </p:nvSpPr>
        <p:spPr>
          <a:xfrm>
            <a:off x="6843273" y="3749299"/>
            <a:ext cx="2107830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BUS</a:t>
            </a:r>
          </a:p>
        </p:txBody>
      </p:sp>
      <p:pic>
        <p:nvPicPr>
          <p:cNvPr id="2050" name="Picture 2" descr="PMC-CAN/402 PMC card with 4x CAN FD interfaces">
            <a:extLst>
              <a:ext uri="{FF2B5EF4-FFF2-40B4-BE49-F238E27FC236}">
                <a16:creationId xmlns:a16="http://schemas.microsoft.com/office/drawing/2014/main" id="{72BB3C0F-68F8-1F5B-6BFB-7244A961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55" y="3861316"/>
            <a:ext cx="927508" cy="3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79F0F4-031F-1139-876E-DD0431D6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226" y="3487703"/>
            <a:ext cx="1322004" cy="2608297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BLE Certified Module</a:t>
            </a:r>
            <a:endParaRPr lang="en-US" b="1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sz="1200" b="1" dirty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</a:rPr>
              <a:t>WBZ451PE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64418-8543-029F-43B7-7F81F872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8" y="3542708"/>
            <a:ext cx="1255265" cy="923455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CAN FD  Controller + Transceiver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</a:rPr>
              <a:t>MCP251863</a:t>
            </a:r>
            <a:endParaRPr lang="en-US" sz="14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3FA4FA5-B028-A64B-1F71-F8FCDCE28A69}"/>
              </a:ext>
            </a:extLst>
          </p:cNvPr>
          <p:cNvSpPr/>
          <p:nvPr/>
        </p:nvSpPr>
        <p:spPr>
          <a:xfrm>
            <a:off x="4377756" y="3700150"/>
            <a:ext cx="1174758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2458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13" y="2617247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36" y="1652708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268" y="2356920"/>
            <a:ext cx="935535" cy="2045975"/>
          </a:xfrm>
          <a:prstGeom prst="rect">
            <a:avLst/>
          </a:prstGeom>
        </p:spPr>
      </p:pic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8420056" y="3276744"/>
            <a:ext cx="187959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WBZ45x CAN Sniffer &amp; BLE Peripheral Demo</a:t>
            </a:r>
          </a:p>
        </p:txBody>
      </p:sp>
      <p:pic>
        <p:nvPicPr>
          <p:cNvPr id="17" name="Picture 2" descr="MCP251863_WBZ451_SETUP">
            <a:extLst>
              <a:ext uri="{FF2B5EF4-FFF2-40B4-BE49-F238E27FC236}">
                <a16:creationId xmlns:a16="http://schemas.microsoft.com/office/drawing/2014/main" id="{660BEB33-45DF-4D3B-68B1-32308C19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" y="1958426"/>
            <a:ext cx="93218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5AA9CC-4A42-9C6D-D1D6-CCAEF3EE2F9E}"/>
              </a:ext>
            </a:extLst>
          </p:cNvPr>
          <p:cNvSpPr/>
          <p:nvPr/>
        </p:nvSpPr>
        <p:spPr>
          <a:xfrm>
            <a:off x="5084618" y="2921873"/>
            <a:ext cx="3796145" cy="32371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77808-4DA8-974D-0BC2-7FB274832D10}"/>
              </a:ext>
            </a:extLst>
          </p:cNvPr>
          <p:cNvSpPr txBox="1"/>
          <p:nvPr/>
        </p:nvSpPr>
        <p:spPr>
          <a:xfrm>
            <a:off x="5084618" y="6159059"/>
            <a:ext cx="37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 Peripheral 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C6F4E3-F889-2A0B-EE13-4B24EB5CE90C}"/>
              </a:ext>
            </a:extLst>
          </p:cNvPr>
          <p:cNvSpPr txBox="1"/>
          <p:nvPr/>
        </p:nvSpPr>
        <p:spPr>
          <a:xfrm>
            <a:off x="803564" y="4540466"/>
            <a:ext cx="32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Generate CAN 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97AD5-D48B-44CD-FAFC-75160B26DC79}"/>
              </a:ext>
            </a:extLst>
          </p:cNvPr>
          <p:cNvSpPr txBox="1"/>
          <p:nvPr/>
        </p:nvSpPr>
        <p:spPr>
          <a:xfrm>
            <a:off x="10108354" y="5136049"/>
            <a:ext cx="207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Display CAN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7568-D9D5-2C34-DE43-98DAD7E595F5}"/>
              </a:ext>
            </a:extLst>
          </p:cNvPr>
          <p:cNvSpPr txBox="1"/>
          <p:nvPr/>
        </p:nvSpPr>
        <p:spPr>
          <a:xfrm>
            <a:off x="1996967" y="709095"/>
            <a:ext cx="864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https://github.com/MicrochipTech/pic32cxbz2_wbz45x_ble_can_bridge/tree/main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1921F39-930D-0D9F-D46E-6CE42990B2B0}"/>
              </a:ext>
            </a:extLst>
          </p:cNvPr>
          <p:cNvSpPr/>
          <p:nvPr/>
        </p:nvSpPr>
        <p:spPr>
          <a:xfrm>
            <a:off x="3852592" y="4483854"/>
            <a:ext cx="1135117" cy="482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1FFF1-3464-F66A-B314-32A4E93193A7}"/>
              </a:ext>
            </a:extLst>
          </p:cNvPr>
          <p:cNvSpPr txBox="1"/>
          <p:nvPr/>
        </p:nvSpPr>
        <p:spPr>
          <a:xfrm>
            <a:off x="914400" y="1319134"/>
            <a:ext cx="99834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WBZ451 Curiosity Development Board</a:t>
            </a:r>
            <a:endParaRPr lang="en-US" dirty="0">
              <a:hlinkClick r:id="rId2"/>
            </a:endParaRPr>
          </a:p>
          <a:p>
            <a:pPr lvl="1"/>
            <a:r>
              <a:rPr lang="en-US" sz="2000" dirty="0">
                <a:hlinkClick r:id="rId3"/>
              </a:rPr>
              <a:t>https://www.microchip.com/en-us/development-tool/ev96b94a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sz="2400" dirty="0"/>
              <a:t>2. MCP251863 Click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5"/>
              </a:rPr>
              <a:t>https://www.mikroe.com/mcp251863-click?srsltid=AfmBOoqqWx3FLqSSru9wg51ifptIEg7CX1Li5gTEB4vZSk3n0aIQFWH6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3. CAN Bus Analyzer Tool (or equivalent)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6"/>
              </a:rPr>
              <a:t>https://www.microchip.com/en-us/development-tool/APGDT002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#1: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Direct Connection to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32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Socket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83" y="6138164"/>
            <a:ext cx="2578100" cy="698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1C015E6-4D3B-1B99-A4A0-9215DA94C8C6}"/>
              </a:ext>
            </a:extLst>
          </p:cNvPr>
          <p:cNvGrpSpPr/>
          <p:nvPr/>
        </p:nvGrpSpPr>
        <p:grpSpPr>
          <a:xfrm>
            <a:off x="1614667" y="1495097"/>
            <a:ext cx="2185247" cy="4924096"/>
            <a:chOff x="4488822" y="818158"/>
            <a:chExt cx="2504401" cy="6134435"/>
          </a:xfrm>
        </p:grpSpPr>
        <p:pic>
          <p:nvPicPr>
            <p:cNvPr id="2" name="Picture 2" descr="Large, zoomable image of Microchip Technology EV96B94A Development Boards. 1 of 5">
              <a:extLst>
                <a:ext uri="{FF2B5EF4-FFF2-40B4-BE49-F238E27FC236}">
                  <a16:creationId xmlns:a16="http://schemas.microsoft.com/office/drawing/2014/main" id="{399FF28B-3ABC-89D7-74D9-48AC07E4D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253318" y="3212687"/>
              <a:ext cx="4975410" cy="250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A close-up of a computer chip&#10;&#10;Description automatically generated">
              <a:extLst>
                <a:ext uri="{FF2B5EF4-FFF2-40B4-BE49-F238E27FC236}">
                  <a16:creationId xmlns:a16="http://schemas.microsoft.com/office/drawing/2014/main" id="{8F0FE22A-2B54-E6F7-9AA0-0F1C774B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807" y="818158"/>
              <a:ext cx="1769241" cy="1241007"/>
            </a:xfrm>
            <a:prstGeom prst="rect">
              <a:avLst/>
            </a:prstGeom>
          </p:spPr>
        </p:pic>
        <p:pic>
          <p:nvPicPr>
            <p:cNvPr id="40" name="Picture 39" descr="A close-up of a green circuit board&#10;&#10;Description automatically generated">
              <a:extLst>
                <a:ext uri="{FF2B5EF4-FFF2-40B4-BE49-F238E27FC236}">
                  <a16:creationId xmlns:a16="http://schemas.microsoft.com/office/drawing/2014/main" id="{B36E59CC-6C44-2B03-BFC0-7B9F653BA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2984" y="2059165"/>
              <a:ext cx="1410877" cy="256633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C6744E-C093-88D7-4C58-77CA47FFFBA4}"/>
              </a:ext>
            </a:extLst>
          </p:cNvPr>
          <p:cNvSpPr txBox="1"/>
          <p:nvPr/>
        </p:nvSpPr>
        <p:spPr>
          <a:xfrm>
            <a:off x="4768024" y="2213195"/>
            <a:ext cx="66876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MCP251863 Click Board Modifications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Bend (outward 90 degrees) Pin 13 (IN1) &amp; Pin 14 (IN0) so that they can’t be inserted into the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header.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Solder a jumper wire to short/connect Pin 2 (NC) &amp; Pin 13 (IN1).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Install the Click board directly onto the Curiosity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socket (only Pins 13 &amp; 14 will not make their connections).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73DE6-2120-004E-8A2F-A6ECC84D8D57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396827" y="3717765"/>
            <a:ext cx="651796" cy="19030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1A0D818-9B95-3B71-C145-1C8E05F2E57A}"/>
              </a:ext>
            </a:extLst>
          </p:cNvPr>
          <p:cNvSpPr/>
          <p:nvPr/>
        </p:nvSpPr>
        <p:spPr>
          <a:xfrm>
            <a:off x="2065367" y="3590215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D89773-05A3-6980-2774-A24D750EFB8B}"/>
              </a:ext>
            </a:extLst>
          </p:cNvPr>
          <p:cNvSpPr/>
          <p:nvPr/>
        </p:nvSpPr>
        <p:spPr>
          <a:xfrm>
            <a:off x="3048623" y="3808217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81FFA-0719-E95C-9068-D99743FEE985}"/>
              </a:ext>
            </a:extLst>
          </p:cNvPr>
          <p:cNvCxnSpPr/>
          <p:nvPr/>
        </p:nvCxnSpPr>
        <p:spPr>
          <a:xfrm>
            <a:off x="3338013" y="3908065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2C5EF-CB4E-1348-2417-3E5D010A8DCE}"/>
              </a:ext>
            </a:extLst>
          </p:cNvPr>
          <p:cNvCxnSpPr/>
          <p:nvPr/>
        </p:nvCxnSpPr>
        <p:spPr>
          <a:xfrm>
            <a:off x="3338013" y="3808217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E14538-DA34-ABEC-CE74-DFA6636F3FE7}"/>
              </a:ext>
            </a:extLst>
          </p:cNvPr>
          <p:cNvSpPr/>
          <p:nvPr/>
        </p:nvSpPr>
        <p:spPr>
          <a:xfrm>
            <a:off x="3828088" y="367540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4350FF-11B2-138B-B36B-DA5FDB4EE768}"/>
              </a:ext>
            </a:extLst>
          </p:cNvPr>
          <p:cNvSpPr/>
          <p:nvPr/>
        </p:nvSpPr>
        <p:spPr>
          <a:xfrm>
            <a:off x="2529076" y="3869360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58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E1F2227-D316-01D4-1568-B199E471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0" y="922028"/>
            <a:ext cx="4760806" cy="47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1FD04C83-D029-335D-E999-4C639CF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5554" y="2483610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#2: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Female-to-Male Jumper Wires (10)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6A2F9-1AD3-DF0D-0FE3-2461EAC1C0AB}"/>
              </a:ext>
            </a:extLst>
          </p:cNvPr>
          <p:cNvCxnSpPr/>
          <p:nvPr/>
        </p:nvCxnSpPr>
        <p:spPr>
          <a:xfrm>
            <a:off x="3796145" y="3865423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B16237-D9C3-3F09-C21C-30CA521FC829}"/>
              </a:ext>
            </a:extLst>
          </p:cNvPr>
          <p:cNvCxnSpPr/>
          <p:nvPr/>
        </p:nvCxnSpPr>
        <p:spPr>
          <a:xfrm>
            <a:off x="3796145" y="4211786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3F189-C96D-17A5-9091-28E878425EA0}"/>
              </a:ext>
            </a:extLst>
          </p:cNvPr>
          <p:cNvCxnSpPr/>
          <p:nvPr/>
        </p:nvCxnSpPr>
        <p:spPr>
          <a:xfrm>
            <a:off x="3796145" y="440575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0E0FEF-106B-019D-E1E6-CC62271030CB}"/>
              </a:ext>
            </a:extLst>
          </p:cNvPr>
          <p:cNvCxnSpPr/>
          <p:nvPr/>
        </p:nvCxnSpPr>
        <p:spPr>
          <a:xfrm>
            <a:off x="3796145" y="4572004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C68F1-E71F-1E34-3AF2-7E3BD685E267}"/>
              </a:ext>
            </a:extLst>
          </p:cNvPr>
          <p:cNvCxnSpPr/>
          <p:nvPr/>
        </p:nvCxnSpPr>
        <p:spPr>
          <a:xfrm>
            <a:off x="3796145" y="473826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69712-D7FB-E549-9FEB-5F9C22DAA97C}"/>
              </a:ext>
            </a:extLst>
          </p:cNvPr>
          <p:cNvCxnSpPr/>
          <p:nvPr/>
        </p:nvCxnSpPr>
        <p:spPr>
          <a:xfrm>
            <a:off x="3796145" y="4918368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363157-61E0-A087-9F6F-A165D8250C88}"/>
              </a:ext>
            </a:extLst>
          </p:cNvPr>
          <p:cNvCxnSpPr/>
          <p:nvPr/>
        </p:nvCxnSpPr>
        <p:spPr>
          <a:xfrm>
            <a:off x="3782290" y="5098477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532447-4498-C467-4B9B-1CCB38978223}"/>
              </a:ext>
            </a:extLst>
          </p:cNvPr>
          <p:cNvCxnSpPr/>
          <p:nvPr/>
        </p:nvCxnSpPr>
        <p:spPr>
          <a:xfrm>
            <a:off x="446930" y="4404942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EB071A-A9D3-6F30-AE1C-2C86C99E82BA}"/>
              </a:ext>
            </a:extLst>
          </p:cNvPr>
          <p:cNvCxnSpPr>
            <a:cxnSpLocks/>
          </p:cNvCxnSpPr>
          <p:nvPr/>
        </p:nvCxnSpPr>
        <p:spPr>
          <a:xfrm flipH="1">
            <a:off x="449465" y="4404942"/>
            <a:ext cx="8545" cy="24167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7853E8-7F11-80B6-1968-954136FCCC12}"/>
              </a:ext>
            </a:extLst>
          </p:cNvPr>
          <p:cNvCxnSpPr>
            <a:cxnSpLocks/>
          </p:cNvCxnSpPr>
          <p:nvPr/>
        </p:nvCxnSpPr>
        <p:spPr>
          <a:xfrm>
            <a:off x="449465" y="6807801"/>
            <a:ext cx="7557653" cy="277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AE1ACF-DCD7-61FE-D1DB-9843A7198CD3}"/>
              </a:ext>
            </a:extLst>
          </p:cNvPr>
          <p:cNvCxnSpPr>
            <a:cxnSpLocks/>
          </p:cNvCxnSpPr>
          <p:nvPr/>
        </p:nvCxnSpPr>
        <p:spPr>
          <a:xfrm flipH="1">
            <a:off x="8004583" y="4088413"/>
            <a:ext cx="2535" cy="27485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015C31-F393-B23F-7A4C-BCDF05D362B4}"/>
              </a:ext>
            </a:extLst>
          </p:cNvPr>
          <p:cNvCxnSpPr>
            <a:cxnSpLocks/>
          </p:cNvCxnSpPr>
          <p:nvPr/>
        </p:nvCxnSpPr>
        <p:spPr>
          <a:xfrm flipH="1" flipV="1">
            <a:off x="5545206" y="4044723"/>
            <a:ext cx="2461912" cy="469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36AC8E-BBBB-44CE-DBDE-4B482F6222A3}"/>
              </a:ext>
            </a:extLst>
          </p:cNvPr>
          <p:cNvSpPr txBox="1"/>
          <p:nvPr/>
        </p:nvSpPr>
        <p:spPr>
          <a:xfrm>
            <a:off x="5517985" y="383449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8A137-8E5B-20CC-1DEC-2FCE58672C2B}"/>
              </a:ext>
            </a:extLst>
          </p:cNvPr>
          <p:cNvSpPr txBox="1"/>
          <p:nvPr/>
        </p:nvSpPr>
        <p:spPr>
          <a:xfrm>
            <a:off x="5024849" y="471216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7D679-BE83-B37F-BD6A-4EB9EC6DEFB7}"/>
              </a:ext>
            </a:extLst>
          </p:cNvPr>
          <p:cNvSpPr txBox="1"/>
          <p:nvPr/>
        </p:nvSpPr>
        <p:spPr>
          <a:xfrm>
            <a:off x="5024849" y="400410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EC203-20A4-7A50-7A4F-4221A0ED986B}"/>
              </a:ext>
            </a:extLst>
          </p:cNvPr>
          <p:cNvSpPr txBox="1"/>
          <p:nvPr/>
        </p:nvSpPr>
        <p:spPr>
          <a:xfrm>
            <a:off x="5024849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BC954-269F-6CF5-3210-DDEBA4EDCDF7}"/>
              </a:ext>
            </a:extLst>
          </p:cNvPr>
          <p:cNvSpPr txBox="1"/>
          <p:nvPr/>
        </p:nvSpPr>
        <p:spPr>
          <a:xfrm>
            <a:off x="5024849" y="43780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29F8B-6345-7655-71D9-5C2E1A9011E6}"/>
              </a:ext>
            </a:extLst>
          </p:cNvPr>
          <p:cNvSpPr txBox="1"/>
          <p:nvPr/>
        </p:nvSpPr>
        <p:spPr>
          <a:xfrm>
            <a:off x="5024849" y="45299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015A26-11EB-A976-2A2C-E99EBB437054}"/>
              </a:ext>
            </a:extLst>
          </p:cNvPr>
          <p:cNvSpPr txBox="1"/>
          <p:nvPr/>
        </p:nvSpPr>
        <p:spPr>
          <a:xfrm>
            <a:off x="5024849" y="3643876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D76303-2C5A-1298-A2DE-EE4F48152067}"/>
              </a:ext>
            </a:extLst>
          </p:cNvPr>
          <p:cNvSpPr txBox="1"/>
          <p:nvPr/>
        </p:nvSpPr>
        <p:spPr>
          <a:xfrm>
            <a:off x="5024849" y="490136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7746-8F48-3B43-E010-B45D21076E6A}"/>
              </a:ext>
            </a:extLst>
          </p:cNvPr>
          <p:cNvSpPr txBox="1"/>
          <p:nvPr/>
        </p:nvSpPr>
        <p:spPr>
          <a:xfrm>
            <a:off x="1841842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85A3-D7D1-22C2-1B6A-C2F3A3FAAC49}"/>
              </a:ext>
            </a:extLst>
          </p:cNvPr>
          <p:cNvSpPr txBox="1"/>
          <p:nvPr/>
        </p:nvSpPr>
        <p:spPr>
          <a:xfrm>
            <a:off x="3796145" y="470906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AED0B-357D-BB90-4F70-3C1BC141F707}"/>
              </a:ext>
            </a:extLst>
          </p:cNvPr>
          <p:cNvSpPr txBox="1"/>
          <p:nvPr/>
        </p:nvSpPr>
        <p:spPr>
          <a:xfrm>
            <a:off x="3796145" y="4001004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0E579-9056-CE6A-A94A-31E094B0F089}"/>
              </a:ext>
            </a:extLst>
          </p:cNvPr>
          <p:cNvSpPr txBox="1"/>
          <p:nvPr/>
        </p:nvSpPr>
        <p:spPr>
          <a:xfrm>
            <a:off x="3796145" y="419483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A306B-6F3B-AB1F-7053-805A0707860F}"/>
              </a:ext>
            </a:extLst>
          </p:cNvPr>
          <p:cNvSpPr txBox="1"/>
          <p:nvPr/>
        </p:nvSpPr>
        <p:spPr>
          <a:xfrm>
            <a:off x="3796145" y="43749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4742F6-41A9-B6F2-B86C-3BB3890C0D4D}"/>
              </a:ext>
            </a:extLst>
          </p:cNvPr>
          <p:cNvSpPr txBox="1"/>
          <p:nvPr/>
        </p:nvSpPr>
        <p:spPr>
          <a:xfrm>
            <a:off x="3796145" y="45268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6CE27-64B1-D62B-9A59-856EBCB1C703}"/>
              </a:ext>
            </a:extLst>
          </p:cNvPr>
          <p:cNvSpPr txBox="1"/>
          <p:nvPr/>
        </p:nvSpPr>
        <p:spPr>
          <a:xfrm>
            <a:off x="3796145" y="364078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6CF04-7221-ABB1-77D4-9AC6AA5CC662}"/>
              </a:ext>
            </a:extLst>
          </p:cNvPr>
          <p:cNvSpPr txBox="1"/>
          <p:nvPr/>
        </p:nvSpPr>
        <p:spPr>
          <a:xfrm>
            <a:off x="3796145" y="489827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F9B1D8-D700-B19D-3117-28068ADE70C6}"/>
              </a:ext>
            </a:extLst>
          </p:cNvPr>
          <p:cNvCxnSpPr>
            <a:cxnSpLocks/>
          </p:cNvCxnSpPr>
          <p:nvPr/>
        </p:nvCxnSpPr>
        <p:spPr>
          <a:xfrm>
            <a:off x="693683" y="4925654"/>
            <a:ext cx="14684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F36B45-8C9A-ABCC-8942-8241B40046D4}"/>
              </a:ext>
            </a:extLst>
          </p:cNvPr>
          <p:cNvCxnSpPr>
            <a:cxnSpLocks/>
          </p:cNvCxnSpPr>
          <p:nvPr/>
        </p:nvCxnSpPr>
        <p:spPr>
          <a:xfrm>
            <a:off x="683001" y="4918368"/>
            <a:ext cx="8377" cy="18030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5FFBC4-F2C4-5EB7-F501-8355FB292D6C}"/>
              </a:ext>
            </a:extLst>
          </p:cNvPr>
          <p:cNvCxnSpPr>
            <a:cxnSpLocks/>
          </p:cNvCxnSpPr>
          <p:nvPr/>
        </p:nvCxnSpPr>
        <p:spPr>
          <a:xfrm>
            <a:off x="683001" y="6721376"/>
            <a:ext cx="7189247" cy="293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963D07-D5C2-6719-5D68-913E4E11E919}"/>
              </a:ext>
            </a:extLst>
          </p:cNvPr>
          <p:cNvCxnSpPr>
            <a:cxnSpLocks/>
          </p:cNvCxnSpPr>
          <p:nvPr/>
        </p:nvCxnSpPr>
        <p:spPr>
          <a:xfrm>
            <a:off x="7872248" y="4907858"/>
            <a:ext cx="0" cy="18476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6213A4-A3F0-5AA4-79FE-09EC3A2EFFC0}"/>
              </a:ext>
            </a:extLst>
          </p:cNvPr>
          <p:cNvCxnSpPr>
            <a:cxnSpLocks/>
          </p:cNvCxnSpPr>
          <p:nvPr/>
        </p:nvCxnSpPr>
        <p:spPr>
          <a:xfrm>
            <a:off x="7045422" y="4916701"/>
            <a:ext cx="826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7305AF-6490-FEEE-6FA9-34B1BA1A08EA}"/>
              </a:ext>
            </a:extLst>
          </p:cNvPr>
          <p:cNvCxnSpPr>
            <a:cxnSpLocks/>
          </p:cNvCxnSpPr>
          <p:nvPr/>
        </p:nvCxnSpPr>
        <p:spPr>
          <a:xfrm>
            <a:off x="7055932" y="5087967"/>
            <a:ext cx="585088" cy="105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065B30-FACC-20DF-7D96-0FB850CCE379}"/>
              </a:ext>
            </a:extLst>
          </p:cNvPr>
          <p:cNvCxnSpPr>
            <a:cxnSpLocks/>
          </p:cNvCxnSpPr>
          <p:nvPr/>
        </p:nvCxnSpPr>
        <p:spPr>
          <a:xfrm>
            <a:off x="7630510" y="5098477"/>
            <a:ext cx="0" cy="15440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299966-D180-5DE9-533C-043217ABE057}"/>
              </a:ext>
            </a:extLst>
          </p:cNvPr>
          <p:cNvCxnSpPr>
            <a:cxnSpLocks/>
          </p:cNvCxnSpPr>
          <p:nvPr/>
        </p:nvCxnSpPr>
        <p:spPr>
          <a:xfrm>
            <a:off x="1032588" y="6595942"/>
            <a:ext cx="6604159" cy="44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E5EA2C-0BC6-FC39-CA66-604B7AC4F8FA}"/>
              </a:ext>
            </a:extLst>
          </p:cNvPr>
          <p:cNvCxnSpPr>
            <a:cxnSpLocks/>
          </p:cNvCxnSpPr>
          <p:nvPr/>
        </p:nvCxnSpPr>
        <p:spPr>
          <a:xfrm>
            <a:off x="1043098" y="5087967"/>
            <a:ext cx="0" cy="15079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2266D6-6E86-167C-EC6D-18D15F138A97}"/>
              </a:ext>
            </a:extLst>
          </p:cNvPr>
          <p:cNvCxnSpPr>
            <a:cxnSpLocks/>
          </p:cNvCxnSpPr>
          <p:nvPr/>
        </p:nvCxnSpPr>
        <p:spPr>
          <a:xfrm>
            <a:off x="1043098" y="5098477"/>
            <a:ext cx="11167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3614A9-E9E1-C92E-6948-2386A99BFF2C}"/>
              </a:ext>
            </a:extLst>
          </p:cNvPr>
          <p:cNvSpPr txBox="1"/>
          <p:nvPr/>
        </p:nvSpPr>
        <p:spPr>
          <a:xfrm>
            <a:off x="1857822" y="471720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BE2E5-61BA-799C-C76D-3F45A1499670}"/>
              </a:ext>
            </a:extLst>
          </p:cNvPr>
          <p:cNvSpPr txBox="1"/>
          <p:nvPr/>
        </p:nvSpPr>
        <p:spPr>
          <a:xfrm>
            <a:off x="1857821" y="488597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37802B-0E06-940D-7233-51F0291DB9EB}"/>
              </a:ext>
            </a:extLst>
          </p:cNvPr>
          <p:cNvSpPr txBox="1"/>
          <p:nvPr/>
        </p:nvSpPr>
        <p:spPr>
          <a:xfrm>
            <a:off x="7165664" y="4892681"/>
            <a:ext cx="35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161E74C5-D2F4-8569-6749-59E51FEA8810}"/>
              </a:ext>
            </a:extLst>
          </p:cNvPr>
          <p:cNvSpPr txBox="1"/>
          <p:nvPr/>
        </p:nvSpPr>
        <p:spPr>
          <a:xfrm>
            <a:off x="7161562" y="4701005"/>
            <a:ext cx="574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D0677D3C-7086-22C6-F209-40B78C9D6076}"/>
              </a:ext>
            </a:extLst>
          </p:cNvPr>
          <p:cNvSpPr txBox="1"/>
          <p:nvPr/>
        </p:nvSpPr>
        <p:spPr>
          <a:xfrm>
            <a:off x="2151040" y="5297028"/>
            <a:ext cx="171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Side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5F85A03-9F46-E8AC-62ED-846B79E9FE57}"/>
              </a:ext>
            </a:extLst>
          </p:cNvPr>
          <p:cNvSpPr txBox="1"/>
          <p:nvPr/>
        </p:nvSpPr>
        <p:spPr>
          <a:xfrm>
            <a:off x="5238818" y="1045642"/>
            <a:ext cx="200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Side</a:t>
            </a:r>
          </a:p>
        </p:txBody>
      </p:sp>
    </p:spTree>
    <p:extLst>
      <p:ext uri="{BB962C8B-B14F-4D97-AF65-F5344CB8AC3E}">
        <p14:creationId xmlns:p14="http://schemas.microsoft.com/office/powerpoint/2010/main" val="127404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Module Pin Assignment</a:t>
            </a: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B03CCDA-6ED7-98BD-6283-3B9C3D91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7" y="769623"/>
            <a:ext cx="8099346" cy="57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914400" y="1319134"/>
            <a:ext cx="99834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MPLAB X IDE</a:t>
            </a:r>
          </a:p>
          <a:p>
            <a:endParaRPr lang="en-US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https://www.microchip.com/en-us/tools-resources/develop/mplab-x-ide#tabs</a:t>
            </a:r>
            <a:endParaRPr lang="en-US" sz="2000" dirty="0"/>
          </a:p>
          <a:p>
            <a:endParaRPr lang="en-US" dirty="0"/>
          </a:p>
          <a:p>
            <a:r>
              <a:rPr lang="en-US" sz="2400" dirty="0"/>
              <a:t>2. XC32 Compiler</a:t>
            </a:r>
          </a:p>
          <a:p>
            <a:endParaRPr lang="en-US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https://www.microchip.com/en-us/tools-resources/develop/mplab-xc-compilers/xc32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3. Microchip Bluetooth Data (MBD) Smartphone App</a:t>
            </a:r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4"/>
              </a:rPr>
              <a:t>https://play.google.com/store/apps/details?id=com.microchip.bluetooth.data&amp;hl=en_US&amp;pli=1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1058607"/>
            <a:ext cx="10972532" cy="523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1: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Launch the MPLAB X IDE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2: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the Demo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the MPLAB X main toolbar, select [File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Open Project]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Navigate to the location of the demo project folder:</a:t>
            </a:r>
          </a:p>
          <a:p>
            <a:pPr marL="804545" lvl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pic32cxbz2_wbz45x_ble_can_bridge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02_wbz451_mcp251863_CAN_BLE_Peripheral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firmware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 (click on) the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bleCan_Peripheral.X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project folder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Project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3: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the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23290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Main Project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F2B978-8883-E4D9-D5E8-30E33767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49" y="5182413"/>
            <a:ext cx="5156200" cy="14097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936440" y="5240592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0FBCB51-BC78-FECA-56D9-295883A9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924495"/>
            <a:ext cx="10825103" cy="52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4: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WBZ451PE Module</a:t>
            </a:r>
          </a:p>
          <a:p>
            <a:pPr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Click on the 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Make and Program Device Main Project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b) Verify that the programming phase was successful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59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5: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Connect to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 Using the Microchip Bluetooth Data (MBD) Application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0331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the procedure in the section titled “Connecting CAN Network to Mobile App (MBD App)”</a:t>
            </a:r>
          </a:p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https://github.com/MicrochipTech/pic32cxbz2_wbz45x_ble_can_bridge/tree/main?tab=readme-ov-file#connecting-can-network-to-mobile-app-mbd-app</a:t>
            </a: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6BC65-EB56-D818-B151-9B574C0E04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5" y="3069463"/>
            <a:ext cx="6492240" cy="1240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B42215-9A7F-E16D-440F-F484B967DA5E}"/>
              </a:ext>
            </a:extLst>
          </p:cNvPr>
          <p:cNvSpPr/>
          <p:nvPr/>
        </p:nvSpPr>
        <p:spPr>
          <a:xfrm>
            <a:off x="909203" y="3938599"/>
            <a:ext cx="16002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98177C4-8C57-02A0-A234-117E4193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86" y="1813433"/>
            <a:ext cx="3416300" cy="12560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5899860" y="1792097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36FC1E8-E169-CE20-60DE-14759E49973B}"/>
              </a:ext>
            </a:extLst>
          </p:cNvPr>
          <p:cNvSpPr/>
          <p:nvPr/>
        </p:nvSpPr>
        <p:spPr>
          <a:xfrm>
            <a:off x="201278" y="5497880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553</Words>
  <Application>Microsoft Macintosh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Randy Wu - C14166</dc:creator>
  <cp:lastModifiedBy>Randy Wu - C14166</cp:lastModifiedBy>
  <cp:revision>39</cp:revision>
  <dcterms:created xsi:type="dcterms:W3CDTF">2024-07-27T00:34:26Z</dcterms:created>
  <dcterms:modified xsi:type="dcterms:W3CDTF">2024-08-20T23:12:35Z</dcterms:modified>
</cp:coreProperties>
</file>