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56" r:id="rId3"/>
    <p:sldId id="268" r:id="rId4"/>
    <p:sldId id="270" r:id="rId5"/>
    <p:sldId id="258" r:id="rId6"/>
    <p:sldId id="280" r:id="rId7"/>
    <p:sldId id="269" r:id="rId8"/>
    <p:sldId id="260" r:id="rId9"/>
    <p:sldId id="262" r:id="rId10"/>
    <p:sldId id="263" r:id="rId11"/>
    <p:sldId id="281" r:id="rId12"/>
    <p:sldId id="272" r:id="rId13"/>
    <p:sldId id="273" r:id="rId14"/>
    <p:sldId id="275" r:id="rId15"/>
    <p:sldId id="278" r:id="rId16"/>
    <p:sldId id="279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135"/>
    <p:restoredTop sz="94626"/>
  </p:normalViewPr>
  <p:slideViewPr>
    <p:cSldViewPr snapToGrid="0">
      <p:cViewPr varScale="1">
        <p:scale>
          <a:sx n="121" d="100"/>
          <a:sy n="121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D1211-642A-3945-B534-00A1B00CEBCE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4DAB4-6435-B74B-A836-0F2B6D29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onlinedocs.microchip.com</a:t>
            </a:r>
            <a:r>
              <a:rPr lang="en-US" dirty="0"/>
              <a:t>/oxy/GUID-A5330D3A-9F51-4A26-B71D-8503A493DF9C-en-US-5/</a:t>
            </a:r>
            <a:r>
              <a:rPr lang="en-US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DAB4-6435-B74B-A836-0F2B6D290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3F3-C1F8-EDDB-E3B4-1DC2A73D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FAF4-4FCB-C133-CE87-07438BDB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69EF-02D9-4530-37CE-8042D21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863E-8D3C-3FD4-5669-B5BD3F1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1566-86AA-5AC8-2990-1A054ED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76B6-2DD2-0503-73D0-3F793DA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73524-ECF8-5270-F0A8-06AACF50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0202-C34B-806E-43C2-C345E832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315B-3F8C-A84C-8C50-36F1970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9C7D-8FEF-AD60-2942-53FD75E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131F1-9E72-09D9-F211-8BE03739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B7CA-FA17-4E9F-D3FD-356AF4F2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437-1BA0-74B7-CF2D-5233588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9A5D-4A6C-74E9-1A30-5B1F8FBD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7223-EC9C-2F2F-C35E-DD4B65F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785-696B-A54B-A583-D90A4CA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DC8-6072-8E0D-891F-B81151B8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3388-6CCE-4297-F841-90B6819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CEF8-D9FF-7C0D-416B-046536FA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E141-85F6-D309-E28E-BB951D48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C2F-F238-FAD9-6425-A8B22E5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5164-146C-8069-EDAC-21738D12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F77-DF78-22A3-B9AC-823EE4B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17B-479E-2CAA-49CE-AECE8F6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D8D0-991D-64D4-8FD0-E04E26C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24B-0FBB-3CBD-712F-066B3D64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4AC9-B99F-3EA3-837E-F1502A0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5F78-FBD8-6EBA-5BFB-50FCF756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76DF0-EAF5-51B6-89B5-035DE902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9872-034F-3D46-3DC9-DC73EB5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5AAC-E263-38C3-B5EA-707492B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04-A228-53CC-1481-15FC2AC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AD38-272B-BDF2-207E-40867C2C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FA51-F13A-AB6F-39F8-A66F3939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AC67-3905-4E4F-96CD-1AD410DF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08CC7-9829-C565-023F-2F5C042E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DB84-8937-4AD6-DDE3-6BDF416E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32440-F81D-CB98-C141-B2183BC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0D3F0-066B-F910-6503-FE65739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824-AADB-569C-6B33-52047978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4B8C-D00A-1F9F-4894-1E7D72CD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8B9D-1B4E-8087-CFE1-3223C64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B5F43-3416-4DB7-252B-D2C650D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A3CF-694F-7DA2-C574-0644A636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DF3D-12A4-CB07-A859-186ED6E3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D509-AA3F-FF44-E741-3BDBC918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63D-0DF4-2702-5E22-3672CB9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1B6A-3FAC-CD4C-63D3-6CF0F5C4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2325-8E66-4F33-D678-26BDEDD5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FEEE-D23D-C2B4-6BBB-D4709134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6DDC-9F70-5D23-AE20-50448FB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57E0-2147-77A9-4FF0-9864381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597-4683-691A-CCC9-AF58A83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A9209-C80C-C1FA-3BC3-11698A98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65FF-6006-B795-48CA-F77A7DB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1489-3A23-AFF7-40A5-9EBA33A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C8CD-27F4-F8F4-F354-505E6B3E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C921-C0A2-3043-3F5D-FC7DA46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30BE-5755-CF43-AEE3-451C5EA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165-BD0E-A0CE-F375-65070A81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AEFE-EB4D-3C3E-3CCB-7AFF35BD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C5CD-0095-2046-BF3C-1000697368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C27A-147B-318C-0468-09E0719F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C257-EF59-3637-8A93-3C8488DF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Tech/pic32cxbz2_wbz45x_ble_can_bridge/tree/main?tab=readme-ov-file#connecting-can-network-to-mobile-app-mbd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chipTech/pic32cxbz2_wbz45x_ble_can_bridge/tree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development-tool/ev96b94a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rochip.com/en-us/development-tool/APGDT002" TargetMode="External"/><Relationship Id="rId5" Type="http://schemas.openxmlformats.org/officeDocument/2006/relationships/hyperlink" Target="https://www.mikroe.com/mcp251863-click?srsltid=AfmBOoqqWx3FLqSSru9wg51ifptIEg7CX1Li5gTEB4vZSk3n0aIQFWH6" TargetMode="External"/><Relationship Id="rId4" Type="http://schemas.openxmlformats.org/officeDocument/2006/relationships/hyperlink" Target="https://www.microchip.com/en-us/tools-resources/develop/mplab-xc-compilers/xc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develop/mplab-xc-compilers/xc32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y.google.com/store/apps/details?id=com.microchip.bluetooth.data&amp;hl=en_US&amp;pli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40" y="5587609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2" y="3218752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894" y="3922964"/>
            <a:ext cx="935535" cy="2045975"/>
          </a:xfrm>
          <a:prstGeom prst="rect">
            <a:avLst/>
          </a:prstGeom>
        </p:spPr>
      </p:pic>
      <p:pic>
        <p:nvPicPr>
          <p:cNvPr id="1028" name="Picture 4" descr="Lenovo Chromebook S330 Laptop, 14-Inch FHD Display, MediaTek MT8173C, 4GB RAM, 64GB Storage, Chrome OS">
            <a:extLst>
              <a:ext uri="{FF2B5EF4-FFF2-40B4-BE49-F238E27FC236}">
                <a16:creationId xmlns:a16="http://schemas.microsoft.com/office/drawing/2014/main" id="{25D3FC7C-1CE9-EAA9-3740-B94F81B6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5" y="1469443"/>
            <a:ext cx="18034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Up Arrow 7">
            <a:extLst>
              <a:ext uri="{FF2B5EF4-FFF2-40B4-BE49-F238E27FC236}">
                <a16:creationId xmlns:a16="http://schemas.microsoft.com/office/drawing/2014/main" id="{44C807FE-ADC3-01AC-0095-8569BB0E4B00}"/>
              </a:ext>
            </a:extLst>
          </p:cNvPr>
          <p:cNvSpPr/>
          <p:nvPr/>
        </p:nvSpPr>
        <p:spPr>
          <a:xfrm rot="10800000" flipV="1">
            <a:off x="1584337" y="3064487"/>
            <a:ext cx="1407493" cy="956441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4363230" y="5142339"/>
            <a:ext cx="604115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pic>
        <p:nvPicPr>
          <p:cNvPr id="13" name="Picture 12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283A28C9-6D60-2582-B95A-7DC362DB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419" y="1744860"/>
            <a:ext cx="782971" cy="67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Microchip Demonstration Platform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(Certified BLE Module &amp; CAN FD CTRL/XCVR)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FF7B3A-028B-EFA0-2450-005F8B628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03" y="2147055"/>
            <a:ext cx="2578100" cy="698500"/>
          </a:xfrm>
          <a:prstGeom prst="rect">
            <a:avLst/>
          </a:prstGeom>
        </p:spPr>
      </p:pic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24E43D47-12F5-E14F-A4BE-279184B5D17A}"/>
              </a:ext>
            </a:extLst>
          </p:cNvPr>
          <p:cNvSpPr/>
          <p:nvPr/>
        </p:nvSpPr>
        <p:spPr>
          <a:xfrm>
            <a:off x="6843273" y="3749299"/>
            <a:ext cx="2107830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</a:t>
            </a:r>
          </a:p>
        </p:txBody>
      </p:sp>
      <p:pic>
        <p:nvPicPr>
          <p:cNvPr id="2050" name="Picture 2" descr="PMC-CAN/402 PMC card with 4x CAN FD interfaces">
            <a:extLst>
              <a:ext uri="{FF2B5EF4-FFF2-40B4-BE49-F238E27FC236}">
                <a16:creationId xmlns:a16="http://schemas.microsoft.com/office/drawing/2014/main" id="{72BB3C0F-68F8-1F5B-6BFB-7244A96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55" y="3861316"/>
            <a:ext cx="927508" cy="3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9F0F4-031F-1139-876E-DD0431D6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26" y="3487703"/>
            <a:ext cx="1322004" cy="2608297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BLE Certified Module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2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</a:rPr>
              <a:t>WBZ451PE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64418-8543-029F-43B7-7F81F87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8" y="3542708"/>
            <a:ext cx="1255265" cy="923455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CAN FD  Controller + Transceiver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</a:rPr>
              <a:t>MCP251863</a:t>
            </a:r>
            <a:endParaRPr lang="en-US" sz="1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3FA4FA5-B028-A64B-1F71-F8FCDCE28A69}"/>
              </a:ext>
            </a:extLst>
          </p:cNvPr>
          <p:cNvSpPr/>
          <p:nvPr/>
        </p:nvSpPr>
        <p:spPr>
          <a:xfrm>
            <a:off x="4377756" y="3700150"/>
            <a:ext cx="1174758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2458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924495"/>
            <a:ext cx="10825103" cy="52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4: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WBZ451PE Module</a:t>
            </a:r>
          </a:p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Click on the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Make and Program Device Main Project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Verify that the programming phase was successful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59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5: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Connect to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Using the Microchip Bluetooth Data (MBD) Application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0331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the procedure in the section titled “Connecting CAN Network to Mobile App (MBD App)”</a:t>
            </a: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https://github.com/MicrochipTech/pic32cxbz2_wbz45x_ble_can_bridge/tree/main?tab=readme-ov-file#connecting-can-network-to-mobile-app-mbd-app</a:t>
            </a: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6BC65-EB56-D818-B151-9B574C0E0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5" y="3069463"/>
            <a:ext cx="6492240" cy="1240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B42215-9A7F-E16D-440F-F484B967DA5E}"/>
              </a:ext>
            </a:extLst>
          </p:cNvPr>
          <p:cNvSpPr/>
          <p:nvPr/>
        </p:nvSpPr>
        <p:spPr>
          <a:xfrm>
            <a:off x="909203" y="3938599"/>
            <a:ext cx="16002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8177C4-8C57-02A0-A234-117E4193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86" y="1813433"/>
            <a:ext cx="3416300" cy="12560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5899860" y="1792097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6FC1E8-E169-CE20-60DE-14759E49973B}"/>
              </a:ext>
            </a:extLst>
          </p:cNvPr>
          <p:cNvSpPr/>
          <p:nvPr/>
        </p:nvSpPr>
        <p:spPr>
          <a:xfrm>
            <a:off x="201278" y="5497880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8314BBE-E4F8-9F55-81FA-C8D0CDA7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10" y="5777280"/>
            <a:ext cx="5435600" cy="82550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8930B1-144B-30CF-36E1-D8083FFD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86" y="1300560"/>
            <a:ext cx="3789514" cy="4054584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05410" y="196670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Launching the 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924495"/>
            <a:ext cx="10825103" cy="37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1: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Erase Device Memory Main Project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799070" y="2838795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6FC1E8-E169-CE20-60DE-14759E49973B}"/>
              </a:ext>
            </a:extLst>
          </p:cNvPr>
          <p:cNvSpPr/>
          <p:nvPr/>
        </p:nvSpPr>
        <p:spPr>
          <a:xfrm>
            <a:off x="871103" y="6009951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EFC18-96B6-5264-1468-46A0D2953C64}"/>
              </a:ext>
            </a:extLst>
          </p:cNvPr>
          <p:cNvSpPr txBox="1"/>
          <p:nvPr/>
        </p:nvSpPr>
        <p:spPr>
          <a:xfrm>
            <a:off x="683448" y="5346279"/>
            <a:ext cx="10825103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59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2: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Debug Main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CAN RX Message Format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A4150A7-D28B-D054-2CFE-9C2BC953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7" y="3546828"/>
            <a:ext cx="4102100" cy="228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9024D6E6-52B1-FFA6-57FE-9672A33E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77" y="1099145"/>
            <a:ext cx="3898900" cy="167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5CD17AA-00C8-1B0E-AB28-47EAD246E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91" y="1124591"/>
            <a:ext cx="3479800" cy="14605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90CE7F3-E1FC-E8A2-84AB-67E8D2E6E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2823435"/>
            <a:ext cx="3911600" cy="3289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CCA092-92B0-764E-3671-3AAB85BD8C49}"/>
              </a:ext>
            </a:extLst>
          </p:cNvPr>
          <p:cNvCxnSpPr/>
          <p:nvPr/>
        </p:nvCxnSpPr>
        <p:spPr>
          <a:xfrm>
            <a:off x="6731000" y="5472540"/>
            <a:ext cx="391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F75F8FD-617B-91FC-6A60-0F6D0ABEB0B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17906" y="1909634"/>
            <a:ext cx="2051050" cy="1609483"/>
          </a:xfrm>
          <a:prstGeom prst="bentConnector4">
            <a:avLst>
              <a:gd name="adj1" fmla="val -31411"/>
              <a:gd name="adj2" fmla="val 76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FF9B33C-0AEB-256C-CB79-4537C64DDF0D}"/>
              </a:ext>
            </a:extLst>
          </p:cNvPr>
          <p:cNvCxnSpPr>
            <a:cxnSpLocks/>
          </p:cNvCxnSpPr>
          <p:nvPr/>
        </p:nvCxnSpPr>
        <p:spPr>
          <a:xfrm flipV="1">
            <a:off x="5027277" y="2878319"/>
            <a:ext cx="1703723" cy="16868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EAB30E2-3D44-CC61-6B5B-98F31A235A4B}"/>
              </a:ext>
            </a:extLst>
          </p:cNvPr>
          <p:cNvCxnSpPr>
            <a:cxnSpLocks/>
          </p:cNvCxnSpPr>
          <p:nvPr/>
        </p:nvCxnSpPr>
        <p:spPr>
          <a:xfrm>
            <a:off x="5027277" y="4813987"/>
            <a:ext cx="1703723" cy="9634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C2A7D2-1787-1335-3FC3-AE9F7A3EBB27}"/>
              </a:ext>
            </a:extLst>
          </p:cNvPr>
          <p:cNvCxnSpPr>
            <a:cxnSpLocks/>
          </p:cNvCxnSpPr>
          <p:nvPr/>
        </p:nvCxnSpPr>
        <p:spPr>
          <a:xfrm flipV="1">
            <a:off x="5027277" y="1494617"/>
            <a:ext cx="1739514" cy="2834987"/>
          </a:xfrm>
          <a:prstGeom prst="bentConnector3">
            <a:avLst>
              <a:gd name="adj1" fmla="val 221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1636949" y="1787237"/>
            <a:ext cx="2229622" cy="26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14A414-DFB3-FE29-2294-08321ED7ABF0}"/>
              </a:ext>
            </a:extLst>
          </p:cNvPr>
          <p:cNvSpPr/>
          <p:nvPr/>
        </p:nvSpPr>
        <p:spPr>
          <a:xfrm>
            <a:off x="6384492" y="111804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03F588-879F-C922-234A-BA189DEDDA46}"/>
              </a:ext>
            </a:extLst>
          </p:cNvPr>
          <p:cNvSpPr/>
          <p:nvPr/>
        </p:nvSpPr>
        <p:spPr>
          <a:xfrm>
            <a:off x="6310745" y="296050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9FA6AB-3CA8-97A3-6109-606380C619AC}"/>
              </a:ext>
            </a:extLst>
          </p:cNvPr>
          <p:cNvSpPr/>
          <p:nvPr/>
        </p:nvSpPr>
        <p:spPr>
          <a:xfrm>
            <a:off x="6361545" y="5832828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152E91-BE89-3913-6592-B22663CB4F08}"/>
              </a:ext>
            </a:extLst>
          </p:cNvPr>
          <p:cNvSpPr/>
          <p:nvPr/>
        </p:nvSpPr>
        <p:spPr>
          <a:xfrm>
            <a:off x="2684995" y="242451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916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09162C-8364-CBC7-13C0-1FCB6C52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47" y="987073"/>
            <a:ext cx="6658263" cy="4883853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CAN RX Message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5110410" y="5192957"/>
            <a:ext cx="1691640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8FE1C-6EDC-F62A-E1EE-508CC709B531}"/>
              </a:ext>
            </a:extLst>
          </p:cNvPr>
          <p:cNvSpPr/>
          <p:nvPr/>
        </p:nvSpPr>
        <p:spPr>
          <a:xfrm>
            <a:off x="6802589" y="5192956"/>
            <a:ext cx="1662544" cy="32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6EBA0-FAEA-E04B-779A-219085235E5D}"/>
              </a:ext>
            </a:extLst>
          </p:cNvPr>
          <p:cNvSpPr/>
          <p:nvPr/>
        </p:nvSpPr>
        <p:spPr>
          <a:xfrm>
            <a:off x="8462680" y="5192957"/>
            <a:ext cx="1609344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message&#10;&#10;Description automatically generated">
            <a:extLst>
              <a:ext uri="{FF2B5EF4-FFF2-40B4-BE49-F238E27FC236}">
                <a16:creationId xmlns:a16="http://schemas.microsoft.com/office/drawing/2014/main" id="{951703F5-88F0-B322-FA0A-35FC9E49B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95" y="987072"/>
            <a:ext cx="4313959" cy="27116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B8AD79-62D3-9430-ACC1-0C38D1B40221}"/>
              </a:ext>
            </a:extLst>
          </p:cNvPr>
          <p:cNvCxnSpPr/>
          <p:nvPr/>
        </p:nvCxnSpPr>
        <p:spPr>
          <a:xfrm>
            <a:off x="10113589" y="5514108"/>
            <a:ext cx="13718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1EF25-ACFF-4670-B797-C263D0D74F3E}"/>
              </a:ext>
            </a:extLst>
          </p:cNvPr>
          <p:cNvSpPr/>
          <p:nvPr/>
        </p:nvSpPr>
        <p:spPr>
          <a:xfrm>
            <a:off x="10072024" y="5192956"/>
            <a:ext cx="1609344" cy="538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D760C-3CE9-13E0-6DF4-A4C9E32BBCD6}"/>
              </a:ext>
            </a:extLst>
          </p:cNvPr>
          <p:cNvSpPr/>
          <p:nvPr/>
        </p:nvSpPr>
        <p:spPr>
          <a:xfrm>
            <a:off x="5109870" y="5514104"/>
            <a:ext cx="2205329" cy="5386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49AE65-9F47-CDA4-96AD-FE2A3B54F59E}"/>
              </a:ext>
            </a:extLst>
          </p:cNvPr>
          <p:cNvSpPr/>
          <p:nvPr/>
        </p:nvSpPr>
        <p:spPr>
          <a:xfrm>
            <a:off x="5936672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D52C5E-3D7B-18B1-9894-1AD89B6EA58D}"/>
              </a:ext>
            </a:extLst>
          </p:cNvPr>
          <p:cNvSpPr/>
          <p:nvPr/>
        </p:nvSpPr>
        <p:spPr>
          <a:xfrm>
            <a:off x="7474533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C672D-D38F-AAD8-2250-23F8E45A1EAB}"/>
              </a:ext>
            </a:extLst>
          </p:cNvPr>
          <p:cNvSpPr/>
          <p:nvPr/>
        </p:nvSpPr>
        <p:spPr>
          <a:xfrm>
            <a:off x="9108024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773E22-E8EA-FF0D-912F-DD65859E51CA}"/>
              </a:ext>
            </a:extLst>
          </p:cNvPr>
          <p:cNvSpPr/>
          <p:nvPr/>
        </p:nvSpPr>
        <p:spPr>
          <a:xfrm>
            <a:off x="10754608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767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DC2B4-4C2B-BE55-32A4-80574DA4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18" y="910262"/>
            <a:ext cx="8389919" cy="5827386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777767" y="184848"/>
            <a:ext cx="1035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Transparent UART Service (TRSPS): RX Message </a:t>
            </a:r>
          </a:p>
        </p:txBody>
      </p:sp>
    </p:spTree>
    <p:extLst>
      <p:ext uri="{BB962C8B-B14F-4D97-AF65-F5344CB8AC3E}">
        <p14:creationId xmlns:p14="http://schemas.microsoft.com/office/powerpoint/2010/main" val="12845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484549" y="170994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Transmitting CAN Messages (1)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B992862-F71B-708B-868E-2B8AB7C1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2" y="874955"/>
            <a:ext cx="11477034" cy="5189513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D04653-22AB-5300-6AF8-E9A1193B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801" y="4952524"/>
            <a:ext cx="4051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Transmitting CAN Messages (2) 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3D83D2-01B5-D044-2C8B-9489F138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6" y="1305212"/>
            <a:ext cx="6580544" cy="50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5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5809DB5-DC47-002F-F9B3-2A81A75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87" y="-8839"/>
            <a:ext cx="3086100" cy="685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3FBCBBA-73B9-EA0C-92DF-298CE3D2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C394D8D-E944-3793-2436-58ECF54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0" y="-8839"/>
            <a:ext cx="30861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81782F-A859-468E-D77E-848BC40CFB9F}"/>
              </a:ext>
            </a:extLst>
          </p:cNvPr>
          <p:cNvSpPr/>
          <p:nvPr/>
        </p:nvSpPr>
        <p:spPr>
          <a:xfrm>
            <a:off x="692727" y="762000"/>
            <a:ext cx="1146583" cy="130232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CFD4E-F7A2-E6B3-F645-273B5DD20005}"/>
              </a:ext>
            </a:extLst>
          </p:cNvPr>
          <p:cNvSpPr/>
          <p:nvPr/>
        </p:nvSpPr>
        <p:spPr>
          <a:xfrm>
            <a:off x="4552950" y="665018"/>
            <a:ext cx="1432214" cy="37407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D10EA-745F-C9C0-6D91-0033AD85EC45}"/>
              </a:ext>
            </a:extLst>
          </p:cNvPr>
          <p:cNvSpPr/>
          <p:nvPr/>
        </p:nvSpPr>
        <p:spPr>
          <a:xfrm>
            <a:off x="11222181" y="290945"/>
            <a:ext cx="573233" cy="22167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A37DF-5A93-FFCC-37D7-B54A68FB058B}"/>
              </a:ext>
            </a:extLst>
          </p:cNvPr>
          <p:cNvSpPr/>
          <p:nvPr/>
        </p:nvSpPr>
        <p:spPr>
          <a:xfrm>
            <a:off x="8626186" y="678873"/>
            <a:ext cx="1847849" cy="48490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303F958-A2BC-4DB5-078B-9C54E449E8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839310" y="852055"/>
            <a:ext cx="2713640" cy="561109"/>
          </a:xfrm>
          <a:prstGeom prst="bentConnector3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86E6BED-2584-96BA-2AE2-26B61F804543}"/>
              </a:ext>
            </a:extLst>
          </p:cNvPr>
          <p:cNvCxnSpPr>
            <a:cxnSpLocks/>
          </p:cNvCxnSpPr>
          <p:nvPr/>
        </p:nvCxnSpPr>
        <p:spPr>
          <a:xfrm flipV="1">
            <a:off x="5985164" y="401781"/>
            <a:ext cx="5243827" cy="450273"/>
          </a:xfrm>
          <a:prstGeom prst="bentConnector3">
            <a:avLst>
              <a:gd name="adj1" fmla="val 4128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CDC2BE1-4F84-F75E-B69D-460A274F605E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5400000">
            <a:off x="10203873" y="-141143"/>
            <a:ext cx="651164" cy="1958687"/>
          </a:xfrm>
          <a:prstGeom prst="bentConnector3">
            <a:avLst>
              <a:gd name="adj1" fmla="val 15851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6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56C26E7-4856-F3C9-DCA9-E248506C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3" y="914180"/>
            <a:ext cx="10896113" cy="56571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1CFD4E-F7A2-E6B3-F645-273B5DD20005}"/>
              </a:ext>
            </a:extLst>
          </p:cNvPr>
          <p:cNvSpPr/>
          <p:nvPr/>
        </p:nvSpPr>
        <p:spPr>
          <a:xfrm>
            <a:off x="668963" y="2504328"/>
            <a:ext cx="5342954" cy="37550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13" y="2617247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6" y="1652708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268" y="2356920"/>
            <a:ext cx="935535" cy="2045975"/>
          </a:xfrm>
          <a:prstGeom prst="rect">
            <a:avLst/>
          </a:prstGeom>
        </p:spPr>
      </p:pic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8420056" y="3276744"/>
            <a:ext cx="187959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WBZ45x CAN Sniffer &amp; BLE Peripheral Demo</a:t>
            </a:r>
          </a:p>
        </p:txBody>
      </p:sp>
      <p:pic>
        <p:nvPicPr>
          <p:cNvPr id="17" name="Picture 2" descr="MCP251863_WBZ451_SETUP">
            <a:extLst>
              <a:ext uri="{FF2B5EF4-FFF2-40B4-BE49-F238E27FC236}">
                <a16:creationId xmlns:a16="http://schemas.microsoft.com/office/drawing/2014/main" id="{660BEB33-45DF-4D3B-68B1-32308C19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" y="1958426"/>
            <a:ext cx="9321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5AA9CC-4A42-9C6D-D1D6-CCAEF3EE2F9E}"/>
              </a:ext>
            </a:extLst>
          </p:cNvPr>
          <p:cNvSpPr/>
          <p:nvPr/>
        </p:nvSpPr>
        <p:spPr>
          <a:xfrm>
            <a:off x="5084618" y="2921873"/>
            <a:ext cx="3796145" cy="32371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77808-4DA8-974D-0BC2-7FB274832D10}"/>
              </a:ext>
            </a:extLst>
          </p:cNvPr>
          <p:cNvSpPr txBox="1"/>
          <p:nvPr/>
        </p:nvSpPr>
        <p:spPr>
          <a:xfrm>
            <a:off x="5084618" y="6159059"/>
            <a:ext cx="37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Peripheral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C6F4E3-F889-2A0B-EE13-4B24EB5CE90C}"/>
              </a:ext>
            </a:extLst>
          </p:cNvPr>
          <p:cNvSpPr txBox="1"/>
          <p:nvPr/>
        </p:nvSpPr>
        <p:spPr>
          <a:xfrm>
            <a:off x="803564" y="4540466"/>
            <a:ext cx="32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Generate CAN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97AD5-D48B-44CD-FAFC-75160B26DC79}"/>
              </a:ext>
            </a:extLst>
          </p:cNvPr>
          <p:cNvSpPr txBox="1"/>
          <p:nvPr/>
        </p:nvSpPr>
        <p:spPr>
          <a:xfrm>
            <a:off x="10108354" y="5136049"/>
            <a:ext cx="20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Display CAN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7568-D9D5-2C34-DE43-98DAD7E595F5}"/>
              </a:ext>
            </a:extLst>
          </p:cNvPr>
          <p:cNvSpPr txBox="1"/>
          <p:nvPr/>
        </p:nvSpPr>
        <p:spPr>
          <a:xfrm>
            <a:off x="1996967" y="709095"/>
            <a:ext cx="864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https://github.com/MicrochipTech/pic32cxbz2_wbz45x_ble_can_bridge/tree/main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1921F39-930D-0D9F-D46E-6CE42990B2B0}"/>
              </a:ext>
            </a:extLst>
          </p:cNvPr>
          <p:cNvSpPr/>
          <p:nvPr/>
        </p:nvSpPr>
        <p:spPr>
          <a:xfrm>
            <a:off x="3852592" y="4483854"/>
            <a:ext cx="1135117" cy="482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1FFF1-3464-F66A-B314-32A4E93193A7}"/>
              </a:ext>
            </a:extLst>
          </p:cNvPr>
          <p:cNvSpPr txBox="1"/>
          <p:nvPr/>
        </p:nvSpPr>
        <p:spPr>
          <a:xfrm>
            <a:off x="914400" y="1319134"/>
            <a:ext cx="99834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WBZ451 Curiosity Development Board</a:t>
            </a:r>
            <a:endParaRPr lang="en-US" dirty="0">
              <a:hlinkClick r:id="rId2"/>
            </a:endParaRPr>
          </a:p>
          <a:p>
            <a:pPr lvl="1"/>
            <a:r>
              <a:rPr lang="en-US" sz="2000" dirty="0">
                <a:hlinkClick r:id="rId3"/>
              </a:rPr>
              <a:t>https://www.microchip.com/en-us/development-tool/ev96b94a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sz="2400" dirty="0"/>
              <a:t>2. MCP251863 Click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5"/>
              </a:rPr>
              <a:t>https://www.mikroe.com/mcp251863-click?srsltid=AfmBOoqqWx3FLqSSru9wg51ifptIEg7CX1Li5gTEB4vZSk3n0aIQFWH6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3. CAN Bus Analyzer Tool (or equivalent)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6"/>
              </a:rPr>
              <a:t>https://www.microchip.com/en-us/development-tool/APGDT002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#1: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Direct Connection to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32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83" y="6138164"/>
            <a:ext cx="2578100" cy="69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1C015E6-4D3B-1B99-A4A0-9215DA94C8C6}"/>
              </a:ext>
            </a:extLst>
          </p:cNvPr>
          <p:cNvGrpSpPr/>
          <p:nvPr/>
        </p:nvGrpSpPr>
        <p:grpSpPr>
          <a:xfrm>
            <a:off x="1614667" y="1495097"/>
            <a:ext cx="2185247" cy="4924096"/>
            <a:chOff x="4488822" y="818158"/>
            <a:chExt cx="2504401" cy="6134435"/>
          </a:xfrm>
        </p:grpSpPr>
        <p:pic>
          <p:nvPicPr>
            <p:cNvPr id="2" name="Picture 2" descr="Large, zoomable image of Microchip Technology EV96B94A Development Boards. 1 of 5">
              <a:extLst>
                <a:ext uri="{FF2B5EF4-FFF2-40B4-BE49-F238E27FC236}">
                  <a16:creationId xmlns:a16="http://schemas.microsoft.com/office/drawing/2014/main" id="{399FF28B-3ABC-89D7-74D9-48AC07E4D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53318" y="3212687"/>
              <a:ext cx="4975410" cy="250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A close-up of a computer chip&#10;&#10;Description automatically generated">
              <a:extLst>
                <a:ext uri="{FF2B5EF4-FFF2-40B4-BE49-F238E27FC236}">
                  <a16:creationId xmlns:a16="http://schemas.microsoft.com/office/drawing/2014/main" id="{8F0FE22A-2B54-E6F7-9AA0-0F1C774B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07" y="818158"/>
              <a:ext cx="1769241" cy="1241007"/>
            </a:xfrm>
            <a:prstGeom prst="rect">
              <a:avLst/>
            </a:prstGeom>
          </p:spPr>
        </p:pic>
        <p:pic>
          <p:nvPicPr>
            <p:cNvPr id="40" name="Picture 39" descr="A close-up of a green circuit board&#10;&#10;Description automatically generated">
              <a:extLst>
                <a:ext uri="{FF2B5EF4-FFF2-40B4-BE49-F238E27FC236}">
                  <a16:creationId xmlns:a16="http://schemas.microsoft.com/office/drawing/2014/main" id="{B36E59CC-6C44-2B03-BFC0-7B9F653B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2984" y="2059165"/>
              <a:ext cx="1410877" cy="256633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C6744E-C093-88D7-4C58-77CA47FFFBA4}"/>
              </a:ext>
            </a:extLst>
          </p:cNvPr>
          <p:cNvSpPr txBox="1"/>
          <p:nvPr/>
        </p:nvSpPr>
        <p:spPr>
          <a:xfrm>
            <a:off x="4768024" y="2213195"/>
            <a:ext cx="6687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MCP251863 Click Board Modifications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Bend (outward 90 degrees) Pin 13 (IN1) &amp; Pin 14 (IN0) so that they can’t be inserted into the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header.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Solder a jumper wire to short/connect Pin 2 (NC) &amp; Pin 13 (IN1).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Install the Click board directly onto the Curiosity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socket (only Pins 13 &amp; 14 will not make their connections).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73DE6-2120-004E-8A2F-A6ECC84D8D5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396827" y="3717765"/>
            <a:ext cx="651796" cy="19030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1A0D818-9B95-3B71-C145-1C8E05F2E57A}"/>
              </a:ext>
            </a:extLst>
          </p:cNvPr>
          <p:cNvSpPr/>
          <p:nvPr/>
        </p:nvSpPr>
        <p:spPr>
          <a:xfrm>
            <a:off x="2065367" y="3590215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89773-05A3-6980-2774-A24D750EFB8B}"/>
              </a:ext>
            </a:extLst>
          </p:cNvPr>
          <p:cNvSpPr/>
          <p:nvPr/>
        </p:nvSpPr>
        <p:spPr>
          <a:xfrm>
            <a:off x="3048623" y="3808217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81FFA-0719-E95C-9068-D99743FEE985}"/>
              </a:ext>
            </a:extLst>
          </p:cNvPr>
          <p:cNvCxnSpPr/>
          <p:nvPr/>
        </p:nvCxnSpPr>
        <p:spPr>
          <a:xfrm>
            <a:off x="3338013" y="3908065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2C5EF-CB4E-1348-2417-3E5D010A8DCE}"/>
              </a:ext>
            </a:extLst>
          </p:cNvPr>
          <p:cNvCxnSpPr/>
          <p:nvPr/>
        </p:nvCxnSpPr>
        <p:spPr>
          <a:xfrm>
            <a:off x="3338013" y="3808217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E14538-DA34-ABEC-CE74-DFA6636F3FE7}"/>
              </a:ext>
            </a:extLst>
          </p:cNvPr>
          <p:cNvSpPr/>
          <p:nvPr/>
        </p:nvSpPr>
        <p:spPr>
          <a:xfrm>
            <a:off x="3828088" y="367540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4350FF-11B2-138B-B36B-DA5FDB4EE768}"/>
              </a:ext>
            </a:extLst>
          </p:cNvPr>
          <p:cNvSpPr/>
          <p:nvPr/>
        </p:nvSpPr>
        <p:spPr>
          <a:xfrm>
            <a:off x="2529076" y="3869360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58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E1F2227-D316-01D4-1568-B199E471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0" y="922028"/>
            <a:ext cx="4760806" cy="47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5554" y="2483610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#2: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Female-to-Male Jumper Wires (10)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6A2F9-1AD3-DF0D-0FE3-2461EAC1C0AB}"/>
              </a:ext>
            </a:extLst>
          </p:cNvPr>
          <p:cNvCxnSpPr/>
          <p:nvPr/>
        </p:nvCxnSpPr>
        <p:spPr>
          <a:xfrm>
            <a:off x="3796145" y="3865423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6237-D9C3-3F09-C21C-30CA521FC829}"/>
              </a:ext>
            </a:extLst>
          </p:cNvPr>
          <p:cNvCxnSpPr/>
          <p:nvPr/>
        </p:nvCxnSpPr>
        <p:spPr>
          <a:xfrm>
            <a:off x="3796145" y="4211786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3F189-C96D-17A5-9091-28E878425EA0}"/>
              </a:ext>
            </a:extLst>
          </p:cNvPr>
          <p:cNvCxnSpPr/>
          <p:nvPr/>
        </p:nvCxnSpPr>
        <p:spPr>
          <a:xfrm>
            <a:off x="3796145" y="440575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E0FEF-106B-019D-E1E6-CC62271030CB}"/>
              </a:ext>
            </a:extLst>
          </p:cNvPr>
          <p:cNvCxnSpPr/>
          <p:nvPr/>
        </p:nvCxnSpPr>
        <p:spPr>
          <a:xfrm>
            <a:off x="3796145" y="4572004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C68F1-E71F-1E34-3AF2-7E3BD685E267}"/>
              </a:ext>
            </a:extLst>
          </p:cNvPr>
          <p:cNvCxnSpPr/>
          <p:nvPr/>
        </p:nvCxnSpPr>
        <p:spPr>
          <a:xfrm>
            <a:off x="3796145" y="473826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69712-D7FB-E549-9FEB-5F9C22DAA97C}"/>
              </a:ext>
            </a:extLst>
          </p:cNvPr>
          <p:cNvCxnSpPr/>
          <p:nvPr/>
        </p:nvCxnSpPr>
        <p:spPr>
          <a:xfrm>
            <a:off x="3796145" y="4918368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363157-61E0-A087-9F6F-A165D8250C88}"/>
              </a:ext>
            </a:extLst>
          </p:cNvPr>
          <p:cNvCxnSpPr/>
          <p:nvPr/>
        </p:nvCxnSpPr>
        <p:spPr>
          <a:xfrm>
            <a:off x="3782290" y="5098477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532447-4498-C467-4B9B-1CCB38978223}"/>
              </a:ext>
            </a:extLst>
          </p:cNvPr>
          <p:cNvCxnSpPr/>
          <p:nvPr/>
        </p:nvCxnSpPr>
        <p:spPr>
          <a:xfrm>
            <a:off x="446930" y="4404942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B071A-A9D3-6F30-AE1C-2C86C99E82BA}"/>
              </a:ext>
            </a:extLst>
          </p:cNvPr>
          <p:cNvCxnSpPr>
            <a:cxnSpLocks/>
          </p:cNvCxnSpPr>
          <p:nvPr/>
        </p:nvCxnSpPr>
        <p:spPr>
          <a:xfrm flipH="1">
            <a:off x="449465" y="4404942"/>
            <a:ext cx="8545" cy="24167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7853E8-7F11-80B6-1968-954136FCCC12}"/>
              </a:ext>
            </a:extLst>
          </p:cNvPr>
          <p:cNvCxnSpPr>
            <a:cxnSpLocks/>
          </p:cNvCxnSpPr>
          <p:nvPr/>
        </p:nvCxnSpPr>
        <p:spPr>
          <a:xfrm>
            <a:off x="449465" y="6807801"/>
            <a:ext cx="7557653" cy="277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E1ACF-DCD7-61FE-D1DB-9843A7198CD3}"/>
              </a:ext>
            </a:extLst>
          </p:cNvPr>
          <p:cNvCxnSpPr>
            <a:cxnSpLocks/>
          </p:cNvCxnSpPr>
          <p:nvPr/>
        </p:nvCxnSpPr>
        <p:spPr>
          <a:xfrm flipH="1">
            <a:off x="8004583" y="4088413"/>
            <a:ext cx="2535" cy="27485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015C31-F393-B23F-7A4C-BCDF05D362B4}"/>
              </a:ext>
            </a:extLst>
          </p:cNvPr>
          <p:cNvCxnSpPr>
            <a:cxnSpLocks/>
          </p:cNvCxnSpPr>
          <p:nvPr/>
        </p:nvCxnSpPr>
        <p:spPr>
          <a:xfrm flipH="1" flipV="1">
            <a:off x="5545206" y="4044723"/>
            <a:ext cx="2461912" cy="4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36AC8E-BBBB-44CE-DBDE-4B482F6222A3}"/>
              </a:ext>
            </a:extLst>
          </p:cNvPr>
          <p:cNvSpPr txBox="1"/>
          <p:nvPr/>
        </p:nvSpPr>
        <p:spPr>
          <a:xfrm>
            <a:off x="5517985" y="383449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8A137-8E5B-20CC-1DEC-2FCE58672C2B}"/>
              </a:ext>
            </a:extLst>
          </p:cNvPr>
          <p:cNvSpPr txBox="1"/>
          <p:nvPr/>
        </p:nvSpPr>
        <p:spPr>
          <a:xfrm>
            <a:off x="5024849" y="471216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7D679-BE83-B37F-BD6A-4EB9EC6DEFB7}"/>
              </a:ext>
            </a:extLst>
          </p:cNvPr>
          <p:cNvSpPr txBox="1"/>
          <p:nvPr/>
        </p:nvSpPr>
        <p:spPr>
          <a:xfrm>
            <a:off x="5024849" y="400410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EC203-20A4-7A50-7A4F-4221A0ED986B}"/>
              </a:ext>
            </a:extLst>
          </p:cNvPr>
          <p:cNvSpPr txBox="1"/>
          <p:nvPr/>
        </p:nvSpPr>
        <p:spPr>
          <a:xfrm>
            <a:off x="5024849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BC954-269F-6CF5-3210-DDEBA4EDCDF7}"/>
              </a:ext>
            </a:extLst>
          </p:cNvPr>
          <p:cNvSpPr txBox="1"/>
          <p:nvPr/>
        </p:nvSpPr>
        <p:spPr>
          <a:xfrm>
            <a:off x="5024849" y="43780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29F8B-6345-7655-71D9-5C2E1A9011E6}"/>
              </a:ext>
            </a:extLst>
          </p:cNvPr>
          <p:cNvSpPr txBox="1"/>
          <p:nvPr/>
        </p:nvSpPr>
        <p:spPr>
          <a:xfrm>
            <a:off x="5024849" y="45299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015A26-11EB-A976-2A2C-E99EBB437054}"/>
              </a:ext>
            </a:extLst>
          </p:cNvPr>
          <p:cNvSpPr txBox="1"/>
          <p:nvPr/>
        </p:nvSpPr>
        <p:spPr>
          <a:xfrm>
            <a:off x="5024849" y="3643876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D76303-2C5A-1298-A2DE-EE4F48152067}"/>
              </a:ext>
            </a:extLst>
          </p:cNvPr>
          <p:cNvSpPr txBox="1"/>
          <p:nvPr/>
        </p:nvSpPr>
        <p:spPr>
          <a:xfrm>
            <a:off x="5024849" y="490136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7746-8F48-3B43-E010-B45D21076E6A}"/>
              </a:ext>
            </a:extLst>
          </p:cNvPr>
          <p:cNvSpPr txBox="1"/>
          <p:nvPr/>
        </p:nvSpPr>
        <p:spPr>
          <a:xfrm>
            <a:off x="1841842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85A3-D7D1-22C2-1B6A-C2F3A3FAAC49}"/>
              </a:ext>
            </a:extLst>
          </p:cNvPr>
          <p:cNvSpPr txBox="1"/>
          <p:nvPr/>
        </p:nvSpPr>
        <p:spPr>
          <a:xfrm>
            <a:off x="3796145" y="470906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ED0B-357D-BB90-4F70-3C1BC141F707}"/>
              </a:ext>
            </a:extLst>
          </p:cNvPr>
          <p:cNvSpPr txBox="1"/>
          <p:nvPr/>
        </p:nvSpPr>
        <p:spPr>
          <a:xfrm>
            <a:off x="3796145" y="4001004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E579-9056-CE6A-A94A-31E094B0F089}"/>
              </a:ext>
            </a:extLst>
          </p:cNvPr>
          <p:cNvSpPr txBox="1"/>
          <p:nvPr/>
        </p:nvSpPr>
        <p:spPr>
          <a:xfrm>
            <a:off x="3796145" y="419483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A306B-6F3B-AB1F-7053-805A0707860F}"/>
              </a:ext>
            </a:extLst>
          </p:cNvPr>
          <p:cNvSpPr txBox="1"/>
          <p:nvPr/>
        </p:nvSpPr>
        <p:spPr>
          <a:xfrm>
            <a:off x="3796145" y="43749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742F6-41A9-B6F2-B86C-3BB3890C0D4D}"/>
              </a:ext>
            </a:extLst>
          </p:cNvPr>
          <p:cNvSpPr txBox="1"/>
          <p:nvPr/>
        </p:nvSpPr>
        <p:spPr>
          <a:xfrm>
            <a:off x="3796145" y="45268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6CE27-64B1-D62B-9A59-856EBCB1C703}"/>
              </a:ext>
            </a:extLst>
          </p:cNvPr>
          <p:cNvSpPr txBox="1"/>
          <p:nvPr/>
        </p:nvSpPr>
        <p:spPr>
          <a:xfrm>
            <a:off x="3796145" y="364078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6CF04-7221-ABB1-77D4-9AC6AA5CC662}"/>
              </a:ext>
            </a:extLst>
          </p:cNvPr>
          <p:cNvSpPr txBox="1"/>
          <p:nvPr/>
        </p:nvSpPr>
        <p:spPr>
          <a:xfrm>
            <a:off x="3796145" y="489827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9B1D8-D700-B19D-3117-28068ADE70C6}"/>
              </a:ext>
            </a:extLst>
          </p:cNvPr>
          <p:cNvCxnSpPr>
            <a:cxnSpLocks/>
          </p:cNvCxnSpPr>
          <p:nvPr/>
        </p:nvCxnSpPr>
        <p:spPr>
          <a:xfrm>
            <a:off x="693683" y="4925654"/>
            <a:ext cx="14684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F36B45-8C9A-ABCC-8942-8241B40046D4}"/>
              </a:ext>
            </a:extLst>
          </p:cNvPr>
          <p:cNvCxnSpPr>
            <a:cxnSpLocks/>
          </p:cNvCxnSpPr>
          <p:nvPr/>
        </p:nvCxnSpPr>
        <p:spPr>
          <a:xfrm>
            <a:off x="683001" y="4918368"/>
            <a:ext cx="8377" cy="18030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5FFBC4-F2C4-5EB7-F501-8355FB292D6C}"/>
              </a:ext>
            </a:extLst>
          </p:cNvPr>
          <p:cNvCxnSpPr>
            <a:cxnSpLocks/>
          </p:cNvCxnSpPr>
          <p:nvPr/>
        </p:nvCxnSpPr>
        <p:spPr>
          <a:xfrm>
            <a:off x="683001" y="6721376"/>
            <a:ext cx="7189247" cy="293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963D07-D5C2-6719-5D68-913E4E11E919}"/>
              </a:ext>
            </a:extLst>
          </p:cNvPr>
          <p:cNvCxnSpPr>
            <a:cxnSpLocks/>
          </p:cNvCxnSpPr>
          <p:nvPr/>
        </p:nvCxnSpPr>
        <p:spPr>
          <a:xfrm>
            <a:off x="7872248" y="4907858"/>
            <a:ext cx="0" cy="18476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6213A4-A3F0-5AA4-79FE-09EC3A2EFFC0}"/>
              </a:ext>
            </a:extLst>
          </p:cNvPr>
          <p:cNvCxnSpPr>
            <a:cxnSpLocks/>
          </p:cNvCxnSpPr>
          <p:nvPr/>
        </p:nvCxnSpPr>
        <p:spPr>
          <a:xfrm>
            <a:off x="7045422" y="4916701"/>
            <a:ext cx="826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305AF-6490-FEEE-6FA9-34B1BA1A08EA}"/>
              </a:ext>
            </a:extLst>
          </p:cNvPr>
          <p:cNvCxnSpPr>
            <a:cxnSpLocks/>
          </p:cNvCxnSpPr>
          <p:nvPr/>
        </p:nvCxnSpPr>
        <p:spPr>
          <a:xfrm>
            <a:off x="7055932" y="5087967"/>
            <a:ext cx="585088" cy="105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065B30-FACC-20DF-7D96-0FB850CCE379}"/>
              </a:ext>
            </a:extLst>
          </p:cNvPr>
          <p:cNvCxnSpPr>
            <a:cxnSpLocks/>
          </p:cNvCxnSpPr>
          <p:nvPr/>
        </p:nvCxnSpPr>
        <p:spPr>
          <a:xfrm>
            <a:off x="7630510" y="5098477"/>
            <a:ext cx="0" cy="15440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299966-D180-5DE9-533C-043217ABE057}"/>
              </a:ext>
            </a:extLst>
          </p:cNvPr>
          <p:cNvCxnSpPr>
            <a:cxnSpLocks/>
          </p:cNvCxnSpPr>
          <p:nvPr/>
        </p:nvCxnSpPr>
        <p:spPr>
          <a:xfrm>
            <a:off x="1032588" y="6595942"/>
            <a:ext cx="6604159" cy="44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E5EA2C-0BC6-FC39-CA66-604B7AC4F8FA}"/>
              </a:ext>
            </a:extLst>
          </p:cNvPr>
          <p:cNvCxnSpPr>
            <a:cxnSpLocks/>
          </p:cNvCxnSpPr>
          <p:nvPr/>
        </p:nvCxnSpPr>
        <p:spPr>
          <a:xfrm>
            <a:off x="1043098" y="5087967"/>
            <a:ext cx="0" cy="15079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2266D6-6E86-167C-EC6D-18D15F138A97}"/>
              </a:ext>
            </a:extLst>
          </p:cNvPr>
          <p:cNvCxnSpPr>
            <a:cxnSpLocks/>
          </p:cNvCxnSpPr>
          <p:nvPr/>
        </p:nvCxnSpPr>
        <p:spPr>
          <a:xfrm>
            <a:off x="1043098" y="5098477"/>
            <a:ext cx="11167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3614A9-E9E1-C92E-6948-2386A99BFF2C}"/>
              </a:ext>
            </a:extLst>
          </p:cNvPr>
          <p:cNvSpPr txBox="1"/>
          <p:nvPr/>
        </p:nvSpPr>
        <p:spPr>
          <a:xfrm>
            <a:off x="1857822" y="471720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BE2E5-61BA-799C-C76D-3F45A1499670}"/>
              </a:ext>
            </a:extLst>
          </p:cNvPr>
          <p:cNvSpPr txBox="1"/>
          <p:nvPr/>
        </p:nvSpPr>
        <p:spPr>
          <a:xfrm>
            <a:off x="1857821" y="488597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37802B-0E06-940D-7233-51F0291DB9EB}"/>
              </a:ext>
            </a:extLst>
          </p:cNvPr>
          <p:cNvSpPr txBox="1"/>
          <p:nvPr/>
        </p:nvSpPr>
        <p:spPr>
          <a:xfrm>
            <a:off x="7165664" y="4892681"/>
            <a:ext cx="35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161E74C5-D2F4-8569-6749-59E51FEA8810}"/>
              </a:ext>
            </a:extLst>
          </p:cNvPr>
          <p:cNvSpPr txBox="1"/>
          <p:nvPr/>
        </p:nvSpPr>
        <p:spPr>
          <a:xfrm>
            <a:off x="7161562" y="4701005"/>
            <a:ext cx="57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D0677D3C-7086-22C6-F209-40B78C9D6076}"/>
              </a:ext>
            </a:extLst>
          </p:cNvPr>
          <p:cNvSpPr txBox="1"/>
          <p:nvPr/>
        </p:nvSpPr>
        <p:spPr>
          <a:xfrm>
            <a:off x="2151040" y="5297028"/>
            <a:ext cx="171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Side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5F85A03-9F46-E8AC-62ED-846B79E9FE57}"/>
              </a:ext>
            </a:extLst>
          </p:cNvPr>
          <p:cNvSpPr txBox="1"/>
          <p:nvPr/>
        </p:nvSpPr>
        <p:spPr>
          <a:xfrm>
            <a:off x="5238818" y="1045642"/>
            <a:ext cx="200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Side</a:t>
            </a:r>
          </a:p>
        </p:txBody>
      </p:sp>
    </p:spTree>
    <p:extLst>
      <p:ext uri="{BB962C8B-B14F-4D97-AF65-F5344CB8AC3E}">
        <p14:creationId xmlns:p14="http://schemas.microsoft.com/office/powerpoint/2010/main" val="127404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9987" y="2421513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469241" y="65546"/>
            <a:ext cx="9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Development Board : RESET Button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22E36E-9BCC-6E33-8E26-99F15B457055}"/>
              </a:ext>
            </a:extLst>
          </p:cNvPr>
          <p:cNvSpPr/>
          <p:nvPr/>
        </p:nvSpPr>
        <p:spPr>
          <a:xfrm>
            <a:off x="5344243" y="2966348"/>
            <a:ext cx="630621" cy="633248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EE6EEE0-E5FD-02D1-C342-8CDDAF21CD61}"/>
              </a:ext>
            </a:extLst>
          </p:cNvPr>
          <p:cNvSpPr/>
          <p:nvPr/>
        </p:nvSpPr>
        <p:spPr>
          <a:xfrm>
            <a:off x="5974864" y="2857960"/>
            <a:ext cx="2166648" cy="85002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BUTTON</a:t>
            </a:r>
          </a:p>
        </p:txBody>
      </p:sp>
      <p:pic>
        <p:nvPicPr>
          <p:cNvPr id="39" name="Picture 3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5A97EA-A4AD-BCBF-5005-CA3443F0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4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Module Pin Assignment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03CCDA-6ED7-98BD-6283-3B9C3D91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7" y="769623"/>
            <a:ext cx="8099346" cy="5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914400" y="1319134"/>
            <a:ext cx="99834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MPLAB X IDE</a:t>
            </a:r>
          </a:p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https://www.microchip.com/en-us/tools-resources/develop/mplab-x-ide#tabs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2. XC32 Compiler</a:t>
            </a:r>
          </a:p>
          <a:p>
            <a:endParaRPr lang="en-US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https://www.microchip.com/en-us/tools-resources/develop/mplab-xc-compilers/xc32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3. Microchip Bluetooth Data (MBD) Smartphone App</a:t>
            </a:r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https://play.google.com/store/apps/details?id=com.microchip.bluetooth.data&amp;hl=en_US&amp;pli=1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1058607"/>
            <a:ext cx="10972532" cy="523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1: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Launch the MPLAB X IDE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2: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the Demo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the MPLAB X main toolbar, select [File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Open Project]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Navigate to the location of the demo project folder:</a:t>
            </a:r>
          </a:p>
          <a:p>
            <a:pPr marL="804545" lvl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pic32cxbz2_wbz45x_ble_can_bridge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02_wbz451_mcp251863_CAN_BLE_Peripheral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firmware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(click on)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bleCan_Peripheral.X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folder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Project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3: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the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23290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Main Project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F2B978-8883-E4D9-D5E8-30E33767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49" y="5182413"/>
            <a:ext cx="5156200" cy="1409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936440" y="5240592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FBCB51-BC78-FECA-56D9-295883A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633</Words>
  <Application>Microsoft Macintosh PowerPoint</Application>
  <PresentationFormat>Widescreen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Randy Wu - C14166</dc:creator>
  <cp:lastModifiedBy>Randy Wu - C14166</cp:lastModifiedBy>
  <cp:revision>52</cp:revision>
  <dcterms:created xsi:type="dcterms:W3CDTF">2024-07-27T00:34:26Z</dcterms:created>
  <dcterms:modified xsi:type="dcterms:W3CDTF">2024-09-15T00:15:24Z</dcterms:modified>
</cp:coreProperties>
</file>