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5BA2A-A0BD-4900-AD6B-4C8C4DCDD04A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1230-691A-4215-B839-5850D44C1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Laser Range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Laser Range finders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of Flight</a:t>
            </a:r>
          </a:p>
          <a:p>
            <a:pPr algn="ctr"/>
            <a:r>
              <a:rPr lang="en-US" dirty="0" smtClean="0"/>
              <a:t>(TOF)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16002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shift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16002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Triangulation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0" y="16002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Interference</a:t>
            </a:r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762000" y="2438400"/>
            <a:ext cx="1753394" cy="3733800"/>
            <a:chOff x="762000" y="2438400"/>
            <a:chExt cx="1753394" cy="318257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0" y="4841566"/>
              <a:ext cx="1585912" cy="779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3" name="Group 122"/>
            <p:cNvGrpSpPr/>
            <p:nvPr/>
          </p:nvGrpSpPr>
          <p:grpSpPr>
            <a:xfrm>
              <a:off x="762000" y="2438400"/>
              <a:ext cx="1753394" cy="2403405"/>
              <a:chOff x="762000" y="2438400"/>
              <a:chExt cx="1753394" cy="2403405"/>
            </a:xfrm>
          </p:grpSpPr>
          <p:grpSp>
            <p:nvGrpSpPr>
              <p:cNvPr id="3" name="Group 16"/>
              <p:cNvGrpSpPr/>
              <p:nvPr/>
            </p:nvGrpSpPr>
            <p:grpSpPr>
              <a:xfrm>
                <a:off x="762000" y="2438400"/>
                <a:ext cx="1753394" cy="305594"/>
                <a:chOff x="837406" y="2362994"/>
                <a:chExt cx="1753394" cy="305594"/>
              </a:xfrm>
            </p:grpSpPr>
            <p:grpSp>
              <p:nvGrpSpPr>
                <p:cNvPr id="5" name="Group 14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143000" y="2438401"/>
                  <a:ext cx="14478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lv-LV" sz="1400" dirty="0" smtClean="0"/>
                    <a:t>Long range</a:t>
                  </a:r>
                  <a:endParaRPr lang="en-US" sz="1400" dirty="0"/>
                </a:p>
              </p:txBody>
            </p:sp>
          </p:grpSp>
          <p:grpSp>
            <p:nvGrpSpPr>
              <p:cNvPr id="9" name="Group 28"/>
              <p:cNvGrpSpPr/>
              <p:nvPr/>
            </p:nvGrpSpPr>
            <p:grpSpPr>
              <a:xfrm>
                <a:off x="762000" y="2743200"/>
                <a:ext cx="1752600" cy="367844"/>
                <a:chOff x="837406" y="2362994"/>
                <a:chExt cx="1752600" cy="367844"/>
              </a:xfrm>
            </p:grpSpPr>
            <p:grpSp>
              <p:nvGrpSpPr>
                <p:cNvPr id="10" name="Group 29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1142206" y="2515394"/>
                  <a:ext cx="14478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lv-LV" sz="1400" dirty="0" smtClean="0"/>
                    <a:t>Middle accuracy</a:t>
                  </a:r>
                  <a:endParaRPr lang="en-US" sz="1400" dirty="0"/>
                </a:p>
              </p:txBody>
            </p:sp>
          </p:grpSp>
          <p:grpSp>
            <p:nvGrpSpPr>
              <p:cNvPr id="12" name="Group 33"/>
              <p:cNvGrpSpPr/>
              <p:nvPr/>
            </p:nvGrpSpPr>
            <p:grpSpPr>
              <a:xfrm>
                <a:off x="762000" y="3048000"/>
                <a:ext cx="1752600" cy="305594"/>
                <a:chOff x="837406" y="2362994"/>
                <a:chExt cx="1752600" cy="305594"/>
              </a:xfrm>
            </p:grpSpPr>
            <p:grpSp>
              <p:nvGrpSpPr>
                <p:cNvPr id="13" name="Group 34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1142206" y="2439194"/>
                  <a:ext cx="1447800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r>
                    <a:rPr lang="lv-LV" sz="1400" dirty="0" smtClean="0"/>
                    <a:t>Very fast</a:t>
                  </a:r>
                  <a:endParaRPr lang="en-US" sz="1400" dirty="0"/>
                </a:p>
              </p:txBody>
            </p:sp>
          </p:grpSp>
          <p:grpSp>
            <p:nvGrpSpPr>
              <p:cNvPr id="15" name="Group 38"/>
              <p:cNvGrpSpPr/>
              <p:nvPr/>
            </p:nvGrpSpPr>
            <p:grpSpPr>
              <a:xfrm>
                <a:off x="762000" y="3352800"/>
                <a:ext cx="1752600" cy="367844"/>
                <a:chOff x="837406" y="2362994"/>
                <a:chExt cx="1752600" cy="367844"/>
              </a:xfrm>
            </p:grpSpPr>
            <p:grpSp>
              <p:nvGrpSpPr>
                <p:cNvPr id="17" name="Group 39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1142206" y="2515394"/>
                  <a:ext cx="14478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lv-LV" sz="1400" dirty="0" smtClean="0"/>
                    <a:t>Expensive</a:t>
                  </a:r>
                  <a:endParaRPr lang="en-US" sz="1400" dirty="0"/>
                </a:p>
              </p:txBody>
            </p:sp>
          </p:grpSp>
          <p:grpSp>
            <p:nvGrpSpPr>
              <p:cNvPr id="74" name="Group 38"/>
              <p:cNvGrpSpPr/>
              <p:nvPr/>
            </p:nvGrpSpPr>
            <p:grpSpPr>
              <a:xfrm>
                <a:off x="762000" y="3657599"/>
                <a:ext cx="1753394" cy="1184206"/>
                <a:chOff x="837406" y="2362994"/>
                <a:chExt cx="1753394" cy="834651"/>
              </a:xfrm>
            </p:grpSpPr>
            <p:grpSp>
              <p:nvGrpSpPr>
                <p:cNvPr id="75" name="Group 39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1143000" y="2438401"/>
                  <a:ext cx="1447800" cy="759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 smtClean="0"/>
                    <a:t>Application: Aiming  tools, landscape &amp; constructions scanning tools, LIDARs, etc.</a:t>
                  </a:r>
                  <a:endParaRPr lang="en-US" sz="1400" dirty="0"/>
                </a:p>
              </p:txBody>
            </p:sp>
          </p:grpSp>
        </p:grpSp>
      </p:grpSp>
      <p:grpSp>
        <p:nvGrpSpPr>
          <p:cNvPr id="128" name="Group 127"/>
          <p:cNvGrpSpPr/>
          <p:nvPr/>
        </p:nvGrpSpPr>
        <p:grpSpPr>
          <a:xfrm>
            <a:off x="2819400" y="2438400"/>
            <a:ext cx="1752600" cy="3048000"/>
            <a:chOff x="2819400" y="2438400"/>
            <a:chExt cx="1752600" cy="3048000"/>
          </a:xfrm>
        </p:grpSpPr>
        <p:pic>
          <p:nvPicPr>
            <p:cNvPr id="81" name="Picture 8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0400" y="4724400"/>
              <a:ext cx="8382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4" name="Group 123"/>
            <p:cNvGrpSpPr/>
            <p:nvPr/>
          </p:nvGrpSpPr>
          <p:grpSpPr>
            <a:xfrm>
              <a:off x="2819400" y="2438400"/>
              <a:ext cx="1752600" cy="1867195"/>
              <a:chOff x="2819400" y="2438400"/>
              <a:chExt cx="1752600" cy="1867195"/>
            </a:xfrm>
          </p:grpSpPr>
          <p:grpSp>
            <p:nvGrpSpPr>
              <p:cNvPr id="18" name="Group 43"/>
              <p:cNvGrpSpPr/>
              <p:nvPr/>
            </p:nvGrpSpPr>
            <p:grpSpPr>
              <a:xfrm>
                <a:off x="2819400" y="2438400"/>
                <a:ext cx="1752600" cy="367844"/>
                <a:chOff x="837406" y="2362994"/>
                <a:chExt cx="1752600" cy="367844"/>
              </a:xfrm>
            </p:grpSpPr>
            <p:grpSp>
              <p:nvGrpSpPr>
                <p:cNvPr id="19" name="Group 44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/>
                <p:cNvSpPr txBox="1"/>
                <p:nvPr/>
              </p:nvSpPr>
              <p:spPr>
                <a:xfrm>
                  <a:off x="1142206" y="2515394"/>
                  <a:ext cx="14478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lv-LV" sz="1400" dirty="0" smtClean="0"/>
                    <a:t>Middle range</a:t>
                  </a:r>
                  <a:endParaRPr lang="en-US" sz="1400" dirty="0"/>
                </a:p>
              </p:txBody>
            </p:sp>
          </p:grpSp>
          <p:grpSp>
            <p:nvGrpSpPr>
              <p:cNvPr id="20" name="Group 53"/>
              <p:cNvGrpSpPr/>
              <p:nvPr/>
            </p:nvGrpSpPr>
            <p:grpSpPr>
              <a:xfrm>
                <a:off x="2819400" y="2743200"/>
                <a:ext cx="1752600" cy="381793"/>
                <a:chOff x="837406" y="2362994"/>
                <a:chExt cx="1752600" cy="381793"/>
              </a:xfrm>
            </p:grpSpPr>
            <p:grpSp>
              <p:nvGrpSpPr>
                <p:cNvPr id="21" name="Group 54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1142206" y="2515394"/>
                  <a:ext cx="1447800" cy="229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r>
                    <a:rPr lang="lv-LV" sz="1400" dirty="0" smtClean="0"/>
                    <a:t>Good accuracy</a:t>
                  </a:r>
                  <a:endParaRPr lang="en-US" sz="1400" dirty="0"/>
                </a:p>
              </p:txBody>
            </p:sp>
          </p:grpSp>
          <p:grpSp>
            <p:nvGrpSpPr>
              <p:cNvPr id="22" name="Group 58"/>
              <p:cNvGrpSpPr/>
              <p:nvPr/>
            </p:nvGrpSpPr>
            <p:grpSpPr>
              <a:xfrm>
                <a:off x="2819400" y="3048000"/>
                <a:ext cx="1752600" cy="381793"/>
                <a:chOff x="837406" y="2362994"/>
                <a:chExt cx="1752600" cy="381793"/>
              </a:xfrm>
            </p:grpSpPr>
            <p:grpSp>
              <p:nvGrpSpPr>
                <p:cNvPr id="23" name="Group 59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1142206" y="2515394"/>
                  <a:ext cx="1447800" cy="229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r>
                    <a:rPr lang="lv-LV" sz="1400" dirty="0" smtClean="0"/>
                    <a:t>Slow</a:t>
                  </a:r>
                  <a:endParaRPr lang="en-US" sz="1400" dirty="0"/>
                </a:p>
              </p:txBody>
            </p:sp>
          </p:grpSp>
          <p:grpSp>
            <p:nvGrpSpPr>
              <p:cNvPr id="24" name="Group 63"/>
              <p:cNvGrpSpPr/>
              <p:nvPr/>
            </p:nvGrpSpPr>
            <p:grpSpPr>
              <a:xfrm>
                <a:off x="2819400" y="3352800"/>
                <a:ext cx="1752600" cy="381793"/>
                <a:chOff x="837406" y="2362994"/>
                <a:chExt cx="1752600" cy="381793"/>
              </a:xfrm>
            </p:grpSpPr>
            <p:grpSp>
              <p:nvGrpSpPr>
                <p:cNvPr id="25" name="Group 64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1142206" y="2515394"/>
                  <a:ext cx="1447800" cy="229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r>
                    <a:rPr lang="lv-LV" sz="1400" dirty="0" smtClean="0"/>
                    <a:t>Affordable</a:t>
                  </a:r>
                  <a:endParaRPr lang="en-US" sz="1400" dirty="0"/>
                </a:p>
              </p:txBody>
            </p:sp>
          </p:grpSp>
          <p:grpSp>
            <p:nvGrpSpPr>
              <p:cNvPr id="83" name="Group 63"/>
              <p:cNvGrpSpPr/>
              <p:nvPr/>
            </p:nvGrpSpPr>
            <p:grpSpPr>
              <a:xfrm>
                <a:off x="2819400" y="3657600"/>
                <a:ext cx="1752600" cy="647995"/>
                <a:chOff x="837406" y="2362994"/>
                <a:chExt cx="1752600" cy="433122"/>
              </a:xfrm>
            </p:grpSpPr>
            <p:grpSp>
              <p:nvGrpSpPr>
                <p:cNvPr id="84" name="Group 64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1142206" y="2566723"/>
                  <a:ext cx="1447800" cy="229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r>
                    <a:rPr lang="lv-LV" sz="1400" dirty="0" smtClean="0"/>
                    <a:t>Application: Constructions, DIY</a:t>
                  </a:r>
                  <a:endParaRPr lang="en-US" sz="1400" dirty="0"/>
                </a:p>
              </p:txBody>
            </p:sp>
          </p:grpSp>
        </p:grpSp>
      </p:grpSp>
      <p:grpSp>
        <p:nvGrpSpPr>
          <p:cNvPr id="126" name="Group 125"/>
          <p:cNvGrpSpPr/>
          <p:nvPr/>
        </p:nvGrpSpPr>
        <p:grpSpPr>
          <a:xfrm>
            <a:off x="7010400" y="2438400"/>
            <a:ext cx="1753394" cy="1752600"/>
            <a:chOff x="7010400" y="2438400"/>
            <a:chExt cx="1753394" cy="1752600"/>
          </a:xfrm>
        </p:grpSpPr>
        <p:grpSp>
          <p:nvGrpSpPr>
            <p:cNvPr id="98" name="Group 68"/>
            <p:cNvGrpSpPr/>
            <p:nvPr/>
          </p:nvGrpSpPr>
          <p:grpSpPr>
            <a:xfrm>
              <a:off x="7010400" y="2438400"/>
              <a:ext cx="1753394" cy="305594"/>
              <a:chOff x="837406" y="2362994"/>
              <a:chExt cx="1753394" cy="305594"/>
            </a:xfrm>
          </p:grpSpPr>
          <p:grpSp>
            <p:nvGrpSpPr>
              <p:cNvPr id="99" name="Group 69"/>
              <p:cNvGrpSpPr/>
              <p:nvPr/>
            </p:nvGrpSpPr>
            <p:grpSpPr>
              <a:xfrm>
                <a:off x="837406" y="2362994"/>
                <a:ext cx="229394" cy="305594"/>
                <a:chOff x="837406" y="2439988"/>
                <a:chExt cx="229394" cy="305594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 rot="5400000">
                  <a:off x="686197" y="2591197"/>
                  <a:ext cx="304006" cy="1588"/>
                </a:xfrm>
                <a:prstGeom prst="line">
                  <a:avLst/>
                </a:prstGeom>
                <a:ln w="15875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838200" y="2743994"/>
                  <a:ext cx="228600" cy="1588"/>
                </a:xfrm>
                <a:prstGeom prst="line">
                  <a:avLst/>
                </a:prstGeom>
                <a:ln w="15875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1143000" y="2438401"/>
                <a:ext cx="1447800" cy="229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r>
                  <a:rPr lang="lv-LV" sz="1000" dirty="0" smtClean="0"/>
                  <a:t>Very short range</a:t>
                </a:r>
                <a:endParaRPr lang="en-US" sz="1000" dirty="0"/>
              </a:p>
            </p:txBody>
          </p:sp>
        </p:grpSp>
        <p:grpSp>
          <p:nvGrpSpPr>
            <p:cNvPr id="103" name="Group 73"/>
            <p:cNvGrpSpPr/>
            <p:nvPr/>
          </p:nvGrpSpPr>
          <p:grpSpPr>
            <a:xfrm>
              <a:off x="7010400" y="2743200"/>
              <a:ext cx="1753394" cy="305594"/>
              <a:chOff x="837406" y="2362994"/>
              <a:chExt cx="1753394" cy="305594"/>
            </a:xfrm>
          </p:grpSpPr>
          <p:grpSp>
            <p:nvGrpSpPr>
              <p:cNvPr id="104" name="Group 74"/>
              <p:cNvGrpSpPr/>
              <p:nvPr/>
            </p:nvGrpSpPr>
            <p:grpSpPr>
              <a:xfrm>
                <a:off x="837406" y="2362994"/>
                <a:ext cx="229394" cy="305594"/>
                <a:chOff x="837406" y="2439988"/>
                <a:chExt cx="229394" cy="30559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>
                  <a:off x="686197" y="2591197"/>
                  <a:ext cx="304006" cy="1588"/>
                </a:xfrm>
                <a:prstGeom prst="line">
                  <a:avLst/>
                </a:prstGeom>
                <a:ln w="15875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838200" y="2743994"/>
                  <a:ext cx="228600" cy="1588"/>
                </a:xfrm>
                <a:prstGeom prst="line">
                  <a:avLst/>
                </a:prstGeom>
                <a:ln w="15875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TextBox 104"/>
              <p:cNvSpPr txBox="1"/>
              <p:nvPr/>
            </p:nvSpPr>
            <p:spPr>
              <a:xfrm>
                <a:off x="1143000" y="2438401"/>
                <a:ext cx="1447800" cy="229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r>
                  <a:rPr lang="lv-LV" sz="1000" dirty="0" smtClean="0"/>
                  <a:t>Very accurate</a:t>
                </a:r>
                <a:endParaRPr lang="en-US" sz="1000" dirty="0"/>
              </a:p>
            </p:txBody>
          </p:sp>
        </p:grpSp>
        <p:grpSp>
          <p:nvGrpSpPr>
            <p:cNvPr id="108" name="Group 73"/>
            <p:cNvGrpSpPr/>
            <p:nvPr/>
          </p:nvGrpSpPr>
          <p:grpSpPr>
            <a:xfrm>
              <a:off x="7010400" y="3048000"/>
              <a:ext cx="1753394" cy="305594"/>
              <a:chOff x="837406" y="2362994"/>
              <a:chExt cx="1753394" cy="305594"/>
            </a:xfrm>
          </p:grpSpPr>
          <p:grpSp>
            <p:nvGrpSpPr>
              <p:cNvPr id="109" name="Group 74"/>
              <p:cNvGrpSpPr/>
              <p:nvPr/>
            </p:nvGrpSpPr>
            <p:grpSpPr>
              <a:xfrm>
                <a:off x="837406" y="2362994"/>
                <a:ext cx="229394" cy="305594"/>
                <a:chOff x="837406" y="2439988"/>
                <a:chExt cx="229394" cy="305594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rot="5400000">
                  <a:off x="686197" y="2591197"/>
                  <a:ext cx="304006" cy="1588"/>
                </a:xfrm>
                <a:prstGeom prst="line">
                  <a:avLst/>
                </a:prstGeom>
                <a:ln w="15875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38200" y="2743994"/>
                  <a:ext cx="228600" cy="1588"/>
                </a:xfrm>
                <a:prstGeom prst="line">
                  <a:avLst/>
                </a:prstGeom>
                <a:ln w="15875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Box 109"/>
              <p:cNvSpPr txBox="1"/>
              <p:nvPr/>
            </p:nvSpPr>
            <p:spPr>
              <a:xfrm>
                <a:off x="1143000" y="2438401"/>
                <a:ext cx="1447800" cy="229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r>
                  <a:rPr lang="lv-LV" sz="1000" dirty="0" smtClean="0"/>
                  <a:t>???</a:t>
                </a:r>
                <a:endParaRPr lang="en-US" sz="1000" dirty="0"/>
              </a:p>
            </p:txBody>
          </p:sp>
        </p:grpSp>
        <p:grpSp>
          <p:nvGrpSpPr>
            <p:cNvPr id="113" name="Group 73"/>
            <p:cNvGrpSpPr/>
            <p:nvPr/>
          </p:nvGrpSpPr>
          <p:grpSpPr>
            <a:xfrm>
              <a:off x="7010400" y="3352800"/>
              <a:ext cx="1753394" cy="305594"/>
              <a:chOff x="837406" y="2362994"/>
              <a:chExt cx="1753394" cy="305594"/>
            </a:xfrm>
          </p:grpSpPr>
          <p:grpSp>
            <p:nvGrpSpPr>
              <p:cNvPr id="114" name="Group 74"/>
              <p:cNvGrpSpPr/>
              <p:nvPr/>
            </p:nvGrpSpPr>
            <p:grpSpPr>
              <a:xfrm>
                <a:off x="837406" y="2362994"/>
                <a:ext cx="229394" cy="305594"/>
                <a:chOff x="837406" y="2439988"/>
                <a:chExt cx="229394" cy="305594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 rot="5400000">
                  <a:off x="686197" y="2591197"/>
                  <a:ext cx="304006" cy="1588"/>
                </a:xfrm>
                <a:prstGeom prst="line">
                  <a:avLst/>
                </a:prstGeom>
                <a:ln w="15875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8200" y="2743994"/>
                  <a:ext cx="228600" cy="1588"/>
                </a:xfrm>
                <a:prstGeom prst="line">
                  <a:avLst/>
                </a:prstGeom>
                <a:ln w="15875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/>
              <p:cNvSpPr txBox="1"/>
              <p:nvPr/>
            </p:nvSpPr>
            <p:spPr>
              <a:xfrm>
                <a:off x="1143000" y="2438401"/>
                <a:ext cx="1447800" cy="229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r>
                  <a:rPr lang="lv-LV" sz="1000" dirty="0" smtClean="0"/>
                  <a:t>???</a:t>
                </a:r>
                <a:endParaRPr lang="en-US" sz="1000" dirty="0"/>
              </a:p>
            </p:txBody>
          </p:sp>
        </p:grpSp>
        <p:grpSp>
          <p:nvGrpSpPr>
            <p:cNvPr id="118" name="Group 73"/>
            <p:cNvGrpSpPr/>
            <p:nvPr/>
          </p:nvGrpSpPr>
          <p:grpSpPr>
            <a:xfrm>
              <a:off x="7010400" y="3657600"/>
              <a:ext cx="1753394" cy="533400"/>
              <a:chOff x="837406" y="2362994"/>
              <a:chExt cx="1753394" cy="305594"/>
            </a:xfrm>
          </p:grpSpPr>
          <p:grpSp>
            <p:nvGrpSpPr>
              <p:cNvPr id="119" name="Group 74"/>
              <p:cNvGrpSpPr/>
              <p:nvPr/>
            </p:nvGrpSpPr>
            <p:grpSpPr>
              <a:xfrm>
                <a:off x="837406" y="2362994"/>
                <a:ext cx="229394" cy="305594"/>
                <a:chOff x="837406" y="2439988"/>
                <a:chExt cx="229394" cy="305594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686197" y="2591197"/>
                  <a:ext cx="304006" cy="1588"/>
                </a:xfrm>
                <a:prstGeom prst="line">
                  <a:avLst/>
                </a:prstGeom>
                <a:ln w="15875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838200" y="2743994"/>
                  <a:ext cx="228600" cy="1588"/>
                </a:xfrm>
                <a:prstGeom prst="line">
                  <a:avLst/>
                </a:prstGeom>
                <a:ln w="15875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1143000" y="2438401"/>
                <a:ext cx="1447800" cy="229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r>
                  <a:rPr lang="lv-LV" sz="1000" dirty="0" smtClean="0"/>
                  <a:t>Application: medical &amp; scientific fields.</a:t>
                </a:r>
                <a:endParaRPr lang="en-US" sz="1000" dirty="0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4876799" y="2438400"/>
            <a:ext cx="1953984" cy="3359355"/>
            <a:chOff x="4876799" y="2438400"/>
            <a:chExt cx="1953984" cy="3359355"/>
          </a:xfrm>
        </p:grpSpPr>
        <p:grpSp>
          <p:nvGrpSpPr>
            <p:cNvPr id="125" name="Group 124"/>
            <p:cNvGrpSpPr/>
            <p:nvPr/>
          </p:nvGrpSpPr>
          <p:grpSpPr>
            <a:xfrm>
              <a:off x="4876799" y="2438400"/>
              <a:ext cx="1953984" cy="2248196"/>
              <a:chOff x="4876799" y="2438400"/>
              <a:chExt cx="1953984" cy="2248196"/>
            </a:xfrm>
          </p:grpSpPr>
          <p:grpSp>
            <p:nvGrpSpPr>
              <p:cNvPr id="26" name="Group 68"/>
              <p:cNvGrpSpPr/>
              <p:nvPr/>
            </p:nvGrpSpPr>
            <p:grpSpPr>
              <a:xfrm>
                <a:off x="4876800" y="2438400"/>
                <a:ext cx="1753394" cy="305594"/>
                <a:chOff x="837406" y="2362994"/>
                <a:chExt cx="1753394" cy="305594"/>
              </a:xfrm>
            </p:grpSpPr>
            <p:grpSp>
              <p:nvGrpSpPr>
                <p:cNvPr id="27" name="Group 69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TextBox 70"/>
                <p:cNvSpPr txBox="1"/>
                <p:nvPr/>
              </p:nvSpPr>
              <p:spPr>
                <a:xfrm>
                  <a:off x="1143000" y="2438401"/>
                  <a:ext cx="1447800" cy="229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r>
                    <a:rPr lang="lv-LV" sz="1400" dirty="0" smtClean="0"/>
                    <a:t>Short range</a:t>
                  </a:r>
                  <a:endParaRPr lang="en-US" sz="1400" dirty="0"/>
                </a:p>
              </p:txBody>
            </p:sp>
          </p:grpSp>
          <p:grpSp>
            <p:nvGrpSpPr>
              <p:cNvPr id="28" name="Group 73"/>
              <p:cNvGrpSpPr/>
              <p:nvPr/>
            </p:nvGrpSpPr>
            <p:grpSpPr>
              <a:xfrm>
                <a:off x="4876800" y="2743200"/>
                <a:ext cx="1752600" cy="534193"/>
                <a:chOff x="837406" y="2362994"/>
                <a:chExt cx="1752600" cy="534193"/>
              </a:xfrm>
            </p:grpSpPr>
            <p:grpSp>
              <p:nvGrpSpPr>
                <p:cNvPr id="29" name="Group 74"/>
                <p:cNvGrpSpPr/>
                <p:nvPr/>
              </p:nvGrpSpPr>
              <p:grpSpPr>
                <a:xfrm>
                  <a:off x="837406" y="2362994"/>
                  <a:ext cx="229394" cy="305594"/>
                  <a:chOff x="837406" y="2439988"/>
                  <a:chExt cx="229394" cy="305594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838200" y="274399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1142206" y="2439194"/>
                  <a:ext cx="1447800" cy="4579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r>
                    <a:rPr lang="lv-LV" sz="1400" dirty="0" smtClean="0"/>
                    <a:t>Good to poor accuracy</a:t>
                  </a:r>
                  <a:endParaRPr lang="en-US" sz="1400" dirty="0"/>
                </a:p>
              </p:txBody>
            </p:sp>
          </p:grpSp>
          <p:grpSp>
            <p:nvGrpSpPr>
              <p:cNvPr id="60" name="Group 73"/>
              <p:cNvGrpSpPr/>
              <p:nvPr/>
            </p:nvGrpSpPr>
            <p:grpSpPr>
              <a:xfrm>
                <a:off x="4876800" y="3048000"/>
                <a:ext cx="1752600" cy="534193"/>
                <a:chOff x="837406" y="2362994"/>
                <a:chExt cx="1752600" cy="534193"/>
              </a:xfrm>
            </p:grpSpPr>
            <p:grpSp>
              <p:nvGrpSpPr>
                <p:cNvPr id="64" name="Group 74"/>
                <p:cNvGrpSpPr/>
                <p:nvPr/>
              </p:nvGrpSpPr>
              <p:grpSpPr>
                <a:xfrm>
                  <a:off x="837406" y="2362994"/>
                  <a:ext cx="228600" cy="458788"/>
                  <a:chOff x="837406" y="2439988"/>
                  <a:chExt cx="228600" cy="458788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837406" y="2897188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1142206" y="2667794"/>
                  <a:ext cx="1447800" cy="229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r>
                    <a:rPr lang="lv-LV" sz="1400" dirty="0" smtClean="0"/>
                    <a:t>Not so fast</a:t>
                  </a:r>
                  <a:endParaRPr lang="en-US" sz="1400" dirty="0"/>
                </a:p>
              </p:txBody>
            </p:sp>
          </p:grpSp>
          <p:grpSp>
            <p:nvGrpSpPr>
              <p:cNvPr id="88" name="Group 73"/>
              <p:cNvGrpSpPr/>
              <p:nvPr/>
            </p:nvGrpSpPr>
            <p:grpSpPr>
              <a:xfrm>
                <a:off x="4876800" y="3352800"/>
                <a:ext cx="1752600" cy="534193"/>
                <a:chOff x="837406" y="2362994"/>
                <a:chExt cx="1752600" cy="534193"/>
              </a:xfrm>
            </p:grpSpPr>
            <p:grpSp>
              <p:nvGrpSpPr>
                <p:cNvPr id="89" name="Group 74"/>
                <p:cNvGrpSpPr/>
                <p:nvPr/>
              </p:nvGrpSpPr>
              <p:grpSpPr>
                <a:xfrm>
                  <a:off x="837406" y="2362994"/>
                  <a:ext cx="228600" cy="458788"/>
                  <a:chOff x="837406" y="2439988"/>
                  <a:chExt cx="228600" cy="458788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 rot="5400000">
                    <a:off x="686197" y="2591197"/>
                    <a:ext cx="304006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837406" y="2897188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142206" y="2667794"/>
                  <a:ext cx="1447800" cy="229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r>
                    <a:rPr lang="lv-LV" sz="1400" dirty="0" smtClean="0"/>
                    <a:t>Cheap</a:t>
                  </a:r>
                  <a:endParaRPr lang="en-US" sz="1400" dirty="0"/>
                </a:p>
              </p:txBody>
            </p:sp>
          </p:grpSp>
          <p:grpSp>
            <p:nvGrpSpPr>
              <p:cNvPr id="93" name="Group 73"/>
              <p:cNvGrpSpPr/>
              <p:nvPr/>
            </p:nvGrpSpPr>
            <p:grpSpPr>
              <a:xfrm>
                <a:off x="4876799" y="3657604"/>
                <a:ext cx="1953984" cy="1028992"/>
                <a:chOff x="837405" y="2362995"/>
                <a:chExt cx="1798480" cy="687781"/>
              </a:xfrm>
            </p:grpSpPr>
            <p:grpSp>
              <p:nvGrpSpPr>
                <p:cNvPr id="94" name="Group 74"/>
                <p:cNvGrpSpPr/>
                <p:nvPr/>
              </p:nvGrpSpPr>
              <p:grpSpPr>
                <a:xfrm>
                  <a:off x="837405" y="2362995"/>
                  <a:ext cx="228601" cy="358113"/>
                  <a:chOff x="837405" y="2439989"/>
                  <a:chExt cx="228601" cy="358113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 rot="5400000">
                    <a:off x="659936" y="2617458"/>
                    <a:ext cx="356528" cy="1589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837406" y="2796514"/>
                    <a:ext cx="228600" cy="1588"/>
                  </a:xfrm>
                  <a:prstGeom prst="line">
                    <a:avLst/>
                  </a:prstGeom>
                  <a:ln w="15875">
                    <a:solidFill>
                      <a:srgbClr val="385D8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5" name="TextBox 94"/>
                <p:cNvSpPr txBox="1"/>
                <p:nvPr/>
              </p:nvSpPr>
              <p:spPr>
                <a:xfrm>
                  <a:off x="1188085" y="2668587"/>
                  <a:ext cx="1447800" cy="3821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 anchorCtr="0">
                  <a:noAutofit/>
                </a:bodyPr>
                <a:lstStyle/>
                <a:p>
                  <a:r>
                    <a:rPr lang="lv-LV" sz="1400" dirty="0" smtClean="0"/>
                    <a:t>Application: Copiers, robotics, industrial machines</a:t>
                  </a:r>
                  <a:endParaRPr lang="en-US" sz="1400" dirty="0"/>
                </a:p>
              </p:txBody>
            </p:sp>
          </p:grp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9200" y="4724400"/>
              <a:ext cx="1524000" cy="1073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Laser Range finders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15240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Phase shift</a:t>
            </a:r>
            <a:endParaRPr lang="en-US" sz="4000" dirty="0"/>
          </a:p>
        </p:txBody>
      </p:sp>
      <p:pic>
        <p:nvPicPr>
          <p:cNvPr id="118" name="Picture 11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657600"/>
            <a:ext cx="1828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TextBox 118"/>
          <p:cNvSpPr txBox="1"/>
          <p:nvPr/>
        </p:nvSpPr>
        <p:spPr>
          <a:xfrm>
            <a:off x="4419600" y="3352800"/>
            <a:ext cx="4267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Technical </a:t>
            </a:r>
            <a:r>
              <a:rPr lang="en-US" sz="1200" b="1" dirty="0" smtClean="0"/>
              <a:t>data</a:t>
            </a:r>
            <a:endParaRPr lang="en-US" sz="1200" b="1" dirty="0"/>
          </a:p>
          <a:p>
            <a:r>
              <a:rPr lang="en-US" sz="1400" dirty="0"/>
              <a:t>Laser diode		</a:t>
            </a:r>
            <a:r>
              <a:rPr lang="en-US" sz="1400" dirty="0" smtClean="0"/>
              <a:t>	635 </a:t>
            </a:r>
            <a:r>
              <a:rPr lang="en-US" sz="1400" dirty="0"/>
              <a:t>nm, &lt; 1 </a:t>
            </a:r>
            <a:r>
              <a:rPr lang="en-US" sz="1400" dirty="0" err="1"/>
              <a:t>mW</a:t>
            </a:r>
            <a:r>
              <a:rPr lang="en-US" sz="1400" dirty="0"/>
              <a:t> </a:t>
            </a:r>
          </a:p>
          <a:p>
            <a:r>
              <a:rPr lang="en-US" sz="1400" dirty="0"/>
              <a:t>Measurement range	</a:t>
            </a:r>
            <a:r>
              <a:rPr lang="en-US" sz="1400" dirty="0" smtClean="0"/>
              <a:t>	0,05 - </a:t>
            </a:r>
            <a:r>
              <a:rPr lang="en-US" sz="1400" dirty="0"/>
              <a:t>50 m </a:t>
            </a:r>
          </a:p>
          <a:p>
            <a:r>
              <a:rPr lang="en-US" sz="1400" dirty="0"/>
              <a:t>Laser class		</a:t>
            </a:r>
            <a:r>
              <a:rPr lang="en-US" sz="1400" dirty="0" smtClean="0"/>
              <a:t>	2 </a:t>
            </a:r>
            <a:endParaRPr lang="en-US" sz="1400" dirty="0"/>
          </a:p>
          <a:p>
            <a:r>
              <a:rPr lang="en-US" sz="1400" dirty="0"/>
              <a:t>Measurement </a:t>
            </a:r>
            <a:r>
              <a:rPr lang="en-US" sz="1400" dirty="0" smtClean="0"/>
              <a:t>accuracy</a:t>
            </a:r>
            <a:r>
              <a:rPr lang="en-US" sz="1400" dirty="0"/>
              <a:t>	</a:t>
            </a:r>
            <a:r>
              <a:rPr lang="en-US" sz="1400" dirty="0" smtClean="0"/>
              <a:t>	± </a:t>
            </a:r>
            <a:r>
              <a:rPr lang="en-US" sz="1400" dirty="0"/>
              <a:t>1.5 mm </a:t>
            </a:r>
          </a:p>
          <a:p>
            <a:r>
              <a:rPr lang="en-US" sz="1400" dirty="0"/>
              <a:t>Measurement time, </a:t>
            </a:r>
            <a:r>
              <a:rPr lang="en-US" sz="1400" dirty="0" smtClean="0"/>
              <a:t>typical	&lt; </a:t>
            </a:r>
            <a:r>
              <a:rPr lang="en-US" sz="1400" dirty="0"/>
              <a:t>0.5 s </a:t>
            </a:r>
          </a:p>
          <a:p>
            <a:r>
              <a:rPr lang="en-US" sz="1400" dirty="0"/>
              <a:t>Measurement time, max.	</a:t>
            </a:r>
            <a:r>
              <a:rPr lang="en-US" sz="1400" dirty="0" smtClean="0"/>
              <a:t>4 </a:t>
            </a:r>
            <a:r>
              <a:rPr lang="en-US" sz="1400" dirty="0"/>
              <a:t>s </a:t>
            </a:r>
          </a:p>
          <a:p>
            <a:r>
              <a:rPr lang="en-US" sz="1400" dirty="0"/>
              <a:t>Power supply		</a:t>
            </a:r>
            <a:r>
              <a:rPr lang="en-US" sz="1400" dirty="0" smtClean="0"/>
              <a:t>4 </a:t>
            </a:r>
            <a:r>
              <a:rPr lang="en-US" sz="1400" dirty="0"/>
              <a:t>x 1.5 V </a:t>
            </a:r>
            <a:r>
              <a:rPr lang="en-US" sz="1400" dirty="0" smtClean="0"/>
              <a:t>LR03</a:t>
            </a:r>
            <a:endParaRPr lang="en-US" sz="1400" dirty="0"/>
          </a:p>
          <a:p>
            <a:r>
              <a:rPr lang="en-US" sz="1400" dirty="0"/>
              <a:t>Weight, approx.	</a:t>
            </a:r>
            <a:r>
              <a:rPr lang="en-US" sz="1400" dirty="0" smtClean="0"/>
              <a:t>	0,175 </a:t>
            </a:r>
            <a:r>
              <a:rPr lang="en-US" sz="1400" dirty="0"/>
              <a:t>kg </a:t>
            </a:r>
          </a:p>
          <a:p>
            <a:r>
              <a:rPr lang="en-US" sz="1400" dirty="0"/>
              <a:t>Length		</a:t>
            </a:r>
            <a:r>
              <a:rPr lang="en-US" sz="1400" dirty="0" smtClean="0"/>
              <a:t>	100 </a:t>
            </a:r>
            <a:r>
              <a:rPr lang="en-US" sz="1400" dirty="0"/>
              <a:t>mm </a:t>
            </a:r>
          </a:p>
          <a:p>
            <a:r>
              <a:rPr lang="en-US" sz="1400" dirty="0"/>
              <a:t>Height		</a:t>
            </a:r>
            <a:r>
              <a:rPr lang="en-US" sz="1400" dirty="0" smtClean="0"/>
              <a:t>	32 </a:t>
            </a:r>
            <a:r>
              <a:rPr lang="en-US" sz="1400" dirty="0"/>
              <a:t>mm </a:t>
            </a:r>
          </a:p>
          <a:p>
            <a:r>
              <a:rPr lang="en-US" sz="1400" dirty="0"/>
              <a:t>Units of measurement	</a:t>
            </a:r>
            <a:r>
              <a:rPr lang="en-US" sz="1400" dirty="0" smtClean="0"/>
              <a:t>	m </a:t>
            </a:r>
            <a:endParaRPr lang="en-US" sz="1400" dirty="0"/>
          </a:p>
          <a:p>
            <a:endParaRPr lang="en-US" sz="1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lv-LV" dirty="0" smtClean="0"/>
              <a:t>Phase Shift </a:t>
            </a:r>
            <a:r>
              <a:rPr lang="en-US" dirty="0" smtClean="0"/>
              <a:t>Laser Range finder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6381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9906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v-LV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principles</a:t>
            </a:r>
            <a:endParaRPr kumimoji="0" lang="en-US" sz="3600" b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919" y="2771775"/>
            <a:ext cx="1162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2057400"/>
            <a:ext cx="55149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2057400"/>
            <a:ext cx="58197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2057400"/>
            <a:ext cx="58197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1800" y="4953000"/>
            <a:ext cx="28765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lv-LV" dirty="0" smtClean="0"/>
              <a:t>Phase Shift </a:t>
            </a:r>
            <a:r>
              <a:rPr lang="en-US" dirty="0" smtClean="0"/>
              <a:t>Laser Range finder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5715000"/>
            <a:ext cx="6381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9906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v-LV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Simplified blocks scheme</a:t>
            </a:r>
            <a:endParaRPr kumimoji="0" lang="en-US" sz="3600" b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33600"/>
            <a:ext cx="56102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133600"/>
            <a:ext cx="56102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113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Laser Range Finder</vt:lpstr>
      <vt:lpstr>Types of Laser Range finders</vt:lpstr>
      <vt:lpstr>Types of Laser Range finders</vt:lpstr>
      <vt:lpstr>Phase Shift Laser Range finder</vt:lpstr>
      <vt:lpstr>Phase Shift Laser Range finder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Range Finder</dc:title>
  <dc:creator>Andrew</dc:creator>
  <cp:lastModifiedBy>Andrew</cp:lastModifiedBy>
  <cp:revision>29</cp:revision>
  <dcterms:created xsi:type="dcterms:W3CDTF">2011-01-23T21:57:35Z</dcterms:created>
  <dcterms:modified xsi:type="dcterms:W3CDTF">2011-02-04T22:27:38Z</dcterms:modified>
</cp:coreProperties>
</file>