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9" r:id="rId9"/>
    <p:sldId id="270" r:id="rId10"/>
    <p:sldId id="259" r:id="rId11"/>
    <p:sldId id="261" r:id="rId12"/>
    <p:sldId id="263" r:id="rId13"/>
    <p:sldId id="264" r:id="rId14"/>
    <p:sldId id="265" r:id="rId15"/>
    <p:sldId id="266" r:id="rId16"/>
    <p:sldId id="262" r:id="rId17"/>
    <p:sldId id="268" r:id="rId18"/>
    <p:sldId id="274" r:id="rId19"/>
    <p:sldId id="273" r:id="rId20"/>
    <p:sldId id="27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57855ED1-304F-47EC-8F68-FD5F99D06C1A}" v="1" dt="2020-11-09T11:10:02.219"/>
    <p1510:client id="{77EB9E74-2D87-4840-9454-4F905E3AAF28}" v="837" dt="2020-11-14T21:38:39.424"/>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time.</a:t>
          </a:r>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enjoyable.</a:t>
          </a:r>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not.</a:t>
          </a:r>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home.</a:t>
          </a:r>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time.</a:t>
          </a:r>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enjoyable.</a:t>
          </a:r>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not.</a:t>
          </a:r>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home.</a:t>
          </a:r>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2050" name="Picture 2" descr="Fig. 1. - Home Automation System.">
            <a:extLst>
              <a:ext uri="{FF2B5EF4-FFF2-40B4-BE49-F238E27FC236}">
                <a16:creationId xmlns:a16="http://schemas.microsoft.com/office/drawing/2014/main" id="{6738E595-57AA-4233-B735-107746E56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619" y="1842425"/>
            <a:ext cx="523875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39FC5575-A1AC-4D7B-A269-E28112701F5F}"/>
              </a:ext>
            </a:extLst>
          </p:cNvPr>
          <p:cNvSpPr>
            <a:spLocks noGrp="1"/>
          </p:cNvSpPr>
          <p:nvPr>
            <p:ph idx="1"/>
          </p:nvPr>
        </p:nvSpPr>
        <p:spPr>
          <a:xfrm>
            <a:off x="3647389" y="5710804"/>
            <a:ext cx="5053552" cy="407759"/>
          </a:xfrm>
        </p:spPr>
        <p:txBody>
          <a:bodyPr>
            <a:normAutofit/>
          </a:bodyPr>
          <a:lstStyle/>
          <a:p>
            <a:pPr marL="0" indent="0">
              <a:buNone/>
            </a:pPr>
            <a:r>
              <a:rPr lang="en-US" sz="1200" b="0" i="0">
                <a:solidFill>
                  <a:srgbClr val="666666"/>
                </a:solidFill>
                <a:effectLst/>
                <a:latin typeface="Verdana" panose="020B0604030504040204" pitchFamily="34" charset="0"/>
              </a:rPr>
              <a:t>                           Home Automation System [4]</a:t>
            </a:r>
            <a:endParaRPr lang="en-DE" sz="1200" dirty="0"/>
          </a:p>
        </p:txBody>
      </p:sp>
    </p:spTree>
    <p:extLst>
      <p:ext uri="{BB962C8B-B14F-4D97-AF65-F5344CB8AC3E}">
        <p14:creationId xmlns:p14="http://schemas.microsoft.com/office/powerpoint/2010/main" val="6675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036B4-6AAD-45A2-AD40-60F69C4CFBCD}"/>
              </a:ext>
            </a:extLst>
          </p:cNvPr>
          <p:cNvSpPr>
            <a:spLocks noGrp="1"/>
          </p:cNvSpPr>
          <p:nvPr>
            <p:ph type="title"/>
          </p:nvPr>
        </p:nvSpPr>
        <p:spPr/>
        <p:txBody>
          <a:bodyPr>
            <a:normAutofit fontScale="90000"/>
          </a:bodyPr>
          <a:lstStyle/>
          <a:p>
            <a:r>
              <a:rPr lang="en-US" b="1" i="0" dirty="0">
                <a:solidFill>
                  <a:srgbClr val="333333"/>
                </a:solidFill>
                <a:effectLst/>
                <a:latin typeface="Georgia" panose="02040502050405020303" pitchFamily="18" charset="0"/>
              </a:rPr>
              <a:t> Smart Home System Based on Wi-fi and Internet</a:t>
            </a:r>
            <a:br>
              <a:rPr lang="en-US" b="1" i="0" dirty="0">
                <a:solidFill>
                  <a:srgbClr val="333333"/>
                </a:solidFill>
                <a:effectLst/>
                <a:latin typeface="Georgia" panose="02040502050405020303" pitchFamily="18" charset="0"/>
              </a:rPr>
            </a:br>
            <a:endParaRPr lang="en-DE" dirty="0"/>
          </a:p>
        </p:txBody>
      </p:sp>
      <p:pic>
        <p:nvPicPr>
          <p:cNvPr id="1026" name="Picture 2" descr="Fig. 5. - Block diagram of Internet and Wi-fi based smart home system.">
            <a:extLst>
              <a:ext uri="{FF2B5EF4-FFF2-40B4-BE49-F238E27FC236}">
                <a16:creationId xmlns:a16="http://schemas.microsoft.com/office/drawing/2014/main" id="{717C40FB-8D06-40C1-8B47-8ECB4FB846F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04051" y="1584586"/>
            <a:ext cx="5806823" cy="38968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99CA7C-BE4A-49BE-9C91-DCAD5546C356}"/>
              </a:ext>
            </a:extLst>
          </p:cNvPr>
          <p:cNvSpPr txBox="1"/>
          <p:nvPr/>
        </p:nvSpPr>
        <p:spPr>
          <a:xfrm>
            <a:off x="3192588" y="5642394"/>
            <a:ext cx="6094378" cy="646331"/>
          </a:xfrm>
          <a:prstGeom prst="rect">
            <a:avLst/>
          </a:prstGeom>
          <a:noFill/>
        </p:spPr>
        <p:txBody>
          <a:bodyPr wrap="square">
            <a:spAutoFit/>
          </a:bodyPr>
          <a:lstStyle/>
          <a:p>
            <a:r>
              <a:rPr lang="en-US" b="0" i="0" dirty="0">
                <a:solidFill>
                  <a:srgbClr val="666666"/>
                </a:solidFill>
                <a:effectLst/>
                <a:latin typeface="Verdana" panose="020B0604030504040204" pitchFamily="34" charset="0"/>
              </a:rPr>
              <a:t>Block diagram of Internet and Wi-fi based smart home system.[4]</a:t>
            </a:r>
            <a:endParaRPr lang="en-DE" dirty="0"/>
          </a:p>
        </p:txBody>
      </p:sp>
    </p:spTree>
    <p:extLst>
      <p:ext uri="{BB962C8B-B14F-4D97-AF65-F5344CB8AC3E}">
        <p14:creationId xmlns:p14="http://schemas.microsoft.com/office/powerpoint/2010/main" val="45603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6D8D-09E2-440C-9691-C70E943CBDA9}"/>
              </a:ext>
            </a:extLst>
          </p:cNvPr>
          <p:cNvSpPr>
            <a:spLocks noGrp="1"/>
          </p:cNvSpPr>
          <p:nvPr>
            <p:ph type="title"/>
          </p:nvPr>
        </p:nvSpPr>
        <p:spPr/>
        <p:txBody>
          <a:bodyPr/>
          <a:lstStyle/>
          <a:p>
            <a:r>
              <a:rPr lang="en-US" dirty="0"/>
              <a:t>Advantages</a:t>
            </a:r>
            <a:endParaRPr lang="en-DE" dirty="0"/>
          </a:p>
        </p:txBody>
      </p:sp>
      <p:sp>
        <p:nvSpPr>
          <p:cNvPr id="3" name="Content Placeholder 2">
            <a:extLst>
              <a:ext uri="{FF2B5EF4-FFF2-40B4-BE49-F238E27FC236}">
                <a16:creationId xmlns:a16="http://schemas.microsoft.com/office/drawing/2014/main" id="{9E8B7EA0-E4EB-4016-A4E7-5946766610DB}"/>
              </a:ext>
            </a:extLst>
          </p:cNvPr>
          <p:cNvSpPr>
            <a:spLocks noGrp="1"/>
          </p:cNvSpPr>
          <p:nvPr>
            <p:ph idx="1"/>
          </p:nvPr>
        </p:nvSpPr>
        <p:spPr/>
        <p:txBody>
          <a:bodyPr>
            <a:normAutofit fontScale="62500" lnSpcReduction="20000"/>
          </a:bodyPr>
          <a:lstStyle/>
          <a:p>
            <a:r>
              <a:rPr lang="en-US" dirty="0"/>
              <a:t>Saving</a:t>
            </a:r>
          </a:p>
          <a:p>
            <a:pPr marL="0" indent="0">
              <a:buNone/>
            </a:pPr>
            <a:r>
              <a:rPr lang="en-US" dirty="0"/>
              <a:t>- The financial saving will get your attention, where the smart home technology can alone save anywhere from 10%-30% money on your energy bills.</a:t>
            </a:r>
          </a:p>
          <a:p>
            <a:r>
              <a:rPr lang="en-US" dirty="0"/>
              <a:t>Safety</a:t>
            </a:r>
          </a:p>
          <a:p>
            <a:pPr marL="0" indent="0">
              <a:buNone/>
            </a:pPr>
            <a:r>
              <a:rPr lang="en-US" dirty="0"/>
              <a:t>- User can install a security system that allows them to monitor any suspicious activities that occur in and around your home.</a:t>
            </a:r>
          </a:p>
          <a:p>
            <a:r>
              <a:rPr lang="en-US" dirty="0"/>
              <a:t>Control</a:t>
            </a:r>
          </a:p>
          <a:p>
            <a:pPr marL="0" indent="0">
              <a:buNone/>
            </a:pPr>
            <a:r>
              <a:rPr lang="en-US" dirty="0"/>
              <a:t>- The control at your fingertips is provided by smart home technology. You can use your mobile apps to control the functionality of your home from anywhere in the world now. </a:t>
            </a:r>
          </a:p>
          <a:p>
            <a:r>
              <a:rPr lang="en-US" dirty="0"/>
              <a:t>Convenience</a:t>
            </a:r>
          </a:p>
          <a:p>
            <a:pPr marL="0" indent="0">
              <a:buNone/>
            </a:pPr>
            <a:r>
              <a:rPr lang="en-US" dirty="0"/>
              <a:t>- It allows user to use the mobile and tables and you’ll be able to tap into enormous functions and appliances throughout the home.</a:t>
            </a:r>
          </a:p>
          <a:p>
            <a:r>
              <a:rPr lang="en-US" dirty="0"/>
              <a:t>Comfort</a:t>
            </a:r>
          </a:p>
          <a:p>
            <a:pPr marL="0" indent="0">
              <a:buNone/>
            </a:pPr>
            <a:r>
              <a:rPr lang="en-US" dirty="0"/>
              <a:t>- Having smart home technology can just make our lives easy, as it improves the functionality of appliances, thus helping them run better</a:t>
            </a:r>
          </a:p>
        </p:txBody>
      </p:sp>
    </p:spTree>
    <p:extLst>
      <p:ext uri="{BB962C8B-B14F-4D97-AF65-F5344CB8AC3E}">
        <p14:creationId xmlns:p14="http://schemas.microsoft.com/office/powerpoint/2010/main" val="315797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dirty="0">
                <a:solidFill>
                  <a:schemeClr val="accent1"/>
                </a:solidFill>
                <a:cs typeface="Calibri Light"/>
              </a:rPr>
              <a:t>THANK YOU</a:t>
            </a:r>
            <a:endParaRPr lang="en-US" sz="8800" dirty="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p:txBody>
          <a:bodyPr vert="horz" lIns="91440" tIns="45720" rIns="91440" bIns="45720" rtlCol="0" anchor="t">
            <a:normAutofit lnSpcReduction="10000"/>
          </a:bodyPr>
          <a:lstStyle/>
          <a:p>
            <a:r>
              <a:rPr lang="en-US" b="0" i="0" dirty="0">
                <a:solidFill>
                  <a:srgbClr val="000000"/>
                </a:solidFill>
                <a:effectLst/>
                <a:latin typeface="Open Sans"/>
              </a:rPr>
              <a:t>[1]Chen, J., 2020. </a:t>
            </a:r>
            <a:r>
              <a:rPr lang="en-US" b="0" i="1" dirty="0">
                <a:solidFill>
                  <a:srgbClr val="000000"/>
                </a:solidFill>
                <a:effectLst/>
                <a:latin typeface="Open Sans"/>
              </a:rPr>
              <a:t>Smart Home</a:t>
            </a:r>
            <a:r>
              <a:rPr lang="en-US" b="0" i="0" dirty="0">
                <a:solidFill>
                  <a:srgbClr val="000000"/>
                </a:solidFill>
                <a:effectLst/>
                <a:latin typeface="Open Sans"/>
              </a:rPr>
              <a:t>. [online] Investopedia. Available at: &lt;https://www.investopedia.com/terms/s/smart-home.asp&gt; [Accessed 22 November 2020].</a:t>
            </a:r>
            <a:endParaRPr lang="en-US" dirty="0">
              <a:ea typeface="+mn-lt"/>
              <a:cs typeface="+mn-lt"/>
            </a:endParaRPr>
          </a:p>
          <a:p>
            <a:r>
              <a:rPr lang="en-US" dirty="0">
                <a:ea typeface="+mn-lt"/>
                <a:cs typeface="+mn-lt"/>
              </a:rPr>
              <a:t>[2]Miller, M., 2017. </a:t>
            </a:r>
            <a:r>
              <a:rPr lang="en-US" i="1" dirty="0">
                <a:ea typeface="+mn-lt"/>
                <a:cs typeface="+mn-lt"/>
              </a:rPr>
              <a:t>My Smart Home For Seniors</a:t>
            </a:r>
            <a:r>
              <a:rPr lang="en-US" dirty="0">
                <a:ea typeface="+mn-lt"/>
                <a:cs typeface="+mn-lt"/>
              </a:rPr>
              <a:t>. Que</a:t>
            </a:r>
            <a:endParaRPr lang="en-US" dirty="0"/>
          </a:p>
          <a:p>
            <a:r>
              <a:rPr lang="en-US" dirty="0">
                <a:ea typeface="+mn-lt"/>
                <a:cs typeface="+mn-lt"/>
              </a:rPr>
              <a:t>[3]</a:t>
            </a:r>
            <a:r>
              <a:rPr lang="en-US" dirty="0" err="1">
                <a:ea typeface="+mn-lt"/>
                <a:cs typeface="+mn-lt"/>
              </a:rPr>
              <a:t>Felfernig</a:t>
            </a:r>
            <a:r>
              <a:rPr lang="en-US" dirty="0">
                <a:ea typeface="+mn-lt"/>
                <a:cs typeface="+mn-lt"/>
              </a:rPr>
              <a:t>, A., </a:t>
            </a:r>
            <a:r>
              <a:rPr lang="en-US" dirty="0" err="1">
                <a:ea typeface="+mn-lt"/>
                <a:cs typeface="+mn-lt"/>
              </a:rPr>
              <a:t>Hotz</a:t>
            </a:r>
            <a:r>
              <a:rPr lang="en-US" dirty="0">
                <a:ea typeface="+mn-lt"/>
                <a:cs typeface="+mn-lt"/>
              </a:rPr>
              <a:t>, L., Bagley, C. and </a:t>
            </a:r>
            <a:r>
              <a:rPr lang="en-US" dirty="0" err="1">
                <a:ea typeface="+mn-lt"/>
                <a:cs typeface="+mn-lt"/>
              </a:rPr>
              <a:t>Tiihonen</a:t>
            </a:r>
            <a:r>
              <a:rPr lang="en-US" dirty="0">
                <a:ea typeface="+mn-lt"/>
                <a:cs typeface="+mn-lt"/>
              </a:rPr>
              <a:t>, J., 2014. </a:t>
            </a:r>
            <a:r>
              <a:rPr lang="en-US" i="1" dirty="0">
                <a:ea typeface="+mn-lt"/>
                <a:cs typeface="+mn-lt"/>
              </a:rPr>
              <a:t>Knowledge-Based Configuration</a:t>
            </a:r>
            <a:r>
              <a:rPr lang="en-US" dirty="0">
                <a:ea typeface="+mn-lt"/>
                <a:cs typeface="+mn-lt"/>
              </a:rPr>
              <a:t>. Morgan Kaufmann.</a:t>
            </a:r>
          </a:p>
          <a:p>
            <a:r>
              <a:rPr lang="en-US" dirty="0">
                <a:ea typeface="+mn-lt"/>
                <a:cs typeface="+mn-lt"/>
              </a:rPr>
              <a:t>[4] M. Hasan, P. Biswas, M. T. I. </a:t>
            </a:r>
            <a:r>
              <a:rPr lang="en-US" dirty="0" err="1">
                <a:ea typeface="+mn-lt"/>
                <a:cs typeface="+mn-lt"/>
              </a:rPr>
              <a:t>Bilash</a:t>
            </a:r>
            <a:r>
              <a:rPr lang="en-US" dirty="0">
                <a:ea typeface="+mn-lt"/>
                <a:cs typeface="+mn-lt"/>
              </a:rPr>
              <a:t> and M. A. Z. </a:t>
            </a:r>
            <a:r>
              <a:rPr lang="en-US" dirty="0" err="1">
                <a:ea typeface="+mn-lt"/>
                <a:cs typeface="+mn-lt"/>
              </a:rPr>
              <a:t>Dipto</a:t>
            </a:r>
            <a:r>
              <a:rPr lang="en-US" dirty="0">
                <a:ea typeface="+mn-lt"/>
                <a:cs typeface="+mn-lt"/>
              </a:rPr>
              <a:t>, "Smart Home Systems: Overview and Comparative Analysis," 2018 Fourth International Conference on Research in Computational Intelligence and Communication Networks (ICRCICN), Kolkata, India, 2018, pp. 264-268, </a:t>
            </a:r>
            <a:r>
              <a:rPr lang="en-US" dirty="0" err="1">
                <a:ea typeface="+mn-lt"/>
                <a:cs typeface="+mn-lt"/>
              </a:rPr>
              <a:t>doi</a:t>
            </a:r>
            <a:r>
              <a:rPr lang="en-US" dirty="0">
                <a:ea typeface="+mn-lt"/>
                <a:cs typeface="+mn-lt"/>
              </a:rPr>
              <a:t>: 10.1109/ICRCICN.2018.8718722.</a:t>
            </a:r>
            <a:endParaRPr lang="en-US" dirty="0"/>
          </a:p>
        </p:txBody>
      </p:sp>
    </p:spTree>
    <p:extLst>
      <p:ext uri="{BB962C8B-B14F-4D97-AF65-F5344CB8AC3E}">
        <p14:creationId xmlns:p14="http://schemas.microsoft.com/office/powerpoint/2010/main" val="96043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dirty="0">
              <a:ea typeface="+mn-lt"/>
              <a:cs typeface="+mn-lt"/>
            </a:endParaRPr>
          </a:p>
          <a:p>
            <a:r>
              <a:rPr lang="en-GB" sz="2200" dirty="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a:t>
            </a:r>
            <a:r>
              <a:rPr lang="en-GB" sz="2200" dirty="0" err="1">
                <a:ea typeface="+mn-lt"/>
                <a:cs typeface="+mn-lt"/>
              </a:rPr>
              <a:t>theater</a:t>
            </a:r>
            <a:r>
              <a:rPr lang="en-GB" sz="2200" dirty="0">
                <a:ea typeface="+mn-lt"/>
                <a:cs typeface="+mn-lt"/>
              </a:rPr>
              <a:t> remotely[1].</a:t>
            </a:r>
            <a:endParaRPr lang="en-GB" sz="2200" dirty="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pPr marL="0" indent="0">
              <a:buNone/>
            </a:pPr>
            <a:r>
              <a:rPr lang="en-US" dirty="0">
                <a:cs typeface="Calibri"/>
              </a:rPr>
              <a:t>Domain of building automation system is more complex </a:t>
            </a:r>
            <a:br>
              <a:rPr lang="en-US" dirty="0">
                <a:cs typeface="Calibri"/>
              </a:rPr>
            </a:br>
            <a:r>
              <a:rPr lang="en-US" dirty="0">
                <a:cs typeface="Calibri"/>
              </a:rPr>
              <a:t>and depending on type of buildings.</a:t>
            </a:r>
            <a:br>
              <a:rPr lang="en-US" dirty="0">
                <a:cs typeface="Calibri"/>
              </a:rPr>
            </a:br>
            <a:br>
              <a:rPr lang="en-US" dirty="0">
                <a:cs typeface="Calibri"/>
              </a:rPr>
            </a:br>
            <a:r>
              <a:rPr lang="en-US" dirty="0">
                <a:cs typeface="Calibri"/>
              </a:rPr>
              <a:t>Different systems can be applied on different buildings :</a:t>
            </a:r>
          </a:p>
          <a:p>
            <a:r>
              <a:rPr lang="en-US" dirty="0">
                <a:cs typeface="Calibri"/>
              </a:rPr>
              <a:t>Lighting system</a:t>
            </a:r>
          </a:p>
          <a:p>
            <a:r>
              <a:rPr lang="en-US" dirty="0">
                <a:cs typeface="Calibri"/>
              </a:rPr>
              <a:t>Solar Radiation Protection System</a:t>
            </a:r>
          </a:p>
          <a:p>
            <a:r>
              <a:rPr lang="en-US" dirty="0">
                <a:cs typeface="Calibri"/>
              </a:rPr>
              <a:t>Sun blinds</a:t>
            </a:r>
          </a:p>
          <a:p>
            <a:r>
              <a:rPr lang="en-US" dirty="0">
                <a:cs typeface="Calibri"/>
              </a:rPr>
              <a:t>Air-conditioning system</a:t>
            </a:r>
          </a:p>
          <a:p>
            <a:r>
              <a:rPr lang="en-US" dirty="0">
                <a:cs typeface="Calibri"/>
              </a:rPr>
              <a:t>Heating System</a:t>
            </a:r>
          </a:p>
          <a:p>
            <a:r>
              <a:rPr lang="en-US" dirty="0">
                <a:cs typeface="Calibri"/>
              </a:rPr>
              <a:t>Sanitary facilities</a:t>
            </a:r>
          </a:p>
          <a:p>
            <a:r>
              <a:rPr lang="en-US" dirty="0">
                <a:cs typeface="Calibri"/>
              </a:rPr>
              <a:t>Lift facilities</a:t>
            </a:r>
          </a:p>
          <a:p>
            <a:r>
              <a:rPr lang="en-US" dirty="0">
                <a:cs typeface="Calibri"/>
              </a:rPr>
              <a:t>Telecommunication system</a:t>
            </a:r>
          </a:p>
          <a:p>
            <a:r>
              <a:rPr lang="en-US" dirty="0">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p:txBody>
          <a:bodyPr/>
          <a:lstStyle/>
          <a:p>
            <a:r>
              <a:rPr lang="en-US" dirty="0">
                <a:ea typeface="+mj-lt"/>
                <a:cs typeface="+mj-lt"/>
              </a:rPr>
              <a:t>2. Technologies Used In Connected Home </a:t>
            </a:r>
            <a:endParaRPr lang="en-US" dirty="0"/>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p:txBody>
          <a:bodyPr vert="horz" lIns="91440" tIns="45720" rIns="91440" bIns="45720" rtlCol="0" anchor="t">
            <a:normAutofit fontScale="70000" lnSpcReduction="20000"/>
          </a:bodyPr>
          <a:lstStyle/>
          <a:p>
            <a:endParaRPr lang="en-US">
              <a:cs typeface="Calibri"/>
            </a:endParaRPr>
          </a:p>
          <a:p>
            <a:r>
              <a:rPr lang="en-US">
                <a:ea typeface="+mn-lt"/>
                <a:cs typeface="+mn-lt"/>
              </a:rPr>
              <a:t>RFID – Radio Frequency Identification: RFID technology using wireless RF bi-directional transmission of data between the reader and tag, has reached the target identification and the purpose of data exchange. The most basic RFID system consists of three parts: the electronic tags (Tag), the reader (Reader) and pass the RF signal between the tag and the reader miniature antenna.[2]</a:t>
            </a:r>
          </a:p>
          <a:p>
            <a:r>
              <a:rPr lang="en-US">
                <a:ea typeface="+mn-lt"/>
                <a:cs typeface="+mn-lt"/>
              </a:rPr>
              <a:t> IP – Internet Protocol: Wi-Fi is the fast and reliable wireless communication, with a range of around 25m.Zigbee is a wireless protocol which operates in a mesh network and uses a device to relay a signal to other devices, strengthening and expanding the network. Z-</a:t>
            </a:r>
            <a:r>
              <a:rPr lang="en-US" err="1">
                <a:ea typeface="+mn-lt"/>
                <a:cs typeface="+mn-lt"/>
              </a:rPr>
              <a:t>Waveis</a:t>
            </a:r>
            <a:r>
              <a:rPr lang="en-US">
                <a:ea typeface="+mn-lt"/>
                <a:cs typeface="+mn-lt"/>
              </a:rPr>
              <a:t> similar to Zigbee and this is an open source mesh network protocol. The main difference between the two is the data throughput — Z-wave is roughly 6 times slower than Zigbee. </a:t>
            </a:r>
          </a:p>
          <a:p>
            <a:r>
              <a:rPr lang="en-US">
                <a:ea typeface="+mn-lt"/>
                <a:cs typeface="+mn-lt"/>
              </a:rPr>
              <a:t> WSN – Wireless Sensor Networks: Wireless Sensor Networks (WSNs) provide several types of applications providing comfortable and smart-economic life. Communication can be performed using three main access technology architectures: IEEE 802.15.3 and 802.15.4 for Wireless Personal Area Network (WPAN), IEEE 802.11g and 802.11 for Wireless Local Area Network (WLAN), and High Speed Downlink Packet Access (HSDPA) and Long-Term Evolution (LTE) for Wireless Wide Area Network (WWAN) [3].</a:t>
            </a:r>
            <a:endParaRPr lang="en-US">
              <a:cs typeface="Calibri"/>
            </a:endParaRPr>
          </a:p>
          <a:p>
            <a:endParaRPr lang="en-US">
              <a:cs typeface="Calibri"/>
            </a:endParaRPr>
          </a:p>
        </p:txBody>
      </p:sp>
    </p:spTree>
    <p:extLst>
      <p:ext uri="{BB962C8B-B14F-4D97-AF65-F5344CB8AC3E}">
        <p14:creationId xmlns:p14="http://schemas.microsoft.com/office/powerpoint/2010/main" val="34753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07D5-52C4-43B7-8E64-8EF811864743}"/>
              </a:ext>
            </a:extLst>
          </p:cNvPr>
          <p:cNvSpPr>
            <a:spLocks noGrp="1"/>
          </p:cNvSpPr>
          <p:nvPr>
            <p:ph type="title"/>
          </p:nvPr>
        </p:nvSpPr>
        <p:spPr/>
        <p:txBody>
          <a:bodyPr/>
          <a:lstStyle/>
          <a:p>
            <a:r>
              <a:rPr lang="en-US">
                <a:ea typeface="+mj-lt"/>
                <a:cs typeface="+mj-lt"/>
              </a:rPr>
              <a:t>Architecture Of Connected Home </a:t>
            </a:r>
            <a:endParaRPr lang="en-US"/>
          </a:p>
        </p:txBody>
      </p:sp>
      <p:sp>
        <p:nvSpPr>
          <p:cNvPr id="3" name="Content Placeholder 2">
            <a:extLst>
              <a:ext uri="{FF2B5EF4-FFF2-40B4-BE49-F238E27FC236}">
                <a16:creationId xmlns:a16="http://schemas.microsoft.com/office/drawing/2014/main" id="{A39AA124-4F2C-4887-8872-B63A7D9F9C7E}"/>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Smartphone Centric Architecture (with or without cloud): Using this technology, a light bulb is connected directly to a smartphone via Bluetooth. Thus, the light bulb does not have a direct link to the Internet and depends on the proximity of the smartphone.</a:t>
            </a:r>
          </a:p>
          <a:p>
            <a:r>
              <a:rPr lang="en-US">
                <a:cs typeface="Calibri"/>
              </a:rPr>
              <a:t> Hub-Centric Architecture (with or without cloud): It is working as an intermediary for connecting a bulb to the smartphone and to the Internet, since it usually connects to the home Wi-Fi or Ethernet network. </a:t>
            </a:r>
          </a:p>
          <a:p>
            <a:r>
              <a:rPr lang="en-US">
                <a:cs typeface="Calibri"/>
              </a:rPr>
              <a:t> Cloud Centric Architecture (without hub): This is a smart device that is directly connected to the home Wi-Fi network and does not need any additional hub to work. It has a simple setup process for the customer and looks similar to the Smartphone Centric Architecture but with the benefit of a direct and constant connection of the device to the Internet. </a:t>
            </a:r>
            <a:endParaRPr lang="en-US">
              <a:ea typeface="+mn-lt"/>
              <a:cs typeface="+mn-lt"/>
            </a:endParaRPr>
          </a:p>
          <a:p>
            <a:endParaRPr lang="en-US">
              <a:cs typeface="Calibri"/>
            </a:endParaRPr>
          </a:p>
        </p:txBody>
      </p:sp>
    </p:spTree>
    <p:extLst>
      <p:ext uri="{BB962C8B-B14F-4D97-AF65-F5344CB8AC3E}">
        <p14:creationId xmlns:p14="http://schemas.microsoft.com/office/powerpoint/2010/main" val="266673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8A04DB-BD76-486E-9593-A92741209DD6}"/>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MAIN ELEMENTS IN SMART HOME</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BB864-3855-4E1B-B501-AC01C1CB1E16}"/>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GB" sz="1900">
                <a:solidFill>
                  <a:srgbClr val="FEFFFF"/>
                </a:solidFill>
                <a:ea typeface="+mn-lt"/>
                <a:cs typeface="+mn-lt"/>
              </a:rPr>
              <a:t>Although the possibilities are endless when it comes to smart technology and home automation, every smart home is composed of one or more of the 5 elements:</a:t>
            </a:r>
            <a:endParaRPr lang="en-GB" sz="1900">
              <a:solidFill>
                <a:srgbClr val="FEFFFF"/>
              </a:solidFill>
              <a:cs typeface="Calibri" panose="020F0502020204030204"/>
            </a:endParaRPr>
          </a:p>
          <a:p>
            <a:r>
              <a:rPr lang="en-GB" sz="1900" b="1">
                <a:solidFill>
                  <a:srgbClr val="FEFFFF"/>
                </a:solidFill>
                <a:ea typeface="+mn-lt"/>
                <a:cs typeface="+mn-lt"/>
              </a:rPr>
              <a:t>Energy</a:t>
            </a:r>
            <a:endParaRPr lang="en-GB" sz="1900">
              <a:solidFill>
                <a:srgbClr val="FEFFFF"/>
              </a:solidFill>
            </a:endParaRPr>
          </a:p>
          <a:p>
            <a:r>
              <a:rPr lang="en-GB" sz="1900" b="1">
                <a:solidFill>
                  <a:srgbClr val="FEFFFF"/>
                </a:solidFill>
                <a:ea typeface="+mn-lt"/>
                <a:cs typeface="+mn-lt"/>
              </a:rPr>
              <a:t>Security</a:t>
            </a:r>
            <a:endParaRPr lang="en-GB" sz="1900">
              <a:solidFill>
                <a:srgbClr val="FEFFFF"/>
              </a:solidFill>
            </a:endParaRPr>
          </a:p>
          <a:p>
            <a:r>
              <a:rPr lang="en-GB" sz="1900" b="1">
                <a:solidFill>
                  <a:srgbClr val="FEFFFF"/>
                </a:solidFill>
                <a:ea typeface="+mn-lt"/>
                <a:cs typeface="+mn-lt"/>
              </a:rPr>
              <a:t>Atmosphere</a:t>
            </a:r>
            <a:endParaRPr lang="en-GB" sz="1900">
              <a:solidFill>
                <a:srgbClr val="FEFFFF"/>
              </a:solidFill>
            </a:endParaRPr>
          </a:p>
          <a:p>
            <a:r>
              <a:rPr lang="en-GB" sz="1900" b="1">
                <a:solidFill>
                  <a:srgbClr val="FEFFFF"/>
                </a:solidFill>
                <a:ea typeface="+mn-lt"/>
                <a:cs typeface="+mn-lt"/>
              </a:rPr>
              <a:t>Convenience</a:t>
            </a:r>
            <a:endParaRPr lang="en-GB" sz="1900">
              <a:solidFill>
                <a:srgbClr val="FEFFFF"/>
              </a:solidFill>
            </a:endParaRPr>
          </a:p>
          <a:p>
            <a:r>
              <a:rPr lang="en-GB" sz="1900" b="1">
                <a:solidFill>
                  <a:srgbClr val="FEFFFF"/>
                </a:solidFill>
                <a:ea typeface="+mn-lt"/>
                <a:cs typeface="+mn-lt"/>
              </a:rPr>
              <a:t>Entertainment</a:t>
            </a:r>
            <a:endParaRPr lang="en-GB" sz="1900">
              <a:solidFill>
                <a:srgbClr val="FEFFFF"/>
              </a:solidFill>
            </a:endParaRPr>
          </a:p>
          <a:p>
            <a:pPr marL="0" indent="0">
              <a:buNone/>
            </a:pPr>
            <a:r>
              <a:rPr lang="en-GB" sz="1900">
                <a:solidFill>
                  <a:srgbClr val="FEFFFF"/>
                </a:solidFill>
                <a:ea typeface="+mn-lt"/>
                <a:cs typeface="+mn-lt"/>
              </a:rPr>
              <a:t>These elements represent the areas of our homes and our lives that can benefit from smarter technology. The perfect smart home incorporates and seamlessly integrates all 5 elements.</a:t>
            </a:r>
            <a:endParaRPr lang="en-GB" sz="1900">
              <a:solidFill>
                <a:srgbClr val="FEFFFF"/>
              </a:solidFill>
              <a:cs typeface="Calibri"/>
            </a:endParaRPr>
          </a:p>
          <a:p>
            <a:endParaRPr lang="en-GB" sz="1900">
              <a:solidFill>
                <a:srgbClr val="FEFFFF"/>
              </a:solidFill>
              <a:cs typeface="Calibri"/>
            </a:endParaRPr>
          </a:p>
        </p:txBody>
      </p:sp>
    </p:spTree>
    <p:extLst>
      <p:ext uri="{BB962C8B-B14F-4D97-AF65-F5344CB8AC3E}">
        <p14:creationId xmlns:p14="http://schemas.microsoft.com/office/powerpoint/2010/main" val="3027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5 Elements of Smart Home</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161473488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3.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94</TotalTime>
  <Words>1493</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Georgia</vt:lpstr>
      <vt:lpstr>Open Sans</vt:lpstr>
      <vt:lpstr>Verdana</vt:lpstr>
      <vt:lpstr>Wingdings</vt:lpstr>
      <vt:lpstr>office theme</vt:lpstr>
      <vt:lpstr>Team Noobcoder</vt:lpstr>
      <vt:lpstr>WHAT IS A SMART HOME?</vt:lpstr>
      <vt:lpstr>APPLICATION DOMAIN</vt:lpstr>
      <vt:lpstr>APPLICATION DOMAIN</vt:lpstr>
      <vt:lpstr>2. Technologies Used In Connected Home </vt:lpstr>
      <vt:lpstr>Architecture Of Connected Home </vt:lpstr>
      <vt:lpstr>MAIN ELEMENTS IN SMART HOME</vt:lpstr>
      <vt:lpstr>5 Elements of Smart Home</vt:lpstr>
      <vt:lpstr>HOME AUTOMATION SYSTEM</vt:lpstr>
      <vt:lpstr>A SMART HUB</vt:lpstr>
      <vt:lpstr>A CONNECTED APPLICATION</vt:lpstr>
      <vt:lpstr>A SMART DEVICE</vt:lpstr>
      <vt:lpstr>Our devices</vt:lpstr>
      <vt:lpstr>ARCHITECTURAL OVERVIEW</vt:lpstr>
      <vt:lpstr> Smart Home System Based on Wi-fi and Internet </vt:lpstr>
      <vt:lpstr>Advantages</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Farid Izwan</cp:lastModifiedBy>
  <cp:revision>21</cp:revision>
  <dcterms:created xsi:type="dcterms:W3CDTF">2020-11-09T11:09:34Z</dcterms:created>
  <dcterms:modified xsi:type="dcterms:W3CDTF">2020-11-22T20:31:20Z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