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AE99"/>
    <a:srgbClr val="C5B65B"/>
    <a:srgbClr val="A68E7C"/>
    <a:srgbClr val="7BA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48" autoAdjust="0"/>
  </p:normalViewPr>
  <p:slideViewPr>
    <p:cSldViewPr>
      <p:cViewPr>
        <p:scale>
          <a:sx n="125" d="100"/>
          <a:sy n="125" d="100"/>
        </p:scale>
        <p:origin x="-636" y="-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539-33DF-4F66-A899-ED33E8DA2CCF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EED-1E3A-4981-986D-54DF182DB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63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539-33DF-4F66-A899-ED33E8DA2CCF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EED-1E3A-4981-986D-54DF182DB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38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539-33DF-4F66-A899-ED33E8DA2CCF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EED-1E3A-4981-986D-54DF182DB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4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539-33DF-4F66-A899-ED33E8DA2CCF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EED-1E3A-4981-986D-54DF182DB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62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539-33DF-4F66-A899-ED33E8DA2CCF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EED-1E3A-4981-986D-54DF182DB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4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539-33DF-4F66-A899-ED33E8DA2CCF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EED-1E3A-4981-986D-54DF182DB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61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539-33DF-4F66-A899-ED33E8DA2CCF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EED-1E3A-4981-986D-54DF182DB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53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539-33DF-4F66-A899-ED33E8DA2CCF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EED-1E3A-4981-986D-54DF182DB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94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539-33DF-4F66-A899-ED33E8DA2CCF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EED-1E3A-4981-986D-54DF182DB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28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539-33DF-4F66-A899-ED33E8DA2CCF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EED-1E3A-4981-986D-54DF182DB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96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539-33DF-4F66-A899-ED33E8DA2CCF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EED-1E3A-4981-986D-54DF182DB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74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D539-33DF-4F66-A899-ED33E8DA2CCF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2EED-1E3A-4981-986D-54DF182DB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29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" y="2"/>
            <a:ext cx="9142413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Sherri\Documents\MicroFair\artwork\microfair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155" y="390090"/>
            <a:ext cx="4480685" cy="4361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8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3709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b="1" dirty="0" smtClean="0">
                <a:ln>
                  <a:solidFill>
                    <a:schemeClr val="tx1"/>
                  </a:solidFill>
                </a:ln>
                <a:solidFill>
                  <a:srgbClr val="CCAE99"/>
                </a:solidFill>
              </a:rPr>
              <a:t>Spielfeld</a:t>
            </a:r>
            <a:endParaRPr lang="de-DE" sz="3200" b="1" dirty="0">
              <a:ln>
                <a:solidFill>
                  <a:schemeClr val="tx1"/>
                </a:solidFill>
              </a:ln>
              <a:solidFill>
                <a:srgbClr val="CCAE99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536" y="659472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</a:rPr>
              <a:t>Gesamtes Spiel nur 1 Ebene -&gt; Integration von Setting in Spielfeld</a:t>
            </a:r>
            <a:endParaRPr lang="de-DE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I:\Neuer Ordner\Work\MI15 GIE Spielprojekt\Meilenstein2\mat\Scans\sketch06 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2344025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I:\Neuer Ordner\Work\MicroFair\Meilenstein_2\Konzeptskizzen\Spielfeld_Felddesign\spielfeld_schema divid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09963"/>
            <a:ext cx="2250019" cy="22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3059832" y="1208231"/>
            <a:ext cx="176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Feldkarten</a:t>
            </a:r>
          </a:p>
          <a:p>
            <a:r>
              <a:rPr lang="de-DE" b="1" dirty="0">
                <a:solidFill>
                  <a:schemeClr val="accent6"/>
                </a:solidFill>
              </a:rPr>
              <a:t>a</a:t>
            </a:r>
            <a:r>
              <a:rPr lang="de-DE" b="1" dirty="0" smtClean="0">
                <a:solidFill>
                  <a:schemeClr val="accent6"/>
                </a:solidFill>
              </a:rPr>
              <a:t>uf  drehbaren Zahnrädern gelagert</a:t>
            </a:r>
            <a:endParaRPr lang="de-DE" b="1" dirty="0">
              <a:solidFill>
                <a:schemeClr val="accent6"/>
              </a:solidFill>
            </a:endParaRPr>
          </a:p>
        </p:txBody>
      </p:sp>
      <p:pic>
        <p:nvPicPr>
          <p:cNvPr id="2056" name="Picture 8" descr="I:\Neuer Ordner\Work\MicroFair\Meilenstein_2\Konzeptskizzen\Spielfeld_Felddesign\Gear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85" y="1179920"/>
            <a:ext cx="1625600" cy="1625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17" name="Rechteck 16"/>
          <p:cNvSpPr/>
          <p:nvPr/>
        </p:nvSpPr>
        <p:spPr>
          <a:xfrm>
            <a:off x="5232441" y="1518286"/>
            <a:ext cx="966688" cy="948868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4427984" y="1400448"/>
            <a:ext cx="720080" cy="350836"/>
          </a:xfrm>
          <a:prstGeom prst="straightConnector1">
            <a:avLst/>
          </a:prstGeom>
          <a:ln w="57150" cap="sq" cmpd="sng">
            <a:solidFill>
              <a:schemeClr val="accent6"/>
            </a:solidFill>
            <a:miter lim="800000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804248" y="112519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CCAE99"/>
                </a:solidFill>
              </a:rPr>
              <a:t>BOSS erscheint, wenn alle Felder aufgedeckt sind</a:t>
            </a:r>
            <a:endParaRPr lang="de-DE" b="1" dirty="0">
              <a:solidFill>
                <a:srgbClr val="CCAE99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802288" y="204852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CCAE99"/>
                </a:solidFill>
              </a:rPr>
              <a:t>Nur „hypothetische“ 2. Ebene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802288" y="269659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CCAE99"/>
                </a:solidFill>
              </a:rPr>
              <a:t>Feldkarten bleiben aufgedeckt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802288" y="334640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CCAE99"/>
                </a:solidFill>
              </a:rPr>
              <a:t>Monster und Fallen sind wieder aktiv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6802288" y="399447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CCAE99"/>
                </a:solidFill>
              </a:rPr>
              <a:t>Feldkarten werden nach Zug umgedreht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660029" y="4001217"/>
            <a:ext cx="2144219" cy="56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accent6"/>
                </a:solidFill>
              </a:rPr>
              <a:t>Spielfeld unterteilt in zwei Drehbereiche</a:t>
            </a:r>
            <a:endParaRPr lang="de-DE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7" grpId="0" animBg="1"/>
      <p:bldP spid="33" grpId="0"/>
      <p:bldP spid="34" grpId="0"/>
      <p:bldP spid="35" grpId="0"/>
      <p:bldP spid="36" grpId="0"/>
      <p:bldP spid="38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3709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b="1" dirty="0" smtClean="0">
                <a:ln>
                  <a:solidFill>
                    <a:schemeClr val="tx1"/>
                  </a:solidFill>
                </a:ln>
                <a:solidFill>
                  <a:srgbClr val="CCAE99"/>
                </a:solidFill>
              </a:rPr>
              <a:t>Spielfeld</a:t>
            </a:r>
            <a:endParaRPr lang="de-DE" sz="3200" b="1" dirty="0">
              <a:ln>
                <a:solidFill>
                  <a:schemeClr val="tx1"/>
                </a:solidFill>
              </a:ln>
              <a:solidFill>
                <a:srgbClr val="CCAE99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536" y="659472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</a:rPr>
              <a:t>Design: Zahnräder, schwebende Festung, Wolken, Dampf, Zerfall …</a:t>
            </a:r>
            <a:endParaRPr lang="de-DE" sz="2000" b="1" dirty="0">
              <a:solidFill>
                <a:schemeClr val="bg1"/>
              </a:solidFill>
            </a:endParaRPr>
          </a:p>
        </p:txBody>
      </p:sp>
      <p:pic>
        <p:nvPicPr>
          <p:cNvPr id="3075" name="Picture 3" descr="I:\Neuer Ordner\Work\MI15 GIE Spielprojekt\Meilenstein2\Spielfeld\Spielfeld gears perspective destru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48779"/>
            <a:ext cx="5680047" cy="397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ihandform 9"/>
          <p:cNvSpPr/>
          <p:nvPr/>
        </p:nvSpPr>
        <p:spPr>
          <a:xfrm>
            <a:off x="2075123" y="1287780"/>
            <a:ext cx="4099055" cy="2171700"/>
          </a:xfrm>
          <a:custGeom>
            <a:avLst/>
            <a:gdLst>
              <a:gd name="connsiteX0" fmla="*/ 144780 w 4130040"/>
              <a:gd name="connsiteY0" fmla="*/ 0 h 2171700"/>
              <a:gd name="connsiteX1" fmla="*/ 0 w 4130040"/>
              <a:gd name="connsiteY1" fmla="*/ 579120 h 2171700"/>
              <a:gd name="connsiteX2" fmla="*/ 1104900 w 4130040"/>
              <a:gd name="connsiteY2" fmla="*/ 632460 h 2171700"/>
              <a:gd name="connsiteX3" fmla="*/ 1104900 w 4130040"/>
              <a:gd name="connsiteY3" fmla="*/ 2057400 h 2171700"/>
              <a:gd name="connsiteX4" fmla="*/ 1965960 w 4130040"/>
              <a:gd name="connsiteY4" fmla="*/ 2164080 h 2171700"/>
              <a:gd name="connsiteX5" fmla="*/ 4130040 w 4130040"/>
              <a:gd name="connsiteY5" fmla="*/ 2171700 h 2171700"/>
              <a:gd name="connsiteX6" fmla="*/ 3497580 w 4130040"/>
              <a:gd name="connsiteY6" fmla="*/ 647700 h 2171700"/>
              <a:gd name="connsiteX7" fmla="*/ 2004060 w 4130040"/>
              <a:gd name="connsiteY7" fmla="*/ 22860 h 2171700"/>
              <a:gd name="connsiteX8" fmla="*/ 144780 w 4130040"/>
              <a:gd name="connsiteY8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0040" h="2171700">
                <a:moveTo>
                  <a:pt x="144780" y="0"/>
                </a:moveTo>
                <a:lnTo>
                  <a:pt x="0" y="579120"/>
                </a:lnTo>
                <a:lnTo>
                  <a:pt x="1104900" y="632460"/>
                </a:lnTo>
                <a:lnTo>
                  <a:pt x="1104900" y="2057400"/>
                </a:lnTo>
                <a:lnTo>
                  <a:pt x="1965960" y="2164080"/>
                </a:lnTo>
                <a:lnTo>
                  <a:pt x="4130040" y="2171700"/>
                </a:lnTo>
                <a:lnTo>
                  <a:pt x="3497580" y="647700"/>
                </a:lnTo>
                <a:lnTo>
                  <a:pt x="2004060" y="22860"/>
                </a:lnTo>
                <a:lnTo>
                  <a:pt x="144780" y="0"/>
                </a:lnTo>
                <a:close/>
              </a:path>
            </a:pathLst>
          </a:cu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203870" y="1129396"/>
            <a:ext cx="194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Unterteilung in zwei Drehbereiche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4355976" y="1353323"/>
            <a:ext cx="847894" cy="376237"/>
          </a:xfrm>
          <a:prstGeom prst="straightConnector1">
            <a:avLst/>
          </a:prstGeom>
          <a:ln w="57150" cap="sq" cmpd="sng">
            <a:solidFill>
              <a:schemeClr val="accent6"/>
            </a:solidFill>
            <a:miter lim="800000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56176" y="1779662"/>
            <a:ext cx="188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CCAE99"/>
                </a:solidFill>
              </a:rPr>
              <a:t>Story-Elemente: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168215" y="2140064"/>
            <a:ext cx="2975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CCAE99"/>
                </a:solidFill>
              </a:rPr>
              <a:t>Uralte Festung</a:t>
            </a:r>
          </a:p>
          <a:p>
            <a:r>
              <a:rPr lang="de-DE" b="1" dirty="0" smtClean="0">
                <a:solidFill>
                  <a:srgbClr val="CCAE99"/>
                </a:solidFill>
              </a:rPr>
              <a:t>Maschinen ohne Wartung</a:t>
            </a:r>
          </a:p>
          <a:p>
            <a:r>
              <a:rPr lang="de-DE" b="1" dirty="0" smtClean="0">
                <a:solidFill>
                  <a:srgbClr val="CCAE99"/>
                </a:solidFill>
              </a:rPr>
              <a:t>Zerschlissene Mechanik</a:t>
            </a:r>
          </a:p>
          <a:p>
            <a:r>
              <a:rPr lang="de-DE" b="1" dirty="0" smtClean="0">
                <a:solidFill>
                  <a:srgbClr val="CCAE99"/>
                </a:solidFill>
              </a:rPr>
              <a:t>-&gt; Zerfallene Konstruktion</a:t>
            </a:r>
            <a:endParaRPr lang="de-DE" b="1" dirty="0">
              <a:solidFill>
                <a:srgbClr val="CCAE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25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3709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b="1" dirty="0" smtClean="0">
                <a:ln>
                  <a:solidFill>
                    <a:schemeClr val="tx1"/>
                  </a:solidFill>
                </a:ln>
                <a:solidFill>
                  <a:srgbClr val="CCAE99"/>
                </a:solidFill>
              </a:rPr>
              <a:t>Spielfiguren</a:t>
            </a:r>
            <a:endParaRPr lang="de-DE" sz="3200" b="1" dirty="0">
              <a:ln>
                <a:solidFill>
                  <a:schemeClr val="tx1"/>
                </a:solidFill>
              </a:ln>
              <a:solidFill>
                <a:srgbClr val="CCAE99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536" y="659472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</a:rPr>
              <a:t>xx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3709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b="1" dirty="0" smtClean="0">
                <a:ln>
                  <a:solidFill>
                    <a:schemeClr val="tx1"/>
                  </a:solidFill>
                </a:ln>
                <a:solidFill>
                  <a:srgbClr val="CCAE99"/>
                </a:solidFill>
              </a:rPr>
              <a:t>Gestaltung des Spiels</a:t>
            </a:r>
            <a:endParaRPr lang="de-DE" sz="3200" b="1" dirty="0">
              <a:ln>
                <a:solidFill>
                  <a:schemeClr val="tx1"/>
                </a:solidFill>
              </a:ln>
              <a:solidFill>
                <a:srgbClr val="CCAE99"/>
              </a:solidFill>
            </a:endParaRPr>
          </a:p>
        </p:txBody>
      </p:sp>
      <p:sp>
        <p:nvSpPr>
          <p:cNvPr id="6" name="Legende mit Pfeil in vier Richtungen 5"/>
          <p:cNvSpPr/>
          <p:nvPr/>
        </p:nvSpPr>
        <p:spPr>
          <a:xfrm>
            <a:off x="3203848" y="1707654"/>
            <a:ext cx="2304256" cy="1633490"/>
          </a:xfrm>
          <a:prstGeom prst="quadArrowCallout">
            <a:avLst>
              <a:gd name="adj1" fmla="val 4213"/>
              <a:gd name="adj2" fmla="val 7661"/>
              <a:gd name="adj3" fmla="val 12409"/>
              <a:gd name="adj4" fmla="val 52333"/>
            </a:avLst>
          </a:prstGeom>
          <a:solidFill>
            <a:srgbClr val="A68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 descr="I:\Neuer Ordner\Work\MI15 GIE Spielprojekt\Meilenstein2\Präsentation\gears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57" y="2057164"/>
            <a:ext cx="1190700" cy="93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607203" y="2324345"/>
            <a:ext cx="14992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spc="-150" dirty="0" smtClean="0">
                <a:ln>
                  <a:solidFill>
                    <a:srgbClr val="CCAE99"/>
                  </a:solidFill>
                </a:ln>
              </a:rPr>
              <a:t>STEAMPUNK</a:t>
            </a:r>
            <a:endParaRPr lang="de-DE" sz="2000" b="1" spc="-150" dirty="0">
              <a:ln>
                <a:solidFill>
                  <a:srgbClr val="CCAE99"/>
                </a:solidFill>
              </a:ln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512490" y="843558"/>
            <a:ext cx="111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Material:	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Farben: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483768" y="843558"/>
            <a:ext cx="140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C5B65B"/>
                </a:solidFill>
              </a:rPr>
              <a:t>Messing</a:t>
            </a:r>
          </a:p>
          <a:p>
            <a:r>
              <a:rPr lang="de-DE" b="1" dirty="0" smtClean="0">
                <a:solidFill>
                  <a:srgbClr val="C5B65B"/>
                </a:solidFill>
              </a:rPr>
              <a:t>Gold / Beige</a:t>
            </a:r>
            <a:endParaRPr lang="de-DE" b="1" dirty="0">
              <a:solidFill>
                <a:srgbClr val="C5B65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851920" y="84355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Kupfer, Rost</a:t>
            </a:r>
          </a:p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Rottöne</a:t>
            </a:r>
            <a:endParaRPr lang="de-DE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8064" y="84355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7BA7CB"/>
                </a:solidFill>
              </a:rPr>
              <a:t>Metall</a:t>
            </a:r>
          </a:p>
          <a:p>
            <a:r>
              <a:rPr lang="de-DE" b="1" dirty="0" err="1" smtClean="0">
                <a:solidFill>
                  <a:srgbClr val="7BA7CB"/>
                </a:solidFill>
              </a:rPr>
              <a:t>Kaltblau</a:t>
            </a:r>
            <a:endParaRPr lang="de-DE" b="1" dirty="0">
              <a:solidFill>
                <a:srgbClr val="7BA7CB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084168" y="84355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A68E7C"/>
                </a:solidFill>
              </a:rPr>
              <a:t>alt &amp; staubig</a:t>
            </a:r>
          </a:p>
          <a:p>
            <a:r>
              <a:rPr lang="de-DE" b="1" dirty="0" smtClean="0">
                <a:solidFill>
                  <a:srgbClr val="A68E7C"/>
                </a:solidFill>
              </a:rPr>
              <a:t>Erdtöne</a:t>
            </a:r>
            <a:endParaRPr lang="de-DE" b="1" dirty="0">
              <a:solidFill>
                <a:srgbClr val="A68E7C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40959" y="1563638"/>
            <a:ext cx="273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>
                <a:solidFill>
                  <a:srgbClr val="CCAE99"/>
                </a:solidFill>
              </a:rPr>
              <a:t>Spielfiguren Spieler</a:t>
            </a:r>
            <a:endParaRPr lang="de-DE" b="1" u="sng" dirty="0">
              <a:solidFill>
                <a:srgbClr val="CCAE99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40959" y="1849778"/>
            <a:ext cx="2734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Abenteurer, Schatzjäger</a:t>
            </a:r>
          </a:p>
          <a:p>
            <a:r>
              <a:rPr lang="de-DE" b="1" dirty="0" smtClean="0">
                <a:solidFill>
                  <a:schemeClr val="accent6"/>
                </a:solidFill>
              </a:rPr>
              <a:t>Individuelle Charaktere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Draufgänger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„</a:t>
            </a:r>
            <a:r>
              <a:rPr lang="de-DE" b="1" dirty="0" err="1" smtClean="0">
                <a:solidFill>
                  <a:schemeClr val="bg1"/>
                </a:solidFill>
              </a:rPr>
              <a:t>gizmos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and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gadgets</a:t>
            </a:r>
            <a:r>
              <a:rPr lang="de-DE" b="1" dirty="0" smtClean="0">
                <a:solidFill>
                  <a:schemeClr val="bg1"/>
                </a:solidFill>
              </a:rPr>
              <a:t>“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Nutzen, was sie finden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0959" y="3461786"/>
            <a:ext cx="273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>
                <a:solidFill>
                  <a:srgbClr val="CCAE99"/>
                </a:solidFill>
              </a:rPr>
              <a:t>Spielfigur Hüter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40959" y="3761978"/>
            <a:ext cx="273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Größer als Spielerfiguren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Alt, marode, mächtig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Gigantische Ausmaße in Spielkontext 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941559" y="1958518"/>
            <a:ext cx="2734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Schwebende Festung aus beweglichen Räumen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Fallen, versteckte Schalter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Gefahren (Wächter)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Schätze und Ausrüstung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941558" y="1670486"/>
            <a:ext cx="273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>
                <a:solidFill>
                  <a:srgbClr val="CCAE99"/>
                </a:solidFill>
              </a:rPr>
              <a:t>Spielfeld</a:t>
            </a:r>
            <a:endParaRPr lang="de-DE" b="1" u="sng" dirty="0">
              <a:solidFill>
                <a:srgbClr val="CCAE99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420575" y="3435846"/>
            <a:ext cx="273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>
                <a:solidFill>
                  <a:srgbClr val="CCAE99"/>
                </a:solidFill>
              </a:rPr>
              <a:t>Story</a:t>
            </a:r>
            <a:endParaRPr lang="de-DE" b="1" u="sng" dirty="0">
              <a:solidFill>
                <a:srgbClr val="CCAE99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419872" y="3729296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Größte Errungenschaft einer zerfallenen Zivilisation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Unermessliche Reichtümer, ungeahnte Technologien</a:t>
            </a:r>
          </a:p>
          <a:p>
            <a:r>
              <a:rPr lang="de-DE" b="1" dirty="0" smtClean="0">
                <a:solidFill>
                  <a:schemeClr val="accent6"/>
                </a:solidFill>
              </a:rPr>
              <a:t>Unwissende, tollkühne Plünderer wagen sich dorthin</a:t>
            </a:r>
          </a:p>
          <a:p>
            <a:r>
              <a:rPr lang="de-DE" b="1" dirty="0" smtClean="0">
                <a:solidFill>
                  <a:schemeClr val="accent6"/>
                </a:solidFill>
              </a:rPr>
              <a:t>Hüter hat die Aufgabe, die Eindringlinge zu vernichten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1331640" y="1166724"/>
            <a:ext cx="360040" cy="581580"/>
          </a:xfrm>
          <a:prstGeom prst="straightConnector1">
            <a:avLst/>
          </a:prstGeom>
          <a:ln w="98425" cap="sq" cmpd="sng">
            <a:solidFill>
              <a:srgbClr val="00B050"/>
            </a:solidFill>
            <a:miter lim="800000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2483768" y="1203598"/>
            <a:ext cx="3672408" cy="544706"/>
          </a:xfrm>
          <a:prstGeom prst="straightConnector1">
            <a:avLst/>
          </a:prstGeom>
          <a:ln w="98425" cap="sq" cmpd="sng">
            <a:solidFill>
              <a:srgbClr val="00B050"/>
            </a:solidFill>
            <a:miter lim="800000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3988358" y="2039818"/>
            <a:ext cx="1879786" cy="1442242"/>
          </a:xfrm>
          <a:prstGeom prst="straightConnector1">
            <a:avLst/>
          </a:prstGeom>
          <a:ln w="98425" cap="sq" cmpd="sng">
            <a:solidFill>
              <a:srgbClr val="00B050"/>
            </a:solidFill>
            <a:miter lim="800000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 flipV="1">
            <a:off x="2483768" y="1932970"/>
            <a:ext cx="1148339" cy="1567846"/>
          </a:xfrm>
          <a:prstGeom prst="straightConnector1">
            <a:avLst/>
          </a:prstGeom>
          <a:ln w="98425" cap="sq" cmpd="sng">
            <a:solidFill>
              <a:srgbClr val="00B050"/>
            </a:solidFill>
            <a:miter lim="800000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2195736" y="3641944"/>
            <a:ext cx="1234762" cy="163234"/>
          </a:xfrm>
          <a:prstGeom prst="straightConnector1">
            <a:avLst/>
          </a:prstGeom>
          <a:ln w="98425" cap="sq" cmpd="sng">
            <a:solidFill>
              <a:srgbClr val="00B050"/>
            </a:solidFill>
            <a:miter lim="800000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6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3" grpId="0"/>
      <p:bldP spid="14" grpId="0"/>
      <p:bldP spid="15" grpId="0"/>
      <p:bldP spid="16" grpId="0"/>
      <p:bldP spid="18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</Words>
  <Application>Microsoft Office PowerPoint</Application>
  <PresentationFormat>Bildschirmpräsentation (16:9)</PresentationFormat>
  <Paragraphs>52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Schocke</dc:creator>
  <cp:lastModifiedBy>Fabian Schocke</cp:lastModifiedBy>
  <cp:revision>76</cp:revision>
  <dcterms:created xsi:type="dcterms:W3CDTF">2015-11-08T09:19:45Z</dcterms:created>
  <dcterms:modified xsi:type="dcterms:W3CDTF">2015-11-08T18:04:01Z</dcterms:modified>
</cp:coreProperties>
</file>