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8291175" cy="10290175"/>
  <p:notesSz cx="6858000" cy="9144000"/>
  <p:defaultTextStyle>
    <a:defPPr>
      <a:defRPr lang="de-DE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6" d="100"/>
          <a:sy n="26" d="100"/>
        </p:scale>
        <p:origin x="-126" y="-684"/>
      </p:cViewPr>
      <p:guideLst>
        <p:guide orient="horz" pos="3241"/>
        <p:guide pos="57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1838" y="3196625"/>
            <a:ext cx="15547499" cy="220571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43676" y="5831099"/>
            <a:ext cx="12803823" cy="26297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3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6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3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2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170C-8B03-4210-8F4B-17AEF2ED63EF}" type="datetimeFigureOut">
              <a:rPr lang="de-DE" smtClean="0"/>
              <a:t>31.10.2015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CE0-DDF2-464C-AC41-044DA531760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170C-8B03-4210-8F4B-17AEF2ED63EF}" type="datetimeFigureOut">
              <a:rPr lang="de-DE" smtClean="0"/>
              <a:t>31.10.2015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CE0-DDF2-464C-AC41-044DA531760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3261102" y="412085"/>
            <a:ext cx="4115514" cy="877999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4559" y="412085"/>
            <a:ext cx="12041690" cy="877999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170C-8B03-4210-8F4B-17AEF2ED63EF}" type="datetimeFigureOut">
              <a:rPr lang="de-DE" smtClean="0"/>
              <a:t>31.10.2015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CE0-DDF2-464C-AC41-044DA531760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170C-8B03-4210-8F4B-17AEF2ED63EF}" type="datetimeFigureOut">
              <a:rPr lang="de-DE" smtClean="0"/>
              <a:t>31.10.2015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CE0-DDF2-464C-AC41-044DA531760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4877" y="6612391"/>
            <a:ext cx="15547499" cy="2043743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44877" y="4361416"/>
            <a:ext cx="15547499" cy="2250975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6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321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81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64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302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96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623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283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170C-8B03-4210-8F4B-17AEF2ED63EF}" type="datetimeFigureOut">
              <a:rPr lang="de-DE" smtClean="0"/>
              <a:t>31.10.2015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CE0-DDF2-464C-AC41-044DA531760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4559" y="2401042"/>
            <a:ext cx="8078602" cy="679104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298014" y="2401042"/>
            <a:ext cx="8078602" cy="679104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170C-8B03-4210-8F4B-17AEF2ED63EF}" type="datetimeFigureOut">
              <a:rPr lang="de-DE" smtClean="0"/>
              <a:t>31.10.2015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CE0-DDF2-464C-AC41-044DA531760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4559" y="2303380"/>
            <a:ext cx="8081779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14559" y="3263320"/>
            <a:ext cx="8081779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9291664" y="2303380"/>
            <a:ext cx="8084953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9291664" y="3263320"/>
            <a:ext cx="8084953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170C-8B03-4210-8F4B-17AEF2ED63EF}" type="datetimeFigureOut">
              <a:rPr lang="de-DE" smtClean="0"/>
              <a:t>31.10.2015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CE0-DDF2-464C-AC41-044DA531760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170C-8B03-4210-8F4B-17AEF2ED63EF}" type="datetimeFigureOut">
              <a:rPr lang="de-DE" smtClean="0"/>
              <a:t>31.10.2015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CE0-DDF2-464C-AC41-044DA531760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170C-8B03-4210-8F4B-17AEF2ED63EF}" type="datetimeFigureOut">
              <a:rPr lang="de-DE" smtClean="0"/>
              <a:t>31.10.2015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CE0-DDF2-464C-AC41-044DA531760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560" y="409701"/>
            <a:ext cx="6017671" cy="1743613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51341" y="409702"/>
            <a:ext cx="10225275" cy="8782379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4560" y="2153315"/>
            <a:ext cx="6017671" cy="70387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170C-8B03-4210-8F4B-17AEF2ED63EF}" type="datetimeFigureOut">
              <a:rPr lang="de-DE" smtClean="0"/>
              <a:t>31.10.2015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CE0-DDF2-464C-AC41-044DA531760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5198" y="7203123"/>
            <a:ext cx="10974705" cy="850369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585198" y="919446"/>
            <a:ext cx="10974705" cy="6174105"/>
          </a:xfrm>
        </p:spPr>
        <p:txBody>
          <a:bodyPr/>
          <a:lstStyle>
            <a:lvl1pPr marL="0" indent="0">
              <a:buNone/>
              <a:defRPr sz="5700"/>
            </a:lvl1pPr>
            <a:lvl2pPr marL="816605" indent="0">
              <a:buNone/>
              <a:defRPr sz="5000"/>
            </a:lvl2pPr>
            <a:lvl3pPr marL="1633210" indent="0">
              <a:buNone/>
              <a:defRPr sz="4300"/>
            </a:lvl3pPr>
            <a:lvl4pPr marL="2449815" indent="0">
              <a:buNone/>
              <a:defRPr sz="3600"/>
            </a:lvl4pPr>
            <a:lvl5pPr marL="3266420" indent="0">
              <a:buNone/>
              <a:defRPr sz="3600"/>
            </a:lvl5pPr>
            <a:lvl6pPr marL="4083025" indent="0">
              <a:buNone/>
              <a:defRPr sz="3600"/>
            </a:lvl6pPr>
            <a:lvl7pPr marL="4899630" indent="0">
              <a:buNone/>
              <a:defRPr sz="3600"/>
            </a:lvl7pPr>
            <a:lvl8pPr marL="5716234" indent="0">
              <a:buNone/>
              <a:defRPr sz="3600"/>
            </a:lvl8pPr>
            <a:lvl9pPr marL="6532839" indent="0">
              <a:buNone/>
              <a:defRPr sz="36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5198" y="8053492"/>
            <a:ext cx="10974705" cy="12076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170C-8B03-4210-8F4B-17AEF2ED63EF}" type="datetimeFigureOut">
              <a:rPr lang="de-DE" smtClean="0"/>
              <a:t>31.10.2015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CE0-DDF2-464C-AC41-044DA531760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4559" y="412084"/>
            <a:ext cx="16462058" cy="1715029"/>
          </a:xfrm>
          <a:prstGeom prst="rect">
            <a:avLst/>
          </a:prstGeom>
        </p:spPr>
        <p:txBody>
          <a:bodyPr vert="horz" lIns="163321" tIns="81660" rIns="163321" bIns="8166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4559" y="2401042"/>
            <a:ext cx="16462058" cy="6791040"/>
          </a:xfrm>
          <a:prstGeom prst="rect">
            <a:avLst/>
          </a:prstGeom>
        </p:spPr>
        <p:txBody>
          <a:bodyPr vert="horz" lIns="163321" tIns="81660" rIns="163321" bIns="8166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4559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7170C-8B03-4210-8F4B-17AEF2ED63EF}" type="datetimeFigureOut">
              <a:rPr lang="de-DE" smtClean="0"/>
              <a:t>31.10.2015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9485" y="9537468"/>
            <a:ext cx="5792205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3108675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88CE0-DDF2-464C-AC41-044DA5317601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33210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454" indent="-612454" algn="l" defTabSz="1633210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983" indent="-510378" algn="l" defTabSz="1633210" rtl="0" eaLnBrk="1" latinLnBrk="0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512" indent="-408302" algn="l" defTabSz="163321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8117" indent="-408302" algn="l" defTabSz="163321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4722" indent="-408302" algn="l" defTabSz="163321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1327" indent="-408302" algn="l" defTabSz="163321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932" indent="-408302" algn="l" defTabSz="163321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4537" indent="-408302" algn="l" defTabSz="163321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1142" indent="-408302" algn="l" defTabSz="163321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05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10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15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420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3025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630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6234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839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herri\Desktop\spiel\8afe3600f8fe0a4e0a2ab06cd647bc6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3175"/>
            <a:ext cx="18288000" cy="10287000"/>
          </a:xfrm>
          <a:prstGeom prst="rect">
            <a:avLst/>
          </a:prstGeom>
          <a:noFill/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43676" y="5831099"/>
            <a:ext cx="13026647" cy="3634468"/>
          </a:xfrm>
        </p:spPr>
        <p:txBody>
          <a:bodyPr>
            <a:noAutofit/>
          </a:bodyPr>
          <a:lstStyle/>
          <a:p>
            <a:endParaRPr lang="de-DE" sz="40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069281" y="3776935"/>
            <a:ext cx="9894055" cy="1569660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prstMaterial="metal">
              <a:contourClr>
                <a:schemeClr val="bg2"/>
              </a:contourClr>
            </a:sp3d>
          </a:bodyPr>
          <a:lstStyle/>
          <a:p>
            <a:pPr algn="ctr"/>
            <a:r>
              <a:rPr lang="de-DE" sz="9600" b="1" cap="none" spc="0" dirty="0" err="1" smtClean="0">
                <a:ln w="50800"/>
                <a:latin typeface="AR DARLING" pitchFamily="2" charset="0"/>
              </a:rPr>
              <a:t>Microfair</a:t>
            </a:r>
            <a:r>
              <a:rPr lang="de-DE" sz="9600" b="1" cap="none" spc="0" dirty="0" smtClean="0">
                <a:ln w="50800"/>
                <a:latin typeface="AR DARLING" pitchFamily="2" charset="0"/>
              </a:rPr>
              <a:t> - </a:t>
            </a:r>
            <a:r>
              <a:rPr lang="de-DE" sz="9600" b="1" cap="none" spc="0" dirty="0" err="1" smtClean="0">
                <a:ln w="50800"/>
                <a:latin typeface="AR DARLING" pitchFamily="2" charset="0"/>
              </a:rPr>
              <a:t>Blubb</a:t>
            </a:r>
            <a:endParaRPr lang="de-DE" sz="9600" b="1" cap="none" spc="0" dirty="0">
              <a:ln w="508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herri\Desktop\spiel\8afe3600f8fe0a4e0a2ab06cd647bc6e.jpg"/>
          <p:cNvPicPr>
            <a:picLocks noChangeAspect="1" noChangeArrowheads="1"/>
          </p:cNvPicPr>
          <p:nvPr/>
        </p:nvPicPr>
        <p:blipFill>
          <a:blip r:embed="rId2" cstate="print">
            <a:lum bright="46000" contrast="-17000"/>
          </a:blip>
          <a:srcRect/>
          <a:stretch>
            <a:fillRect/>
          </a:stretch>
        </p:blipFill>
        <p:spPr bwMode="auto">
          <a:xfrm>
            <a:off x="3175" y="3175"/>
            <a:ext cx="18288000" cy="1028700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Berlin Sans FB" pitchFamily="34" charset="0"/>
              </a:rPr>
              <a:t>Unser Team</a:t>
            </a:r>
            <a:endParaRPr lang="de-DE" dirty="0">
              <a:latin typeface="Berlin Sans FB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4800" dirty="0" smtClean="0">
                <a:solidFill>
                  <a:schemeClr val="tx1"/>
                </a:solidFill>
                <a:latin typeface="Berlin Sans FB" pitchFamily="34" charset="0"/>
              </a:rPr>
              <a:t>Christina Klaus – Design, </a:t>
            </a:r>
            <a:r>
              <a:rPr lang="de-DE" sz="4800" dirty="0" err="1" smtClean="0">
                <a:solidFill>
                  <a:schemeClr val="tx1"/>
                </a:solidFill>
                <a:latin typeface="Berlin Sans FB" pitchFamily="34" charset="0"/>
              </a:rPr>
              <a:t>Spielemechanik</a:t>
            </a:r>
            <a:endParaRPr lang="de-DE" sz="4800" dirty="0" smtClean="0">
              <a:solidFill>
                <a:schemeClr val="tx1"/>
              </a:solidFill>
              <a:latin typeface="Berlin Sans FB" pitchFamily="34" charset="0"/>
            </a:endParaRPr>
          </a:p>
          <a:p>
            <a:r>
              <a:rPr lang="de-DE" sz="4800" dirty="0" smtClean="0">
                <a:solidFill>
                  <a:schemeClr val="tx1"/>
                </a:solidFill>
                <a:latin typeface="Berlin Sans FB" pitchFamily="34" charset="0"/>
              </a:rPr>
              <a:t>Fabian Schocke – Artwork</a:t>
            </a:r>
          </a:p>
          <a:p>
            <a:r>
              <a:rPr lang="de-DE" sz="4800" dirty="0" smtClean="0">
                <a:solidFill>
                  <a:schemeClr val="tx1"/>
                </a:solidFill>
                <a:latin typeface="Berlin Sans FB" pitchFamily="34" charset="0"/>
              </a:rPr>
              <a:t>Irina </a:t>
            </a:r>
            <a:r>
              <a:rPr lang="de-DE" sz="4800" dirty="0" err="1" smtClean="0">
                <a:solidFill>
                  <a:schemeClr val="tx1"/>
                </a:solidFill>
                <a:latin typeface="Berlin Sans FB" pitchFamily="34" charset="0"/>
              </a:rPr>
              <a:t>Hasanow</a:t>
            </a:r>
            <a:r>
              <a:rPr lang="de-DE" sz="4800" dirty="0" smtClean="0">
                <a:solidFill>
                  <a:schemeClr val="tx1"/>
                </a:solidFill>
                <a:latin typeface="Berlin Sans FB" pitchFamily="34" charset="0"/>
              </a:rPr>
              <a:t> – Präsentation, </a:t>
            </a:r>
            <a:r>
              <a:rPr lang="de-DE" sz="4800" dirty="0" err="1" smtClean="0">
                <a:solidFill>
                  <a:schemeClr val="tx1"/>
                </a:solidFill>
                <a:latin typeface="Berlin Sans FB" pitchFamily="34" charset="0"/>
              </a:rPr>
              <a:t>Datamining</a:t>
            </a:r>
            <a:endParaRPr lang="de-DE" sz="4800" dirty="0" smtClean="0">
              <a:solidFill>
                <a:schemeClr val="tx1"/>
              </a:solidFill>
              <a:latin typeface="Berlin Sans FB" pitchFamily="34" charset="0"/>
            </a:endParaRPr>
          </a:p>
          <a:p>
            <a:r>
              <a:rPr lang="de-DE" sz="4800" dirty="0" smtClean="0">
                <a:solidFill>
                  <a:schemeClr val="tx1"/>
                </a:solidFill>
                <a:latin typeface="Berlin Sans FB" pitchFamily="34" charset="0"/>
              </a:rPr>
              <a:t>Michael </a:t>
            </a:r>
            <a:r>
              <a:rPr lang="de-DE" sz="4800" dirty="0" err="1" smtClean="0">
                <a:solidFill>
                  <a:schemeClr val="tx1"/>
                </a:solidFill>
                <a:latin typeface="Berlin Sans FB" pitchFamily="34" charset="0"/>
              </a:rPr>
              <a:t>Kuwilsky</a:t>
            </a:r>
            <a:r>
              <a:rPr lang="de-DE" sz="4800" dirty="0" smtClean="0">
                <a:solidFill>
                  <a:schemeClr val="tx1"/>
                </a:solidFill>
                <a:latin typeface="Berlin Sans FB" pitchFamily="34" charset="0"/>
              </a:rPr>
              <a:t> – Artwork</a:t>
            </a:r>
          </a:p>
          <a:p>
            <a:r>
              <a:rPr lang="de-DE" sz="4800" dirty="0" err="1" smtClean="0">
                <a:solidFill>
                  <a:schemeClr val="tx1"/>
                </a:solidFill>
                <a:latin typeface="Berlin Sans FB" pitchFamily="34" charset="0"/>
              </a:rPr>
              <a:t>Ronja</a:t>
            </a:r>
            <a:r>
              <a:rPr lang="de-DE" sz="4800" dirty="0" smtClean="0">
                <a:solidFill>
                  <a:schemeClr val="tx1"/>
                </a:solidFill>
                <a:latin typeface="Berlin Sans FB" pitchFamily="34" charset="0"/>
              </a:rPr>
              <a:t> Böhringer – </a:t>
            </a:r>
            <a:r>
              <a:rPr lang="de-DE" sz="4800" dirty="0" err="1" smtClean="0">
                <a:solidFill>
                  <a:schemeClr val="tx1"/>
                </a:solidFill>
                <a:latin typeface="Berlin Sans FB" pitchFamily="34" charset="0"/>
              </a:rPr>
              <a:t>Spielemechanik</a:t>
            </a:r>
            <a:r>
              <a:rPr lang="de-DE" sz="4800" dirty="0" smtClean="0">
                <a:solidFill>
                  <a:schemeClr val="tx1"/>
                </a:solidFill>
                <a:latin typeface="Berlin Sans FB" pitchFamily="34" charset="0"/>
              </a:rPr>
              <a:t>, Spielverständnis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herri\Desktop\spiel\8afe3600f8fe0a4e0a2ab06cd647bc6e.jpg"/>
          <p:cNvPicPr>
            <a:picLocks noChangeAspect="1" noChangeArrowheads="1"/>
          </p:cNvPicPr>
          <p:nvPr/>
        </p:nvPicPr>
        <p:blipFill>
          <a:blip r:embed="rId2" cstate="print">
            <a:lum bright="46000" contrast="-17000"/>
          </a:blip>
          <a:srcRect/>
          <a:stretch>
            <a:fillRect/>
          </a:stretch>
        </p:blipFill>
        <p:spPr bwMode="auto">
          <a:xfrm>
            <a:off x="3175" y="3175"/>
            <a:ext cx="18288000" cy="1028700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Berlin Sans FB" pitchFamily="34" charset="0"/>
              </a:rPr>
              <a:t>Unser Spiel</a:t>
            </a:r>
            <a:endParaRPr lang="de-DE" dirty="0">
              <a:latin typeface="Berlin Sans FB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Berlin Sans FB" pitchFamily="34" charset="0"/>
              </a:rPr>
              <a:t>Abenteuerspiel im </a:t>
            </a:r>
            <a:r>
              <a:rPr lang="de-DE" dirty="0" err="1" smtClean="0">
                <a:latin typeface="Berlin Sans FB" pitchFamily="34" charset="0"/>
              </a:rPr>
              <a:t>Steampunk</a:t>
            </a:r>
            <a:r>
              <a:rPr lang="de-DE" dirty="0" smtClean="0">
                <a:latin typeface="Berlin Sans FB" pitchFamily="34" charset="0"/>
              </a:rPr>
              <a:t>-Setting</a:t>
            </a:r>
          </a:p>
          <a:p>
            <a:r>
              <a:rPr lang="de-DE" dirty="0" smtClean="0">
                <a:latin typeface="Berlin Sans FB" pitchFamily="34" charset="0"/>
              </a:rPr>
              <a:t>Ein Schloss erkunden und dabei Monster (Wächter) besiegen</a:t>
            </a:r>
          </a:p>
          <a:p>
            <a:r>
              <a:rPr lang="de-DE" dirty="0" smtClean="0">
                <a:latin typeface="Berlin Sans FB" pitchFamily="34" charset="0"/>
              </a:rPr>
              <a:t>Den Endgegner im Team oder allein besiegen</a:t>
            </a:r>
            <a:endParaRPr lang="de-DE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herri\Desktop\spiel\8afe3600f8fe0a4e0a2ab06cd647bc6e.jpg"/>
          <p:cNvPicPr>
            <a:picLocks noChangeAspect="1" noChangeArrowheads="1"/>
          </p:cNvPicPr>
          <p:nvPr/>
        </p:nvPicPr>
        <p:blipFill>
          <a:blip r:embed="rId2" cstate="print">
            <a:lum bright="46000" contrast="-17000"/>
          </a:blip>
          <a:srcRect/>
          <a:stretch>
            <a:fillRect/>
          </a:stretch>
        </p:blipFill>
        <p:spPr bwMode="auto">
          <a:xfrm>
            <a:off x="3175" y="3175"/>
            <a:ext cx="18288000" cy="1028700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Berlin Sans FB" pitchFamily="34" charset="0"/>
              </a:rPr>
              <a:t>Die Story</a:t>
            </a:r>
            <a:endParaRPr lang="de-DE" dirty="0">
              <a:latin typeface="Berlin Sans FB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4800" dirty="0">
                <a:latin typeface="Berlin Sans FB" pitchFamily="34" charset="0"/>
              </a:rPr>
              <a:t>F</a:t>
            </a:r>
            <a:r>
              <a:rPr lang="de-DE" sz="4800" dirty="0" smtClean="0">
                <a:latin typeface="Berlin Sans FB" pitchFamily="34" charset="0"/>
              </a:rPr>
              <a:t>liegendes Schloss</a:t>
            </a:r>
          </a:p>
          <a:p>
            <a:r>
              <a:rPr lang="de-DE" sz="4800" dirty="0" smtClean="0">
                <a:solidFill>
                  <a:schemeClr val="tx1"/>
                </a:solidFill>
                <a:latin typeface="Berlin Sans FB" pitchFamily="34" charset="0"/>
              </a:rPr>
              <a:t>Ausgestorbene Zivilisation</a:t>
            </a:r>
          </a:p>
          <a:p>
            <a:r>
              <a:rPr lang="de-DE" sz="4800" dirty="0" smtClean="0">
                <a:solidFill>
                  <a:schemeClr val="tx1"/>
                </a:solidFill>
                <a:latin typeface="Berlin Sans FB" pitchFamily="34" charset="0"/>
              </a:rPr>
              <a:t>Mechanische Monster</a:t>
            </a:r>
          </a:p>
          <a:p>
            <a:r>
              <a:rPr lang="de-DE" sz="4800" dirty="0" smtClean="0">
                <a:latin typeface="Berlin Sans FB" pitchFamily="34" charset="0"/>
              </a:rPr>
              <a:t>Versteckte Schätze</a:t>
            </a:r>
          </a:p>
          <a:p>
            <a:r>
              <a:rPr lang="de-DE" sz="4800" dirty="0" smtClean="0">
                <a:solidFill>
                  <a:schemeClr val="tx1"/>
                </a:solidFill>
                <a:latin typeface="Berlin Sans FB" pitchFamily="34" charset="0"/>
              </a:rPr>
              <a:t>Der Endgegner – der finale Wächter</a:t>
            </a:r>
            <a:endParaRPr lang="de-DE" sz="4800" dirty="0" smtClean="0">
              <a:solidFill>
                <a:schemeClr val="tx1"/>
              </a:solidFill>
              <a:latin typeface="Berlin Sans FB" pitchFamily="34" charset="0"/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herri\Desktop\spiel\8afe3600f8fe0a4e0a2ab06cd647bc6e.jpg"/>
          <p:cNvPicPr>
            <a:picLocks noChangeAspect="1" noChangeArrowheads="1"/>
          </p:cNvPicPr>
          <p:nvPr/>
        </p:nvPicPr>
        <p:blipFill>
          <a:blip r:embed="rId2" cstate="print">
            <a:lum bright="46000" contrast="-17000"/>
          </a:blip>
          <a:srcRect/>
          <a:stretch>
            <a:fillRect/>
          </a:stretch>
        </p:blipFill>
        <p:spPr bwMode="auto">
          <a:xfrm>
            <a:off x="3175" y="3175"/>
            <a:ext cx="18288000" cy="1028700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de-DE" dirty="0" smtClean="0">
                <a:latin typeface="Berlin Sans FB" pitchFamily="34" charset="0"/>
              </a:rPr>
              <a:t>Spielregeln - I</a:t>
            </a:r>
            <a:endParaRPr lang="de-DE" dirty="0">
              <a:latin typeface="Berlin Sans FB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4800" dirty="0" smtClean="0">
                <a:latin typeface="Berlin Sans FB" pitchFamily="34" charset="0"/>
              </a:rPr>
              <a:t>Feld von 7x7 umgedrehten Karten (erweiterbar auf 9x9)</a:t>
            </a:r>
          </a:p>
          <a:p>
            <a:r>
              <a:rPr lang="de-DE" sz="4800" dirty="0" smtClean="0">
                <a:latin typeface="Berlin Sans FB" pitchFamily="34" charset="0"/>
              </a:rPr>
              <a:t>In der Mitte – Endgegner</a:t>
            </a:r>
          </a:p>
          <a:p>
            <a:r>
              <a:rPr lang="de-DE" sz="4800" dirty="0" smtClean="0">
                <a:latin typeface="Berlin Sans FB" pitchFamily="34" charset="0"/>
              </a:rPr>
              <a:t>3 Arten von Karten: Monster, Falle, Schatz</a:t>
            </a:r>
          </a:p>
          <a:p>
            <a:r>
              <a:rPr lang="de-DE" sz="4800" dirty="0" smtClean="0">
                <a:latin typeface="Berlin Sans FB" pitchFamily="34" charset="0"/>
              </a:rPr>
              <a:t>Jeder Spieler zieht Karten vom </a:t>
            </a:r>
            <a:r>
              <a:rPr lang="de-DE" sz="4800" dirty="0" err="1" smtClean="0">
                <a:latin typeface="Berlin Sans FB" pitchFamily="34" charset="0"/>
              </a:rPr>
              <a:t>Spieledeck</a:t>
            </a:r>
            <a:endParaRPr lang="de-DE" sz="4800" dirty="0" smtClean="0">
              <a:latin typeface="Berlin Sans FB" pitchFamily="34" charset="0"/>
            </a:endParaRPr>
          </a:p>
          <a:p>
            <a:r>
              <a:rPr lang="de-DE" sz="4800" dirty="0" smtClean="0">
                <a:latin typeface="Berlin Sans FB" pitchFamily="34" charset="0"/>
              </a:rPr>
              <a:t>Jeder Spieler muss Räume betreten und dort:</a:t>
            </a:r>
          </a:p>
          <a:p>
            <a:pPr>
              <a:buNone/>
            </a:pPr>
            <a:r>
              <a:rPr lang="de-DE" sz="4800" dirty="0" smtClean="0">
                <a:latin typeface="Berlin Sans FB" pitchFamily="34" charset="0"/>
              </a:rPr>
              <a:t>-gegen Monster kämpfen, </a:t>
            </a:r>
          </a:p>
          <a:p>
            <a:pPr>
              <a:buNone/>
            </a:pPr>
            <a:r>
              <a:rPr lang="de-DE" sz="4800" dirty="0" smtClean="0">
                <a:latin typeface="Berlin Sans FB" pitchFamily="34" charset="0"/>
              </a:rPr>
              <a:t>-Schätze sammeln,</a:t>
            </a:r>
          </a:p>
          <a:p>
            <a:pPr>
              <a:buNone/>
            </a:pPr>
            <a:r>
              <a:rPr lang="de-DE" sz="4800" dirty="0" smtClean="0">
                <a:latin typeface="Berlin Sans FB" pitchFamily="34" charset="0"/>
              </a:rPr>
              <a:t>-Fallen betreten</a:t>
            </a:r>
          </a:p>
          <a:p>
            <a:endParaRPr lang="de-DE" sz="4800" dirty="0" smtClean="0">
              <a:latin typeface="Berlin Sans FB" pitchFamily="34" charset="0"/>
            </a:endParaRPr>
          </a:p>
          <a:p>
            <a:endParaRPr lang="de-DE" sz="4800" dirty="0" smtClean="0">
              <a:solidFill>
                <a:schemeClr val="tx1"/>
              </a:solidFill>
              <a:latin typeface="Berlin Sans FB" pitchFamily="34" charset="0"/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herri\Desktop\spiel\8afe3600f8fe0a4e0a2ab06cd647bc6e.jpg"/>
          <p:cNvPicPr>
            <a:picLocks noChangeAspect="1" noChangeArrowheads="1"/>
          </p:cNvPicPr>
          <p:nvPr/>
        </p:nvPicPr>
        <p:blipFill>
          <a:blip r:embed="rId2" cstate="print">
            <a:lum bright="46000" contrast="-17000"/>
          </a:blip>
          <a:srcRect/>
          <a:stretch>
            <a:fillRect/>
          </a:stretch>
        </p:blipFill>
        <p:spPr bwMode="auto">
          <a:xfrm>
            <a:off x="3175" y="3175"/>
            <a:ext cx="18288000" cy="1028700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de-DE" dirty="0" smtClean="0">
                <a:latin typeface="Berlin Sans FB" pitchFamily="34" charset="0"/>
              </a:rPr>
              <a:t>Spielregeln - II</a:t>
            </a:r>
            <a:endParaRPr lang="de-DE" dirty="0">
              <a:latin typeface="Berlin Sans FB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4800" dirty="0" smtClean="0">
                <a:latin typeface="Berlin Sans FB" pitchFamily="34" charset="0"/>
              </a:rPr>
              <a:t>Kämpfen gegen Monster mithilfe Handkarten</a:t>
            </a:r>
          </a:p>
          <a:p>
            <a:r>
              <a:rPr lang="de-DE" sz="4800" dirty="0" smtClean="0">
                <a:latin typeface="Berlin Sans FB" pitchFamily="34" charset="0"/>
              </a:rPr>
              <a:t>Mehrere Ebenen auf dem Spielfeld</a:t>
            </a:r>
          </a:p>
          <a:p>
            <a:r>
              <a:rPr lang="de-DE" sz="4800" dirty="0" smtClean="0">
                <a:latin typeface="Berlin Sans FB" pitchFamily="34" charset="0"/>
              </a:rPr>
              <a:t>Finale Schlacht gegen den Endgegner</a:t>
            </a:r>
          </a:p>
          <a:p>
            <a:r>
              <a:rPr lang="de-DE" sz="4800" dirty="0" smtClean="0">
                <a:latin typeface="Berlin Sans FB" pitchFamily="34" charset="0"/>
              </a:rPr>
              <a:t>Jeder Kampf – im Team oder allein</a:t>
            </a:r>
          </a:p>
          <a:p>
            <a:endParaRPr lang="de-DE" sz="4800" dirty="0" smtClean="0">
              <a:latin typeface="Berlin Sans FB" pitchFamily="34" charset="0"/>
            </a:endParaRPr>
          </a:p>
          <a:p>
            <a:r>
              <a:rPr lang="de-DE" sz="4800" dirty="0" smtClean="0">
                <a:latin typeface="Berlin Sans FB" pitchFamily="34" charset="0"/>
              </a:rPr>
              <a:t>Spieler: 1-4</a:t>
            </a:r>
          </a:p>
          <a:p>
            <a:r>
              <a:rPr lang="de-DE" sz="4800" dirty="0" smtClean="0">
                <a:latin typeface="Berlin Sans FB" pitchFamily="34" charset="0"/>
              </a:rPr>
              <a:t>Dauer: 2-3h</a:t>
            </a:r>
          </a:p>
          <a:p>
            <a:endParaRPr lang="de-DE" sz="4800" dirty="0" smtClean="0">
              <a:solidFill>
                <a:schemeClr val="tx1"/>
              </a:solidFill>
              <a:latin typeface="Berlin Sans FB" pitchFamily="34" charset="0"/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herri\Desktop\spiel\8afe3600f8fe0a4e0a2ab06cd647bc6e.jpg"/>
          <p:cNvPicPr>
            <a:picLocks noChangeAspect="1" noChangeArrowheads="1"/>
          </p:cNvPicPr>
          <p:nvPr/>
        </p:nvPicPr>
        <p:blipFill>
          <a:blip r:embed="rId2" cstate="print">
            <a:lum bright="46000" contrast="-17000"/>
          </a:blip>
          <a:srcRect/>
          <a:stretch>
            <a:fillRect/>
          </a:stretch>
        </p:blipFill>
        <p:spPr bwMode="auto">
          <a:xfrm>
            <a:off x="3175" y="3175"/>
            <a:ext cx="18288000" cy="1028700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de-DE" dirty="0" smtClean="0">
                <a:latin typeface="Berlin Sans FB" pitchFamily="34" charset="0"/>
              </a:rPr>
              <a:t>Zielgruppe</a:t>
            </a:r>
            <a:endParaRPr lang="de-DE" dirty="0">
              <a:latin typeface="Berlin Sans FB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4800" dirty="0" smtClean="0">
                <a:latin typeface="Berlin Sans FB" pitchFamily="34" charset="0"/>
              </a:rPr>
              <a:t>Spieler: Ab 12</a:t>
            </a:r>
          </a:p>
          <a:p>
            <a:r>
              <a:rPr lang="de-DE" sz="4800" dirty="0" err="1" smtClean="0">
                <a:latin typeface="Berlin Sans FB" pitchFamily="34" charset="0"/>
              </a:rPr>
              <a:t>Steampunk</a:t>
            </a:r>
            <a:r>
              <a:rPr lang="de-DE" sz="4800" dirty="0" smtClean="0">
                <a:latin typeface="Berlin Sans FB" pitchFamily="34" charset="0"/>
              </a:rPr>
              <a:t> - Fans</a:t>
            </a:r>
          </a:p>
          <a:p>
            <a:r>
              <a:rPr lang="de-DE" sz="4800" dirty="0" smtClean="0">
                <a:latin typeface="Berlin Sans FB" pitchFamily="34" charset="0"/>
              </a:rPr>
              <a:t>Fantasy – Fans</a:t>
            </a:r>
          </a:p>
          <a:p>
            <a:r>
              <a:rPr lang="de-DE" sz="4800" dirty="0" smtClean="0">
                <a:latin typeface="Berlin Sans FB" pitchFamily="34" charset="0"/>
              </a:rPr>
              <a:t>Studenten</a:t>
            </a:r>
          </a:p>
          <a:p>
            <a:r>
              <a:rPr lang="de-DE" sz="4800" dirty="0" smtClean="0">
                <a:latin typeface="Berlin Sans FB" pitchFamily="34" charset="0"/>
              </a:rPr>
              <a:t>Familien mit jugendlichen Kindern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herri\Desktop\spiel\8afe3600f8fe0a4e0a2ab06cd647bc6e.jpg"/>
          <p:cNvPicPr>
            <a:picLocks noChangeAspect="1" noChangeArrowheads="1"/>
          </p:cNvPicPr>
          <p:nvPr/>
        </p:nvPicPr>
        <p:blipFill>
          <a:blip r:embed="rId2" cstate="print">
            <a:lum bright="46000" contrast="-17000"/>
          </a:blip>
          <a:srcRect/>
          <a:stretch>
            <a:fillRect/>
          </a:stretch>
        </p:blipFill>
        <p:spPr bwMode="auto">
          <a:xfrm>
            <a:off x="3175" y="3175"/>
            <a:ext cx="18288000" cy="1028700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de-DE" dirty="0" smtClean="0">
                <a:latin typeface="Berlin Sans FB" pitchFamily="34" charset="0"/>
              </a:rPr>
              <a:t>Warum unser Spiel?</a:t>
            </a:r>
            <a:endParaRPr lang="de-DE" dirty="0">
              <a:latin typeface="Berlin Sans FB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4800" dirty="0" smtClean="0">
                <a:latin typeface="Berlin Sans FB" pitchFamily="34" charset="0"/>
              </a:rPr>
              <a:t>Kombination aus Karten- und Brettspiel</a:t>
            </a:r>
          </a:p>
          <a:p>
            <a:r>
              <a:rPr lang="de-DE" sz="4800" dirty="0" smtClean="0">
                <a:latin typeface="Berlin Sans FB" pitchFamily="34" charset="0"/>
              </a:rPr>
              <a:t>zufällig generiertes Spielfeld</a:t>
            </a:r>
          </a:p>
          <a:p>
            <a:r>
              <a:rPr lang="de-DE" sz="4800" dirty="0" smtClean="0">
                <a:latin typeface="Berlin Sans FB" pitchFamily="34" charset="0"/>
              </a:rPr>
              <a:t>skalierende Gegner/Spieler/Karten</a:t>
            </a:r>
          </a:p>
          <a:p>
            <a:r>
              <a:rPr lang="de-DE" sz="4800" dirty="0" smtClean="0">
                <a:latin typeface="Berlin Sans FB" pitchFamily="34" charset="0"/>
              </a:rPr>
              <a:t>Kombination aus </a:t>
            </a:r>
            <a:r>
              <a:rPr lang="de-DE" sz="4800" dirty="0" err="1" smtClean="0">
                <a:latin typeface="Berlin Sans FB" pitchFamily="34" charset="0"/>
              </a:rPr>
              <a:t>PvP</a:t>
            </a:r>
            <a:r>
              <a:rPr lang="de-DE" sz="4800" dirty="0" smtClean="0">
                <a:latin typeface="Berlin Sans FB" pitchFamily="34" charset="0"/>
              </a:rPr>
              <a:t>, Koop und </a:t>
            </a:r>
            <a:r>
              <a:rPr lang="de-DE" sz="4800" dirty="0" err="1" smtClean="0">
                <a:latin typeface="Berlin Sans FB" pitchFamily="34" charset="0"/>
              </a:rPr>
              <a:t>PvE</a:t>
            </a:r>
            <a:endParaRPr lang="de-DE" sz="4800" dirty="0" smtClean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herri\Desktop\spiel\8afe3600f8fe0a4e0a2ab06cd647bc6e.jpg"/>
          <p:cNvPicPr>
            <a:picLocks noChangeAspect="1" noChangeArrowheads="1"/>
          </p:cNvPicPr>
          <p:nvPr/>
        </p:nvPicPr>
        <p:blipFill>
          <a:blip r:embed="rId2" cstate="print">
            <a:lum bright="46000" contrast="-17000"/>
          </a:blip>
          <a:srcRect/>
          <a:stretch>
            <a:fillRect/>
          </a:stretch>
        </p:blipFill>
        <p:spPr bwMode="auto">
          <a:xfrm>
            <a:off x="3175" y="3175"/>
            <a:ext cx="18288000" cy="1028700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de-DE" sz="8000" dirty="0" smtClean="0">
                <a:latin typeface="Berlin Sans FB" pitchFamily="34" charset="0"/>
              </a:rPr>
              <a:t>Ähnliche Spiele</a:t>
            </a:r>
            <a:endParaRPr lang="de-DE" sz="8000" dirty="0">
              <a:latin typeface="Berlin Sans FB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4800" dirty="0" smtClean="0">
                <a:latin typeface="Berlin Sans FB" pitchFamily="34" charset="0"/>
              </a:rPr>
              <a:t>Labyrinth </a:t>
            </a:r>
            <a:r>
              <a:rPr lang="de-DE" sz="4800" dirty="0">
                <a:latin typeface="Berlin Sans FB" pitchFamily="34" charset="0"/>
              </a:rPr>
              <a:t>der Meister</a:t>
            </a:r>
          </a:p>
          <a:p>
            <a:r>
              <a:rPr lang="de-DE" sz="4800" dirty="0" smtClean="0">
                <a:latin typeface="Berlin Sans FB" pitchFamily="34" charset="0"/>
              </a:rPr>
              <a:t>Das </a:t>
            </a:r>
            <a:r>
              <a:rPr lang="de-DE" sz="4800" dirty="0">
                <a:latin typeface="Berlin Sans FB" pitchFamily="34" charset="0"/>
              </a:rPr>
              <a:t>verrückte </a:t>
            </a:r>
            <a:r>
              <a:rPr lang="de-DE" sz="4800" dirty="0" smtClean="0">
                <a:latin typeface="Berlin Sans FB" pitchFamily="34" charset="0"/>
              </a:rPr>
              <a:t>Labyrinth</a:t>
            </a:r>
            <a:endParaRPr lang="de-DE" sz="4800" dirty="0">
              <a:latin typeface="Berlin Sans FB" pitchFamily="34" charset="0"/>
            </a:endParaRPr>
          </a:p>
          <a:p>
            <a:r>
              <a:rPr lang="de-DE" sz="4800" dirty="0" smtClean="0">
                <a:latin typeface="Berlin Sans FB" pitchFamily="34" charset="0"/>
              </a:rPr>
              <a:t>Herr </a:t>
            </a:r>
            <a:r>
              <a:rPr lang="de-DE" sz="4800" dirty="0">
                <a:latin typeface="Berlin Sans FB" pitchFamily="34" charset="0"/>
              </a:rPr>
              <a:t>der Ringe – Brettspiel</a:t>
            </a:r>
          </a:p>
          <a:p>
            <a:r>
              <a:rPr lang="de-DE" sz="4800" dirty="0" smtClean="0">
                <a:latin typeface="Berlin Sans FB" pitchFamily="34" charset="0"/>
              </a:rPr>
              <a:t>Dragon </a:t>
            </a:r>
            <a:r>
              <a:rPr lang="de-DE" sz="4800" dirty="0">
                <a:latin typeface="Berlin Sans FB" pitchFamily="34" charset="0"/>
              </a:rPr>
              <a:t>Quest </a:t>
            </a:r>
          </a:p>
          <a:p>
            <a:r>
              <a:rPr lang="de-DE" sz="4800" dirty="0" err="1" smtClean="0">
                <a:latin typeface="Berlin Sans FB" pitchFamily="34" charset="0"/>
              </a:rPr>
              <a:t>Munchkin</a:t>
            </a:r>
            <a:endParaRPr lang="de-DE" sz="48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Benutzerdefiniert</PresentationFormat>
  <Paragraphs>52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Larissa-Design</vt:lpstr>
      <vt:lpstr>Folie 1</vt:lpstr>
      <vt:lpstr>Unser Team</vt:lpstr>
      <vt:lpstr>Unser Spiel</vt:lpstr>
      <vt:lpstr>Die Story</vt:lpstr>
      <vt:lpstr>Spielregeln - I</vt:lpstr>
      <vt:lpstr>Spielregeln - II</vt:lpstr>
      <vt:lpstr>Zielgruppe</vt:lpstr>
      <vt:lpstr>Warum unser Spiel?</vt:lpstr>
      <vt:lpstr>Ähnliche Spiele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Microfair - Blubb</dc:title>
  <dc:creator>Sherri</dc:creator>
  <cp:lastModifiedBy>Sherri</cp:lastModifiedBy>
  <cp:revision>16</cp:revision>
  <dcterms:created xsi:type="dcterms:W3CDTF">2015-10-31T22:27:47Z</dcterms:created>
  <dcterms:modified xsi:type="dcterms:W3CDTF">2015-11-01T01:06:04Z</dcterms:modified>
</cp:coreProperties>
</file>