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Anton"/>
      <p:regular r:id="rId26"/>
    </p:embeddedFont>
    <p:embeddedFont>
      <p:font typeface="Roboto"/>
      <p:regular r:id="rId27"/>
      <p:bold r:id="rId28"/>
      <p:italic r:id="rId29"/>
      <p:boldItalic r:id="rId30"/>
    </p:embeddedFont>
    <p:embeddedFont>
      <p:font typeface="PT Sans Narrow"/>
      <p:regular r:id="rId31"/>
      <p:bold r:id="rId32"/>
    </p:embeddedFont>
    <p:embeddedFont>
      <p:font typeface="Helvetica Neue"/>
      <p:regular r:id="rId33"/>
      <p:bold r:id="rId34"/>
      <p:italic r:id="rId35"/>
      <p:boldItalic r:id="rId36"/>
    </p:embeddedFont>
    <p:embeddedFont>
      <p:font typeface="Helvetica Neue Light"/>
      <p:regular r:id="rId37"/>
      <p:bold r:id="rId38"/>
      <p:italic r:id="rId39"/>
      <p:boldItalic r:id="rId40"/>
    </p:embeddedFont>
    <p:embeddedFont>
      <p:font typeface="DM Sans"/>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8">
          <p15:clr>
            <a:srgbClr val="9AA0A6"/>
          </p15:clr>
        </p15:guide>
        <p15:guide id="2" pos="360">
          <p15:clr>
            <a:srgbClr val="9AA0A6"/>
          </p15:clr>
        </p15:guide>
        <p15:guide id="3" orient="horz" pos="42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68" orient="horz"/>
        <p:guide pos="360"/>
        <p:guide pos="421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boldItalic.fntdata"/><Relationship Id="rId20" Type="http://schemas.openxmlformats.org/officeDocument/2006/relationships/slide" Target="slides/slide15.xml"/><Relationship Id="rId42" Type="http://schemas.openxmlformats.org/officeDocument/2006/relationships/font" Target="fonts/DMSans-bold.fntdata"/><Relationship Id="rId41" Type="http://schemas.openxmlformats.org/officeDocument/2006/relationships/font" Target="fonts/DMSans-regular.fntdata"/><Relationship Id="rId22" Type="http://schemas.openxmlformats.org/officeDocument/2006/relationships/slide" Target="slides/slide17.xml"/><Relationship Id="rId44" Type="http://schemas.openxmlformats.org/officeDocument/2006/relationships/font" Target="fonts/DMSans-boldItalic.fntdata"/><Relationship Id="rId21" Type="http://schemas.openxmlformats.org/officeDocument/2006/relationships/slide" Target="slides/slide16.xml"/><Relationship Id="rId43" Type="http://schemas.openxmlformats.org/officeDocument/2006/relationships/font" Target="fonts/DMSans-italic.fntdata"/><Relationship Id="rId24" Type="http://schemas.openxmlformats.org/officeDocument/2006/relationships/slide" Target="slides/slide19.xml"/><Relationship Id="rId46" Type="http://schemas.openxmlformats.org/officeDocument/2006/relationships/font" Target="fonts/OpenSans-bold.fntdata"/><Relationship Id="rId23" Type="http://schemas.openxmlformats.org/officeDocument/2006/relationships/slide" Target="slides/slide18.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ton-regular.fntdata"/><Relationship Id="rId48" Type="http://schemas.openxmlformats.org/officeDocument/2006/relationships/font" Target="fonts/OpenSans-boldItalic.fntdata"/><Relationship Id="rId25" Type="http://schemas.openxmlformats.org/officeDocument/2006/relationships/slide" Target="slides/slide20.xml"/><Relationship Id="rId47" Type="http://schemas.openxmlformats.org/officeDocument/2006/relationships/font" Target="fonts/OpenSans-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37" Type="http://schemas.openxmlformats.org/officeDocument/2006/relationships/font" Target="fonts/HelveticaNeueLight-regular.fntdata"/><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39" Type="http://schemas.openxmlformats.org/officeDocument/2006/relationships/font" Target="fonts/HelveticaNeueLight-italic.fntdata"/><Relationship Id="rId16" Type="http://schemas.openxmlformats.org/officeDocument/2006/relationships/slide" Target="slides/slide11.xml"/><Relationship Id="rId38" Type="http://schemas.openxmlformats.org/officeDocument/2006/relationships/font" Target="fonts/HelveticaNeue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d76f50027_0_7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d76f50027_0_7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bd76f50027_0_7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d76f50027_0_8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d76f50027_0_8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bd76f50027_0_8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d76f50027_0_8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d76f50027_0_8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bd76f50027_0_8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d76f50027_0_8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d76f50027_0_8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bd76f50027_0_8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bd76f50027_0_8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bd76f50027_0_8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bd76f50027_0_8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d76f50027_0_8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d76f50027_0_8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bd76f50027_0_8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d76f50027_0_8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d76f50027_0_8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bd76f50027_0_8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b17dd6d91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b17dd6d91a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b17dd6d91a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bd76f50027_0_7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bd76f50027_0_7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1bd76f50027_0_7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17dd6d91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1b17dd6d91a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b17dd6d91a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Contexto: Contexto del proyecto (I.e motivación, situación general del problema, etc.)</a:t>
            </a:r>
            <a:endParaRPr/>
          </a:p>
          <a:p>
            <a:pPr indent="0" lvl="0" marL="0" rtl="0" algn="l">
              <a:spcBef>
                <a:spcPts val="0"/>
              </a:spcBef>
              <a:spcAft>
                <a:spcPts val="0"/>
              </a:spcAft>
              <a:buNone/>
            </a:pPr>
            <a:r>
              <a:rPr lang="en-US"/>
              <a:t>Audiencia: esto es para que los lectores sepan de primera mano si este es un proyecto que puede beneficiarles.</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d76f50027_0_6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1bd76f50027_0_6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bd76f50027_0_6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d76f50027_0_7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d76f50027_0_7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bd76f50027_0_7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d76f50027_0_7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d76f50027_0_7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bd76f50027_0_7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bd76f50027_0_7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bd76f50027_0_7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bd76f50027_0_7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p2"/>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5" name="Google Shape;15;p2"/>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6" name="Google Shape;16;p2"/>
          <p:cNvGrpSpPr/>
          <p:nvPr/>
        </p:nvGrpSpPr>
        <p:grpSpPr>
          <a:xfrm>
            <a:off x="1338859" y="1362666"/>
            <a:ext cx="9515557" cy="203195"/>
            <a:chOff x="1346429" y="1011300"/>
            <a:chExt cx="6452100" cy="152400"/>
          </a:xfrm>
        </p:grpSpPr>
        <p:cxnSp>
          <p:nvCxnSpPr>
            <p:cNvPr id="17" name="Google Shape;17;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8" name="Google Shape;18;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9" name="Google Shape;19;p2"/>
          <p:cNvGrpSpPr/>
          <p:nvPr/>
        </p:nvGrpSpPr>
        <p:grpSpPr>
          <a:xfrm>
            <a:off x="1338868" y="5292001"/>
            <a:ext cx="9515557" cy="203195"/>
            <a:chOff x="1346435" y="3969088"/>
            <a:chExt cx="6452100" cy="152400"/>
          </a:xfrm>
        </p:grpSpPr>
        <p:cxnSp>
          <p:nvCxnSpPr>
            <p:cNvPr id="20" name="Google Shape;20;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1" name="Google Shape;21;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2" name="Google Shape;22;p2"/>
          <p:cNvSpPr txBox="1"/>
          <p:nvPr>
            <p:ph type="ctrTitle"/>
          </p:nvPr>
        </p:nvSpPr>
        <p:spPr>
          <a:xfrm>
            <a:off x="1338867" y="2335685"/>
            <a:ext cx="9515700" cy="13632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23" name="Google Shape;23;p2"/>
          <p:cNvSpPr txBox="1"/>
          <p:nvPr>
            <p:ph idx="1" type="subTitle"/>
          </p:nvPr>
        </p:nvSpPr>
        <p:spPr>
          <a:xfrm>
            <a:off x="2849633" y="3800052"/>
            <a:ext cx="64941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4" name="Google Shape;2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62" name="Google Shape;62;p11"/>
          <p:cNvSpPr txBox="1"/>
          <p:nvPr>
            <p:ph idx="1" type="body"/>
          </p:nvPr>
        </p:nvSpPr>
        <p:spPr>
          <a:xfrm>
            <a:off x="415600" y="39942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63" name="Google Shape;6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66" name="Shape 6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7" name="Shape 67"/>
        <p:cNvGrpSpPr/>
        <p:nvPr/>
      </p:nvGrpSpPr>
      <p:grpSpPr>
        <a:xfrm>
          <a:off x="0" y="0"/>
          <a:ext cx="0" cy="0"/>
          <a:chOff x="0" y="0"/>
          <a:chExt cx="0" cy="0"/>
        </a:xfrm>
      </p:grpSpPr>
      <p:sp>
        <p:nvSpPr>
          <p:cNvPr id="68" name="Google Shape;68;p1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rmAutofit lnSpcReduction="10000"/>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71" name="Google Shape;71;p14"/>
          <p:cNvSpPr txBox="1"/>
          <p:nvPr>
            <p:ph idx="1" type="body"/>
          </p:nvPr>
        </p:nvSpPr>
        <p:spPr>
          <a:xfrm>
            <a:off x="381000" y="476098"/>
            <a:ext cx="8821800" cy="507900"/>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4"/>
          <p:cNvSpPr txBox="1"/>
          <p:nvPr>
            <p:ph idx="2" type="body"/>
          </p:nvPr>
        </p:nvSpPr>
        <p:spPr>
          <a:xfrm>
            <a:off x="381000" y="983871"/>
            <a:ext cx="6745200" cy="424800"/>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1600"/>
              </a:spcBef>
              <a:spcAft>
                <a:spcPts val="160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415600" y="1086400"/>
            <a:ext cx="11428500" cy="12561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8" name="Google Shape;2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4"/>
          <p:cNvSpPr txBox="1"/>
          <p:nvPr>
            <p:ph idx="1" type="body"/>
          </p:nvPr>
        </p:nvSpPr>
        <p:spPr>
          <a:xfrm>
            <a:off x="415600" y="1688433"/>
            <a:ext cx="11360700" cy="4403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33" name="Google Shape;3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6" name="Google Shape;36;p5"/>
          <p:cNvSpPr txBox="1"/>
          <p:nvPr>
            <p:ph idx="1" type="body"/>
          </p:nvPr>
        </p:nvSpPr>
        <p:spPr>
          <a:xfrm>
            <a:off x="4156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7" name="Google Shape;37;p5"/>
          <p:cNvSpPr txBox="1"/>
          <p:nvPr>
            <p:ph idx="2" type="body"/>
          </p:nvPr>
        </p:nvSpPr>
        <p:spPr>
          <a:xfrm>
            <a:off x="6443200" y="1688233"/>
            <a:ext cx="5333100" cy="4403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415600" y="593367"/>
            <a:ext cx="11360700" cy="9432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1" name="Google Shape;4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4" name="Google Shape;4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5" name="Google Shape;4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653667" y="701800"/>
            <a:ext cx="74847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8" name="Google Shape;4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1" name="Google Shape;5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p9"/>
          <p:cNvSpPr txBox="1"/>
          <p:nvPr>
            <p:ph type="title"/>
          </p:nvPr>
        </p:nvSpPr>
        <p:spPr>
          <a:xfrm>
            <a:off x="354000" y="1386233"/>
            <a:ext cx="5393700" cy="2234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53" name="Google Shape;53;p9"/>
          <p:cNvSpPr txBox="1"/>
          <p:nvPr>
            <p:ph idx="1" type="subTitle"/>
          </p:nvPr>
        </p:nvSpPr>
        <p:spPr>
          <a:xfrm>
            <a:off x="354000" y="36358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4" name="Google Shape;5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5" name="Google Shape;55;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ph idx="1" type="body"/>
          </p:nvPr>
        </p:nvSpPr>
        <p:spPr>
          <a:xfrm>
            <a:off x="415600" y="5640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8" name="Google Shape;5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11" name="Google Shape;11;p1"/>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rapidapi.com/blog/imdb-api-python/" TargetMode="External"/><Relationship Id="rId4" Type="http://schemas.openxmlformats.org/officeDocument/2006/relationships/hyperlink" Target="https://www.boxofficemojo.com/year/worl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22.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subTitle"/>
          </p:nvPr>
        </p:nvSpPr>
        <p:spPr>
          <a:xfrm>
            <a:off x="2849633" y="3800052"/>
            <a:ext cx="6494100" cy="1056900"/>
          </a:xfrm>
          <a:prstGeom prst="rect">
            <a:avLst/>
          </a:prstGeom>
        </p:spPr>
        <p:txBody>
          <a:bodyPr anchorCtr="0" anchor="t" bIns="121900" lIns="121900" spcFirstLastPara="1" rIns="121900" wrap="square" tIns="121900">
            <a:noAutofit/>
          </a:bodyPr>
          <a:lstStyle/>
          <a:p>
            <a:pPr indent="0" lvl="0" marL="0" rtl="0" algn="ctr">
              <a:lnSpc>
                <a:spcPct val="80000"/>
              </a:lnSpc>
              <a:spcBef>
                <a:spcPts val="0"/>
              </a:spcBef>
              <a:spcAft>
                <a:spcPts val="0"/>
              </a:spcAft>
              <a:buSzPts val="688"/>
              <a:buNone/>
            </a:pPr>
            <a:r>
              <a:rPr b="1" lang="en-US" sz="2500"/>
              <a:t>Autoras:</a:t>
            </a:r>
            <a:endParaRPr b="1" sz="2500"/>
          </a:p>
          <a:p>
            <a:pPr indent="0" lvl="0" marL="0" rtl="0" algn="ctr">
              <a:lnSpc>
                <a:spcPct val="80000"/>
              </a:lnSpc>
              <a:spcBef>
                <a:spcPts val="0"/>
              </a:spcBef>
              <a:spcAft>
                <a:spcPts val="0"/>
              </a:spcAft>
              <a:buSzPts val="688"/>
              <a:buNone/>
            </a:pPr>
            <a:r>
              <a:rPr b="1" lang="en-US" sz="2500"/>
              <a:t>Natalia GArzon</a:t>
            </a:r>
            <a:endParaRPr b="1" sz="2500"/>
          </a:p>
          <a:p>
            <a:pPr indent="0" lvl="0" marL="0" rtl="0" algn="ctr">
              <a:lnSpc>
                <a:spcPct val="80000"/>
              </a:lnSpc>
              <a:spcBef>
                <a:spcPts val="0"/>
              </a:spcBef>
              <a:spcAft>
                <a:spcPts val="0"/>
              </a:spcAft>
              <a:buSzPts val="688"/>
              <a:buNone/>
            </a:pPr>
            <a:r>
              <a:rPr b="1" lang="en-US" sz="2500"/>
              <a:t>Pamela Casis</a:t>
            </a:r>
            <a:endParaRPr b="1" sz="2500"/>
          </a:p>
        </p:txBody>
      </p:sp>
      <p:sp>
        <p:nvSpPr>
          <p:cNvPr id="79" name="Google Shape;79;p15"/>
          <p:cNvSpPr txBox="1"/>
          <p:nvPr/>
        </p:nvSpPr>
        <p:spPr>
          <a:xfrm>
            <a:off x="1494425" y="1596800"/>
            <a:ext cx="9171300" cy="181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300">
                <a:latin typeface="Anton"/>
                <a:ea typeface="Anton"/>
                <a:cs typeface="Anton"/>
                <a:sym typeface="Anton"/>
              </a:rPr>
              <a:t>Producción de </a:t>
            </a:r>
            <a:r>
              <a:rPr lang="en-US" sz="3300">
                <a:latin typeface="Anton"/>
                <a:ea typeface="Anton"/>
                <a:cs typeface="Anton"/>
                <a:sym typeface="Anton"/>
              </a:rPr>
              <a:t>Películas: </a:t>
            </a:r>
            <a:r>
              <a:rPr lang="en-US" sz="3300">
                <a:latin typeface="Anton"/>
                <a:ea typeface="Anton"/>
                <a:cs typeface="Anton"/>
                <a:sym typeface="Anton"/>
              </a:rPr>
              <a:t>Inversión Vs. Ganancias</a:t>
            </a:r>
            <a:endParaRPr sz="3300">
              <a:latin typeface="Anton"/>
              <a:ea typeface="Anton"/>
              <a:cs typeface="Anton"/>
              <a:sym typeface="Anton"/>
            </a:endParaRPr>
          </a:p>
          <a:p>
            <a:pPr indent="0" lvl="0" marL="0" rtl="0" algn="ctr">
              <a:spcBef>
                <a:spcPts val="0"/>
              </a:spcBef>
              <a:spcAft>
                <a:spcPts val="0"/>
              </a:spcAft>
              <a:buNone/>
            </a:pPr>
            <a:r>
              <a:t/>
            </a:r>
            <a:endParaRPr b="1" sz="2500">
              <a:solidFill>
                <a:schemeClr val="dk2"/>
              </a:solidFill>
              <a:latin typeface="Open Sans"/>
              <a:ea typeface="Open Sans"/>
              <a:cs typeface="Open Sans"/>
              <a:sym typeface="Open Sans"/>
            </a:endParaRPr>
          </a:p>
          <a:p>
            <a:pPr indent="0" lvl="0" marL="0" rtl="0" algn="ctr">
              <a:spcBef>
                <a:spcPts val="0"/>
              </a:spcBef>
              <a:spcAft>
                <a:spcPts val="0"/>
              </a:spcAft>
              <a:buNone/>
            </a:pPr>
            <a:r>
              <a:rPr b="1" lang="en-US" sz="2400">
                <a:solidFill>
                  <a:schemeClr val="dk2"/>
                </a:solidFill>
                <a:latin typeface="Open Sans"/>
                <a:ea typeface="Open Sans"/>
                <a:cs typeface="Open Sans"/>
                <a:sym typeface="Open Sans"/>
              </a:rPr>
              <a:t>¿Cuánto incide el presupuesto invertido para que una película tenga altas ganancias?</a:t>
            </a:r>
            <a:endParaRPr b="1" sz="2400">
              <a:solidFill>
                <a:schemeClr val="dk2"/>
              </a:solidFill>
              <a:latin typeface="Open Sans"/>
              <a:ea typeface="Open Sans"/>
              <a:cs typeface="Open Sans"/>
              <a:sym typeface="Open Sans"/>
            </a:endParaRPr>
          </a:p>
        </p:txBody>
      </p:sp>
      <p:pic>
        <p:nvPicPr>
          <p:cNvPr id="80" name="Google Shape;80;p15"/>
          <p:cNvPicPr preferRelativeResize="0"/>
          <p:nvPr/>
        </p:nvPicPr>
        <p:blipFill>
          <a:blip r:embed="rId3">
            <a:alphaModFix/>
          </a:blip>
          <a:stretch>
            <a:fillRect/>
          </a:stretch>
        </p:blipFill>
        <p:spPr>
          <a:xfrm>
            <a:off x="5024650" y="5076978"/>
            <a:ext cx="1690800" cy="169560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415600" y="181775"/>
            <a:ext cx="113607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2.¿Existe una relación directa entre el presupuesto invertido y la ganancia de una película a lo largo de los años?</a:t>
            </a:r>
            <a:endParaRPr b="0" sz="3920"/>
          </a:p>
        </p:txBody>
      </p:sp>
      <p:sp>
        <p:nvSpPr>
          <p:cNvPr id="180" name="Google Shape;180;p24"/>
          <p:cNvSpPr/>
          <p:nvPr/>
        </p:nvSpPr>
        <p:spPr>
          <a:xfrm>
            <a:off x="636725" y="1751400"/>
            <a:ext cx="10732800" cy="760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a:solidFill>
                  <a:srgbClr val="1E1E1E"/>
                </a:solidFill>
                <a:latin typeface="Helvetica Neue"/>
                <a:ea typeface="Helvetica Neue"/>
                <a:cs typeface="Helvetica Neue"/>
                <a:sym typeface="Helvetica Neue"/>
              </a:rPr>
              <a:t>En el siguiente gráfico podemos ver que</a:t>
            </a:r>
            <a:r>
              <a:rPr lang="en-US">
                <a:solidFill>
                  <a:srgbClr val="1E1E1E"/>
                </a:solidFill>
                <a:latin typeface="Helvetica Neue Light"/>
                <a:ea typeface="Helvetica Neue Light"/>
                <a:cs typeface="Helvetica Neue Light"/>
                <a:sym typeface="Helvetica Neue Light"/>
              </a:rPr>
              <a:t> a lo largo de los años, hasta 1990 aproximadamente, el presupuesto invertido era el mismo que las ganancias. A partir de 1990 podemos decir que las ganancias fueron menores que el presupuesto invertido. Algo que nos llama la atención.</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p:txBody>
      </p:sp>
      <p:pic>
        <p:nvPicPr>
          <p:cNvPr id="181" name="Google Shape;181;p24"/>
          <p:cNvPicPr preferRelativeResize="0"/>
          <p:nvPr/>
        </p:nvPicPr>
        <p:blipFill>
          <a:blip r:embed="rId3">
            <a:alphaModFix/>
          </a:blip>
          <a:stretch>
            <a:fillRect/>
          </a:stretch>
        </p:blipFill>
        <p:spPr>
          <a:xfrm>
            <a:off x="574825" y="2991075"/>
            <a:ext cx="11042249" cy="343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415600" y="181775"/>
            <a:ext cx="113607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4.¿Invertir más dinero en la producción de una película garantiza mayores ganancias?</a:t>
            </a:r>
            <a:endParaRPr b="0" sz="3920"/>
          </a:p>
        </p:txBody>
      </p:sp>
      <p:sp>
        <p:nvSpPr>
          <p:cNvPr id="188" name="Google Shape;188;p25"/>
          <p:cNvSpPr/>
          <p:nvPr/>
        </p:nvSpPr>
        <p:spPr>
          <a:xfrm>
            <a:off x="636725" y="1751400"/>
            <a:ext cx="4073100" cy="4429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rgbClr val="1E1E1E"/>
                </a:solidFill>
                <a:latin typeface="Helvetica Neue"/>
                <a:ea typeface="Helvetica Neue"/>
                <a:cs typeface="Helvetica Neue"/>
                <a:sym typeface="Helvetica Neue"/>
              </a:rPr>
              <a:t>El siguiente gráfico cor</a:t>
            </a:r>
            <a:r>
              <a:rPr lang="en-US" sz="2000">
                <a:solidFill>
                  <a:srgbClr val="1E1E1E"/>
                </a:solidFill>
                <a:latin typeface="Helvetica Neue"/>
                <a:ea typeface="Helvetica Neue"/>
                <a:cs typeface="Helvetica Neue"/>
                <a:sym typeface="Helvetica Neue"/>
              </a:rPr>
              <a:t>relaciona el presupuesto con las ganancias que tuvieron las películas, como podemos </a:t>
            </a:r>
            <a:r>
              <a:rPr lang="en-US" sz="2000">
                <a:solidFill>
                  <a:srgbClr val="1E1E1E"/>
                </a:solidFill>
                <a:latin typeface="Helvetica Neue"/>
                <a:ea typeface="Helvetica Neue"/>
                <a:cs typeface="Helvetica Neue"/>
                <a:sym typeface="Helvetica Neue"/>
              </a:rPr>
              <a:t> ver invertir más dinero en una película no garantiza mayor ganancia. </a:t>
            </a:r>
            <a:endParaRPr sz="20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19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rPr lang="en-US" sz="2000">
                <a:solidFill>
                  <a:srgbClr val="1E1E1E"/>
                </a:solidFill>
                <a:latin typeface="Helvetica Neue"/>
                <a:ea typeface="Helvetica Neue"/>
                <a:cs typeface="Helvetica Neue"/>
                <a:sym typeface="Helvetica Neue"/>
              </a:rPr>
              <a:t>La media del presupuesto para la mayoría de las películas estrenadas en los últimos años muestra que la mayoría obtiene ganancias y son muy pocas las que con una gran inversión han tenido pérdidas.</a:t>
            </a:r>
            <a:endParaRPr sz="20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20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20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l">
              <a:spcBef>
                <a:spcPts val="0"/>
              </a:spcBef>
              <a:spcAft>
                <a:spcPts val="0"/>
              </a:spcAft>
              <a:buNone/>
            </a:pPr>
            <a:r>
              <a:t/>
            </a:r>
            <a:endParaRPr sz="2300">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2300">
              <a:solidFill>
                <a:srgbClr val="1E1E1E"/>
              </a:solidFill>
              <a:latin typeface="Helvetica Neue Light"/>
              <a:ea typeface="Helvetica Neue Light"/>
              <a:cs typeface="Helvetica Neue Light"/>
              <a:sym typeface="Helvetica Neue Light"/>
            </a:endParaRPr>
          </a:p>
        </p:txBody>
      </p:sp>
      <p:pic>
        <p:nvPicPr>
          <p:cNvPr id="189" name="Google Shape;189;p25"/>
          <p:cNvPicPr preferRelativeResize="0"/>
          <p:nvPr/>
        </p:nvPicPr>
        <p:blipFill>
          <a:blip r:embed="rId3">
            <a:alphaModFix/>
          </a:blip>
          <a:stretch>
            <a:fillRect/>
          </a:stretch>
        </p:blipFill>
        <p:spPr>
          <a:xfrm>
            <a:off x="6469775" y="1536575"/>
            <a:ext cx="5150725" cy="515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415600" y="181775"/>
            <a:ext cx="113607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5.¿A medida que pasan los años aumenta la cantidad de estrenos de películas?</a:t>
            </a:r>
            <a:endParaRPr b="0" sz="3920"/>
          </a:p>
        </p:txBody>
      </p:sp>
      <p:sp>
        <p:nvSpPr>
          <p:cNvPr id="196" name="Google Shape;196;p26"/>
          <p:cNvSpPr/>
          <p:nvPr/>
        </p:nvSpPr>
        <p:spPr>
          <a:xfrm>
            <a:off x="537575" y="1536575"/>
            <a:ext cx="10600500" cy="10911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a:solidFill>
                  <a:srgbClr val="1E1E1E"/>
                </a:solidFill>
                <a:latin typeface="Helvetica Neue"/>
                <a:ea typeface="Helvetica Neue"/>
                <a:cs typeface="Helvetica Neue"/>
                <a:sym typeface="Helvetica Neue"/>
              </a:rPr>
              <a:t>Vemos que a lo largo de los años se estrenaba la misma cantidad de películas, pero entre 1990 y 2002 hubo un crecimiento exponencial en estrenos, y desde ahí hubo picos.</a:t>
            </a:r>
            <a:endParaRPr>
              <a:solidFill>
                <a:srgbClr val="1E1E1E"/>
              </a:solidFill>
              <a:latin typeface="Helvetica Neue"/>
              <a:ea typeface="Helvetica Neue"/>
              <a:cs typeface="Helvetica Neue"/>
              <a:sym typeface="Helvetica Neue"/>
            </a:endParaRPr>
          </a:p>
          <a:p>
            <a:pPr indent="0" lvl="0" marL="0" rtl="0" algn="l">
              <a:lnSpc>
                <a:spcPct val="135714"/>
              </a:lnSpc>
              <a:spcBef>
                <a:spcPts val="0"/>
              </a:spcBef>
              <a:spcAft>
                <a:spcPts val="0"/>
              </a:spcAft>
              <a:buNone/>
            </a:pPr>
            <a:r>
              <a:rPr lang="en-US">
                <a:solidFill>
                  <a:srgbClr val="1E1E1E"/>
                </a:solidFill>
                <a:latin typeface="Helvetica Neue"/>
                <a:ea typeface="Helvetica Neue"/>
                <a:cs typeface="Helvetica Neue"/>
                <a:sym typeface="Helvetica Neue"/>
              </a:rPr>
              <a:t>Podemos visualizar la curva y picos entre el total de estrenos a través de los años.</a:t>
            </a:r>
            <a:endParaRPr sz="1050">
              <a:solidFill>
                <a:srgbClr val="6AA94F"/>
              </a:solidFill>
              <a:highlight>
                <a:srgbClr val="1E1E1E"/>
              </a:highlight>
              <a:latin typeface="Courier New"/>
              <a:ea typeface="Courier New"/>
              <a:cs typeface="Courier New"/>
              <a:sym typeface="Courier New"/>
            </a:endParaRPr>
          </a:p>
          <a:p>
            <a:pPr indent="0" lvl="0" marL="0" marR="0" rtl="0" algn="just">
              <a:spcBef>
                <a:spcPts val="0"/>
              </a:spcBef>
              <a:spcAft>
                <a:spcPts val="0"/>
              </a:spcAft>
              <a:buNone/>
            </a:pPr>
            <a:r>
              <a:t/>
            </a:r>
            <a:endParaRPr>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a:solidFill>
                <a:srgbClr val="1E1E1E"/>
              </a:solidFill>
              <a:latin typeface="Helvetica Neue"/>
              <a:ea typeface="Helvetica Neue"/>
              <a:cs typeface="Helvetica Neue"/>
              <a:sym typeface="Helvetica Neue"/>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p:txBody>
      </p:sp>
      <p:pic>
        <p:nvPicPr>
          <p:cNvPr id="197" name="Google Shape;197;p26"/>
          <p:cNvPicPr preferRelativeResize="0"/>
          <p:nvPr/>
        </p:nvPicPr>
        <p:blipFill>
          <a:blip r:embed="rId3">
            <a:alphaModFix/>
          </a:blip>
          <a:stretch>
            <a:fillRect/>
          </a:stretch>
        </p:blipFill>
        <p:spPr>
          <a:xfrm>
            <a:off x="636725" y="2523143"/>
            <a:ext cx="10600500" cy="418618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415600" y="181775"/>
            <a:ext cx="113607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6.¿Ha aumentado el número de ganancias en la industria cinematográfica?</a:t>
            </a:r>
            <a:endParaRPr b="0" sz="3920"/>
          </a:p>
        </p:txBody>
      </p:sp>
      <p:sp>
        <p:nvSpPr>
          <p:cNvPr id="204" name="Google Shape;204;p27"/>
          <p:cNvSpPr/>
          <p:nvPr/>
        </p:nvSpPr>
        <p:spPr>
          <a:xfrm>
            <a:off x="537575" y="1751400"/>
            <a:ext cx="4519800" cy="49359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rPr lang="en-US" sz="2300">
                <a:solidFill>
                  <a:srgbClr val="1E1E1E"/>
                </a:solidFill>
                <a:latin typeface="Helvetica Neue"/>
                <a:ea typeface="Helvetica Neue"/>
                <a:cs typeface="Helvetica Neue"/>
                <a:sym typeface="Helvetica Neue"/>
              </a:rPr>
              <a:t>Sí, a partir de los años 80's comienza a verse un incremento en las </a:t>
            </a:r>
            <a:r>
              <a:rPr lang="en-US" sz="2300">
                <a:solidFill>
                  <a:srgbClr val="1E1E1E"/>
                </a:solidFill>
                <a:latin typeface="Helvetica Neue"/>
                <a:ea typeface="Helvetica Neue"/>
                <a:cs typeface="Helvetica Neue"/>
                <a:sym typeface="Helvetica Neue"/>
              </a:rPr>
              <a:t>ganancias</a:t>
            </a:r>
            <a:r>
              <a:rPr lang="en-US" sz="2300">
                <a:solidFill>
                  <a:srgbClr val="1E1E1E"/>
                </a:solidFill>
                <a:latin typeface="Helvetica Neue"/>
                <a:ea typeface="Helvetica Neue"/>
                <a:cs typeface="Helvetica Neue"/>
                <a:sym typeface="Helvetica Neue"/>
              </a:rPr>
              <a:t>, teniendo un pico a partir del 2000 y </a:t>
            </a:r>
            <a:r>
              <a:rPr lang="en-US" sz="2300">
                <a:solidFill>
                  <a:srgbClr val="1E1E1E"/>
                </a:solidFill>
                <a:latin typeface="Helvetica Neue"/>
                <a:ea typeface="Helvetica Neue"/>
                <a:cs typeface="Helvetica Neue"/>
                <a:sym typeface="Helvetica Neue"/>
              </a:rPr>
              <a:t>disparándose</a:t>
            </a:r>
            <a:r>
              <a:rPr lang="en-US" sz="2300">
                <a:solidFill>
                  <a:srgbClr val="1E1E1E"/>
                </a:solidFill>
                <a:latin typeface="Helvetica Neue"/>
                <a:ea typeface="Helvetica Neue"/>
                <a:cs typeface="Helvetica Neue"/>
                <a:sym typeface="Helvetica Neue"/>
              </a:rPr>
              <a:t> en el 2016 al 2020.</a:t>
            </a:r>
            <a:endParaRPr sz="23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l">
              <a:spcBef>
                <a:spcPts val="0"/>
              </a:spcBef>
              <a:spcAft>
                <a:spcPts val="0"/>
              </a:spcAft>
              <a:buNone/>
            </a:pPr>
            <a:r>
              <a:t/>
            </a:r>
            <a:endParaRPr sz="2300">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sz="2300">
              <a:solidFill>
                <a:srgbClr val="1E1E1E"/>
              </a:solidFill>
              <a:latin typeface="Helvetica Neue Light"/>
              <a:ea typeface="Helvetica Neue Light"/>
              <a:cs typeface="Helvetica Neue Light"/>
              <a:sym typeface="Helvetica Neue Light"/>
            </a:endParaRPr>
          </a:p>
        </p:txBody>
      </p:sp>
      <p:pic>
        <p:nvPicPr>
          <p:cNvPr id="205" name="Google Shape;205;p27"/>
          <p:cNvPicPr preferRelativeResize="0"/>
          <p:nvPr/>
        </p:nvPicPr>
        <p:blipFill>
          <a:blip r:embed="rId3">
            <a:alphaModFix/>
          </a:blip>
          <a:stretch>
            <a:fillRect/>
          </a:stretch>
        </p:blipFill>
        <p:spPr>
          <a:xfrm>
            <a:off x="6712075" y="1751400"/>
            <a:ext cx="4908425" cy="490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415600" y="181775"/>
            <a:ext cx="113607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7</a:t>
            </a:r>
            <a:r>
              <a:rPr b="0" lang="en-US" sz="3920"/>
              <a:t>.¿</a:t>
            </a:r>
            <a:r>
              <a:rPr b="0" lang="en-US" sz="3920"/>
              <a:t>Qué género de película requiere menor presupuesto de producción y deja más ganancias?</a:t>
            </a:r>
            <a:endParaRPr b="0" sz="3920"/>
          </a:p>
        </p:txBody>
      </p:sp>
      <p:sp>
        <p:nvSpPr>
          <p:cNvPr id="212" name="Google Shape;212;p28"/>
          <p:cNvSpPr/>
          <p:nvPr/>
        </p:nvSpPr>
        <p:spPr>
          <a:xfrm>
            <a:off x="537575" y="1751400"/>
            <a:ext cx="11082900" cy="8763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None/>
            </a:pPr>
            <a:r>
              <a:t/>
            </a:r>
            <a:endParaRPr>
              <a:solidFill>
                <a:srgbClr val="1E1E1E"/>
              </a:solidFill>
              <a:latin typeface="Helvetica Neue"/>
              <a:ea typeface="Helvetica Neue"/>
              <a:cs typeface="Helvetica Neue"/>
              <a:sym typeface="Helvetica Neue"/>
            </a:endParaRPr>
          </a:p>
          <a:p>
            <a:pPr indent="0" lvl="0" marL="0" rtl="0" algn="l">
              <a:lnSpc>
                <a:spcPct val="135714"/>
              </a:lnSpc>
              <a:spcBef>
                <a:spcPts val="0"/>
              </a:spcBef>
              <a:spcAft>
                <a:spcPts val="0"/>
              </a:spcAft>
              <a:buNone/>
            </a:pPr>
            <a:r>
              <a:rPr lang="en-US">
                <a:solidFill>
                  <a:srgbClr val="1E1E1E"/>
                </a:solidFill>
                <a:latin typeface="Helvetica Neue"/>
                <a:ea typeface="Helvetica Neue"/>
                <a:cs typeface="Helvetica Neue"/>
                <a:sym typeface="Helvetica Neue"/>
              </a:rPr>
              <a:t>El género de películas que muestra menor presupuesto y que es el quinto en ganancias es Family/Sci-Fi</a:t>
            </a:r>
            <a:endParaRPr>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a:solidFill>
                <a:srgbClr val="1E1E1E"/>
              </a:solidFill>
              <a:latin typeface="Helvetica Neue"/>
              <a:ea typeface="Helvetica Neue"/>
              <a:cs typeface="Helvetica Neue"/>
              <a:sym typeface="Helvetica Neue"/>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p:txBody>
      </p:sp>
      <p:pic>
        <p:nvPicPr>
          <p:cNvPr id="213" name="Google Shape;213;p28"/>
          <p:cNvPicPr preferRelativeResize="0"/>
          <p:nvPr/>
        </p:nvPicPr>
        <p:blipFill>
          <a:blip r:embed="rId3">
            <a:alphaModFix/>
          </a:blip>
          <a:stretch>
            <a:fillRect/>
          </a:stretch>
        </p:blipFill>
        <p:spPr>
          <a:xfrm>
            <a:off x="2118775" y="2413500"/>
            <a:ext cx="6438875" cy="407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415600" y="181775"/>
            <a:ext cx="113607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8.¿A mayor duración de una película mayor presupuesto invertido?</a:t>
            </a:r>
            <a:endParaRPr b="0" sz="3920"/>
          </a:p>
        </p:txBody>
      </p:sp>
      <p:sp>
        <p:nvSpPr>
          <p:cNvPr id="220" name="Google Shape;220;p29"/>
          <p:cNvSpPr/>
          <p:nvPr/>
        </p:nvSpPr>
        <p:spPr>
          <a:xfrm>
            <a:off x="537575" y="1536575"/>
            <a:ext cx="4443000" cy="5150700"/>
          </a:xfrm>
          <a:prstGeom prst="rect">
            <a:avLst/>
          </a:prstGeom>
          <a:noFill/>
          <a:ln>
            <a:noFill/>
          </a:ln>
        </p:spPr>
        <p:txBody>
          <a:bodyPr anchorCtr="0" anchor="t" bIns="45700" lIns="91425" spcFirstLastPara="1" rIns="91425" wrap="square" tIns="45700">
            <a:noAutofit/>
          </a:bodyPr>
          <a:lstStyle/>
          <a:p>
            <a:pPr indent="0" lvl="0" marL="0" rtl="0" algn="just">
              <a:lnSpc>
                <a:spcPct val="135714"/>
              </a:lnSpc>
              <a:spcBef>
                <a:spcPts val="0"/>
              </a:spcBef>
              <a:spcAft>
                <a:spcPts val="0"/>
              </a:spcAft>
              <a:buNone/>
            </a:pPr>
            <a:r>
              <a:rPr lang="en-US" sz="1800">
                <a:solidFill>
                  <a:srgbClr val="1E1E1E"/>
                </a:solidFill>
                <a:latin typeface="Helvetica Neue"/>
                <a:ea typeface="Helvetica Neue"/>
                <a:cs typeface="Helvetica Neue"/>
                <a:sym typeface="Helvetica Neue"/>
              </a:rPr>
              <a:t>Respecto a las dos últimas gráficas (Top 10 Géneros de películas con mayor duración y Top 10  Géneros de películas con mayor presupuesto) se puede inferir que no necesariamente una película con mayor duración requiera un mayor presupuesto ya que en el top 5 de películas que más tiempo de duración tienen son las de crimen/drama/thriller mientras que el género que mayor </a:t>
            </a:r>
            <a:r>
              <a:rPr lang="en-US" sz="1800">
                <a:solidFill>
                  <a:srgbClr val="1E1E1E"/>
                </a:solidFill>
                <a:latin typeface="Helvetica Neue"/>
                <a:ea typeface="Helvetica Neue"/>
                <a:cs typeface="Helvetica Neue"/>
                <a:sym typeface="Helvetica Neue"/>
              </a:rPr>
              <a:t>presupuesto</a:t>
            </a:r>
            <a:r>
              <a:rPr lang="en-US" sz="1800">
                <a:solidFill>
                  <a:srgbClr val="1E1E1E"/>
                </a:solidFill>
                <a:latin typeface="Helvetica Neue"/>
                <a:ea typeface="Helvetica Neue"/>
                <a:cs typeface="Helvetica Neue"/>
                <a:sym typeface="Helvetica Neue"/>
              </a:rPr>
              <a:t> registra es Acción/aventura/fantasía/Sci-Fi</a:t>
            </a:r>
            <a:endParaRPr sz="18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18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18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18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1800">
              <a:solidFill>
                <a:srgbClr val="1E1E1E"/>
              </a:solidFill>
              <a:latin typeface="Helvetica Neue Light"/>
              <a:ea typeface="Helvetica Neue Light"/>
              <a:cs typeface="Helvetica Neue Light"/>
              <a:sym typeface="Helvetica Neue Light"/>
            </a:endParaRPr>
          </a:p>
          <a:p>
            <a:pPr indent="0" lvl="0" marL="0" marR="0" rtl="0" algn="just">
              <a:spcBef>
                <a:spcPts val="0"/>
              </a:spcBef>
              <a:spcAft>
                <a:spcPts val="0"/>
              </a:spcAft>
              <a:buNone/>
            </a:pPr>
            <a:r>
              <a:t/>
            </a:r>
            <a:endParaRPr sz="1800">
              <a:solidFill>
                <a:srgbClr val="1E1E1E"/>
              </a:solidFill>
              <a:latin typeface="Helvetica Neue Light"/>
              <a:ea typeface="Helvetica Neue Light"/>
              <a:cs typeface="Helvetica Neue Light"/>
              <a:sym typeface="Helvetica Neue Light"/>
            </a:endParaRPr>
          </a:p>
        </p:txBody>
      </p:sp>
      <p:pic>
        <p:nvPicPr>
          <p:cNvPr id="221" name="Google Shape;221;p29"/>
          <p:cNvPicPr preferRelativeResize="0"/>
          <p:nvPr/>
        </p:nvPicPr>
        <p:blipFill>
          <a:blip r:embed="rId3">
            <a:alphaModFix/>
          </a:blip>
          <a:stretch>
            <a:fillRect/>
          </a:stretch>
        </p:blipFill>
        <p:spPr>
          <a:xfrm>
            <a:off x="6438900" y="1536575"/>
            <a:ext cx="5150700" cy="515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415600" y="181775"/>
            <a:ext cx="113607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9</a:t>
            </a:r>
            <a:r>
              <a:rPr b="0" lang="en-US" sz="3920"/>
              <a:t>. ¿</a:t>
            </a:r>
            <a:r>
              <a:rPr b="0" lang="en-US" sz="3920"/>
              <a:t>A mayor Likes más ganancias?</a:t>
            </a:r>
            <a:endParaRPr b="0" sz="3920"/>
          </a:p>
          <a:p>
            <a:pPr indent="0" lvl="0" marL="0" rtl="0" algn="l">
              <a:spcBef>
                <a:spcPts val="0"/>
              </a:spcBef>
              <a:spcAft>
                <a:spcPts val="0"/>
              </a:spcAft>
              <a:buSzPts val="990"/>
              <a:buNone/>
            </a:pPr>
            <a:r>
              <a:t/>
            </a:r>
            <a:endParaRPr b="0" sz="3920"/>
          </a:p>
        </p:txBody>
      </p:sp>
      <p:sp>
        <p:nvSpPr>
          <p:cNvPr id="228" name="Google Shape;228;p30"/>
          <p:cNvSpPr/>
          <p:nvPr/>
        </p:nvSpPr>
        <p:spPr>
          <a:xfrm>
            <a:off x="571500" y="1536575"/>
            <a:ext cx="4811400" cy="5150700"/>
          </a:xfrm>
          <a:prstGeom prst="rect">
            <a:avLst/>
          </a:prstGeom>
          <a:noFill/>
          <a:ln>
            <a:noFill/>
          </a:ln>
        </p:spPr>
        <p:txBody>
          <a:bodyPr anchorCtr="0" anchor="t" bIns="45700" lIns="91425" spcFirstLastPara="1" rIns="91425" wrap="square" tIns="45700">
            <a:noAutofit/>
          </a:bodyPr>
          <a:lstStyle/>
          <a:p>
            <a:pPr indent="0" lvl="0" marL="0" rtl="0" algn="just">
              <a:lnSpc>
                <a:spcPct val="135714"/>
              </a:lnSpc>
              <a:spcBef>
                <a:spcPts val="0"/>
              </a:spcBef>
              <a:spcAft>
                <a:spcPts val="0"/>
              </a:spcAft>
              <a:buNone/>
            </a:pPr>
            <a:r>
              <a:rPr lang="en-US" sz="2300">
                <a:solidFill>
                  <a:srgbClr val="1E1E1E"/>
                </a:solidFill>
                <a:latin typeface="Helvetica Neue"/>
                <a:ea typeface="Helvetica Neue"/>
                <a:cs typeface="Helvetica Neue"/>
                <a:sym typeface="Helvetica Neue"/>
              </a:rPr>
              <a:t>Según la gráfica que se muestra a continuación, podemos ver que la cantidad de Likes influyen en las ganancias obtenidas.</a:t>
            </a:r>
            <a:endParaRPr sz="23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23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2300">
              <a:solidFill>
                <a:srgbClr val="1E1E1E"/>
              </a:solidFill>
              <a:latin typeface="Helvetica Neue Light"/>
              <a:ea typeface="Helvetica Neue Light"/>
              <a:cs typeface="Helvetica Neue Light"/>
              <a:sym typeface="Helvetica Neue Light"/>
            </a:endParaRPr>
          </a:p>
          <a:p>
            <a:pPr indent="0" lvl="0" marL="0" marR="0" rtl="0" algn="just">
              <a:spcBef>
                <a:spcPts val="0"/>
              </a:spcBef>
              <a:spcAft>
                <a:spcPts val="0"/>
              </a:spcAft>
              <a:buNone/>
            </a:pPr>
            <a:r>
              <a:t/>
            </a:r>
            <a:endParaRPr sz="2300">
              <a:solidFill>
                <a:srgbClr val="1E1E1E"/>
              </a:solidFill>
              <a:latin typeface="Helvetica Neue Light"/>
              <a:ea typeface="Helvetica Neue Light"/>
              <a:cs typeface="Helvetica Neue Light"/>
              <a:sym typeface="Helvetica Neue Light"/>
            </a:endParaRPr>
          </a:p>
        </p:txBody>
      </p:sp>
      <p:sp>
        <p:nvSpPr>
          <p:cNvPr id="229" name="Google Shape;229;p30"/>
          <p:cNvSpPr txBox="1"/>
          <p:nvPr/>
        </p:nvSpPr>
        <p:spPr>
          <a:xfrm>
            <a:off x="2869050" y="1082575"/>
            <a:ext cx="3000000" cy="4848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t/>
            </a:r>
            <a:endParaRPr b="1" sz="1950">
              <a:highlight>
                <a:srgbClr val="FFFFFF"/>
              </a:highlight>
              <a:latin typeface="Helvetica Neue"/>
              <a:ea typeface="Helvetica Neue"/>
              <a:cs typeface="Helvetica Neue"/>
              <a:sym typeface="Helvetica Neue"/>
            </a:endParaRPr>
          </a:p>
        </p:txBody>
      </p:sp>
      <p:pic>
        <p:nvPicPr>
          <p:cNvPr id="230" name="Google Shape;230;p30"/>
          <p:cNvPicPr preferRelativeResize="0"/>
          <p:nvPr/>
        </p:nvPicPr>
        <p:blipFill>
          <a:blip r:embed="rId3">
            <a:alphaModFix/>
          </a:blip>
          <a:stretch>
            <a:fillRect/>
          </a:stretch>
        </p:blipFill>
        <p:spPr>
          <a:xfrm>
            <a:off x="6469800" y="1527050"/>
            <a:ext cx="5150700" cy="515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415600" y="181775"/>
            <a:ext cx="113607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10</a:t>
            </a:r>
            <a:r>
              <a:rPr b="0" lang="en-US" sz="3920"/>
              <a:t>. ¿A mayor IMDb Score más ganancias?</a:t>
            </a:r>
            <a:endParaRPr b="0" sz="3920"/>
          </a:p>
          <a:p>
            <a:pPr indent="0" lvl="0" marL="0" rtl="0" algn="l">
              <a:spcBef>
                <a:spcPts val="0"/>
              </a:spcBef>
              <a:spcAft>
                <a:spcPts val="0"/>
              </a:spcAft>
              <a:buSzPts val="990"/>
              <a:buNone/>
            </a:pPr>
            <a:r>
              <a:t/>
            </a:r>
            <a:endParaRPr b="0" sz="3920"/>
          </a:p>
        </p:txBody>
      </p:sp>
      <p:sp>
        <p:nvSpPr>
          <p:cNvPr id="237" name="Google Shape;237;p31"/>
          <p:cNvSpPr/>
          <p:nvPr/>
        </p:nvSpPr>
        <p:spPr>
          <a:xfrm>
            <a:off x="537575" y="1231775"/>
            <a:ext cx="5611500" cy="2331300"/>
          </a:xfrm>
          <a:prstGeom prst="rect">
            <a:avLst/>
          </a:prstGeom>
          <a:noFill/>
          <a:ln>
            <a:noFill/>
          </a:ln>
        </p:spPr>
        <p:txBody>
          <a:bodyPr anchorCtr="0" anchor="t" bIns="45700" lIns="91425" spcFirstLastPara="1" rIns="91425" wrap="square" tIns="45700">
            <a:noAutofit/>
          </a:bodyPr>
          <a:lstStyle/>
          <a:p>
            <a:pPr indent="0" lvl="0" marL="0" rtl="0" algn="just">
              <a:lnSpc>
                <a:spcPct val="135714"/>
              </a:lnSpc>
              <a:spcBef>
                <a:spcPts val="0"/>
              </a:spcBef>
              <a:spcAft>
                <a:spcPts val="0"/>
              </a:spcAft>
              <a:buNone/>
            </a:pPr>
            <a:r>
              <a:rPr lang="en-US" sz="1800">
                <a:solidFill>
                  <a:srgbClr val="1E1E1E"/>
                </a:solidFill>
                <a:latin typeface="Helvetica Neue"/>
                <a:ea typeface="Helvetica Neue"/>
                <a:cs typeface="Helvetica Neue"/>
                <a:sym typeface="Helvetica Neue"/>
              </a:rPr>
              <a:t>Según las gráficas que se muestran a continuación, podemos ver que el IMDb Score no necesariamente incide sobre las ganancias de las películas, podemos ver in IMDb Score Alto y la película ha dado pérdida. (Se muestran algunos datos de Gráfico Dinámico)</a:t>
            </a:r>
            <a:endParaRPr sz="18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18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18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18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1800">
              <a:solidFill>
                <a:srgbClr val="1E1E1E"/>
              </a:solidFill>
              <a:latin typeface="Helvetica Neue"/>
              <a:ea typeface="Helvetica Neue"/>
              <a:cs typeface="Helvetica Neue"/>
              <a:sym typeface="Helvetica Neue"/>
            </a:endParaRPr>
          </a:p>
          <a:p>
            <a:pPr indent="0" lvl="0" marL="0" marR="0" rtl="0" algn="just">
              <a:lnSpc>
                <a:spcPct val="135714"/>
              </a:lnSpc>
              <a:spcBef>
                <a:spcPts val="0"/>
              </a:spcBef>
              <a:spcAft>
                <a:spcPts val="0"/>
              </a:spcAft>
              <a:buNone/>
            </a:pPr>
            <a:r>
              <a:t/>
            </a:r>
            <a:endParaRPr sz="18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1800">
              <a:solidFill>
                <a:srgbClr val="1E1E1E"/>
              </a:solidFill>
              <a:latin typeface="Helvetica Neue"/>
              <a:ea typeface="Helvetica Neue"/>
              <a:cs typeface="Helvetica Neue"/>
              <a:sym typeface="Helvetica Neue"/>
            </a:endParaRPr>
          </a:p>
          <a:p>
            <a:pPr indent="0" lvl="0" marL="0" marR="0" rtl="0" algn="just">
              <a:spcBef>
                <a:spcPts val="0"/>
              </a:spcBef>
              <a:spcAft>
                <a:spcPts val="0"/>
              </a:spcAft>
              <a:buNone/>
            </a:pPr>
            <a:r>
              <a:t/>
            </a:r>
            <a:endParaRPr sz="1800">
              <a:solidFill>
                <a:srgbClr val="1E1E1E"/>
              </a:solidFill>
              <a:latin typeface="Helvetica Neue Light"/>
              <a:ea typeface="Helvetica Neue Light"/>
              <a:cs typeface="Helvetica Neue Light"/>
              <a:sym typeface="Helvetica Neue Light"/>
            </a:endParaRPr>
          </a:p>
          <a:p>
            <a:pPr indent="0" lvl="0" marL="0" marR="0" rtl="0" algn="just">
              <a:spcBef>
                <a:spcPts val="0"/>
              </a:spcBef>
              <a:spcAft>
                <a:spcPts val="0"/>
              </a:spcAft>
              <a:buNone/>
            </a:pPr>
            <a:r>
              <a:t/>
            </a:r>
            <a:endParaRPr sz="1800">
              <a:solidFill>
                <a:srgbClr val="1E1E1E"/>
              </a:solidFill>
              <a:latin typeface="Helvetica Neue Light"/>
              <a:ea typeface="Helvetica Neue Light"/>
              <a:cs typeface="Helvetica Neue Light"/>
              <a:sym typeface="Helvetica Neue Light"/>
            </a:endParaRPr>
          </a:p>
        </p:txBody>
      </p:sp>
      <p:pic>
        <p:nvPicPr>
          <p:cNvPr id="238" name="Google Shape;238;p31"/>
          <p:cNvPicPr preferRelativeResize="0"/>
          <p:nvPr/>
        </p:nvPicPr>
        <p:blipFill rotWithShape="1">
          <a:blip r:embed="rId3">
            <a:alphaModFix/>
          </a:blip>
          <a:srcRect b="9926" l="0" r="0" t="0"/>
          <a:stretch/>
        </p:blipFill>
        <p:spPr>
          <a:xfrm>
            <a:off x="6275025" y="1082575"/>
            <a:ext cx="5611501" cy="3155334"/>
          </a:xfrm>
          <a:prstGeom prst="rect">
            <a:avLst/>
          </a:prstGeom>
          <a:noFill/>
          <a:ln>
            <a:noFill/>
          </a:ln>
        </p:spPr>
      </p:pic>
      <p:pic>
        <p:nvPicPr>
          <p:cNvPr id="239" name="Google Shape;239;p31"/>
          <p:cNvPicPr preferRelativeResize="0"/>
          <p:nvPr/>
        </p:nvPicPr>
        <p:blipFill>
          <a:blip r:embed="rId4">
            <a:alphaModFix/>
          </a:blip>
          <a:stretch>
            <a:fillRect/>
          </a:stretch>
        </p:blipFill>
        <p:spPr>
          <a:xfrm>
            <a:off x="6096000" y="3824056"/>
            <a:ext cx="5790526" cy="2931718"/>
          </a:xfrm>
          <a:prstGeom prst="rect">
            <a:avLst/>
          </a:prstGeom>
          <a:noFill/>
          <a:ln>
            <a:noFill/>
          </a:ln>
        </p:spPr>
      </p:pic>
      <p:pic>
        <p:nvPicPr>
          <p:cNvPr id="240" name="Google Shape;240;p31"/>
          <p:cNvPicPr preferRelativeResize="0"/>
          <p:nvPr/>
        </p:nvPicPr>
        <p:blipFill>
          <a:blip r:embed="rId5">
            <a:alphaModFix/>
          </a:blip>
          <a:stretch>
            <a:fillRect/>
          </a:stretch>
        </p:blipFill>
        <p:spPr>
          <a:xfrm>
            <a:off x="571500" y="3912112"/>
            <a:ext cx="5751875" cy="27751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247" name="Google Shape;247;p32"/>
          <p:cNvSpPr txBox="1"/>
          <p:nvPr>
            <p:ph type="title"/>
          </p:nvPr>
        </p:nvSpPr>
        <p:spPr>
          <a:xfrm>
            <a:off x="415600" y="1739800"/>
            <a:ext cx="11360700" cy="2051100"/>
          </a:xfrm>
          <a:prstGeom prst="rect">
            <a:avLst/>
          </a:prstGeom>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990"/>
              <a:buFont typeface="Arial"/>
              <a:buNone/>
            </a:pPr>
            <a:r>
              <a:rPr b="0" lang="en-US" sz="8000"/>
              <a:t>INSIGHTS &amp;</a:t>
            </a:r>
            <a:endParaRPr b="0" sz="8000"/>
          </a:p>
          <a:p>
            <a:pPr indent="0" lvl="0" marL="0" marR="0" rtl="0" algn="ctr">
              <a:lnSpc>
                <a:spcPct val="100000"/>
              </a:lnSpc>
              <a:spcBef>
                <a:spcPts val="0"/>
              </a:spcBef>
              <a:spcAft>
                <a:spcPts val="0"/>
              </a:spcAft>
              <a:buClr>
                <a:srgbClr val="000000"/>
              </a:buClr>
              <a:buSzPts val="990"/>
              <a:buFont typeface="Arial"/>
              <a:buNone/>
            </a:pPr>
            <a:r>
              <a:rPr lang="en-US" sz="8000"/>
              <a:t>RECOMENDACIONES</a:t>
            </a:r>
            <a:endParaRPr sz="8000"/>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nvSpPr>
        <p:spPr>
          <a:xfrm>
            <a:off x="4756748" y="1411415"/>
            <a:ext cx="6767383" cy="2448416"/>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lt1"/>
              </a:buClr>
              <a:buSzPts val="1600"/>
              <a:buFont typeface="Arial"/>
              <a:buNone/>
            </a:pPr>
            <a:r>
              <a:t/>
            </a:r>
            <a:endParaRPr i="0" sz="1600" u="none" cap="none" strike="noStrike">
              <a:solidFill>
                <a:srgbClr val="000000"/>
              </a:solidFill>
              <a:latin typeface="DM Sans"/>
              <a:ea typeface="DM Sans"/>
              <a:cs typeface="DM Sans"/>
              <a:sym typeface="DM Sans"/>
            </a:endParaRPr>
          </a:p>
        </p:txBody>
      </p:sp>
      <p:cxnSp>
        <p:nvCxnSpPr>
          <p:cNvPr id="254" name="Google Shape;254;p33"/>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255" name="Google Shape;255;p33"/>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i="0" lang="en-US" sz="1050" u="none" cap="none" strike="noStrike">
                <a:solidFill>
                  <a:srgbClr val="000000"/>
                </a:solidFill>
                <a:latin typeface="DM Sans"/>
                <a:ea typeface="DM Sans"/>
                <a:cs typeface="DM Sans"/>
                <a:sym typeface="DM Sans"/>
              </a:rPr>
              <a:t>‹#›</a:t>
            </a:fld>
            <a:endParaRPr i="0" sz="1050" u="none" cap="none" strike="noStrike">
              <a:solidFill>
                <a:srgbClr val="000000"/>
              </a:solidFill>
              <a:latin typeface="DM Sans"/>
              <a:ea typeface="DM Sans"/>
              <a:cs typeface="DM Sans"/>
              <a:sym typeface="DM Sans"/>
            </a:endParaRPr>
          </a:p>
        </p:txBody>
      </p:sp>
      <p:sp>
        <p:nvSpPr>
          <p:cNvPr id="256" name="Google Shape;256;p33"/>
          <p:cNvSpPr txBox="1"/>
          <p:nvPr/>
        </p:nvSpPr>
        <p:spPr>
          <a:xfrm>
            <a:off x="375087" y="2825702"/>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INSIGHTS &amp; </a:t>
            </a:r>
            <a:r>
              <a:rPr b="1" lang="en-US" sz="2800"/>
              <a:t>RECOMENDACIONES</a:t>
            </a:r>
            <a:endParaRPr b="1" i="0" sz="2800" u="none" cap="none" strike="noStrike">
              <a:solidFill>
                <a:srgbClr val="000000"/>
              </a:solidFill>
              <a:latin typeface="Arial"/>
              <a:ea typeface="Arial"/>
              <a:cs typeface="Arial"/>
              <a:sym typeface="Arial"/>
            </a:endParaRPr>
          </a:p>
        </p:txBody>
      </p:sp>
      <p:sp>
        <p:nvSpPr>
          <p:cNvPr id="257" name="Google Shape;257;p33"/>
          <p:cNvSpPr/>
          <p:nvPr/>
        </p:nvSpPr>
        <p:spPr>
          <a:xfrm>
            <a:off x="3397700" y="263250"/>
            <a:ext cx="8697000" cy="623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1500">
                <a:latin typeface="Calibri"/>
                <a:ea typeface="Calibri"/>
                <a:cs typeface="Calibri"/>
                <a:sym typeface="Calibri"/>
              </a:rPr>
              <a:t> Ganancias:</a:t>
            </a:r>
            <a:endParaRPr b="1" sz="1500">
              <a:latin typeface="Calibri"/>
              <a:ea typeface="Calibri"/>
              <a:cs typeface="Calibri"/>
              <a:sym typeface="Calibri"/>
            </a:endParaRPr>
          </a:p>
          <a:p>
            <a:pPr indent="-323850" lvl="0" marL="457200" rtl="0" algn="l">
              <a:lnSpc>
                <a:spcPct val="90000"/>
              </a:lnSpc>
              <a:spcBef>
                <a:spcPts val="1000"/>
              </a:spcBef>
              <a:spcAft>
                <a:spcPts val="0"/>
              </a:spcAft>
              <a:buSzPts val="1500"/>
              <a:buChar char="●"/>
            </a:pPr>
            <a:r>
              <a:rPr lang="en-US" sz="1500">
                <a:latin typeface="Calibri"/>
                <a:ea typeface="Calibri"/>
                <a:cs typeface="Calibri"/>
                <a:sym typeface="Calibri"/>
              </a:rPr>
              <a:t>Para obtener ganancias no es requerido una alta inversión en cuanto a presupuesto se trata.</a:t>
            </a:r>
            <a:endParaRPr sz="1500">
              <a:latin typeface="Calibri"/>
              <a:ea typeface="Calibri"/>
              <a:cs typeface="Calibri"/>
              <a:sym typeface="Calibri"/>
            </a:endParaRPr>
          </a:p>
          <a:p>
            <a:pPr indent="-323850" lvl="0" marL="457200" rtl="0" algn="l">
              <a:lnSpc>
                <a:spcPct val="90000"/>
              </a:lnSpc>
              <a:spcBef>
                <a:spcPts val="0"/>
              </a:spcBef>
              <a:spcAft>
                <a:spcPts val="0"/>
              </a:spcAft>
              <a:buSzPts val="1500"/>
              <a:buChar char="●"/>
            </a:pPr>
            <a:r>
              <a:rPr lang="en-US" sz="1500">
                <a:latin typeface="Calibri"/>
                <a:ea typeface="Calibri"/>
                <a:cs typeface="Calibri"/>
                <a:sym typeface="Calibri"/>
              </a:rPr>
              <a:t>Es importante considerar vender la película a  nivel global para obtener mayores ingresos.</a:t>
            </a:r>
            <a:endParaRPr sz="1500">
              <a:latin typeface="Calibri"/>
              <a:ea typeface="Calibri"/>
              <a:cs typeface="Calibri"/>
              <a:sym typeface="Calibri"/>
            </a:endParaRPr>
          </a:p>
          <a:p>
            <a:pPr indent="-323850" lvl="0" marL="457200" rtl="0" algn="l">
              <a:lnSpc>
                <a:spcPct val="90000"/>
              </a:lnSpc>
              <a:spcBef>
                <a:spcPts val="0"/>
              </a:spcBef>
              <a:spcAft>
                <a:spcPts val="0"/>
              </a:spcAft>
              <a:buSzPts val="1500"/>
              <a:buChar char="●"/>
            </a:pPr>
            <a:r>
              <a:rPr lang="en-US" sz="1500">
                <a:latin typeface="Calibri"/>
                <a:ea typeface="Calibri"/>
                <a:cs typeface="Calibri"/>
                <a:sym typeface="Calibri"/>
              </a:rPr>
              <a:t>El IMBD score si bien es importante no necesariamente implicará obtener ganancias. </a:t>
            </a:r>
            <a:endParaRPr sz="1500">
              <a:latin typeface="Calibri"/>
              <a:ea typeface="Calibri"/>
              <a:cs typeface="Calibri"/>
              <a:sym typeface="Calibri"/>
            </a:endParaRPr>
          </a:p>
          <a:p>
            <a:pPr indent="-323850" lvl="0" marL="457200" rtl="0" algn="l">
              <a:lnSpc>
                <a:spcPct val="90000"/>
              </a:lnSpc>
              <a:spcBef>
                <a:spcPts val="0"/>
              </a:spcBef>
              <a:spcAft>
                <a:spcPts val="0"/>
              </a:spcAft>
              <a:buSzPts val="1500"/>
              <a:buFont typeface="Calibri"/>
              <a:buChar char="●"/>
            </a:pPr>
            <a:r>
              <a:rPr lang="en-US" sz="1500">
                <a:latin typeface="Calibri"/>
                <a:ea typeface="Calibri"/>
                <a:cs typeface="Calibri"/>
                <a:sym typeface="Calibri"/>
              </a:rPr>
              <a:t>La difusión en RRSS por parte de la Audiencia a través de Likes en Facebook, incide en las ganancias </a:t>
            </a:r>
            <a:r>
              <a:rPr lang="en-US" sz="1500">
                <a:latin typeface="Calibri"/>
                <a:ea typeface="Calibri"/>
                <a:cs typeface="Calibri"/>
                <a:sym typeface="Calibri"/>
              </a:rPr>
              <a:t>obtenidas</a:t>
            </a:r>
            <a:r>
              <a:rPr lang="en-US" sz="1500">
                <a:latin typeface="Calibri"/>
                <a:ea typeface="Calibri"/>
                <a:cs typeface="Calibri"/>
                <a:sym typeface="Calibri"/>
              </a:rPr>
              <a:t>.</a:t>
            </a:r>
            <a:endParaRPr sz="1500">
              <a:latin typeface="Calibri"/>
              <a:ea typeface="Calibri"/>
              <a:cs typeface="Calibri"/>
              <a:sym typeface="Calibri"/>
            </a:endParaRPr>
          </a:p>
          <a:p>
            <a:pPr indent="0" lvl="0" marL="0" rtl="0" algn="l">
              <a:lnSpc>
                <a:spcPct val="90000"/>
              </a:lnSpc>
              <a:spcBef>
                <a:spcPts val="1000"/>
              </a:spcBef>
              <a:spcAft>
                <a:spcPts val="0"/>
              </a:spcAft>
              <a:buNone/>
            </a:pPr>
            <a:r>
              <a:rPr b="1" lang="en-US" sz="1500">
                <a:latin typeface="Calibri"/>
                <a:ea typeface="Calibri"/>
                <a:cs typeface="Calibri"/>
                <a:sym typeface="Calibri"/>
              </a:rPr>
              <a:t>Recomendaciones:</a:t>
            </a:r>
            <a:endParaRPr b="1" sz="1500">
              <a:latin typeface="Calibri"/>
              <a:ea typeface="Calibri"/>
              <a:cs typeface="Calibri"/>
              <a:sym typeface="Calibri"/>
            </a:endParaRPr>
          </a:p>
          <a:p>
            <a:pPr indent="-323850" lvl="0" marL="457200" marR="0" rtl="0" algn="l">
              <a:lnSpc>
                <a:spcPct val="90000"/>
              </a:lnSpc>
              <a:spcBef>
                <a:spcPts val="100"/>
              </a:spcBef>
              <a:spcAft>
                <a:spcPts val="0"/>
              </a:spcAft>
              <a:buSzPts val="1500"/>
              <a:buChar char="●"/>
            </a:pPr>
            <a:r>
              <a:rPr lang="en-US" sz="1500">
                <a:latin typeface="Calibri"/>
                <a:ea typeface="Calibri"/>
                <a:cs typeface="Calibri"/>
                <a:sym typeface="Calibri"/>
              </a:rPr>
              <a:t>Hacer el filme con traducción a múltiples lenguajes</a:t>
            </a:r>
            <a:endParaRPr sz="1500">
              <a:latin typeface="Calibri"/>
              <a:ea typeface="Calibri"/>
              <a:cs typeface="Calibri"/>
              <a:sym typeface="Calibri"/>
            </a:endParaRPr>
          </a:p>
          <a:p>
            <a:pPr indent="0" lvl="0" marL="457200" marR="0" rtl="0" algn="l">
              <a:lnSpc>
                <a:spcPct val="90000"/>
              </a:lnSpc>
              <a:spcBef>
                <a:spcPts val="100"/>
              </a:spcBef>
              <a:spcAft>
                <a:spcPts val="0"/>
              </a:spcAft>
              <a:buNone/>
            </a:pPr>
            <a:r>
              <a:rPr b="1" lang="en-US" sz="1500">
                <a:latin typeface="Calibri"/>
                <a:ea typeface="Calibri"/>
                <a:cs typeface="Calibri"/>
                <a:sym typeface="Calibri"/>
              </a:rPr>
              <a:t>Pros</a:t>
            </a:r>
            <a:endParaRPr b="1" sz="1500">
              <a:latin typeface="Calibri"/>
              <a:ea typeface="Calibri"/>
              <a:cs typeface="Calibri"/>
              <a:sym typeface="Calibri"/>
            </a:endParaRPr>
          </a:p>
          <a:p>
            <a:pPr indent="-323850" lvl="1" marL="914400" marR="0" rtl="0" algn="l">
              <a:lnSpc>
                <a:spcPct val="90000"/>
              </a:lnSpc>
              <a:spcBef>
                <a:spcPts val="100"/>
              </a:spcBef>
              <a:spcAft>
                <a:spcPts val="0"/>
              </a:spcAft>
              <a:buSzPts val="1500"/>
              <a:buChar char="○"/>
            </a:pPr>
            <a:r>
              <a:rPr lang="en-US" sz="1500">
                <a:latin typeface="Calibri"/>
                <a:ea typeface="Calibri"/>
                <a:cs typeface="Calibri"/>
                <a:sym typeface="Calibri"/>
              </a:rPr>
              <a:t>Facilitará la venta del filme a nivel global.</a:t>
            </a:r>
            <a:endParaRPr sz="1500">
              <a:latin typeface="Calibri"/>
              <a:ea typeface="Calibri"/>
              <a:cs typeface="Calibri"/>
              <a:sym typeface="Calibri"/>
            </a:endParaRPr>
          </a:p>
          <a:p>
            <a:pPr indent="0" lvl="0" marL="457200" marR="0" rtl="0" algn="l">
              <a:lnSpc>
                <a:spcPct val="90000"/>
              </a:lnSpc>
              <a:spcBef>
                <a:spcPts val="100"/>
              </a:spcBef>
              <a:spcAft>
                <a:spcPts val="0"/>
              </a:spcAft>
              <a:buNone/>
            </a:pPr>
            <a:r>
              <a:rPr b="1" lang="en-US" sz="1500">
                <a:latin typeface="Calibri"/>
                <a:ea typeface="Calibri"/>
                <a:cs typeface="Calibri"/>
                <a:sym typeface="Calibri"/>
              </a:rPr>
              <a:t>Cons</a:t>
            </a:r>
            <a:endParaRPr b="1" sz="1500">
              <a:latin typeface="Calibri"/>
              <a:ea typeface="Calibri"/>
              <a:cs typeface="Calibri"/>
              <a:sym typeface="Calibri"/>
            </a:endParaRPr>
          </a:p>
          <a:p>
            <a:pPr indent="-323850" lvl="1" marL="914400" marR="0" rtl="0" algn="l">
              <a:lnSpc>
                <a:spcPct val="90000"/>
              </a:lnSpc>
              <a:spcBef>
                <a:spcPts val="100"/>
              </a:spcBef>
              <a:spcAft>
                <a:spcPts val="0"/>
              </a:spcAft>
              <a:buSzPts val="1500"/>
              <a:buChar char="○"/>
            </a:pPr>
            <a:r>
              <a:rPr lang="en-US" sz="1500">
                <a:latin typeface="Calibri"/>
                <a:ea typeface="Calibri"/>
                <a:cs typeface="Calibri"/>
                <a:sym typeface="Calibri"/>
              </a:rPr>
              <a:t>Requerirá mayor inversión y solicitud de permisos para que sea posible su venta en cada país.</a:t>
            </a:r>
            <a:endParaRPr sz="1500">
              <a:latin typeface="Calibri"/>
              <a:ea typeface="Calibri"/>
              <a:cs typeface="Calibri"/>
              <a:sym typeface="Calibri"/>
            </a:endParaRPr>
          </a:p>
          <a:p>
            <a:pPr indent="0" lvl="0" marL="914400" marR="0" rtl="0" algn="l">
              <a:lnSpc>
                <a:spcPct val="90000"/>
              </a:lnSpc>
              <a:spcBef>
                <a:spcPts val="100"/>
              </a:spcBef>
              <a:spcAft>
                <a:spcPts val="0"/>
              </a:spcAft>
              <a:buNone/>
            </a:pPr>
            <a:r>
              <a:t/>
            </a:r>
            <a:endParaRPr sz="1500">
              <a:latin typeface="Calibri"/>
              <a:ea typeface="Calibri"/>
              <a:cs typeface="Calibri"/>
              <a:sym typeface="Calibri"/>
            </a:endParaRPr>
          </a:p>
          <a:p>
            <a:pPr indent="-323850" lvl="0" marL="457200" marR="0" rtl="0" algn="l">
              <a:lnSpc>
                <a:spcPct val="90000"/>
              </a:lnSpc>
              <a:spcBef>
                <a:spcPts val="100"/>
              </a:spcBef>
              <a:spcAft>
                <a:spcPts val="0"/>
              </a:spcAft>
              <a:buSzPts val="1500"/>
              <a:buFont typeface="Calibri"/>
              <a:buChar char="●"/>
            </a:pPr>
            <a:r>
              <a:rPr lang="en-US" sz="1500">
                <a:latin typeface="Calibri"/>
                <a:ea typeface="Calibri"/>
                <a:cs typeface="Calibri"/>
                <a:sym typeface="Calibri"/>
              </a:rPr>
              <a:t>El género de películas que mayor ganancias han obtenido son las de ciencia ficción y fantasía.</a:t>
            </a:r>
            <a:endParaRPr sz="1500">
              <a:latin typeface="Calibri"/>
              <a:ea typeface="Calibri"/>
              <a:cs typeface="Calibri"/>
              <a:sym typeface="Calibri"/>
            </a:endParaRPr>
          </a:p>
          <a:p>
            <a:pPr indent="457200" lvl="0" marL="0" marR="0" rtl="0" algn="l">
              <a:lnSpc>
                <a:spcPct val="90000"/>
              </a:lnSpc>
              <a:spcBef>
                <a:spcPts val="100"/>
              </a:spcBef>
              <a:spcAft>
                <a:spcPts val="0"/>
              </a:spcAft>
              <a:buNone/>
            </a:pPr>
            <a:r>
              <a:rPr b="1" lang="en-US" sz="1500">
                <a:latin typeface="Calibri"/>
                <a:ea typeface="Calibri"/>
                <a:cs typeface="Calibri"/>
                <a:sym typeface="Calibri"/>
              </a:rPr>
              <a:t>Pros</a:t>
            </a:r>
            <a:endParaRPr b="1" sz="1500">
              <a:latin typeface="Calibri"/>
              <a:ea typeface="Calibri"/>
              <a:cs typeface="Calibri"/>
              <a:sym typeface="Calibri"/>
            </a:endParaRPr>
          </a:p>
          <a:p>
            <a:pPr indent="-323850" lvl="1" marL="914400" marR="0" rtl="0" algn="l">
              <a:lnSpc>
                <a:spcPct val="90000"/>
              </a:lnSpc>
              <a:spcBef>
                <a:spcPts val="100"/>
              </a:spcBef>
              <a:spcAft>
                <a:spcPts val="0"/>
              </a:spcAft>
              <a:buSzPts val="1500"/>
              <a:buChar char="○"/>
            </a:pPr>
            <a:r>
              <a:rPr lang="en-US" sz="1500">
                <a:latin typeface="Calibri"/>
                <a:ea typeface="Calibri"/>
                <a:cs typeface="Calibri"/>
                <a:sym typeface="Calibri"/>
              </a:rPr>
              <a:t>Tiene un mercado muy amplio y puede ser vista por audiencias de todas las edades y a nivel global por el tipo de historia puede facilitar la venta en países de diversas culturas y religiones.</a:t>
            </a:r>
            <a:endParaRPr sz="1500">
              <a:latin typeface="Calibri"/>
              <a:ea typeface="Calibri"/>
              <a:cs typeface="Calibri"/>
              <a:sym typeface="Calibri"/>
            </a:endParaRPr>
          </a:p>
          <a:p>
            <a:pPr indent="0" lvl="0" marL="457200" marR="0" rtl="0" algn="l">
              <a:lnSpc>
                <a:spcPct val="90000"/>
              </a:lnSpc>
              <a:spcBef>
                <a:spcPts val="100"/>
              </a:spcBef>
              <a:spcAft>
                <a:spcPts val="0"/>
              </a:spcAft>
              <a:buNone/>
            </a:pPr>
            <a:r>
              <a:rPr b="1" lang="en-US" sz="1500">
                <a:latin typeface="Calibri"/>
                <a:ea typeface="Calibri"/>
                <a:cs typeface="Calibri"/>
                <a:sym typeface="Calibri"/>
              </a:rPr>
              <a:t>Cons</a:t>
            </a:r>
            <a:endParaRPr b="1" sz="1500">
              <a:latin typeface="Calibri"/>
              <a:ea typeface="Calibri"/>
              <a:cs typeface="Calibri"/>
              <a:sym typeface="Calibri"/>
            </a:endParaRPr>
          </a:p>
          <a:p>
            <a:pPr indent="-323850" lvl="0" marL="914400" marR="0" rtl="0" algn="l">
              <a:lnSpc>
                <a:spcPct val="90000"/>
              </a:lnSpc>
              <a:spcBef>
                <a:spcPts val="100"/>
              </a:spcBef>
              <a:spcAft>
                <a:spcPts val="0"/>
              </a:spcAft>
              <a:buSzPts val="1500"/>
              <a:buFont typeface="Calibri"/>
              <a:buChar char="●"/>
            </a:pPr>
            <a:r>
              <a:rPr lang="en-US" sz="1500">
                <a:latin typeface="Calibri"/>
                <a:ea typeface="Calibri"/>
                <a:cs typeface="Calibri"/>
                <a:sym typeface="Calibri"/>
              </a:rPr>
              <a:t>Este tipo de películas son bastante competitivas ya que hay bastantes en el mercado, realizarla requerirá una muy buena administración del presupuesto para que la calidad corresponda con la calidad esperada por la audiencia. Los efectos especiales son costosos pero bien lograda puede ser un éxito total.</a:t>
            </a:r>
            <a:endParaRPr sz="1500">
              <a:latin typeface="Calibri"/>
              <a:ea typeface="Calibri"/>
              <a:cs typeface="Calibri"/>
              <a:sym typeface="Calibri"/>
            </a:endParaRPr>
          </a:p>
          <a:p>
            <a:pPr indent="0" lvl="0" marL="457200" marR="0" rtl="0" algn="l">
              <a:lnSpc>
                <a:spcPct val="90000"/>
              </a:lnSpc>
              <a:spcBef>
                <a:spcPts val="100"/>
              </a:spcBef>
              <a:spcAft>
                <a:spcPts val="0"/>
              </a:spcAft>
              <a:buNone/>
            </a:pPr>
            <a:r>
              <a:t/>
            </a:r>
            <a:endParaRPr sz="1500">
              <a:latin typeface="Calibri"/>
              <a:ea typeface="Calibri"/>
              <a:cs typeface="Calibri"/>
              <a:sym typeface="Calibri"/>
            </a:endParaRPr>
          </a:p>
          <a:p>
            <a:pPr indent="0" lvl="0" marL="457200" rtl="0" algn="l">
              <a:lnSpc>
                <a:spcPct val="90000"/>
              </a:lnSpc>
              <a:spcBef>
                <a:spcPts val="100"/>
              </a:spcBef>
              <a:spcAft>
                <a:spcPts val="0"/>
              </a:spcAft>
              <a:buNone/>
            </a:pPr>
            <a:r>
              <a:t/>
            </a:r>
            <a:endParaRPr sz="1500">
              <a:latin typeface="Calibri"/>
              <a:ea typeface="Calibri"/>
              <a:cs typeface="Calibri"/>
              <a:sym typeface="Calibri"/>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nvSpPr>
        <p:spPr>
          <a:xfrm>
            <a:off x="524063" y="1397483"/>
            <a:ext cx="1325563" cy="542394"/>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01</a:t>
            </a:r>
            <a:endParaRPr>
              <a:latin typeface="Anton"/>
              <a:ea typeface="Anton"/>
              <a:cs typeface="Anton"/>
              <a:sym typeface="Anton"/>
            </a:endParaRPr>
          </a:p>
        </p:txBody>
      </p:sp>
      <p:sp>
        <p:nvSpPr>
          <p:cNvPr id="87" name="Google Shape;87;p16"/>
          <p:cNvSpPr txBox="1"/>
          <p:nvPr/>
        </p:nvSpPr>
        <p:spPr>
          <a:xfrm>
            <a:off x="1849626" y="1367048"/>
            <a:ext cx="4927673"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i="0" lang="en-US" sz="2400" u="none" cap="none" strike="noStrike">
                <a:solidFill>
                  <a:schemeClr val="dk1"/>
                </a:solidFill>
                <a:latin typeface="Helvetica Neue Light"/>
                <a:ea typeface="Helvetica Neue Light"/>
                <a:cs typeface="Helvetica Neue Light"/>
                <a:sym typeface="Helvetica Neue Light"/>
              </a:rPr>
              <a:t>Contexto y Audiencia</a:t>
            </a:r>
            <a:endParaRPr i="0" sz="2400" u="none" cap="none" strike="noStrike">
              <a:solidFill>
                <a:srgbClr val="000000"/>
              </a:solidFill>
              <a:latin typeface="Helvetica Neue Light"/>
              <a:ea typeface="Helvetica Neue Light"/>
              <a:cs typeface="Helvetica Neue Light"/>
              <a:sym typeface="Helvetica Neue Light"/>
            </a:endParaRPr>
          </a:p>
        </p:txBody>
      </p:sp>
      <p:cxnSp>
        <p:nvCxnSpPr>
          <p:cNvPr id="88" name="Google Shape;88;p16"/>
          <p:cNvCxnSpPr/>
          <p:nvPr/>
        </p:nvCxnSpPr>
        <p:spPr>
          <a:xfrm>
            <a:off x="1680082" y="1367048"/>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89" name="Google Shape;89;p16"/>
          <p:cNvSpPr txBox="1"/>
          <p:nvPr/>
        </p:nvSpPr>
        <p:spPr>
          <a:xfrm>
            <a:off x="524063" y="2414359"/>
            <a:ext cx="1325563" cy="542394"/>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02</a:t>
            </a:r>
            <a:endParaRPr>
              <a:latin typeface="Anton"/>
              <a:ea typeface="Anton"/>
              <a:cs typeface="Anton"/>
              <a:sym typeface="Anton"/>
            </a:endParaRPr>
          </a:p>
        </p:txBody>
      </p:sp>
      <p:sp>
        <p:nvSpPr>
          <p:cNvPr id="90" name="Google Shape;90;p16"/>
          <p:cNvSpPr txBox="1"/>
          <p:nvPr/>
        </p:nvSpPr>
        <p:spPr>
          <a:xfrm>
            <a:off x="1849627" y="3429000"/>
            <a:ext cx="4927686"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n-US" sz="2400">
                <a:solidFill>
                  <a:schemeClr val="dk1"/>
                </a:solidFill>
                <a:latin typeface="Helvetica Neue Light"/>
                <a:ea typeface="Helvetica Neue Light"/>
                <a:cs typeface="Helvetica Neue Light"/>
                <a:sym typeface="Helvetica Neue Light"/>
              </a:rPr>
              <a:t>Metadata</a:t>
            </a:r>
            <a:endParaRPr sz="2400">
              <a:solidFill>
                <a:schemeClr val="dk1"/>
              </a:solidFill>
              <a:latin typeface="Helvetica Neue Light"/>
              <a:ea typeface="Helvetica Neue Light"/>
              <a:cs typeface="Helvetica Neue Light"/>
              <a:sym typeface="Helvetica Neue Light"/>
            </a:endParaRPr>
          </a:p>
        </p:txBody>
      </p:sp>
      <p:cxnSp>
        <p:nvCxnSpPr>
          <p:cNvPr id="91" name="Google Shape;91;p16"/>
          <p:cNvCxnSpPr/>
          <p:nvPr/>
        </p:nvCxnSpPr>
        <p:spPr>
          <a:xfrm>
            <a:off x="1680082" y="2383924"/>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92" name="Google Shape;92;p16"/>
          <p:cNvSpPr txBox="1"/>
          <p:nvPr/>
        </p:nvSpPr>
        <p:spPr>
          <a:xfrm>
            <a:off x="524063" y="3429502"/>
            <a:ext cx="1325563" cy="542394"/>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03</a:t>
            </a:r>
            <a:endParaRPr>
              <a:latin typeface="Anton"/>
              <a:ea typeface="Anton"/>
              <a:cs typeface="Anton"/>
              <a:sym typeface="Anton"/>
            </a:endParaRPr>
          </a:p>
        </p:txBody>
      </p:sp>
      <p:cxnSp>
        <p:nvCxnSpPr>
          <p:cNvPr id="93" name="Google Shape;93;p16"/>
          <p:cNvCxnSpPr/>
          <p:nvPr/>
        </p:nvCxnSpPr>
        <p:spPr>
          <a:xfrm>
            <a:off x="1680082" y="3399067"/>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94" name="Google Shape;94;p16"/>
          <p:cNvSpPr txBox="1"/>
          <p:nvPr/>
        </p:nvSpPr>
        <p:spPr>
          <a:xfrm>
            <a:off x="388629" y="431801"/>
            <a:ext cx="7637771" cy="5520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nton"/>
                <a:ea typeface="Anton"/>
                <a:cs typeface="Anton"/>
                <a:sym typeface="Anton"/>
              </a:rPr>
              <a:t>AGENDA</a:t>
            </a:r>
            <a:endParaRPr>
              <a:latin typeface="Anton"/>
              <a:ea typeface="Anton"/>
              <a:cs typeface="Anton"/>
              <a:sym typeface="Anton"/>
            </a:endParaRPr>
          </a:p>
        </p:txBody>
      </p:sp>
      <p:sp>
        <p:nvSpPr>
          <p:cNvPr id="95" name="Google Shape;95;p16"/>
          <p:cNvSpPr txBox="1"/>
          <p:nvPr/>
        </p:nvSpPr>
        <p:spPr>
          <a:xfrm>
            <a:off x="1849627" y="4390358"/>
            <a:ext cx="4927672"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i="0" lang="en-US" sz="2400" u="none" cap="none" strike="noStrike">
                <a:solidFill>
                  <a:schemeClr val="dk1"/>
                </a:solidFill>
                <a:latin typeface="Helvetica Neue Light"/>
                <a:ea typeface="Helvetica Neue Light"/>
                <a:cs typeface="Helvetica Neue Light"/>
                <a:sym typeface="Helvetica Neue Light"/>
              </a:rPr>
              <a:t>Análisis Exploratorio</a:t>
            </a:r>
            <a:endParaRPr i="0" sz="2800" u="none" cap="none" strike="noStrike">
              <a:solidFill>
                <a:schemeClr val="dk1"/>
              </a:solidFill>
              <a:latin typeface="Helvetica Neue Light"/>
              <a:ea typeface="Helvetica Neue Light"/>
              <a:cs typeface="Helvetica Neue Light"/>
              <a:sym typeface="Helvetica Neue Light"/>
            </a:endParaRPr>
          </a:p>
        </p:txBody>
      </p:sp>
      <p:sp>
        <p:nvSpPr>
          <p:cNvPr id="96" name="Google Shape;96;p16"/>
          <p:cNvSpPr txBox="1"/>
          <p:nvPr/>
        </p:nvSpPr>
        <p:spPr>
          <a:xfrm>
            <a:off x="524070" y="4445135"/>
            <a:ext cx="1325700" cy="5424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04</a:t>
            </a:r>
            <a:endParaRPr>
              <a:latin typeface="Anton"/>
              <a:ea typeface="Anton"/>
              <a:cs typeface="Anton"/>
              <a:sym typeface="Anton"/>
            </a:endParaRPr>
          </a:p>
        </p:txBody>
      </p:sp>
      <p:cxnSp>
        <p:nvCxnSpPr>
          <p:cNvPr id="97" name="Google Shape;97;p16"/>
          <p:cNvCxnSpPr/>
          <p:nvPr/>
        </p:nvCxnSpPr>
        <p:spPr>
          <a:xfrm>
            <a:off x="1680082" y="4414712"/>
            <a:ext cx="0" cy="603265"/>
          </a:xfrm>
          <a:prstGeom prst="straightConnector1">
            <a:avLst/>
          </a:prstGeom>
          <a:noFill/>
          <a:ln cap="flat" cmpd="sng" w="12700">
            <a:solidFill>
              <a:srgbClr val="00D703"/>
            </a:solidFill>
            <a:prstDash val="solid"/>
            <a:miter lim="800000"/>
            <a:headEnd len="sm" w="sm" type="none"/>
            <a:tailEnd len="sm" w="sm" type="none"/>
          </a:ln>
        </p:spPr>
      </p:cxnSp>
      <p:sp>
        <p:nvSpPr>
          <p:cNvPr id="98" name="Google Shape;98;p16"/>
          <p:cNvSpPr txBox="1"/>
          <p:nvPr/>
        </p:nvSpPr>
        <p:spPr>
          <a:xfrm>
            <a:off x="1849626" y="2353489"/>
            <a:ext cx="4927687"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Arial"/>
              <a:buNone/>
            </a:pPr>
            <a:r>
              <a:rPr i="0" lang="en-US" sz="2400" u="none" cap="none" strike="noStrike">
                <a:solidFill>
                  <a:schemeClr val="dk1"/>
                </a:solidFill>
                <a:latin typeface="Helvetica Neue Light"/>
                <a:ea typeface="Helvetica Neue Light"/>
                <a:cs typeface="Helvetica Neue Light"/>
                <a:sym typeface="Helvetica Neue Light"/>
              </a:rPr>
              <a:t>Hipótesis/Preguntas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99" name="Google Shape;99;p16"/>
          <p:cNvSpPr txBox="1"/>
          <p:nvPr/>
        </p:nvSpPr>
        <p:spPr>
          <a:xfrm>
            <a:off x="1849626" y="5430356"/>
            <a:ext cx="4927672" cy="603264"/>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n-US" sz="2400">
                <a:solidFill>
                  <a:schemeClr val="dk1"/>
                </a:solidFill>
                <a:latin typeface="Helvetica Neue Light"/>
                <a:ea typeface="Helvetica Neue Light"/>
                <a:cs typeface="Helvetica Neue Light"/>
                <a:sym typeface="Helvetica Neue Light"/>
              </a:rPr>
              <a:t>Insights</a:t>
            </a:r>
            <a:r>
              <a:rPr i="0" lang="en-US" sz="2400" u="none" cap="none" strike="noStrike">
                <a:solidFill>
                  <a:schemeClr val="dk1"/>
                </a:solidFill>
                <a:latin typeface="Helvetica Neue Light"/>
                <a:ea typeface="Helvetica Neue Light"/>
                <a:cs typeface="Helvetica Neue Light"/>
                <a:sym typeface="Helvetica Neue Light"/>
              </a:rPr>
              <a:t> y Recomendaciones</a:t>
            </a:r>
            <a:endParaRPr i="0" sz="2400" u="none" cap="none" strike="noStrike">
              <a:solidFill>
                <a:schemeClr val="dk1"/>
              </a:solidFill>
              <a:latin typeface="Helvetica Neue Light"/>
              <a:ea typeface="Helvetica Neue Light"/>
              <a:cs typeface="Helvetica Neue Light"/>
              <a:sym typeface="Helvetica Neue Light"/>
            </a:endParaRPr>
          </a:p>
        </p:txBody>
      </p:sp>
      <p:sp>
        <p:nvSpPr>
          <p:cNvPr id="100" name="Google Shape;100;p16"/>
          <p:cNvSpPr txBox="1"/>
          <p:nvPr/>
        </p:nvSpPr>
        <p:spPr>
          <a:xfrm>
            <a:off x="524062" y="5485145"/>
            <a:ext cx="1325563" cy="542394"/>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i="0" lang="en-US" sz="4000" u="none" cap="none" strike="noStrike">
                <a:solidFill>
                  <a:srgbClr val="008EFF"/>
                </a:solidFill>
                <a:latin typeface="Anton"/>
                <a:ea typeface="Anton"/>
                <a:cs typeface="Anton"/>
                <a:sym typeface="Anton"/>
              </a:rPr>
              <a:t>05</a:t>
            </a:r>
            <a:endParaRPr>
              <a:latin typeface="Anton"/>
              <a:ea typeface="Anton"/>
              <a:cs typeface="Anton"/>
              <a:sym typeface="Anton"/>
            </a:endParaRPr>
          </a:p>
        </p:txBody>
      </p:sp>
      <p:cxnSp>
        <p:nvCxnSpPr>
          <p:cNvPr id="101" name="Google Shape;101;p16"/>
          <p:cNvCxnSpPr/>
          <p:nvPr/>
        </p:nvCxnSpPr>
        <p:spPr>
          <a:xfrm>
            <a:off x="1680081" y="5454710"/>
            <a:ext cx="0" cy="603265"/>
          </a:xfrm>
          <a:prstGeom prst="straightConnector1">
            <a:avLst/>
          </a:prstGeom>
          <a:noFill/>
          <a:ln cap="flat" cmpd="sng" w="12700">
            <a:solidFill>
              <a:srgbClr val="00D703"/>
            </a:solidFill>
            <a:prstDash val="solid"/>
            <a:miter lim="800000"/>
            <a:headEnd len="sm" w="sm" type="none"/>
            <a:tailEnd len="sm" w="sm" type="none"/>
          </a:ln>
        </p:spPr>
      </p:cxnSp>
      <p:pic>
        <p:nvPicPr>
          <p:cNvPr id="102" name="Google Shape;102;p16"/>
          <p:cNvPicPr preferRelativeResize="0"/>
          <p:nvPr/>
        </p:nvPicPr>
        <p:blipFill rotWithShape="1">
          <a:blip r:embed="rId3">
            <a:alphaModFix/>
          </a:blip>
          <a:srcRect b="0" l="15787" r="40212" t="0"/>
          <a:stretch/>
        </p:blipFill>
        <p:spPr>
          <a:xfrm>
            <a:off x="7922549" y="296225"/>
            <a:ext cx="4135250" cy="6265550"/>
          </a:xfrm>
          <a:prstGeom prst="rect">
            <a:avLst/>
          </a:prstGeom>
          <a:noFill/>
          <a:ln>
            <a:noFill/>
          </a:ln>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nvSpPr>
        <p:spPr>
          <a:xfrm>
            <a:off x="4756748" y="1411415"/>
            <a:ext cx="6767400" cy="24483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chemeClr val="lt1"/>
              </a:buClr>
              <a:buSzPts val="1600"/>
              <a:buFont typeface="Arial"/>
              <a:buNone/>
            </a:pPr>
            <a:r>
              <a:t/>
            </a:r>
            <a:endParaRPr i="0" sz="1600" u="none" cap="none" strike="noStrike">
              <a:solidFill>
                <a:srgbClr val="000000"/>
              </a:solidFill>
              <a:latin typeface="DM Sans"/>
              <a:ea typeface="DM Sans"/>
              <a:cs typeface="DM Sans"/>
              <a:sym typeface="DM Sans"/>
            </a:endParaRPr>
          </a:p>
        </p:txBody>
      </p:sp>
      <p:cxnSp>
        <p:nvCxnSpPr>
          <p:cNvPr id="264" name="Google Shape;264;p34"/>
          <p:cNvCxnSpPr/>
          <p:nvPr/>
        </p:nvCxnSpPr>
        <p:spPr>
          <a:xfrm>
            <a:off x="3238501" y="287524"/>
            <a:ext cx="13800" cy="6231600"/>
          </a:xfrm>
          <a:prstGeom prst="straightConnector1">
            <a:avLst/>
          </a:prstGeom>
          <a:noFill/>
          <a:ln cap="flat" cmpd="sng" w="12700">
            <a:solidFill>
              <a:srgbClr val="00D703"/>
            </a:solidFill>
            <a:prstDash val="solid"/>
            <a:miter lim="800000"/>
            <a:headEnd len="sm" w="sm" type="none"/>
            <a:tailEnd len="sm" w="sm" type="none"/>
          </a:ln>
        </p:spPr>
      </p:cxnSp>
      <p:sp>
        <p:nvSpPr>
          <p:cNvPr id="265" name="Google Shape;265;p34"/>
          <p:cNvSpPr txBox="1"/>
          <p:nvPr/>
        </p:nvSpPr>
        <p:spPr>
          <a:xfrm>
            <a:off x="11506202" y="6519009"/>
            <a:ext cx="685800" cy="206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i="0" lang="en-US" sz="1050" u="none" cap="none" strike="noStrike">
                <a:solidFill>
                  <a:srgbClr val="000000"/>
                </a:solidFill>
                <a:latin typeface="DM Sans"/>
                <a:ea typeface="DM Sans"/>
                <a:cs typeface="DM Sans"/>
                <a:sym typeface="DM Sans"/>
              </a:rPr>
              <a:t>‹#›</a:t>
            </a:fld>
            <a:endParaRPr i="0" sz="1050" u="none" cap="none" strike="noStrike">
              <a:solidFill>
                <a:srgbClr val="000000"/>
              </a:solidFill>
              <a:latin typeface="DM Sans"/>
              <a:ea typeface="DM Sans"/>
              <a:cs typeface="DM Sans"/>
              <a:sym typeface="DM Sans"/>
            </a:endParaRPr>
          </a:p>
        </p:txBody>
      </p:sp>
      <p:sp>
        <p:nvSpPr>
          <p:cNvPr id="266" name="Google Shape;266;p34"/>
          <p:cNvSpPr txBox="1"/>
          <p:nvPr/>
        </p:nvSpPr>
        <p:spPr>
          <a:xfrm>
            <a:off x="375087" y="2825702"/>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INSIGHTS &amp; </a:t>
            </a:r>
            <a:r>
              <a:rPr b="1" lang="en-US" sz="2800"/>
              <a:t>RECOMENDACIONES</a:t>
            </a:r>
            <a:endParaRPr b="1" i="0" sz="2800" u="none" cap="none" strike="noStrike">
              <a:solidFill>
                <a:srgbClr val="000000"/>
              </a:solidFill>
              <a:latin typeface="Arial"/>
              <a:ea typeface="Arial"/>
              <a:cs typeface="Arial"/>
              <a:sym typeface="Arial"/>
            </a:endParaRPr>
          </a:p>
        </p:txBody>
      </p:sp>
      <p:sp>
        <p:nvSpPr>
          <p:cNvPr id="267" name="Google Shape;267;p34"/>
          <p:cNvSpPr/>
          <p:nvPr/>
        </p:nvSpPr>
        <p:spPr>
          <a:xfrm>
            <a:off x="3397700" y="263250"/>
            <a:ext cx="8697000" cy="623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b="1" lang="en-US" sz="1500">
                <a:latin typeface="Calibri"/>
                <a:ea typeface="Calibri"/>
                <a:cs typeface="Calibri"/>
                <a:sym typeface="Calibri"/>
              </a:rPr>
              <a:t>Recomendaciones:</a:t>
            </a:r>
            <a:endParaRPr b="1" sz="1500">
              <a:latin typeface="Calibri"/>
              <a:ea typeface="Calibri"/>
              <a:cs typeface="Calibri"/>
              <a:sym typeface="Calibri"/>
            </a:endParaRPr>
          </a:p>
          <a:p>
            <a:pPr indent="0" lvl="0" marL="0" rtl="0" algn="l">
              <a:lnSpc>
                <a:spcPct val="90000"/>
              </a:lnSpc>
              <a:spcBef>
                <a:spcPts val="100"/>
              </a:spcBef>
              <a:spcAft>
                <a:spcPts val="0"/>
              </a:spcAft>
              <a:buNone/>
            </a:pPr>
            <a:r>
              <a:t/>
            </a:r>
            <a:endParaRPr sz="1500">
              <a:latin typeface="Calibri"/>
              <a:ea typeface="Calibri"/>
              <a:cs typeface="Calibri"/>
              <a:sym typeface="Calibri"/>
            </a:endParaRPr>
          </a:p>
          <a:p>
            <a:pPr indent="-323850" lvl="0" marL="457200" rtl="0" algn="l">
              <a:lnSpc>
                <a:spcPct val="90000"/>
              </a:lnSpc>
              <a:spcBef>
                <a:spcPts val="100"/>
              </a:spcBef>
              <a:spcAft>
                <a:spcPts val="0"/>
              </a:spcAft>
              <a:buSzPts val="1500"/>
              <a:buFont typeface="Calibri"/>
              <a:buChar char="●"/>
            </a:pPr>
            <a:r>
              <a:rPr lang="en-US" sz="1500">
                <a:latin typeface="Calibri"/>
                <a:ea typeface="Calibri"/>
                <a:cs typeface="Calibri"/>
                <a:sym typeface="Calibri"/>
              </a:rPr>
              <a:t>Invertir en difusión de películas en RRSS</a:t>
            </a:r>
            <a:endParaRPr sz="1500">
              <a:latin typeface="Calibri"/>
              <a:ea typeface="Calibri"/>
              <a:cs typeface="Calibri"/>
              <a:sym typeface="Calibri"/>
            </a:endParaRPr>
          </a:p>
          <a:p>
            <a:pPr indent="0" lvl="0" marL="457200" rtl="0" algn="l">
              <a:lnSpc>
                <a:spcPct val="90000"/>
              </a:lnSpc>
              <a:spcBef>
                <a:spcPts val="100"/>
              </a:spcBef>
              <a:spcAft>
                <a:spcPts val="0"/>
              </a:spcAft>
              <a:buNone/>
            </a:pPr>
            <a:r>
              <a:rPr b="1" lang="en-US" sz="1500">
                <a:latin typeface="Calibri"/>
                <a:ea typeface="Calibri"/>
                <a:cs typeface="Calibri"/>
                <a:sym typeface="Calibri"/>
              </a:rPr>
              <a:t>Pros</a:t>
            </a:r>
            <a:endParaRPr sz="1500">
              <a:latin typeface="Calibri"/>
              <a:ea typeface="Calibri"/>
              <a:cs typeface="Calibri"/>
              <a:sym typeface="Calibri"/>
            </a:endParaRPr>
          </a:p>
          <a:p>
            <a:pPr indent="-323850" lvl="0" marL="914400" rtl="0" algn="l">
              <a:lnSpc>
                <a:spcPct val="90000"/>
              </a:lnSpc>
              <a:spcBef>
                <a:spcPts val="100"/>
              </a:spcBef>
              <a:spcAft>
                <a:spcPts val="0"/>
              </a:spcAft>
              <a:buSzPts val="1500"/>
              <a:buFont typeface="Calibri"/>
              <a:buChar char="●"/>
            </a:pPr>
            <a:r>
              <a:rPr lang="en-US" sz="1500">
                <a:latin typeface="Calibri"/>
                <a:ea typeface="Calibri"/>
                <a:cs typeface="Calibri"/>
                <a:sym typeface="Calibri"/>
              </a:rPr>
              <a:t>Podrá hacer un mejor análisis sobre que países podrá vender el filme</a:t>
            </a:r>
            <a:endParaRPr sz="1500">
              <a:latin typeface="Calibri"/>
              <a:ea typeface="Calibri"/>
              <a:cs typeface="Calibri"/>
              <a:sym typeface="Calibri"/>
            </a:endParaRPr>
          </a:p>
          <a:p>
            <a:pPr indent="-323850" lvl="0" marL="914400" rtl="0" algn="l">
              <a:lnSpc>
                <a:spcPct val="90000"/>
              </a:lnSpc>
              <a:spcBef>
                <a:spcPts val="0"/>
              </a:spcBef>
              <a:spcAft>
                <a:spcPts val="0"/>
              </a:spcAft>
              <a:buSzPts val="1500"/>
              <a:buFont typeface="Calibri"/>
              <a:buChar char="●"/>
            </a:pPr>
            <a:r>
              <a:rPr lang="en-US" sz="1500">
                <a:latin typeface="Calibri"/>
                <a:ea typeface="Calibri"/>
                <a:cs typeface="Calibri"/>
                <a:sym typeface="Calibri"/>
              </a:rPr>
              <a:t>Conseguirá entender que escenas pueden ser incluidas para ciertos países y cuales no que afecten sensibilidades.</a:t>
            </a:r>
            <a:endParaRPr sz="1500">
              <a:latin typeface="Calibri"/>
              <a:ea typeface="Calibri"/>
              <a:cs typeface="Calibri"/>
              <a:sym typeface="Calibri"/>
            </a:endParaRPr>
          </a:p>
          <a:p>
            <a:pPr indent="-323850" lvl="0" marL="914400" rtl="0" algn="l">
              <a:lnSpc>
                <a:spcPct val="90000"/>
              </a:lnSpc>
              <a:spcBef>
                <a:spcPts val="0"/>
              </a:spcBef>
              <a:spcAft>
                <a:spcPts val="0"/>
              </a:spcAft>
              <a:buSzPts val="1500"/>
              <a:buFont typeface="Calibri"/>
              <a:buChar char="●"/>
            </a:pPr>
            <a:r>
              <a:rPr lang="en-US" sz="1500">
                <a:latin typeface="Calibri"/>
                <a:ea typeface="Calibri"/>
                <a:cs typeface="Calibri"/>
                <a:sym typeface="Calibri"/>
              </a:rPr>
              <a:t>La inversión será mucho menor</a:t>
            </a:r>
            <a:endParaRPr sz="1500">
              <a:latin typeface="Calibri"/>
              <a:ea typeface="Calibri"/>
              <a:cs typeface="Calibri"/>
              <a:sym typeface="Calibri"/>
            </a:endParaRPr>
          </a:p>
          <a:p>
            <a:pPr indent="-323850" lvl="0" marL="914400" rtl="0" algn="l">
              <a:lnSpc>
                <a:spcPct val="90000"/>
              </a:lnSpc>
              <a:spcBef>
                <a:spcPts val="0"/>
              </a:spcBef>
              <a:spcAft>
                <a:spcPts val="0"/>
              </a:spcAft>
              <a:buSzPts val="1500"/>
              <a:buFont typeface="Calibri"/>
              <a:buChar char="●"/>
            </a:pPr>
            <a:r>
              <a:rPr lang="en-US" sz="1500">
                <a:latin typeface="Calibri"/>
                <a:ea typeface="Calibri"/>
                <a:cs typeface="Calibri"/>
                <a:sym typeface="Calibri"/>
              </a:rPr>
              <a:t>La propagación de la información será mucha más rápida</a:t>
            </a:r>
            <a:endParaRPr sz="1500">
              <a:latin typeface="Calibri"/>
              <a:ea typeface="Calibri"/>
              <a:cs typeface="Calibri"/>
              <a:sym typeface="Calibri"/>
            </a:endParaRPr>
          </a:p>
          <a:p>
            <a:pPr indent="-323850" lvl="0" marL="914400" rtl="0" algn="l">
              <a:lnSpc>
                <a:spcPct val="90000"/>
              </a:lnSpc>
              <a:spcBef>
                <a:spcPts val="0"/>
              </a:spcBef>
              <a:spcAft>
                <a:spcPts val="0"/>
              </a:spcAft>
              <a:buSzPts val="1500"/>
              <a:buFont typeface="Calibri"/>
              <a:buChar char="●"/>
            </a:pPr>
            <a:r>
              <a:rPr lang="en-US" sz="1500">
                <a:latin typeface="Calibri"/>
                <a:ea typeface="Calibri"/>
                <a:cs typeface="Calibri"/>
                <a:sym typeface="Calibri"/>
              </a:rPr>
              <a:t>Podrá analizar el sentimiento de la audiencia desde el inicio de su producción.</a:t>
            </a:r>
            <a:endParaRPr sz="1500">
              <a:latin typeface="Calibri"/>
              <a:ea typeface="Calibri"/>
              <a:cs typeface="Calibri"/>
              <a:sym typeface="Calibri"/>
            </a:endParaRPr>
          </a:p>
          <a:p>
            <a:pPr indent="0" lvl="0" marL="457200" rtl="0" algn="l">
              <a:lnSpc>
                <a:spcPct val="90000"/>
              </a:lnSpc>
              <a:spcBef>
                <a:spcPts val="100"/>
              </a:spcBef>
              <a:spcAft>
                <a:spcPts val="0"/>
              </a:spcAft>
              <a:buNone/>
            </a:pPr>
            <a:r>
              <a:rPr b="1" lang="en-US" sz="1500">
                <a:latin typeface="Calibri"/>
                <a:ea typeface="Calibri"/>
                <a:cs typeface="Calibri"/>
                <a:sym typeface="Calibri"/>
              </a:rPr>
              <a:t>Cons</a:t>
            </a:r>
            <a:endParaRPr b="1" sz="1500">
              <a:latin typeface="Calibri"/>
              <a:ea typeface="Calibri"/>
              <a:cs typeface="Calibri"/>
              <a:sym typeface="Calibri"/>
            </a:endParaRPr>
          </a:p>
          <a:p>
            <a:pPr indent="-323850" lvl="0" marL="914400" rtl="0" algn="l">
              <a:lnSpc>
                <a:spcPct val="90000"/>
              </a:lnSpc>
              <a:spcBef>
                <a:spcPts val="100"/>
              </a:spcBef>
              <a:spcAft>
                <a:spcPts val="0"/>
              </a:spcAft>
              <a:buSzPts val="1500"/>
              <a:buFont typeface="Calibri"/>
              <a:buChar char="●"/>
            </a:pPr>
            <a:r>
              <a:rPr lang="en-US" sz="1500">
                <a:latin typeface="Calibri"/>
                <a:ea typeface="Calibri"/>
                <a:cs typeface="Calibri"/>
                <a:sym typeface="Calibri"/>
              </a:rPr>
              <a:t>No asegurará éxito taquillero</a:t>
            </a:r>
            <a:endParaRPr sz="1500">
              <a:latin typeface="Calibri"/>
              <a:ea typeface="Calibri"/>
              <a:cs typeface="Calibri"/>
              <a:sym typeface="Calibri"/>
            </a:endParaRPr>
          </a:p>
          <a:p>
            <a:pPr indent="-323850" lvl="0" marL="914400" rtl="0" algn="l">
              <a:lnSpc>
                <a:spcPct val="90000"/>
              </a:lnSpc>
              <a:spcBef>
                <a:spcPts val="0"/>
              </a:spcBef>
              <a:spcAft>
                <a:spcPts val="0"/>
              </a:spcAft>
              <a:buSzPts val="1500"/>
              <a:buFont typeface="Calibri"/>
              <a:buChar char="●"/>
            </a:pPr>
            <a:r>
              <a:rPr lang="en-US" sz="1500">
                <a:latin typeface="Calibri"/>
                <a:ea typeface="Calibri"/>
                <a:cs typeface="Calibri"/>
                <a:sym typeface="Calibri"/>
              </a:rPr>
              <a:t>Puede haber desinformación</a:t>
            </a:r>
            <a:endParaRPr sz="1500">
              <a:latin typeface="Calibri"/>
              <a:ea typeface="Calibri"/>
              <a:cs typeface="Calibri"/>
              <a:sym typeface="Calibri"/>
            </a:endParaRPr>
          </a:p>
          <a:p>
            <a:pPr indent="-323850" lvl="0" marL="914400" rtl="0" algn="l">
              <a:lnSpc>
                <a:spcPct val="90000"/>
              </a:lnSpc>
              <a:spcBef>
                <a:spcPts val="0"/>
              </a:spcBef>
              <a:spcAft>
                <a:spcPts val="0"/>
              </a:spcAft>
              <a:buSzPts val="1500"/>
              <a:buFont typeface="Calibri"/>
              <a:buChar char="●"/>
            </a:pPr>
            <a:r>
              <a:rPr lang="en-US" sz="1500">
                <a:latin typeface="Calibri"/>
                <a:ea typeface="Calibri"/>
                <a:cs typeface="Calibri"/>
                <a:sym typeface="Calibri"/>
              </a:rPr>
              <a:t>La predicción podría no tener la exactitud deseada</a:t>
            </a:r>
            <a:endParaRPr sz="1500">
              <a:latin typeface="Calibri"/>
              <a:ea typeface="Calibri"/>
              <a:cs typeface="Calibri"/>
              <a:sym typeface="Calibri"/>
            </a:endParaRPr>
          </a:p>
          <a:p>
            <a:pPr indent="0" lvl="0" marL="1371600" rtl="0" algn="l">
              <a:lnSpc>
                <a:spcPct val="90000"/>
              </a:lnSpc>
              <a:spcBef>
                <a:spcPts val="100"/>
              </a:spcBef>
              <a:spcAft>
                <a:spcPts val="0"/>
              </a:spcAft>
              <a:buNone/>
            </a:pPr>
            <a:r>
              <a:t/>
            </a:r>
            <a:endParaRPr sz="1500">
              <a:latin typeface="Calibri"/>
              <a:ea typeface="Calibri"/>
              <a:cs typeface="Calibri"/>
              <a:sym typeface="Calibri"/>
            </a:endParaRPr>
          </a:p>
          <a:p>
            <a:pPr indent="-323850" lvl="0" marL="457200" rtl="0" algn="l">
              <a:lnSpc>
                <a:spcPct val="90000"/>
              </a:lnSpc>
              <a:spcBef>
                <a:spcPts val="100"/>
              </a:spcBef>
              <a:spcAft>
                <a:spcPts val="0"/>
              </a:spcAft>
              <a:buSzPts val="1500"/>
              <a:buFont typeface="Calibri"/>
              <a:buChar char="●"/>
            </a:pPr>
            <a:r>
              <a:rPr lang="en-US" sz="1500">
                <a:latin typeface="Calibri"/>
                <a:ea typeface="Calibri"/>
                <a:cs typeface="Calibri"/>
                <a:sym typeface="Calibri"/>
              </a:rPr>
              <a:t>Invertir en Películas de Acción, Aventura, Fantasía y Ciencia Ficción</a:t>
            </a:r>
            <a:endParaRPr sz="1500">
              <a:latin typeface="Calibri"/>
              <a:ea typeface="Calibri"/>
              <a:cs typeface="Calibri"/>
              <a:sym typeface="Calibri"/>
            </a:endParaRPr>
          </a:p>
          <a:p>
            <a:pPr indent="0" lvl="0" marL="457200" rtl="0" algn="l">
              <a:lnSpc>
                <a:spcPct val="90000"/>
              </a:lnSpc>
              <a:spcBef>
                <a:spcPts val="100"/>
              </a:spcBef>
              <a:spcAft>
                <a:spcPts val="0"/>
              </a:spcAft>
              <a:buNone/>
            </a:pPr>
            <a:r>
              <a:rPr b="1" lang="en-US" sz="1500">
                <a:latin typeface="Calibri"/>
                <a:ea typeface="Calibri"/>
                <a:cs typeface="Calibri"/>
                <a:sym typeface="Calibri"/>
              </a:rPr>
              <a:t>Pros</a:t>
            </a:r>
            <a:endParaRPr sz="1500">
              <a:latin typeface="Calibri"/>
              <a:ea typeface="Calibri"/>
              <a:cs typeface="Calibri"/>
              <a:sym typeface="Calibri"/>
            </a:endParaRPr>
          </a:p>
          <a:p>
            <a:pPr indent="-323850" lvl="0" marL="914400" rtl="0" algn="l">
              <a:lnSpc>
                <a:spcPct val="90000"/>
              </a:lnSpc>
              <a:spcBef>
                <a:spcPts val="100"/>
              </a:spcBef>
              <a:spcAft>
                <a:spcPts val="0"/>
              </a:spcAft>
              <a:buSzPts val="1500"/>
              <a:buFont typeface="Calibri"/>
              <a:buChar char="●"/>
            </a:pPr>
            <a:r>
              <a:rPr lang="en-US" sz="1500">
                <a:latin typeface="Calibri"/>
                <a:ea typeface="Calibri"/>
                <a:cs typeface="Calibri"/>
                <a:sym typeface="Calibri"/>
              </a:rPr>
              <a:t>Son las más elegidas por la audiencia</a:t>
            </a:r>
            <a:endParaRPr sz="1500">
              <a:latin typeface="Calibri"/>
              <a:ea typeface="Calibri"/>
              <a:cs typeface="Calibri"/>
              <a:sym typeface="Calibri"/>
            </a:endParaRPr>
          </a:p>
          <a:p>
            <a:pPr indent="-323850" lvl="0" marL="914400" rtl="0" algn="l">
              <a:lnSpc>
                <a:spcPct val="90000"/>
              </a:lnSpc>
              <a:spcBef>
                <a:spcPts val="0"/>
              </a:spcBef>
              <a:spcAft>
                <a:spcPts val="0"/>
              </a:spcAft>
              <a:buSzPts val="1500"/>
              <a:buFont typeface="Calibri"/>
              <a:buChar char="●"/>
            </a:pPr>
            <a:r>
              <a:rPr lang="en-US" sz="1500">
                <a:latin typeface="Calibri"/>
                <a:ea typeface="Calibri"/>
                <a:cs typeface="Calibri"/>
                <a:sym typeface="Calibri"/>
              </a:rPr>
              <a:t>Podrían ser repetidas por la misma audiencia</a:t>
            </a:r>
            <a:endParaRPr sz="1500">
              <a:latin typeface="Calibri"/>
              <a:ea typeface="Calibri"/>
              <a:cs typeface="Calibri"/>
              <a:sym typeface="Calibri"/>
            </a:endParaRPr>
          </a:p>
          <a:p>
            <a:pPr indent="-323850" lvl="0" marL="914400" rtl="0" algn="l">
              <a:lnSpc>
                <a:spcPct val="90000"/>
              </a:lnSpc>
              <a:spcBef>
                <a:spcPts val="0"/>
              </a:spcBef>
              <a:spcAft>
                <a:spcPts val="0"/>
              </a:spcAft>
              <a:buSzPts val="1500"/>
              <a:buFont typeface="Calibri"/>
              <a:buChar char="●"/>
            </a:pPr>
            <a:r>
              <a:rPr lang="en-US" sz="1500">
                <a:latin typeface="Calibri"/>
                <a:ea typeface="Calibri"/>
                <a:cs typeface="Calibri"/>
                <a:sym typeface="Calibri"/>
              </a:rPr>
              <a:t>Permiten hacer sagas de películas o una segunda parte (Precuelas/Secuelas/Sagas)</a:t>
            </a:r>
            <a:endParaRPr sz="1500">
              <a:latin typeface="Calibri"/>
              <a:ea typeface="Calibri"/>
              <a:cs typeface="Calibri"/>
              <a:sym typeface="Calibri"/>
            </a:endParaRPr>
          </a:p>
          <a:p>
            <a:pPr indent="0" lvl="0" marL="1371600" rtl="0" algn="l">
              <a:lnSpc>
                <a:spcPct val="90000"/>
              </a:lnSpc>
              <a:spcBef>
                <a:spcPts val="100"/>
              </a:spcBef>
              <a:spcAft>
                <a:spcPts val="0"/>
              </a:spcAft>
              <a:buNone/>
            </a:pPr>
            <a:r>
              <a:t/>
            </a:r>
            <a:endParaRPr sz="1500">
              <a:latin typeface="Calibri"/>
              <a:ea typeface="Calibri"/>
              <a:cs typeface="Calibri"/>
              <a:sym typeface="Calibri"/>
            </a:endParaRPr>
          </a:p>
          <a:p>
            <a:pPr indent="0" lvl="0" marL="457200" rtl="0" algn="l">
              <a:lnSpc>
                <a:spcPct val="90000"/>
              </a:lnSpc>
              <a:spcBef>
                <a:spcPts val="100"/>
              </a:spcBef>
              <a:spcAft>
                <a:spcPts val="0"/>
              </a:spcAft>
              <a:buNone/>
            </a:pPr>
            <a:r>
              <a:rPr b="1" lang="en-US" sz="1500">
                <a:latin typeface="Calibri"/>
                <a:ea typeface="Calibri"/>
                <a:cs typeface="Calibri"/>
                <a:sym typeface="Calibri"/>
              </a:rPr>
              <a:t>Cons</a:t>
            </a:r>
            <a:endParaRPr b="1" sz="1500">
              <a:latin typeface="Calibri"/>
              <a:ea typeface="Calibri"/>
              <a:cs typeface="Calibri"/>
              <a:sym typeface="Calibri"/>
            </a:endParaRPr>
          </a:p>
          <a:p>
            <a:pPr indent="-323850" lvl="0" marL="914400" rtl="0" algn="l">
              <a:lnSpc>
                <a:spcPct val="90000"/>
              </a:lnSpc>
              <a:spcBef>
                <a:spcPts val="100"/>
              </a:spcBef>
              <a:spcAft>
                <a:spcPts val="0"/>
              </a:spcAft>
              <a:buSzPts val="1500"/>
              <a:buFont typeface="Calibri"/>
              <a:buChar char="●"/>
            </a:pPr>
            <a:r>
              <a:rPr lang="en-US" sz="1500">
                <a:latin typeface="Calibri"/>
                <a:ea typeface="Calibri"/>
                <a:cs typeface="Calibri"/>
                <a:sym typeface="Calibri"/>
              </a:rPr>
              <a:t>La inversión es más alta ya que requieren mayor tecnología.</a:t>
            </a:r>
            <a:endParaRPr sz="1500">
              <a:latin typeface="Calibri"/>
              <a:ea typeface="Calibri"/>
              <a:cs typeface="Calibri"/>
              <a:sym typeface="Calibri"/>
            </a:endParaRPr>
          </a:p>
          <a:p>
            <a:pPr indent="-323850" lvl="0" marL="914400" rtl="0" algn="l">
              <a:lnSpc>
                <a:spcPct val="90000"/>
              </a:lnSpc>
              <a:spcBef>
                <a:spcPts val="0"/>
              </a:spcBef>
              <a:spcAft>
                <a:spcPts val="0"/>
              </a:spcAft>
              <a:buSzPts val="1500"/>
              <a:buFont typeface="Calibri"/>
              <a:buChar char="●"/>
            </a:pPr>
            <a:r>
              <a:rPr lang="en-US" sz="1500">
                <a:latin typeface="Calibri"/>
                <a:ea typeface="Calibri"/>
                <a:cs typeface="Calibri"/>
                <a:sym typeface="Calibri"/>
              </a:rPr>
              <a:t>El riesgo  de que no cubra las expectativas de la audiencia es mayor.</a:t>
            </a:r>
            <a:endParaRPr sz="1500">
              <a:latin typeface="Calibri"/>
              <a:ea typeface="Calibri"/>
              <a:cs typeface="Calibri"/>
              <a:sym typeface="Calibri"/>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cxnSp>
        <p:nvCxnSpPr>
          <p:cNvPr id="108" name="Google Shape;108;p17"/>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109" name="Google Shape;109;p17"/>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10" name="Google Shape;110;p17"/>
          <p:cNvSpPr txBox="1"/>
          <p:nvPr/>
        </p:nvSpPr>
        <p:spPr>
          <a:xfrm>
            <a:off x="384622" y="2758763"/>
            <a:ext cx="2718000" cy="689700"/>
          </a:xfrm>
          <a:prstGeom prst="rect">
            <a:avLst/>
          </a:prstGeom>
          <a:noFill/>
          <a:ln>
            <a:noFill/>
          </a:ln>
        </p:spPr>
        <p:txBody>
          <a:bodyPr anchorCtr="0" anchor="t" bIns="0" lIns="0" spcFirstLastPara="1" rIns="0" wrap="square" tIns="0">
            <a:spAutoFit/>
          </a:bodyPr>
          <a:lstStyle/>
          <a:p>
            <a:pPr indent="0" lvl="0" marL="0" rtl="0" algn="l">
              <a:lnSpc>
                <a:spcPct val="80000"/>
              </a:lnSpc>
              <a:spcBef>
                <a:spcPts val="0"/>
              </a:spcBef>
              <a:spcAft>
                <a:spcPts val="0"/>
              </a:spcAft>
              <a:buNone/>
            </a:pPr>
            <a:r>
              <a:rPr lang="en-US" sz="2800"/>
              <a:t>CONTEXTO Y </a:t>
            </a:r>
            <a:endParaRPr sz="2800"/>
          </a:p>
          <a:p>
            <a:pPr indent="0" lvl="0" marL="0" rtl="0" algn="l">
              <a:lnSpc>
                <a:spcPct val="80000"/>
              </a:lnSpc>
              <a:spcBef>
                <a:spcPts val="0"/>
              </a:spcBef>
              <a:spcAft>
                <a:spcPts val="0"/>
              </a:spcAft>
              <a:buClr>
                <a:srgbClr val="000000"/>
              </a:buClr>
              <a:buSzPts val="2800"/>
              <a:buFont typeface="Arial"/>
              <a:buNone/>
            </a:pPr>
            <a:r>
              <a:rPr b="1" lang="en-US" sz="2800"/>
              <a:t>AUDIENCIA</a:t>
            </a:r>
            <a:endParaRPr sz="2800"/>
          </a:p>
        </p:txBody>
      </p:sp>
      <p:sp>
        <p:nvSpPr>
          <p:cNvPr id="111" name="Google Shape;111;p17"/>
          <p:cNvSpPr/>
          <p:nvPr/>
        </p:nvSpPr>
        <p:spPr>
          <a:xfrm>
            <a:off x="3583900" y="287525"/>
            <a:ext cx="8103900" cy="6438000"/>
          </a:xfrm>
          <a:prstGeom prst="rect">
            <a:avLst/>
          </a:prstGeom>
          <a:solidFill>
            <a:srgbClr val="FFFF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600"/>
              </a:spcBef>
              <a:spcAft>
                <a:spcPts val="0"/>
              </a:spcAft>
              <a:buNone/>
            </a:pPr>
            <a:r>
              <a:rPr b="1" lang="en-US" sz="1600">
                <a:solidFill>
                  <a:srgbClr val="383838"/>
                </a:solidFill>
                <a:latin typeface="Helvetica Neue"/>
                <a:ea typeface="Helvetica Neue"/>
                <a:cs typeface="Helvetica Neue"/>
                <a:sym typeface="Helvetica Neue"/>
              </a:rPr>
              <a:t>Contexto empresarial: </a:t>
            </a:r>
            <a:endParaRPr b="1" sz="1600">
              <a:solidFill>
                <a:srgbClr val="383838"/>
              </a:solidFill>
              <a:latin typeface="Helvetica Neue"/>
              <a:ea typeface="Helvetica Neue"/>
              <a:cs typeface="Helvetica Neue"/>
              <a:sym typeface="Helvetica Neue"/>
            </a:endParaRPr>
          </a:p>
          <a:p>
            <a:pPr indent="0" lvl="0" marL="0" rtl="0" algn="just">
              <a:lnSpc>
                <a:spcPct val="115000"/>
              </a:lnSpc>
              <a:spcBef>
                <a:spcPts val="600"/>
              </a:spcBef>
              <a:spcAft>
                <a:spcPts val="0"/>
              </a:spcAft>
              <a:buNone/>
            </a:pPr>
            <a:r>
              <a:rPr lang="en-US" sz="1600">
                <a:solidFill>
                  <a:srgbClr val="383838"/>
                </a:solidFill>
                <a:latin typeface="Helvetica Neue Light"/>
                <a:ea typeface="Helvetica Neue Light"/>
                <a:cs typeface="Helvetica Neue Light"/>
                <a:sym typeface="Helvetica Neue Light"/>
              </a:rPr>
              <a:t>A través de las últimas décadas el cine ha ido evolucionando, la calidad e inversión en las producciones varía según el país, su género, el director y actores, la evolución de la industria reúne un conjunto de varios factores para producir películas exitosas; dentro de estos factores está el presupuesto invertido y los ingresos en taquilla, de allí las ganancias, la cantidad de likes en redes sociales como Facebook, que tan afamados son los directores y los actores dentro del medio, y por supuesto el género.</a:t>
            </a:r>
            <a:endParaRPr sz="1600">
              <a:solidFill>
                <a:srgbClr val="383838"/>
              </a:solidFill>
              <a:latin typeface="Helvetica Neue Light"/>
              <a:ea typeface="Helvetica Neue Light"/>
              <a:cs typeface="Helvetica Neue Light"/>
              <a:sym typeface="Helvetica Neue Light"/>
            </a:endParaRPr>
          </a:p>
          <a:p>
            <a:pPr indent="0" lvl="0" marL="0" rtl="0" algn="l">
              <a:lnSpc>
                <a:spcPct val="115000"/>
              </a:lnSpc>
              <a:spcBef>
                <a:spcPts val="600"/>
              </a:spcBef>
              <a:spcAft>
                <a:spcPts val="0"/>
              </a:spcAft>
              <a:buNone/>
            </a:pPr>
            <a:r>
              <a:rPr b="1" lang="en-US" sz="1600">
                <a:solidFill>
                  <a:srgbClr val="383838"/>
                </a:solidFill>
                <a:latin typeface="Helvetica Neue"/>
                <a:ea typeface="Helvetica Neue"/>
                <a:cs typeface="Helvetica Neue"/>
                <a:sym typeface="Helvetica Neue"/>
              </a:rPr>
              <a:t>Contexto analítico: </a:t>
            </a:r>
            <a:endParaRPr sz="1600">
              <a:solidFill>
                <a:srgbClr val="383838"/>
              </a:solidFill>
              <a:latin typeface="Helvetica Neue Light"/>
              <a:ea typeface="Helvetica Neue Light"/>
              <a:cs typeface="Helvetica Neue Light"/>
              <a:sym typeface="Helvetica Neue Light"/>
            </a:endParaRPr>
          </a:p>
          <a:p>
            <a:pPr indent="0" lvl="0" marL="0" rtl="0" algn="just">
              <a:lnSpc>
                <a:spcPct val="115000"/>
              </a:lnSpc>
              <a:spcBef>
                <a:spcPts val="600"/>
              </a:spcBef>
              <a:spcAft>
                <a:spcPts val="0"/>
              </a:spcAft>
              <a:buNone/>
            </a:pPr>
            <a:r>
              <a:rPr lang="en-US" sz="1600">
                <a:solidFill>
                  <a:srgbClr val="383838"/>
                </a:solidFill>
                <a:highlight>
                  <a:schemeClr val="lt1"/>
                </a:highlight>
                <a:latin typeface="Helvetica Neue Light"/>
                <a:ea typeface="Helvetica Neue Light"/>
                <a:cs typeface="Helvetica Neue Light"/>
                <a:sym typeface="Helvetica Neue Light"/>
              </a:rPr>
              <a:t>La información completa de las películas se obtiene en archivo CSV, que contiene detalles sobre cada película,título,año de estreno,país de origen,género,nombre del director,idioma,likes en redes sociales tanto para actores como directores y película en general, etc. </a:t>
            </a:r>
            <a:endParaRPr sz="1600">
              <a:solidFill>
                <a:srgbClr val="383838"/>
              </a:solidFill>
              <a:highlight>
                <a:schemeClr val="lt1"/>
              </a:highlight>
              <a:latin typeface="Helvetica Neue Light"/>
              <a:ea typeface="Helvetica Neue Light"/>
              <a:cs typeface="Helvetica Neue Light"/>
              <a:sym typeface="Helvetica Neue Light"/>
            </a:endParaRPr>
          </a:p>
          <a:p>
            <a:pPr indent="-330200" lvl="0" marL="457200" rtl="0" algn="just">
              <a:lnSpc>
                <a:spcPct val="115000"/>
              </a:lnSpc>
              <a:spcBef>
                <a:spcPts val="600"/>
              </a:spcBef>
              <a:spcAft>
                <a:spcPts val="0"/>
              </a:spcAft>
              <a:buClr>
                <a:srgbClr val="383838"/>
              </a:buClr>
              <a:buSzPts val="1600"/>
              <a:buFont typeface="Helvetica Neue Light"/>
              <a:buChar char="●"/>
            </a:pPr>
            <a:r>
              <a:rPr lang="en-US" sz="1600">
                <a:solidFill>
                  <a:srgbClr val="383838"/>
                </a:solidFill>
                <a:highlight>
                  <a:schemeClr val="lt1"/>
                </a:highlight>
                <a:latin typeface="Helvetica Neue Light"/>
                <a:ea typeface="Helvetica Neue Light"/>
                <a:cs typeface="Helvetica Neue Light"/>
                <a:sym typeface="Helvetica Neue Light"/>
              </a:rPr>
              <a:t>https://www.kaggle.com/</a:t>
            </a:r>
            <a:endParaRPr sz="1600">
              <a:solidFill>
                <a:srgbClr val="383838"/>
              </a:solidFill>
              <a:highlight>
                <a:schemeClr val="lt1"/>
              </a:highlight>
              <a:latin typeface="Helvetica Neue Light"/>
              <a:ea typeface="Helvetica Neue Light"/>
              <a:cs typeface="Helvetica Neue Light"/>
              <a:sym typeface="Helvetica Neue Light"/>
            </a:endParaRPr>
          </a:p>
          <a:p>
            <a:pPr indent="0" lvl="0" marL="0" rtl="0" algn="just">
              <a:lnSpc>
                <a:spcPct val="115000"/>
              </a:lnSpc>
              <a:spcBef>
                <a:spcPts val="600"/>
              </a:spcBef>
              <a:spcAft>
                <a:spcPts val="0"/>
              </a:spcAft>
              <a:buNone/>
            </a:pPr>
            <a:r>
              <a:rPr lang="en-US" sz="1600">
                <a:solidFill>
                  <a:srgbClr val="383838"/>
                </a:solidFill>
                <a:highlight>
                  <a:schemeClr val="lt1"/>
                </a:highlight>
                <a:latin typeface="Helvetica Neue Light"/>
                <a:ea typeface="Helvetica Neue Light"/>
                <a:cs typeface="Helvetica Neue Light"/>
                <a:sym typeface="Helvetica Neue Light"/>
              </a:rPr>
              <a:t>Se sugiere complementar el análisis con información obtenida de las siguientes API´s:</a:t>
            </a:r>
            <a:endParaRPr sz="1600">
              <a:solidFill>
                <a:srgbClr val="383838"/>
              </a:solidFill>
              <a:highlight>
                <a:schemeClr val="lt1"/>
              </a:highlight>
              <a:latin typeface="Helvetica Neue Light"/>
              <a:ea typeface="Helvetica Neue Light"/>
              <a:cs typeface="Helvetica Neue Light"/>
              <a:sym typeface="Helvetica Neue Light"/>
            </a:endParaRPr>
          </a:p>
          <a:p>
            <a:pPr indent="-330200" lvl="0" marL="457200" rtl="0" algn="just">
              <a:lnSpc>
                <a:spcPct val="115000"/>
              </a:lnSpc>
              <a:spcBef>
                <a:spcPts val="600"/>
              </a:spcBef>
              <a:spcAft>
                <a:spcPts val="0"/>
              </a:spcAft>
              <a:buClr>
                <a:srgbClr val="383838"/>
              </a:buClr>
              <a:buSzPts val="1600"/>
              <a:buFont typeface="Helvetica Neue Light"/>
              <a:buAutoNum type="arabicPeriod"/>
            </a:pPr>
            <a:r>
              <a:rPr lang="en-US" sz="1600">
                <a:solidFill>
                  <a:srgbClr val="383838"/>
                </a:solidFill>
                <a:highlight>
                  <a:schemeClr val="lt1"/>
                </a:highlight>
                <a:latin typeface="Helvetica Neue Light"/>
                <a:ea typeface="Helvetica Neue Light"/>
                <a:cs typeface="Helvetica Neue Light"/>
                <a:sym typeface="Helvetica Neue Light"/>
              </a:rPr>
              <a:t>Api de IMDb: </a:t>
            </a:r>
            <a:r>
              <a:rPr lang="en-US" sz="1600">
                <a:solidFill>
                  <a:srgbClr val="383838"/>
                </a:solidFill>
                <a:highlight>
                  <a:schemeClr val="lt1"/>
                </a:highlight>
                <a:uFill>
                  <a:noFill/>
                </a:uFill>
                <a:latin typeface="Helvetica Neue Light"/>
                <a:ea typeface="Helvetica Neue Light"/>
                <a:cs typeface="Helvetica Neue Light"/>
                <a:sym typeface="Helvetica Neue Light"/>
                <a:hlinkClick r:id="rId3">
                  <a:extLst>
                    <a:ext uri="{A12FA001-AC4F-418D-AE19-62706E023703}">
                      <ahyp:hlinkClr val="tx"/>
                    </a:ext>
                  </a:extLst>
                </a:hlinkClick>
              </a:rPr>
              <a:t>https://rapidapi.com/blog/imdb-api-python/</a:t>
            </a:r>
            <a:endParaRPr sz="1600">
              <a:solidFill>
                <a:srgbClr val="383838"/>
              </a:solidFill>
              <a:highlight>
                <a:schemeClr val="lt1"/>
              </a:highlight>
              <a:latin typeface="Helvetica Neue Light"/>
              <a:ea typeface="Helvetica Neue Light"/>
              <a:cs typeface="Helvetica Neue Light"/>
              <a:sym typeface="Helvetica Neue Light"/>
            </a:endParaRPr>
          </a:p>
          <a:p>
            <a:pPr indent="-330200" lvl="0" marL="457200" rtl="0" algn="just">
              <a:lnSpc>
                <a:spcPct val="115000"/>
              </a:lnSpc>
              <a:spcBef>
                <a:spcPts val="0"/>
              </a:spcBef>
              <a:spcAft>
                <a:spcPts val="0"/>
              </a:spcAft>
              <a:buClr>
                <a:srgbClr val="383838"/>
              </a:buClr>
              <a:buSzPts val="1600"/>
              <a:buFont typeface="Helvetica Neue Light"/>
              <a:buAutoNum type="arabicPeriod"/>
            </a:pPr>
            <a:r>
              <a:rPr lang="en-US" sz="1600">
                <a:solidFill>
                  <a:srgbClr val="383838"/>
                </a:solidFill>
                <a:highlight>
                  <a:schemeClr val="lt1"/>
                </a:highlight>
                <a:uFill>
                  <a:noFill/>
                </a:uFill>
                <a:latin typeface="Helvetica Neue Light"/>
                <a:ea typeface="Helvetica Neue Light"/>
                <a:cs typeface="Helvetica Neue Light"/>
                <a:sym typeface="Helvetica Neue Light"/>
                <a:hlinkClick r:id="rId4">
                  <a:extLst>
                    <a:ext uri="{A12FA001-AC4F-418D-AE19-62706E023703}">
                      <ahyp:hlinkClr val="tx"/>
                    </a:ext>
                  </a:extLst>
                </a:hlinkClick>
              </a:rPr>
              <a:t>https://www.boxofficemojo.com/year/world/</a:t>
            </a:r>
            <a:endParaRPr sz="1600">
              <a:solidFill>
                <a:srgbClr val="383838"/>
              </a:solidFill>
              <a:highlight>
                <a:schemeClr val="lt1"/>
              </a:highlight>
              <a:latin typeface="Helvetica Neue Light"/>
              <a:ea typeface="Helvetica Neue Light"/>
              <a:cs typeface="Helvetica Neue Light"/>
              <a:sym typeface="Helvetica Neue Light"/>
            </a:endParaRPr>
          </a:p>
          <a:p>
            <a:pPr indent="0" lvl="0" marL="0" rtl="0" algn="l">
              <a:spcBef>
                <a:spcPts val="500"/>
              </a:spcBef>
              <a:spcAft>
                <a:spcPts val="0"/>
              </a:spcAft>
              <a:buClr>
                <a:srgbClr val="000000"/>
              </a:buClr>
              <a:buFont typeface="Arial"/>
              <a:buNone/>
            </a:pPr>
            <a:r>
              <a:rPr b="1" lang="en-US" sz="1600">
                <a:solidFill>
                  <a:srgbClr val="383838"/>
                </a:solidFill>
                <a:latin typeface="Helvetica Neue"/>
                <a:ea typeface="Helvetica Neue"/>
                <a:cs typeface="Helvetica Neue"/>
                <a:sym typeface="Helvetica Neue"/>
              </a:rPr>
              <a:t>Audiencia</a:t>
            </a:r>
            <a:endParaRPr b="1" sz="1600">
              <a:solidFill>
                <a:srgbClr val="383838"/>
              </a:solidFill>
              <a:latin typeface="Helvetica Neue"/>
              <a:ea typeface="Helvetica Neue"/>
              <a:cs typeface="Helvetica Neue"/>
              <a:sym typeface="Helvetica Neue"/>
            </a:endParaRPr>
          </a:p>
          <a:p>
            <a:pPr indent="0" lvl="0" marL="0" rtl="0" algn="l">
              <a:lnSpc>
                <a:spcPct val="115000"/>
              </a:lnSpc>
              <a:spcBef>
                <a:spcPts val="600"/>
              </a:spcBef>
              <a:spcAft>
                <a:spcPts val="500"/>
              </a:spcAft>
              <a:buNone/>
            </a:pPr>
            <a:r>
              <a:rPr lang="en-US" sz="1600">
                <a:solidFill>
                  <a:srgbClr val="383838"/>
                </a:solidFill>
                <a:latin typeface="Helvetica Neue Light"/>
                <a:ea typeface="Helvetica Neue Light"/>
                <a:cs typeface="Helvetica Neue Light"/>
                <a:sym typeface="Helvetica Neue Light"/>
              </a:rPr>
              <a:t>Este proyecto va dirigido a  inversores, clientes de la industria y plataformas de streaming cinematográfica que participan y tienen negocios en está industria con el fin de orientar y dar información que les brinde herramientas para una mejora en la toma de decisiones.</a:t>
            </a:r>
            <a:endParaRPr sz="1600">
              <a:solidFill>
                <a:srgbClr val="383838"/>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cxnSp>
        <p:nvCxnSpPr>
          <p:cNvPr id="117" name="Google Shape;117;p18"/>
          <p:cNvCxnSpPr/>
          <p:nvPr/>
        </p:nvCxnSpPr>
        <p:spPr>
          <a:xfrm>
            <a:off x="3238501" y="287524"/>
            <a:ext cx="13883" cy="6231485"/>
          </a:xfrm>
          <a:prstGeom prst="straightConnector1">
            <a:avLst/>
          </a:prstGeom>
          <a:noFill/>
          <a:ln cap="flat" cmpd="sng" w="12700">
            <a:solidFill>
              <a:srgbClr val="00D703"/>
            </a:solidFill>
            <a:prstDash val="solid"/>
            <a:miter lim="800000"/>
            <a:headEnd len="sm" w="sm" type="none"/>
            <a:tailEnd len="sm" w="sm" type="none"/>
          </a:ln>
        </p:spPr>
      </p:cxnSp>
      <p:sp>
        <p:nvSpPr>
          <p:cNvPr id="118" name="Google Shape;118;p18"/>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19" name="Google Shape;119;p18"/>
          <p:cNvSpPr txBox="1"/>
          <p:nvPr/>
        </p:nvSpPr>
        <p:spPr>
          <a:xfrm>
            <a:off x="384622" y="2758763"/>
            <a:ext cx="2718000" cy="1034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2800"/>
              <a:buFont typeface="Arial"/>
              <a:buNone/>
            </a:pPr>
            <a:r>
              <a:rPr lang="en-US" sz="2800"/>
              <a:t>PREGUNTAS DE</a:t>
            </a:r>
            <a:endParaRPr b="0" i="0" sz="28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2800"/>
              <a:buFont typeface="Arial"/>
              <a:buNone/>
            </a:pPr>
            <a:r>
              <a:rPr b="1" lang="en-US" sz="2800"/>
              <a:t>INTERÉS</a:t>
            </a:r>
            <a:endParaRPr b="1" i="0" sz="2800" u="none" cap="none" strike="noStrike">
              <a:solidFill>
                <a:srgbClr val="000000"/>
              </a:solidFill>
              <a:latin typeface="Arial"/>
              <a:ea typeface="Arial"/>
              <a:cs typeface="Arial"/>
              <a:sym typeface="Arial"/>
            </a:endParaRPr>
          </a:p>
        </p:txBody>
      </p:sp>
      <p:sp>
        <p:nvSpPr>
          <p:cNvPr id="120" name="Google Shape;120;p18"/>
          <p:cNvSpPr/>
          <p:nvPr/>
        </p:nvSpPr>
        <p:spPr>
          <a:xfrm>
            <a:off x="3583900" y="287525"/>
            <a:ext cx="8103900" cy="6231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rgbClr val="383838"/>
                </a:solidFill>
                <a:latin typeface="Helvetica Neue"/>
                <a:ea typeface="Helvetica Neue"/>
                <a:cs typeface="Helvetica Neue"/>
                <a:sym typeface="Helvetica Neue"/>
              </a:rPr>
              <a:t>Preguntas principales o primarias</a:t>
            </a:r>
            <a:endParaRPr b="1" sz="1800">
              <a:solidFill>
                <a:srgbClr val="383838"/>
              </a:solidFill>
              <a:latin typeface="Helvetica Neue"/>
              <a:ea typeface="Helvetica Neue"/>
              <a:cs typeface="Helvetica Neue"/>
              <a:sym typeface="Helvetica Neue"/>
            </a:endParaRPr>
          </a:p>
          <a:p>
            <a:pPr indent="-342900" lvl="0" marL="457200" rtl="0" algn="l">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¿Cuánto incide el presupuesto invertido para que una película tenga altas ganancias?</a:t>
            </a:r>
            <a:endParaRPr sz="1800">
              <a:solidFill>
                <a:srgbClr val="383838"/>
              </a:solidFill>
              <a:latin typeface="Helvetica Neue Light"/>
              <a:ea typeface="Helvetica Neue Light"/>
              <a:cs typeface="Helvetica Neue Light"/>
              <a:sym typeface="Helvetica Neue Light"/>
            </a:endParaRPr>
          </a:p>
          <a:p>
            <a:pPr indent="-342900" lvl="0" marL="457200" rtl="0" algn="l">
              <a:spcBef>
                <a:spcPts val="0"/>
              </a:spcBef>
              <a:spcAft>
                <a:spcPts val="0"/>
              </a:spcAft>
              <a:buClr>
                <a:srgbClr val="383838"/>
              </a:buClr>
              <a:buSzPts val="1800"/>
              <a:buFont typeface="Helvetica Neue Light"/>
              <a:buAutoNum type="arabicPeriod"/>
            </a:pPr>
            <a:r>
              <a:rPr lang="en-US" sz="1800">
                <a:solidFill>
                  <a:srgbClr val="383838"/>
                </a:solidFill>
                <a:highlight>
                  <a:schemeClr val="lt1"/>
                </a:highlight>
                <a:latin typeface="Helvetica Neue Light"/>
                <a:ea typeface="Helvetica Neue Light"/>
                <a:cs typeface="Helvetica Neue Light"/>
                <a:sym typeface="Helvetica Neue Light"/>
              </a:rPr>
              <a:t>¿En qué tipo de Películas Invertir?</a:t>
            </a:r>
            <a:endParaRPr sz="1800">
              <a:solidFill>
                <a:srgbClr val="383838"/>
              </a:solidFill>
              <a:highlight>
                <a:schemeClr val="lt1"/>
              </a:highlight>
              <a:latin typeface="Helvetica Neue Light"/>
              <a:ea typeface="Helvetica Neue Light"/>
              <a:cs typeface="Helvetica Neue Light"/>
              <a:sym typeface="Helvetica Neue Light"/>
            </a:endParaRPr>
          </a:p>
          <a:p>
            <a:pPr indent="0" lvl="0" marL="457200" rtl="0" algn="l">
              <a:spcBef>
                <a:spcPts val="0"/>
              </a:spcBef>
              <a:spcAft>
                <a:spcPts val="0"/>
              </a:spcAft>
              <a:buNone/>
            </a:pPr>
            <a:r>
              <a:t/>
            </a:r>
            <a:endParaRPr b="1" sz="1800">
              <a:solidFill>
                <a:srgbClr val="383838"/>
              </a:solidFill>
              <a:latin typeface="Helvetica Neue"/>
              <a:ea typeface="Helvetica Neue"/>
              <a:cs typeface="Helvetica Neue"/>
              <a:sym typeface="Helvetica Neue"/>
            </a:endParaRPr>
          </a:p>
          <a:p>
            <a:pPr indent="0" lvl="0" marL="0" rtl="0" algn="l">
              <a:spcBef>
                <a:spcPts val="0"/>
              </a:spcBef>
              <a:spcAft>
                <a:spcPts val="0"/>
              </a:spcAft>
              <a:buNone/>
            </a:pPr>
            <a:r>
              <a:rPr b="1" lang="en-US" sz="1800">
                <a:solidFill>
                  <a:srgbClr val="383838"/>
                </a:solidFill>
                <a:latin typeface="Helvetica Neue"/>
                <a:ea typeface="Helvetica Neue"/>
                <a:cs typeface="Helvetica Neue"/>
                <a:sym typeface="Helvetica Neue"/>
              </a:rPr>
              <a:t>Preguntas secundarias (nos ayudaran a contestar las principales)</a:t>
            </a:r>
            <a:endParaRPr b="1" sz="1800">
              <a:solidFill>
                <a:srgbClr val="383838"/>
              </a:solidFill>
              <a:latin typeface="Helvetica Neue"/>
              <a:ea typeface="Helvetica Neue"/>
              <a:cs typeface="Helvetica Neue"/>
              <a:sym typeface="Helvetica Neue"/>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¿Cuáles son las 5 películas que han tenido más presupuesto y más ganancias?</a:t>
            </a:r>
            <a:endParaRPr sz="1800">
              <a:solidFill>
                <a:srgbClr val="383838"/>
              </a:solidFill>
              <a:latin typeface="Helvetica Neue Light"/>
              <a:ea typeface="Helvetica Neue Light"/>
              <a:cs typeface="Helvetica Neue Light"/>
              <a:sym typeface="Helvetica Neue Light"/>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¿Cuál es el top 10 del director(a) y actor/actriz que han participado en películas con mayor ganancias?</a:t>
            </a:r>
            <a:endParaRPr sz="1800">
              <a:solidFill>
                <a:srgbClr val="383838"/>
              </a:solidFill>
              <a:latin typeface="Helvetica Neue Light"/>
              <a:ea typeface="Helvetica Neue Light"/>
              <a:cs typeface="Helvetica Neue Light"/>
              <a:sym typeface="Helvetica Neue Light"/>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¿Existe una relación directa entre el presupuesto invertido y la ganancia de una película a lo largo de los años?</a:t>
            </a:r>
            <a:endParaRPr sz="1800">
              <a:solidFill>
                <a:srgbClr val="383838"/>
              </a:solidFill>
              <a:latin typeface="Helvetica Neue Light"/>
              <a:ea typeface="Helvetica Neue Light"/>
              <a:cs typeface="Helvetica Neue Light"/>
              <a:sym typeface="Helvetica Neue Light"/>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¿Invertir más dinero en una película garantiza mayor ganancia?</a:t>
            </a:r>
            <a:endParaRPr sz="1800">
              <a:solidFill>
                <a:srgbClr val="383838"/>
              </a:solidFill>
              <a:latin typeface="Helvetica Neue Light"/>
              <a:ea typeface="Helvetica Neue Light"/>
              <a:cs typeface="Helvetica Neue Light"/>
              <a:sym typeface="Helvetica Neue Light"/>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¿A medida que pasan los años aumenta la cantidad de estrenos de películas?</a:t>
            </a:r>
            <a:endParaRPr sz="1800">
              <a:solidFill>
                <a:srgbClr val="383838"/>
              </a:solidFill>
              <a:latin typeface="Helvetica Neue Light"/>
              <a:ea typeface="Helvetica Neue Light"/>
              <a:cs typeface="Helvetica Neue Light"/>
              <a:sym typeface="Helvetica Neue Light"/>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¿Cuáles son los 5 géneros cinematográficos que más ganancias han obtenido?</a:t>
            </a:r>
            <a:endParaRPr sz="1800">
              <a:solidFill>
                <a:srgbClr val="383838"/>
              </a:solidFill>
              <a:latin typeface="Helvetica Neue Light"/>
              <a:ea typeface="Helvetica Neue Light"/>
              <a:cs typeface="Helvetica Neue Light"/>
              <a:sym typeface="Helvetica Neue Light"/>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¿Cuáles son los 5 géneros cinematográficos que más presupuesto han invertido?</a:t>
            </a:r>
            <a:endParaRPr sz="1800">
              <a:solidFill>
                <a:srgbClr val="383838"/>
              </a:solidFill>
              <a:latin typeface="Helvetica Neue Light"/>
              <a:ea typeface="Helvetica Neue Light"/>
              <a:cs typeface="Helvetica Neue Light"/>
              <a:sym typeface="Helvetica Neue Light"/>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¿A mayor duración de una película mayor presupuesto invertido?</a:t>
            </a:r>
            <a:endParaRPr sz="1800">
              <a:solidFill>
                <a:srgbClr val="383838"/>
              </a:solidFill>
              <a:latin typeface="Helvetica Neue Light"/>
              <a:ea typeface="Helvetica Neue Light"/>
              <a:cs typeface="Helvetica Neue Light"/>
              <a:sym typeface="Helvetica Neue Light"/>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¿A mayor Likes más ganancias?</a:t>
            </a:r>
            <a:endParaRPr sz="1800">
              <a:solidFill>
                <a:srgbClr val="383838"/>
              </a:solidFill>
              <a:latin typeface="Helvetica Neue Light"/>
              <a:ea typeface="Helvetica Neue Light"/>
              <a:cs typeface="Helvetica Neue Light"/>
              <a:sym typeface="Helvetica Neue Light"/>
            </a:endParaRPr>
          </a:p>
          <a:p>
            <a:pPr indent="-342900" lvl="0" marL="457200" marR="0" rtl="0" algn="l">
              <a:lnSpc>
                <a:spcPct val="100000"/>
              </a:lnSpc>
              <a:spcBef>
                <a:spcPts val="0"/>
              </a:spcBef>
              <a:spcAft>
                <a:spcPts val="0"/>
              </a:spcAft>
              <a:buClr>
                <a:srgbClr val="383838"/>
              </a:buClr>
              <a:buSzPts val="1800"/>
              <a:buFont typeface="Helvetica Neue Light"/>
              <a:buAutoNum type="arabicPeriod"/>
            </a:pPr>
            <a:r>
              <a:rPr lang="en-US" sz="1800">
                <a:solidFill>
                  <a:srgbClr val="383838"/>
                </a:solidFill>
                <a:latin typeface="Helvetica Neue Light"/>
                <a:ea typeface="Helvetica Neue Light"/>
                <a:cs typeface="Helvetica Neue Light"/>
                <a:sym typeface="Helvetica Neue Light"/>
              </a:rPr>
              <a:t>¿A mayor IMDb Score más ganancias?</a:t>
            </a:r>
            <a:endParaRPr sz="1200">
              <a:solidFill>
                <a:srgbClr val="D5D5D5"/>
              </a:solidFill>
              <a:highlight>
                <a:srgbClr val="383838"/>
              </a:highlight>
              <a:latin typeface="Roboto"/>
              <a:ea typeface="Roboto"/>
              <a:cs typeface="Roboto"/>
              <a:sym typeface="Roboto"/>
            </a:endParaRPr>
          </a:p>
          <a:p>
            <a:pPr indent="0" lvl="0" marL="457200" marR="0" rtl="0" algn="just">
              <a:lnSpc>
                <a:spcPct val="115000"/>
              </a:lnSpc>
              <a:spcBef>
                <a:spcPts val="600"/>
              </a:spcBef>
              <a:spcAft>
                <a:spcPts val="500"/>
              </a:spcAft>
              <a:buNone/>
            </a:pPr>
            <a:r>
              <a:t/>
            </a:r>
            <a:endParaRPr sz="1800">
              <a:solidFill>
                <a:srgbClr val="383838"/>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7914220" y="1048504"/>
            <a:ext cx="3143400" cy="13854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2000">
                <a:solidFill>
                  <a:srgbClr val="383838"/>
                </a:solidFill>
                <a:latin typeface="DM Sans"/>
                <a:ea typeface="DM Sans"/>
                <a:cs typeface="DM Sans"/>
                <a:sym typeface="DM Sans"/>
              </a:rPr>
              <a:t>Películas cuyo género se incluye “Drama”</a:t>
            </a:r>
            <a:endParaRPr b="1" sz="2000">
              <a:solidFill>
                <a:srgbClr val="383838"/>
              </a:solidFill>
              <a:latin typeface="DM Sans"/>
              <a:ea typeface="DM Sans"/>
              <a:cs typeface="DM Sans"/>
              <a:sym typeface="DM Sans"/>
            </a:endParaRPr>
          </a:p>
          <a:p>
            <a:pPr indent="0" lvl="0" marL="0" marR="0" rtl="0" algn="ctr">
              <a:spcBef>
                <a:spcPts val="0"/>
              </a:spcBef>
              <a:spcAft>
                <a:spcPts val="0"/>
              </a:spcAft>
              <a:buNone/>
            </a:pPr>
            <a:r>
              <a:t/>
            </a:r>
            <a:endParaRPr b="1" sz="2000">
              <a:solidFill>
                <a:srgbClr val="383838"/>
              </a:solidFill>
              <a:latin typeface="DM Sans"/>
              <a:ea typeface="DM Sans"/>
              <a:cs typeface="DM Sans"/>
              <a:sym typeface="DM Sans"/>
            </a:endParaRPr>
          </a:p>
          <a:p>
            <a:pPr indent="0" lvl="0" marL="0" marR="0" rtl="0" algn="ctr">
              <a:spcBef>
                <a:spcPts val="0"/>
              </a:spcBef>
              <a:spcAft>
                <a:spcPts val="0"/>
              </a:spcAft>
              <a:buNone/>
            </a:pPr>
            <a:r>
              <a:rPr b="1" lang="en-US" sz="3000">
                <a:solidFill>
                  <a:schemeClr val="dk1"/>
                </a:solidFill>
                <a:latin typeface="DM Sans"/>
                <a:ea typeface="DM Sans"/>
                <a:cs typeface="DM Sans"/>
                <a:sym typeface="DM Sans"/>
              </a:rPr>
              <a:t>~52%</a:t>
            </a:r>
            <a:endParaRPr>
              <a:latin typeface="DM Sans"/>
              <a:ea typeface="DM Sans"/>
              <a:cs typeface="DM Sans"/>
              <a:sym typeface="DM Sans"/>
            </a:endParaRPr>
          </a:p>
        </p:txBody>
      </p:sp>
      <p:sp>
        <p:nvSpPr>
          <p:cNvPr id="127" name="Google Shape;127;p19"/>
          <p:cNvSpPr txBox="1"/>
          <p:nvPr/>
        </p:nvSpPr>
        <p:spPr>
          <a:xfrm>
            <a:off x="7751474" y="2537750"/>
            <a:ext cx="3468900" cy="615600"/>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2000">
                <a:solidFill>
                  <a:schemeClr val="dk1"/>
                </a:solidFill>
                <a:latin typeface="DM Sans"/>
                <a:ea typeface="DM Sans"/>
                <a:cs typeface="DM Sans"/>
                <a:sym typeface="DM Sans"/>
              </a:rPr>
              <a:t>Géneros</a:t>
            </a:r>
            <a:r>
              <a:rPr b="1" lang="en-US" sz="2000">
                <a:solidFill>
                  <a:schemeClr val="dk1"/>
                </a:solidFill>
                <a:latin typeface="DM Sans"/>
                <a:ea typeface="DM Sans"/>
                <a:cs typeface="DM Sans"/>
                <a:sym typeface="DM Sans"/>
              </a:rPr>
              <a:t> más frecuentes de películas</a:t>
            </a:r>
            <a:endParaRPr>
              <a:latin typeface="DM Sans"/>
              <a:ea typeface="DM Sans"/>
              <a:cs typeface="DM Sans"/>
              <a:sym typeface="DM Sans"/>
            </a:endParaRPr>
          </a:p>
        </p:txBody>
      </p:sp>
      <p:sp>
        <p:nvSpPr>
          <p:cNvPr id="128" name="Google Shape;128;p19"/>
          <p:cNvSpPr txBox="1"/>
          <p:nvPr/>
        </p:nvSpPr>
        <p:spPr>
          <a:xfrm>
            <a:off x="2066242" y="284179"/>
            <a:ext cx="7836300" cy="344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00"/>
              </a:buClr>
              <a:buSzPts val="2800"/>
              <a:buFont typeface="Arial"/>
              <a:buNone/>
            </a:pPr>
            <a:r>
              <a:rPr lang="en-US" sz="2800">
                <a:latin typeface="DM Sans"/>
                <a:ea typeface="DM Sans"/>
                <a:cs typeface="DM Sans"/>
                <a:sym typeface="DM Sans"/>
              </a:rPr>
              <a:t>RESUMEN</a:t>
            </a:r>
            <a:r>
              <a:rPr i="0" lang="en-US" sz="2800" u="none" cap="none" strike="noStrike">
                <a:solidFill>
                  <a:srgbClr val="000000"/>
                </a:solidFill>
                <a:latin typeface="DM Sans"/>
                <a:ea typeface="DM Sans"/>
                <a:cs typeface="DM Sans"/>
                <a:sym typeface="DM Sans"/>
              </a:rPr>
              <a:t> </a:t>
            </a:r>
            <a:r>
              <a:rPr b="1" lang="en-US" sz="2800">
                <a:latin typeface="DM Sans"/>
                <a:ea typeface="DM Sans"/>
                <a:cs typeface="DM Sans"/>
                <a:sym typeface="DM Sans"/>
              </a:rPr>
              <a:t>METADATA 1988-2016</a:t>
            </a:r>
            <a:endParaRPr>
              <a:latin typeface="DM Sans"/>
              <a:ea typeface="DM Sans"/>
              <a:cs typeface="DM Sans"/>
              <a:sym typeface="DM Sans"/>
            </a:endParaRPr>
          </a:p>
        </p:txBody>
      </p:sp>
      <p:grpSp>
        <p:nvGrpSpPr>
          <p:cNvPr id="129" name="Google Shape;129;p19"/>
          <p:cNvGrpSpPr/>
          <p:nvPr/>
        </p:nvGrpSpPr>
        <p:grpSpPr>
          <a:xfrm>
            <a:off x="3462479" y="950075"/>
            <a:ext cx="1831800" cy="1308238"/>
            <a:chOff x="3462479" y="797675"/>
            <a:chExt cx="1831800" cy="1308238"/>
          </a:xfrm>
        </p:grpSpPr>
        <p:sp>
          <p:nvSpPr>
            <p:cNvPr id="130" name="Google Shape;130;p19"/>
            <p:cNvSpPr txBox="1"/>
            <p:nvPr/>
          </p:nvSpPr>
          <p:spPr>
            <a:xfrm>
              <a:off x="3462479" y="797675"/>
              <a:ext cx="1831800" cy="738900"/>
            </a:xfrm>
            <a:prstGeom prst="rect">
              <a:avLst/>
            </a:prstGeom>
            <a:noFill/>
            <a:ln>
              <a:noFill/>
            </a:ln>
          </p:spPr>
          <p:txBody>
            <a:bodyPr anchorCtr="0" anchor="ctr" bIns="0" lIns="0" spcFirstLastPara="1" rIns="0" wrap="square" tIns="0">
              <a:spAutoFit/>
            </a:bodyPr>
            <a:lstStyle/>
            <a:p>
              <a:pPr indent="0" lvl="0" marL="0" rtl="0" algn="ctr">
                <a:spcBef>
                  <a:spcPts val="0"/>
                </a:spcBef>
                <a:spcAft>
                  <a:spcPts val="0"/>
                </a:spcAft>
                <a:buClr>
                  <a:schemeClr val="dk1"/>
                </a:buClr>
                <a:buFont typeface="Arial"/>
                <a:buNone/>
              </a:pPr>
              <a:r>
                <a:rPr b="1" lang="en-US" sz="3000">
                  <a:solidFill>
                    <a:schemeClr val="dk1"/>
                  </a:solidFill>
                  <a:latin typeface="DM Sans"/>
                  <a:ea typeface="DM Sans"/>
                  <a:cs typeface="DM Sans"/>
                  <a:sym typeface="DM Sans"/>
                </a:rPr>
                <a:t>6,43</a:t>
              </a:r>
              <a:endParaRPr b="1" sz="3000">
                <a:solidFill>
                  <a:schemeClr val="dk1"/>
                </a:solidFill>
                <a:latin typeface="DM Sans"/>
                <a:ea typeface="DM Sans"/>
                <a:cs typeface="DM Sans"/>
                <a:sym typeface="DM Sans"/>
              </a:endParaRPr>
            </a:p>
            <a:p>
              <a:pPr indent="0" lvl="0" marL="0" rtl="0" algn="ctr">
                <a:spcBef>
                  <a:spcPts val="0"/>
                </a:spcBef>
                <a:spcAft>
                  <a:spcPts val="0"/>
                </a:spcAft>
                <a:buClr>
                  <a:srgbClr val="000000"/>
                </a:buClr>
                <a:buFont typeface="Arial"/>
                <a:buNone/>
              </a:pPr>
              <a:r>
                <a:rPr b="1" lang="en-US" sz="1800">
                  <a:solidFill>
                    <a:srgbClr val="383838"/>
                  </a:solidFill>
                  <a:latin typeface="DM Sans"/>
                  <a:ea typeface="DM Sans"/>
                  <a:cs typeface="DM Sans"/>
                  <a:sym typeface="DM Sans"/>
                </a:rPr>
                <a:t>Promedio IMDb</a:t>
              </a:r>
              <a:endParaRPr sz="3000">
                <a:solidFill>
                  <a:schemeClr val="dk1"/>
                </a:solidFill>
                <a:latin typeface="DM Sans"/>
                <a:ea typeface="DM Sans"/>
                <a:cs typeface="DM Sans"/>
                <a:sym typeface="DM Sans"/>
              </a:endParaRPr>
            </a:p>
          </p:txBody>
        </p:sp>
        <p:pic>
          <p:nvPicPr>
            <p:cNvPr id="131" name="Google Shape;131;p19"/>
            <p:cNvPicPr preferRelativeResize="0"/>
            <p:nvPr/>
          </p:nvPicPr>
          <p:blipFill>
            <a:blip r:embed="rId3">
              <a:alphaModFix/>
            </a:blip>
            <a:stretch>
              <a:fillRect/>
            </a:stretch>
          </p:blipFill>
          <p:spPr>
            <a:xfrm>
              <a:off x="3881000" y="1551038"/>
              <a:ext cx="729800" cy="554875"/>
            </a:xfrm>
            <a:prstGeom prst="rect">
              <a:avLst/>
            </a:prstGeom>
            <a:noFill/>
            <a:ln>
              <a:noFill/>
            </a:ln>
          </p:spPr>
        </p:pic>
      </p:grpSp>
      <p:grpSp>
        <p:nvGrpSpPr>
          <p:cNvPr id="132" name="Google Shape;132;p19"/>
          <p:cNvGrpSpPr/>
          <p:nvPr/>
        </p:nvGrpSpPr>
        <p:grpSpPr>
          <a:xfrm>
            <a:off x="696652" y="950075"/>
            <a:ext cx="2316900" cy="1294650"/>
            <a:chOff x="696652" y="797675"/>
            <a:chExt cx="2316900" cy="1294650"/>
          </a:xfrm>
        </p:grpSpPr>
        <p:sp>
          <p:nvSpPr>
            <p:cNvPr id="133" name="Google Shape;133;p19"/>
            <p:cNvSpPr txBox="1"/>
            <p:nvPr/>
          </p:nvSpPr>
          <p:spPr>
            <a:xfrm>
              <a:off x="696652" y="797675"/>
              <a:ext cx="2316900" cy="738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None/>
              </a:pPr>
              <a:r>
                <a:rPr b="1" lang="en-US" sz="3000">
                  <a:solidFill>
                    <a:schemeClr val="dk1"/>
                  </a:solidFill>
                  <a:latin typeface="DM Sans"/>
                  <a:ea typeface="DM Sans"/>
                  <a:cs typeface="DM Sans"/>
                  <a:sym typeface="DM Sans"/>
                </a:rPr>
                <a:t>36124214</a:t>
              </a:r>
              <a:endParaRPr b="1" sz="3000">
                <a:solidFill>
                  <a:schemeClr val="dk1"/>
                </a:solidFill>
                <a:latin typeface="DM Sans"/>
                <a:ea typeface="DM Sans"/>
                <a:cs typeface="DM Sans"/>
                <a:sym typeface="DM Sans"/>
              </a:endParaRPr>
            </a:p>
            <a:p>
              <a:pPr indent="0" lvl="0" marL="0" marR="0" rtl="0" algn="ctr">
                <a:lnSpc>
                  <a:spcPct val="100000"/>
                </a:lnSpc>
                <a:spcBef>
                  <a:spcPts val="0"/>
                </a:spcBef>
                <a:spcAft>
                  <a:spcPts val="0"/>
                </a:spcAft>
                <a:buNone/>
              </a:pPr>
              <a:r>
                <a:rPr b="1" lang="en-US" sz="1800">
                  <a:solidFill>
                    <a:srgbClr val="383838"/>
                  </a:solidFill>
                  <a:latin typeface="DM Sans"/>
                  <a:ea typeface="DM Sans"/>
                  <a:cs typeface="DM Sans"/>
                  <a:sym typeface="DM Sans"/>
                </a:rPr>
                <a:t>Likes en Facebook</a:t>
              </a:r>
              <a:endParaRPr b="1" sz="1800">
                <a:solidFill>
                  <a:srgbClr val="383838"/>
                </a:solidFill>
                <a:latin typeface="DM Sans"/>
                <a:ea typeface="DM Sans"/>
                <a:cs typeface="DM Sans"/>
                <a:sym typeface="DM Sans"/>
              </a:endParaRPr>
            </a:p>
          </p:txBody>
        </p:sp>
        <p:pic>
          <p:nvPicPr>
            <p:cNvPr id="134" name="Google Shape;134;p19"/>
            <p:cNvPicPr preferRelativeResize="0"/>
            <p:nvPr/>
          </p:nvPicPr>
          <p:blipFill>
            <a:blip r:embed="rId4">
              <a:alphaModFix/>
            </a:blip>
            <a:stretch>
              <a:fillRect/>
            </a:stretch>
          </p:blipFill>
          <p:spPr>
            <a:xfrm>
              <a:off x="1490200" y="1537450"/>
              <a:ext cx="729800" cy="554875"/>
            </a:xfrm>
            <a:prstGeom prst="rect">
              <a:avLst/>
            </a:prstGeom>
            <a:noFill/>
            <a:ln>
              <a:noFill/>
            </a:ln>
          </p:spPr>
        </p:pic>
      </p:grpSp>
      <p:pic>
        <p:nvPicPr>
          <p:cNvPr id="135" name="Google Shape;135;p19"/>
          <p:cNvPicPr preferRelativeResize="0"/>
          <p:nvPr/>
        </p:nvPicPr>
        <p:blipFill rotWithShape="1">
          <a:blip r:embed="rId5">
            <a:alphaModFix/>
          </a:blip>
          <a:srcRect b="14409" l="0" r="0" t="15128"/>
          <a:stretch/>
        </p:blipFill>
        <p:spPr>
          <a:xfrm>
            <a:off x="7648850" y="3153351"/>
            <a:ext cx="4543150" cy="3201114"/>
          </a:xfrm>
          <a:prstGeom prst="rect">
            <a:avLst/>
          </a:prstGeom>
          <a:noFill/>
          <a:ln>
            <a:noFill/>
          </a:ln>
        </p:spPr>
      </p:pic>
      <p:pic>
        <p:nvPicPr>
          <p:cNvPr id="136" name="Google Shape;136;p19"/>
          <p:cNvPicPr preferRelativeResize="0"/>
          <p:nvPr/>
        </p:nvPicPr>
        <p:blipFill>
          <a:blip r:embed="rId6">
            <a:alphaModFix/>
          </a:blip>
          <a:stretch>
            <a:fillRect/>
          </a:stretch>
        </p:blipFill>
        <p:spPr>
          <a:xfrm>
            <a:off x="571500" y="2804975"/>
            <a:ext cx="7077349" cy="3897875"/>
          </a:xfrm>
          <a:prstGeom prst="rect">
            <a:avLst/>
          </a:prstGeom>
          <a:noFill/>
          <a:ln>
            <a:noFill/>
          </a:ln>
        </p:spPr>
      </p:pic>
      <p:sp>
        <p:nvSpPr>
          <p:cNvPr id="137" name="Google Shape;137;p19"/>
          <p:cNvSpPr txBox="1"/>
          <p:nvPr/>
        </p:nvSpPr>
        <p:spPr>
          <a:xfrm>
            <a:off x="1301425" y="2701150"/>
            <a:ext cx="5690700" cy="307800"/>
          </a:xfrm>
          <a:prstGeom prst="rect">
            <a:avLst/>
          </a:prstGeom>
          <a:solidFill>
            <a:schemeClr val="lt1"/>
          </a:solid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US" sz="2000">
                <a:solidFill>
                  <a:schemeClr val="dk1"/>
                </a:solidFill>
                <a:latin typeface="DM Sans"/>
                <a:ea typeface="DM Sans"/>
                <a:cs typeface="DM Sans"/>
                <a:sym typeface="DM Sans"/>
              </a:rPr>
              <a:t>Inversión en producción de  películas </a:t>
            </a:r>
            <a:r>
              <a:rPr b="1" lang="en-US" sz="2000">
                <a:solidFill>
                  <a:schemeClr val="dk1"/>
                </a:solidFill>
                <a:latin typeface="DM Sans"/>
                <a:ea typeface="DM Sans"/>
                <a:cs typeface="DM Sans"/>
                <a:sym typeface="DM Sans"/>
              </a:rPr>
              <a:t>por año</a:t>
            </a:r>
            <a:endParaRPr sz="2000">
              <a:latin typeface="DM Sans"/>
              <a:ea typeface="DM Sans"/>
              <a:cs typeface="DM Sans"/>
              <a:sym typeface="DM Sans"/>
            </a:endParaRPr>
          </a:p>
        </p:txBody>
      </p:sp>
      <p:grpSp>
        <p:nvGrpSpPr>
          <p:cNvPr id="138" name="Google Shape;138;p19"/>
          <p:cNvGrpSpPr/>
          <p:nvPr/>
        </p:nvGrpSpPr>
        <p:grpSpPr>
          <a:xfrm>
            <a:off x="5576604" y="950063"/>
            <a:ext cx="1831800" cy="1582280"/>
            <a:chOff x="5576604" y="797663"/>
            <a:chExt cx="1831800" cy="1582280"/>
          </a:xfrm>
        </p:grpSpPr>
        <p:sp>
          <p:nvSpPr>
            <p:cNvPr id="139" name="Google Shape;139;p19"/>
            <p:cNvSpPr txBox="1"/>
            <p:nvPr/>
          </p:nvSpPr>
          <p:spPr>
            <a:xfrm>
              <a:off x="5576604" y="797663"/>
              <a:ext cx="1831800" cy="738900"/>
            </a:xfrm>
            <a:prstGeom prst="rect">
              <a:avLst/>
            </a:prstGeom>
            <a:noFill/>
            <a:ln>
              <a:noFill/>
            </a:ln>
          </p:spPr>
          <p:txBody>
            <a:bodyPr anchorCtr="0" anchor="ctr" bIns="0" lIns="0" spcFirstLastPara="1" rIns="0" wrap="square" tIns="0">
              <a:spAutoFit/>
            </a:bodyPr>
            <a:lstStyle/>
            <a:p>
              <a:pPr indent="0" lvl="0" marL="0" rtl="0" algn="ctr">
                <a:spcBef>
                  <a:spcPts val="0"/>
                </a:spcBef>
                <a:spcAft>
                  <a:spcPts val="0"/>
                </a:spcAft>
                <a:buClr>
                  <a:schemeClr val="dk1"/>
                </a:buClr>
                <a:buFont typeface="Arial"/>
                <a:buNone/>
              </a:pPr>
              <a:r>
                <a:rPr b="1" lang="en-US" sz="3000">
                  <a:solidFill>
                    <a:schemeClr val="dk1"/>
                  </a:solidFill>
                  <a:latin typeface="DM Sans"/>
                  <a:ea typeface="DM Sans"/>
                  <a:cs typeface="DM Sans"/>
                  <a:sym typeface="DM Sans"/>
                </a:rPr>
                <a:t>4916</a:t>
              </a:r>
              <a:endParaRPr b="1" sz="3000">
                <a:solidFill>
                  <a:schemeClr val="dk1"/>
                </a:solidFill>
                <a:latin typeface="DM Sans"/>
                <a:ea typeface="DM Sans"/>
                <a:cs typeface="DM Sans"/>
                <a:sym typeface="DM Sans"/>
              </a:endParaRPr>
            </a:p>
            <a:p>
              <a:pPr indent="0" lvl="0" marL="0" rtl="0" algn="ctr">
                <a:spcBef>
                  <a:spcPts val="0"/>
                </a:spcBef>
                <a:spcAft>
                  <a:spcPts val="0"/>
                </a:spcAft>
                <a:buClr>
                  <a:srgbClr val="000000"/>
                </a:buClr>
                <a:buFont typeface="Arial"/>
                <a:buNone/>
              </a:pPr>
              <a:r>
                <a:rPr b="1" lang="en-US" sz="1800">
                  <a:solidFill>
                    <a:srgbClr val="383838"/>
                  </a:solidFill>
                  <a:latin typeface="DM Sans"/>
                  <a:ea typeface="DM Sans"/>
                  <a:cs typeface="DM Sans"/>
                  <a:sym typeface="DM Sans"/>
                </a:rPr>
                <a:t>Películas</a:t>
              </a:r>
              <a:endParaRPr sz="3000">
                <a:solidFill>
                  <a:schemeClr val="dk1"/>
                </a:solidFill>
                <a:latin typeface="DM Sans"/>
                <a:ea typeface="DM Sans"/>
                <a:cs typeface="DM Sans"/>
                <a:sym typeface="DM Sans"/>
              </a:endParaRPr>
            </a:p>
          </p:txBody>
        </p:sp>
        <p:pic>
          <p:nvPicPr>
            <p:cNvPr id="140" name="Google Shape;140;p19"/>
            <p:cNvPicPr preferRelativeResize="0"/>
            <p:nvPr/>
          </p:nvPicPr>
          <p:blipFill>
            <a:blip r:embed="rId7">
              <a:alphaModFix/>
            </a:blip>
            <a:stretch>
              <a:fillRect/>
            </a:stretch>
          </p:blipFill>
          <p:spPr>
            <a:xfrm>
              <a:off x="6070817" y="1536567"/>
              <a:ext cx="843375" cy="843375"/>
            </a:xfrm>
            <a:prstGeom prst="rect">
              <a:avLst/>
            </a:prstGeom>
            <a:noFill/>
            <a:ln>
              <a:noFill/>
            </a:ln>
          </p:spPr>
        </p:pic>
      </p:gr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nvSpPr>
        <p:spPr>
          <a:xfrm>
            <a:off x="11506202" y="6519009"/>
            <a:ext cx="685798" cy="206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fld id="{00000000-1234-1234-1234-123412341234}" type="slidenum">
              <a:rPr b="0" i="0" lang="en-US" sz="1050" u="none" cap="none" strike="noStrike">
                <a:solidFill>
                  <a:srgbClr val="000000"/>
                </a:solidFill>
                <a:latin typeface="Arial"/>
                <a:ea typeface="Arial"/>
                <a:cs typeface="Arial"/>
                <a:sym typeface="Arial"/>
              </a:rPr>
              <a:t>‹#›</a:t>
            </a:fld>
            <a:endParaRPr b="0" i="0" sz="1050" u="none" cap="none" strike="noStrike">
              <a:solidFill>
                <a:srgbClr val="000000"/>
              </a:solidFill>
              <a:latin typeface="Arial"/>
              <a:ea typeface="Arial"/>
              <a:cs typeface="Arial"/>
              <a:sym typeface="Arial"/>
            </a:endParaRPr>
          </a:p>
        </p:txBody>
      </p:sp>
      <p:sp>
        <p:nvSpPr>
          <p:cNvPr id="147" name="Google Shape;147;p20"/>
          <p:cNvSpPr txBox="1"/>
          <p:nvPr>
            <p:ph type="title"/>
          </p:nvPr>
        </p:nvSpPr>
        <p:spPr>
          <a:xfrm>
            <a:off x="415600" y="1739800"/>
            <a:ext cx="11360700" cy="20511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SzPts val="990"/>
              <a:buNone/>
            </a:pPr>
            <a:r>
              <a:rPr b="0" lang="en-US" sz="8000"/>
              <a:t>Análisis</a:t>
            </a:r>
            <a:endParaRPr b="0" sz="8000"/>
          </a:p>
          <a:p>
            <a:pPr indent="0" lvl="0" marL="0" rtl="0" algn="ctr">
              <a:spcBef>
                <a:spcPts val="0"/>
              </a:spcBef>
              <a:spcAft>
                <a:spcPts val="0"/>
              </a:spcAft>
              <a:buSzPts val="990"/>
              <a:buNone/>
            </a:pPr>
            <a:r>
              <a:rPr lang="en-US" sz="8000"/>
              <a:t>Exploratorio</a:t>
            </a:r>
            <a:endParaRPr sz="800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571500" y="181775"/>
            <a:ext cx="110490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1.¿Cuáles son las  5 películas que han tenido más presupuesto y más ganancias?</a:t>
            </a:r>
            <a:endParaRPr b="0" sz="3920"/>
          </a:p>
        </p:txBody>
      </p:sp>
      <p:pic>
        <p:nvPicPr>
          <p:cNvPr id="154" name="Google Shape;154;p21"/>
          <p:cNvPicPr preferRelativeResize="0"/>
          <p:nvPr/>
        </p:nvPicPr>
        <p:blipFill rotWithShape="1">
          <a:blip r:embed="rId3">
            <a:alphaModFix/>
          </a:blip>
          <a:srcRect b="26513" l="0" r="0" t="0"/>
          <a:stretch/>
        </p:blipFill>
        <p:spPr>
          <a:xfrm>
            <a:off x="5915025" y="4118375"/>
            <a:ext cx="5705475" cy="2568925"/>
          </a:xfrm>
          <a:prstGeom prst="rect">
            <a:avLst/>
          </a:prstGeom>
          <a:noFill/>
          <a:ln>
            <a:noFill/>
          </a:ln>
        </p:spPr>
      </p:pic>
      <p:pic>
        <p:nvPicPr>
          <p:cNvPr id="155" name="Google Shape;155;p21"/>
          <p:cNvPicPr preferRelativeResize="0"/>
          <p:nvPr/>
        </p:nvPicPr>
        <p:blipFill>
          <a:blip r:embed="rId4">
            <a:alphaModFix/>
          </a:blip>
          <a:stretch>
            <a:fillRect/>
          </a:stretch>
        </p:blipFill>
        <p:spPr>
          <a:xfrm>
            <a:off x="5915025" y="1536575"/>
            <a:ext cx="5705475" cy="2409826"/>
          </a:xfrm>
          <a:prstGeom prst="rect">
            <a:avLst/>
          </a:prstGeom>
          <a:noFill/>
          <a:ln>
            <a:noFill/>
          </a:ln>
        </p:spPr>
      </p:pic>
      <p:sp>
        <p:nvSpPr>
          <p:cNvPr id="156" name="Google Shape;156;p21"/>
          <p:cNvSpPr/>
          <p:nvPr/>
        </p:nvSpPr>
        <p:spPr>
          <a:xfrm>
            <a:off x="571500" y="1751400"/>
            <a:ext cx="4369500" cy="4935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1E1E1E"/>
                </a:solidFill>
                <a:latin typeface="Helvetica Neue"/>
                <a:ea typeface="Helvetica Neue"/>
                <a:cs typeface="Helvetica Neue"/>
                <a:sym typeface="Helvetica Neue"/>
              </a:rPr>
              <a:t>Los gráficos de la derecha, n</a:t>
            </a:r>
            <a:r>
              <a:rPr lang="en-US">
                <a:solidFill>
                  <a:srgbClr val="1E1E1E"/>
                </a:solidFill>
                <a:latin typeface="Helvetica Neue Light"/>
                <a:ea typeface="Helvetica Neue Light"/>
                <a:cs typeface="Helvetica Neue Light"/>
                <a:sym typeface="Helvetica Neue Light"/>
              </a:rPr>
              <a:t>os muestran que:</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n-US">
                <a:solidFill>
                  <a:srgbClr val="1E1E1E"/>
                </a:solidFill>
                <a:latin typeface="Helvetica Neue Light"/>
                <a:ea typeface="Helvetica Neue Light"/>
                <a:cs typeface="Helvetica Neue Light"/>
                <a:sym typeface="Helvetica Neue Light"/>
              </a:rPr>
              <a:t> </a:t>
            </a:r>
            <a:r>
              <a:rPr lang="en-US">
                <a:solidFill>
                  <a:srgbClr val="1E1E1E"/>
                </a:solidFill>
                <a:latin typeface="Helvetica Neue Light"/>
                <a:ea typeface="Helvetica Neue Light"/>
                <a:cs typeface="Helvetica Neue Light"/>
                <a:sym typeface="Helvetica Neue Light"/>
              </a:rPr>
              <a:t>Para evaluar los factores que inciden en el éxito de una película y por ende en la obtención de ganancias, no necesariamente se debe hacer una gran inversión en el presupuesto de producción.</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n-US">
                <a:solidFill>
                  <a:srgbClr val="1E1E1E"/>
                </a:solidFill>
                <a:latin typeface="Helvetica Neue Light"/>
                <a:ea typeface="Helvetica Neue Light"/>
                <a:cs typeface="Helvetica Neue Light"/>
                <a:sym typeface="Helvetica Neue Light"/>
              </a:rPr>
              <a:t>A mayor inversión presupuestaria mayor aceptación (mayor cantidad de Likes). El género de películas que mayor presupuesto invierte son las de ciencia ficción y fantasía. ¿Existe una relación entre presupuesto y género? Según el cuadro de correlación no la tienen por lo menos no directamente. El género Drama es el qué menos inversión realiza en sus producciones. James Cameron es el director que más presupuesto invierte en sus películas. El género Terror es más consumido que el Drama. Las películas de género Criminal son las de mayor duración. Las películas de menor presupuesto tienden a ser de menor duración.</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571500" y="181775"/>
            <a:ext cx="110673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1.</a:t>
            </a:r>
            <a:r>
              <a:rPr b="0" lang="en-US" sz="3920"/>
              <a:t>¿Cuáles son las  5 películas que han tenido más presupuesto y más ganancias?</a:t>
            </a:r>
            <a:endParaRPr b="0" sz="3920"/>
          </a:p>
        </p:txBody>
      </p:sp>
      <p:pic>
        <p:nvPicPr>
          <p:cNvPr id="163" name="Google Shape;163;p22"/>
          <p:cNvPicPr preferRelativeResize="0"/>
          <p:nvPr/>
        </p:nvPicPr>
        <p:blipFill>
          <a:blip r:embed="rId3">
            <a:alphaModFix/>
          </a:blip>
          <a:stretch>
            <a:fillRect/>
          </a:stretch>
        </p:blipFill>
        <p:spPr>
          <a:xfrm>
            <a:off x="5896900" y="4123925"/>
            <a:ext cx="5741750" cy="2568925"/>
          </a:xfrm>
          <a:prstGeom prst="rect">
            <a:avLst/>
          </a:prstGeom>
          <a:noFill/>
          <a:ln>
            <a:noFill/>
          </a:ln>
        </p:spPr>
      </p:pic>
      <p:pic>
        <p:nvPicPr>
          <p:cNvPr id="164" name="Google Shape;164;p22"/>
          <p:cNvPicPr preferRelativeResize="0"/>
          <p:nvPr/>
        </p:nvPicPr>
        <p:blipFill>
          <a:blip r:embed="rId4">
            <a:alphaModFix/>
          </a:blip>
          <a:stretch>
            <a:fillRect/>
          </a:stretch>
        </p:blipFill>
        <p:spPr>
          <a:xfrm>
            <a:off x="5915038" y="1536575"/>
            <a:ext cx="5705475" cy="2587362"/>
          </a:xfrm>
          <a:prstGeom prst="rect">
            <a:avLst/>
          </a:prstGeom>
          <a:noFill/>
          <a:ln>
            <a:noFill/>
          </a:ln>
        </p:spPr>
      </p:pic>
      <p:sp>
        <p:nvSpPr>
          <p:cNvPr id="165" name="Google Shape;165;p22"/>
          <p:cNvSpPr/>
          <p:nvPr/>
        </p:nvSpPr>
        <p:spPr>
          <a:xfrm>
            <a:off x="571500" y="1751400"/>
            <a:ext cx="4369500" cy="494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1E1E1E"/>
                </a:solidFill>
                <a:latin typeface="Helvetica Neue"/>
                <a:ea typeface="Helvetica Neue"/>
                <a:cs typeface="Helvetica Neue"/>
                <a:sym typeface="Helvetica Neue"/>
              </a:rPr>
              <a:t>Los gráficos de la derecha, n</a:t>
            </a:r>
            <a:r>
              <a:rPr lang="en-US">
                <a:solidFill>
                  <a:srgbClr val="1E1E1E"/>
                </a:solidFill>
                <a:latin typeface="Helvetica Neue Light"/>
                <a:ea typeface="Helvetica Neue Light"/>
                <a:cs typeface="Helvetica Neue Light"/>
                <a:sym typeface="Helvetica Neue Light"/>
              </a:rPr>
              <a:t>os muestran que:</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n-US">
                <a:solidFill>
                  <a:srgbClr val="1E1E1E"/>
                </a:solidFill>
                <a:latin typeface="Helvetica Neue Light"/>
                <a:ea typeface="Helvetica Neue Light"/>
                <a:cs typeface="Helvetica Neue Light"/>
                <a:sym typeface="Helvetica Neue Light"/>
              </a:rPr>
              <a:t> Para evaluar los factores que inciden en el éxito de una película y por ende en la obtención de ganancias, no necesariamente se debe hacer una gran inversión en el presupuesto de producción.</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rPr lang="en-US">
                <a:solidFill>
                  <a:srgbClr val="1E1E1E"/>
                </a:solidFill>
                <a:latin typeface="Helvetica Neue Light"/>
                <a:ea typeface="Helvetica Neue Light"/>
                <a:cs typeface="Helvetica Neue Light"/>
                <a:sym typeface="Helvetica Neue Light"/>
              </a:rPr>
              <a:t>A mayor inversión presupuestaria mayor aceptación (mayor cantidad de Likes). El género de películas que mayor presupuesto invierte son las de ciencia ficción y fantasía. ¿Existe una relación entre presupuesto y género? Según el cuadro de correlación no la tienen por lo menos no directamente. El género Drama es el qué menos inversión realiza en sus producciones. James Cameron es el director que más presupuesto invierte en sus películas. El género Terror es más consumido que el Drama. Las películas de género Criminal son las de mayor duración. Las películas de menor presupuesto tienden a ser de menor duración.</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415600" y="181775"/>
            <a:ext cx="11360700" cy="135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b="0" lang="en-US" sz="3920"/>
              <a:t>Top 10 de Actores y Top 10 de Directores</a:t>
            </a:r>
            <a:endParaRPr b="0" sz="3920"/>
          </a:p>
        </p:txBody>
      </p:sp>
      <p:sp>
        <p:nvSpPr>
          <p:cNvPr id="172" name="Google Shape;172;p23"/>
          <p:cNvSpPr/>
          <p:nvPr/>
        </p:nvSpPr>
        <p:spPr>
          <a:xfrm>
            <a:off x="571500" y="1751400"/>
            <a:ext cx="11049000" cy="71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solidFill>
                  <a:srgbClr val="1E1E1E"/>
                </a:solidFill>
                <a:latin typeface="Helvetica Neue"/>
                <a:ea typeface="Helvetica Neue"/>
                <a:cs typeface="Helvetica Neue"/>
                <a:sym typeface="Helvetica Neue"/>
              </a:rPr>
              <a:t>Los gráficos que se muestran a continuación, n</a:t>
            </a:r>
            <a:r>
              <a:rPr lang="en-US">
                <a:solidFill>
                  <a:srgbClr val="1E1E1E"/>
                </a:solidFill>
                <a:latin typeface="Helvetica Neue Light"/>
                <a:ea typeface="Helvetica Neue Light"/>
                <a:cs typeface="Helvetica Neue Light"/>
                <a:sym typeface="Helvetica Neue Light"/>
              </a:rPr>
              <a:t>os indican que el actor que ha hecho más películas en los últimos tiempo ha sido Robert de Niro y ell director  que más </a:t>
            </a:r>
            <a:r>
              <a:rPr lang="en-US">
                <a:solidFill>
                  <a:srgbClr val="1E1E1E"/>
                </a:solidFill>
                <a:latin typeface="Helvetica Neue Light"/>
                <a:ea typeface="Helvetica Neue Light"/>
                <a:cs typeface="Helvetica Neue Light"/>
                <a:sym typeface="Helvetica Neue Light"/>
              </a:rPr>
              <a:t>películas</a:t>
            </a:r>
            <a:r>
              <a:rPr lang="en-US">
                <a:solidFill>
                  <a:srgbClr val="1E1E1E"/>
                </a:solidFill>
                <a:latin typeface="Helvetica Neue Light"/>
                <a:ea typeface="Helvetica Neue Light"/>
                <a:cs typeface="Helvetica Neue Light"/>
                <a:sym typeface="Helvetica Neue Light"/>
              </a:rPr>
              <a:t> dirigió fue Steven Spielberg</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a:p>
            <a:pPr indent="0" lvl="0" marL="0" marR="0" rtl="0" algn="l">
              <a:spcBef>
                <a:spcPts val="0"/>
              </a:spcBef>
              <a:spcAft>
                <a:spcPts val="0"/>
              </a:spcAft>
              <a:buNone/>
            </a:pPr>
            <a:r>
              <a:t/>
            </a:r>
            <a:endParaRPr>
              <a:solidFill>
                <a:srgbClr val="1E1E1E"/>
              </a:solidFill>
              <a:latin typeface="Helvetica Neue Light"/>
              <a:ea typeface="Helvetica Neue Light"/>
              <a:cs typeface="Helvetica Neue Light"/>
              <a:sym typeface="Helvetica Neue Light"/>
            </a:endParaRPr>
          </a:p>
        </p:txBody>
      </p:sp>
      <p:pic>
        <p:nvPicPr>
          <p:cNvPr id="173" name="Google Shape;173;p23"/>
          <p:cNvPicPr preferRelativeResize="0"/>
          <p:nvPr/>
        </p:nvPicPr>
        <p:blipFill>
          <a:blip r:embed="rId3">
            <a:alphaModFix/>
          </a:blip>
          <a:stretch>
            <a:fillRect/>
          </a:stretch>
        </p:blipFill>
        <p:spPr>
          <a:xfrm>
            <a:off x="1792475" y="2413925"/>
            <a:ext cx="7649800" cy="379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