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Anton"/>
      <p:regular r:id="rId36"/>
    </p:embeddedFont>
    <p:embeddedFont>
      <p:font typeface="PT Sans Narrow"/>
      <p:regular r:id="rId37"/>
      <p:bold r:id="rId38"/>
    </p:embeddedFont>
    <p:embeddedFont>
      <p:font typeface="Helvetica Neue"/>
      <p:regular r:id="rId39"/>
      <p:bold r:id="rId40"/>
      <p:italic r:id="rId41"/>
      <p:boldItalic r:id="rId42"/>
    </p:embeddedFont>
    <p:embeddedFont>
      <p:font typeface="Helvetica Neue Light"/>
      <p:regular r:id="rId43"/>
      <p:bold r:id="rId44"/>
      <p:italic r:id="rId45"/>
      <p:boldItalic r:id="rId46"/>
    </p:embeddedFont>
    <p:embeddedFont>
      <p:font typeface="DM Sans"/>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8">
          <p15:clr>
            <a:srgbClr val="9AA0A6"/>
          </p15:clr>
        </p15:guide>
        <p15:guide id="2" pos="3840">
          <p15:clr>
            <a:srgbClr val="9AA0A6"/>
          </p15:clr>
        </p15:guide>
        <p15:guide id="3" orient="horz" pos="4212">
          <p15:clr>
            <a:srgbClr val="9AA0A6"/>
          </p15:clr>
        </p15:guide>
        <p15:guide id="4" pos="7491">
          <p15:clr>
            <a:srgbClr val="9AA0A6"/>
          </p15:clr>
        </p15:guide>
      </p15:sldGuideLst>
    </p:ext>
    <p:ext uri="http://customooxmlschemas.google.com/">
      <go:slidesCustomData xmlns:go="http://customooxmlschemas.google.com/" r:id="rId55" roundtripDataSignature="AMtx7mggcTTTnJMnA0ZgWUsGLyLNSUkT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8" orient="horz"/>
        <p:guide pos="3840"/>
        <p:guide pos="4212" orient="horz"/>
        <p:guide pos="749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42" Type="http://schemas.openxmlformats.org/officeDocument/2006/relationships/font" Target="fonts/HelveticaNeue-boldItalic.fntdata"/><Relationship Id="rId41" Type="http://schemas.openxmlformats.org/officeDocument/2006/relationships/font" Target="fonts/HelveticaNeue-italic.fntdata"/><Relationship Id="rId44" Type="http://schemas.openxmlformats.org/officeDocument/2006/relationships/font" Target="fonts/HelveticaNeueLight-bold.fntdata"/><Relationship Id="rId43" Type="http://schemas.openxmlformats.org/officeDocument/2006/relationships/font" Target="fonts/HelveticaNeueLight-regular.fntdata"/><Relationship Id="rId46" Type="http://schemas.openxmlformats.org/officeDocument/2006/relationships/font" Target="fonts/HelveticaNeueLight-boldItalic.fntdata"/><Relationship Id="rId45"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MSans-bold.fntdata"/><Relationship Id="rId47" Type="http://schemas.openxmlformats.org/officeDocument/2006/relationships/font" Target="fonts/DMSans-regular.fntdata"/><Relationship Id="rId49" Type="http://schemas.openxmlformats.org/officeDocument/2006/relationships/font" Target="fonts/DM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PTSansNarrow-regular.fntdata"/><Relationship Id="rId36" Type="http://schemas.openxmlformats.org/officeDocument/2006/relationships/font" Target="fonts/Anton-regular.fntdata"/><Relationship Id="rId39" Type="http://schemas.openxmlformats.org/officeDocument/2006/relationships/font" Target="fonts/HelveticaNeue-regular.fntdata"/><Relationship Id="rId38" Type="http://schemas.openxmlformats.org/officeDocument/2006/relationships/font" Target="fonts/PTSansNarrow-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regular.fntdata"/><Relationship Id="rId50" Type="http://schemas.openxmlformats.org/officeDocument/2006/relationships/font" Target="fonts/DMSans-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Contexto: Contexto del proyecto (I.e motivación, situación general del problema, etc.)</a:t>
            </a:r>
            <a:endParaRPr/>
          </a:p>
          <a:p>
            <a:pPr indent="0" lvl="0" marL="0" rtl="0" algn="l">
              <a:lnSpc>
                <a:spcPct val="100000"/>
              </a:lnSpc>
              <a:spcBef>
                <a:spcPts val="0"/>
              </a:spcBef>
              <a:spcAft>
                <a:spcPts val="0"/>
              </a:spcAft>
              <a:buSzPts val="1400"/>
              <a:buNone/>
            </a:pPr>
            <a:r>
              <a:rPr lang="en-US"/>
              <a:t>Audiencia: esto es para que los lectores sepan de primera mano si este es un proyecto que puede beneficiarles.</a:t>
            </a:r>
            <a:endParaRPr/>
          </a:p>
        </p:txBody>
      </p:sp>
      <p:sp>
        <p:nvSpPr>
          <p:cNvPr id="119" name="Google Shape;11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p33"/>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5" name="Google Shape;15;p33"/>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6" name="Google Shape;16;p33"/>
          <p:cNvGrpSpPr/>
          <p:nvPr/>
        </p:nvGrpSpPr>
        <p:grpSpPr>
          <a:xfrm>
            <a:off x="1338859" y="1362666"/>
            <a:ext cx="9515557" cy="203195"/>
            <a:chOff x="1346429" y="1011300"/>
            <a:chExt cx="6452100" cy="152400"/>
          </a:xfrm>
        </p:grpSpPr>
        <p:cxnSp>
          <p:nvCxnSpPr>
            <p:cNvPr id="17" name="Google Shape;17;p3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3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9" name="Google Shape;19;p33"/>
          <p:cNvGrpSpPr/>
          <p:nvPr/>
        </p:nvGrpSpPr>
        <p:grpSpPr>
          <a:xfrm>
            <a:off x="1338868" y="5292001"/>
            <a:ext cx="9515557" cy="203195"/>
            <a:chOff x="1346435" y="3969088"/>
            <a:chExt cx="6452100" cy="152400"/>
          </a:xfrm>
        </p:grpSpPr>
        <p:cxnSp>
          <p:nvCxnSpPr>
            <p:cNvPr id="20" name="Google Shape;20;p3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1" name="Google Shape;21;p3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2" name="Google Shape;22;p33"/>
          <p:cNvSpPr txBox="1"/>
          <p:nvPr>
            <p:ph type="ctrTitle"/>
          </p:nvPr>
        </p:nvSpPr>
        <p:spPr>
          <a:xfrm>
            <a:off x="1338867" y="2335685"/>
            <a:ext cx="9515700" cy="13632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23" name="Google Shape;23;p33"/>
          <p:cNvSpPr txBox="1"/>
          <p:nvPr>
            <p:ph idx="1" type="subTitle"/>
          </p:nvPr>
        </p:nvSpPr>
        <p:spPr>
          <a:xfrm>
            <a:off x="2849633" y="3800052"/>
            <a:ext cx="64941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4" name="Google Shape;24;p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60" name="Shape 60"/>
        <p:cNvGrpSpPr/>
        <p:nvPr/>
      </p:nvGrpSpPr>
      <p:grpSpPr>
        <a:xfrm>
          <a:off x="0" y="0"/>
          <a:ext cx="0" cy="0"/>
          <a:chOff x="0" y="0"/>
          <a:chExt cx="0" cy="0"/>
        </a:xfrm>
      </p:grpSpPr>
      <p:sp>
        <p:nvSpPr>
          <p:cNvPr id="61" name="Google Shape;61;p42"/>
          <p:cNvSpPr txBox="1"/>
          <p:nvPr>
            <p:ph type="title"/>
          </p:nvPr>
        </p:nvSpPr>
        <p:spPr>
          <a:xfrm>
            <a:off x="653667" y="701800"/>
            <a:ext cx="74847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dk2"/>
              </a:buClr>
              <a:buSzPts val="7200"/>
              <a:buNone/>
              <a:defRPr b="0" sz="7200">
                <a:solidFill>
                  <a:schemeClr val="dk2"/>
                </a:solidFill>
              </a:defRPr>
            </a:lvl1pPr>
            <a:lvl2pPr lvl="1" algn="l">
              <a:lnSpc>
                <a:spcPct val="100000"/>
              </a:lnSpc>
              <a:spcBef>
                <a:spcPts val="0"/>
              </a:spcBef>
              <a:spcAft>
                <a:spcPts val="0"/>
              </a:spcAft>
              <a:buClr>
                <a:schemeClr val="dk2"/>
              </a:buClr>
              <a:buSzPts val="7200"/>
              <a:buNone/>
              <a:defRPr b="0" sz="7200">
                <a:solidFill>
                  <a:schemeClr val="dk2"/>
                </a:solidFill>
              </a:defRPr>
            </a:lvl2pPr>
            <a:lvl3pPr lvl="2" algn="l">
              <a:lnSpc>
                <a:spcPct val="100000"/>
              </a:lnSpc>
              <a:spcBef>
                <a:spcPts val="0"/>
              </a:spcBef>
              <a:spcAft>
                <a:spcPts val="0"/>
              </a:spcAft>
              <a:buClr>
                <a:schemeClr val="dk2"/>
              </a:buClr>
              <a:buSzPts val="7200"/>
              <a:buNone/>
              <a:defRPr b="0" sz="7200">
                <a:solidFill>
                  <a:schemeClr val="dk2"/>
                </a:solidFill>
              </a:defRPr>
            </a:lvl3pPr>
            <a:lvl4pPr lvl="3" algn="l">
              <a:lnSpc>
                <a:spcPct val="100000"/>
              </a:lnSpc>
              <a:spcBef>
                <a:spcPts val="0"/>
              </a:spcBef>
              <a:spcAft>
                <a:spcPts val="0"/>
              </a:spcAft>
              <a:buClr>
                <a:schemeClr val="dk2"/>
              </a:buClr>
              <a:buSzPts val="7200"/>
              <a:buNone/>
              <a:defRPr b="0" sz="7200">
                <a:solidFill>
                  <a:schemeClr val="dk2"/>
                </a:solidFill>
              </a:defRPr>
            </a:lvl4pPr>
            <a:lvl5pPr lvl="4" algn="l">
              <a:lnSpc>
                <a:spcPct val="100000"/>
              </a:lnSpc>
              <a:spcBef>
                <a:spcPts val="0"/>
              </a:spcBef>
              <a:spcAft>
                <a:spcPts val="0"/>
              </a:spcAft>
              <a:buClr>
                <a:schemeClr val="dk2"/>
              </a:buClr>
              <a:buSzPts val="7200"/>
              <a:buNone/>
              <a:defRPr b="0" sz="7200">
                <a:solidFill>
                  <a:schemeClr val="dk2"/>
                </a:solidFill>
              </a:defRPr>
            </a:lvl5pPr>
            <a:lvl6pPr lvl="5" algn="l">
              <a:lnSpc>
                <a:spcPct val="100000"/>
              </a:lnSpc>
              <a:spcBef>
                <a:spcPts val="0"/>
              </a:spcBef>
              <a:spcAft>
                <a:spcPts val="0"/>
              </a:spcAft>
              <a:buClr>
                <a:schemeClr val="dk2"/>
              </a:buClr>
              <a:buSzPts val="7200"/>
              <a:buNone/>
              <a:defRPr b="0" sz="7200">
                <a:solidFill>
                  <a:schemeClr val="dk2"/>
                </a:solidFill>
              </a:defRPr>
            </a:lvl6pPr>
            <a:lvl7pPr lvl="6" algn="l">
              <a:lnSpc>
                <a:spcPct val="100000"/>
              </a:lnSpc>
              <a:spcBef>
                <a:spcPts val="0"/>
              </a:spcBef>
              <a:spcAft>
                <a:spcPts val="0"/>
              </a:spcAft>
              <a:buClr>
                <a:schemeClr val="dk2"/>
              </a:buClr>
              <a:buSzPts val="7200"/>
              <a:buNone/>
              <a:defRPr b="0" sz="7200">
                <a:solidFill>
                  <a:schemeClr val="dk2"/>
                </a:solidFill>
              </a:defRPr>
            </a:lvl7pPr>
            <a:lvl8pPr lvl="7" algn="l">
              <a:lnSpc>
                <a:spcPct val="100000"/>
              </a:lnSpc>
              <a:spcBef>
                <a:spcPts val="0"/>
              </a:spcBef>
              <a:spcAft>
                <a:spcPts val="0"/>
              </a:spcAft>
              <a:buClr>
                <a:schemeClr val="dk2"/>
              </a:buClr>
              <a:buSzPts val="7200"/>
              <a:buNone/>
              <a:defRPr b="0" sz="7200">
                <a:solidFill>
                  <a:schemeClr val="dk2"/>
                </a:solidFill>
              </a:defRPr>
            </a:lvl8pPr>
            <a:lvl9pPr lvl="8" algn="l">
              <a:lnSpc>
                <a:spcPct val="100000"/>
              </a:lnSpc>
              <a:spcBef>
                <a:spcPts val="0"/>
              </a:spcBef>
              <a:spcAft>
                <a:spcPts val="0"/>
              </a:spcAft>
              <a:buClr>
                <a:schemeClr val="dk2"/>
              </a:buClr>
              <a:buSzPts val="7200"/>
              <a:buNone/>
              <a:defRPr b="0" sz="7200">
                <a:solidFill>
                  <a:schemeClr val="dk2"/>
                </a:solidFill>
              </a:defRPr>
            </a:lvl9pPr>
          </a:lstStyle>
          <a:p/>
        </p:txBody>
      </p:sp>
      <p:sp>
        <p:nvSpPr>
          <p:cNvPr id="62" name="Google Shape;62;p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43"/>
          <p:cNvSpPr txBox="1"/>
          <p:nvPr>
            <p:ph idx="1" type="body"/>
          </p:nvPr>
        </p:nvSpPr>
        <p:spPr>
          <a:xfrm>
            <a:off x="415600" y="56409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65" name="Google Shape;65;p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4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25"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35"/>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3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29" name="Google Shape;29;p35"/>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0" name="Google Shape;30;p35"/>
          <p:cNvSpPr txBox="1"/>
          <p:nvPr>
            <p:ph idx="1" type="subTitle"/>
          </p:nvPr>
        </p:nvSpPr>
        <p:spPr>
          <a:xfrm>
            <a:off x="354000" y="36358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1" name="Google Shape;31;p35"/>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32" name="Google Shape;32;p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33" name="Shape 33"/>
        <p:cNvGrpSpPr/>
        <p:nvPr/>
      </p:nvGrpSpPr>
      <p:grpSpPr>
        <a:xfrm>
          <a:off x="0" y="0"/>
          <a:ext cx="0" cy="0"/>
          <a:chOff x="0" y="0"/>
          <a:chExt cx="0" cy="0"/>
        </a:xfrm>
      </p:grpSpPr>
      <p:sp>
        <p:nvSpPr>
          <p:cNvPr id="34" name="Google Shape;34;p3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3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 name="Google Shape;36;p3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rm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7" name="Google Shape;37;p36"/>
          <p:cNvSpPr txBox="1"/>
          <p:nvPr>
            <p:ph idx="1" type="body"/>
          </p:nvPr>
        </p:nvSpPr>
        <p:spPr>
          <a:xfrm>
            <a:off x="381000" y="476098"/>
            <a:ext cx="8821800" cy="507900"/>
          </a:xfrm>
          <a:prstGeom prst="rect">
            <a:avLst/>
          </a:prstGeom>
          <a:noFill/>
          <a:ln>
            <a:noFill/>
          </a:ln>
        </p:spPr>
        <p:txBody>
          <a:bodyPr anchorCtr="0" anchor="t" bIns="0" lIns="0" spcFirstLastPara="1" rIns="0" wrap="square" tIns="0">
            <a:normAutofit/>
          </a:bodyPr>
          <a:lstStyle>
            <a:lvl1pPr indent="-228600" lvl="0" marL="457200" marR="0" algn="l">
              <a:lnSpc>
                <a:spcPct val="90000"/>
              </a:lnSpc>
              <a:spcBef>
                <a:spcPts val="100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36"/>
          <p:cNvSpPr txBox="1"/>
          <p:nvPr>
            <p:ph idx="2" type="body"/>
          </p:nvPr>
        </p:nvSpPr>
        <p:spPr>
          <a:xfrm>
            <a:off x="381000" y="983871"/>
            <a:ext cx="6745200" cy="424800"/>
          </a:xfrm>
          <a:prstGeom prst="rect">
            <a:avLst/>
          </a:prstGeom>
          <a:noFill/>
          <a:ln>
            <a:noFill/>
          </a:ln>
        </p:spPr>
        <p:txBody>
          <a:bodyPr anchorCtr="0" anchor="t" bIns="0" lIns="0" spcFirstLastPara="1" rIns="0" wrap="square" tIns="0">
            <a:normAutofit/>
          </a:bodyPr>
          <a:lstStyle>
            <a:lvl1pPr indent="-228600" lvl="0" marL="457200" marR="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81000" lvl="1" marL="914400" marR="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37"/>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41" name="Google Shape;41;p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8"/>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8"/>
          <p:cNvSpPr txBox="1"/>
          <p:nvPr>
            <p:ph type="title"/>
          </p:nvPr>
        </p:nvSpPr>
        <p:spPr>
          <a:xfrm>
            <a:off x="415600" y="1086400"/>
            <a:ext cx="11428500" cy="12561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None/>
              <a:defRPr/>
            </a:lvl2pPr>
            <a:lvl3pPr lvl="2" algn="ctr">
              <a:lnSpc>
                <a:spcPct val="100000"/>
              </a:lnSpc>
              <a:spcBef>
                <a:spcPts val="0"/>
              </a:spcBef>
              <a:spcAft>
                <a:spcPts val="0"/>
              </a:spcAft>
              <a:buSzPts val="4800"/>
              <a:buNone/>
              <a:defRPr/>
            </a:lvl3pPr>
            <a:lvl4pPr lvl="3" algn="ctr">
              <a:lnSpc>
                <a:spcPct val="100000"/>
              </a:lnSpc>
              <a:spcBef>
                <a:spcPts val="0"/>
              </a:spcBef>
              <a:spcAft>
                <a:spcPts val="0"/>
              </a:spcAft>
              <a:buSzPts val="4800"/>
              <a:buNone/>
              <a:defRPr/>
            </a:lvl4pPr>
            <a:lvl5pPr lvl="4" algn="ctr">
              <a:lnSpc>
                <a:spcPct val="100000"/>
              </a:lnSpc>
              <a:spcBef>
                <a:spcPts val="0"/>
              </a:spcBef>
              <a:spcAft>
                <a:spcPts val="0"/>
              </a:spcAft>
              <a:buSzPts val="4800"/>
              <a:buNone/>
              <a:defRPr/>
            </a:lvl5pPr>
            <a:lvl6pPr lvl="5" algn="ctr">
              <a:lnSpc>
                <a:spcPct val="100000"/>
              </a:lnSpc>
              <a:spcBef>
                <a:spcPts val="0"/>
              </a:spcBef>
              <a:spcAft>
                <a:spcPts val="0"/>
              </a:spcAft>
              <a:buSzPts val="4800"/>
              <a:buNone/>
              <a:defRPr/>
            </a:lvl6pPr>
            <a:lvl7pPr lvl="6" algn="ctr">
              <a:lnSpc>
                <a:spcPct val="100000"/>
              </a:lnSpc>
              <a:spcBef>
                <a:spcPts val="0"/>
              </a:spcBef>
              <a:spcAft>
                <a:spcPts val="0"/>
              </a:spcAft>
              <a:buSzPts val="4800"/>
              <a:buNone/>
              <a:defRPr/>
            </a:lvl7pPr>
            <a:lvl8pPr lvl="7" algn="ctr">
              <a:lnSpc>
                <a:spcPct val="100000"/>
              </a:lnSpc>
              <a:spcBef>
                <a:spcPts val="0"/>
              </a:spcBef>
              <a:spcAft>
                <a:spcPts val="0"/>
              </a:spcAft>
              <a:buSzPts val="4800"/>
              <a:buNone/>
              <a:defRPr/>
            </a:lvl8pPr>
            <a:lvl9pPr lvl="8" algn="ctr">
              <a:lnSpc>
                <a:spcPct val="100000"/>
              </a:lnSpc>
              <a:spcBef>
                <a:spcPts val="0"/>
              </a:spcBef>
              <a:spcAft>
                <a:spcPts val="0"/>
              </a:spcAft>
              <a:buSzPts val="4800"/>
              <a:buNone/>
              <a:defRPr/>
            </a:lvl9pPr>
          </a:lstStyle>
          <a:p/>
        </p:txBody>
      </p:sp>
      <p:sp>
        <p:nvSpPr>
          <p:cNvPr id="45" name="Google Shape;45;p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39"/>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9"/>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49" name="Google Shape;49;p39"/>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0" name="Google Shape;50;p3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sp>
        <p:nvSpPr>
          <p:cNvPr id="52" name="Google Shape;52;p40"/>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53" name="Google Shape;53;p40"/>
          <p:cNvSpPr txBox="1"/>
          <p:nvPr>
            <p:ph idx="1" type="body"/>
          </p:nvPr>
        </p:nvSpPr>
        <p:spPr>
          <a:xfrm>
            <a:off x="415600" y="1688233"/>
            <a:ext cx="5333100" cy="44037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4" name="Google Shape;54;p40"/>
          <p:cNvSpPr txBox="1"/>
          <p:nvPr>
            <p:ph idx="2" type="body"/>
          </p:nvPr>
        </p:nvSpPr>
        <p:spPr>
          <a:xfrm>
            <a:off x="6443200" y="1688233"/>
            <a:ext cx="5333100" cy="44037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5" name="Google Shape;55;p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41"/>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8" name="Google Shape;58;p41"/>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9" name="Google Shape;59;p4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9pPr>
          </a:lstStyle>
          <a:p/>
        </p:txBody>
      </p:sp>
      <p:sp>
        <p:nvSpPr>
          <p:cNvPr id="11" name="Google Shape;11;p32"/>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Open Sans"/>
              <a:buChar char="●"/>
              <a:defRPr b="0" i="0" sz="2400" u="none" cap="none" strike="noStrike">
                <a:solidFill>
                  <a:schemeClr val="dk2"/>
                </a:solidFill>
                <a:latin typeface="Open Sans"/>
                <a:ea typeface="Open Sans"/>
                <a:cs typeface="Open Sans"/>
                <a:sym typeface="Open Sans"/>
              </a:defRPr>
            </a:lvl1pPr>
            <a:lvl2pPr indent="-349250" lvl="1" marL="9144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2pPr>
            <a:lvl3pPr indent="-349250" lvl="2" marL="13716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3pPr>
            <a:lvl4pPr indent="-349250" lvl="3" marL="18288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4pPr>
            <a:lvl5pPr indent="-349250" lvl="4" marL="22860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5pPr>
            <a:lvl6pPr indent="-349250" lvl="5" marL="27432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6pPr>
            <a:lvl7pPr indent="-349250" lvl="6" marL="32004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7pPr>
            <a:lvl8pPr indent="-349250" lvl="7" marL="36576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8pPr>
            <a:lvl9pPr indent="-349250" lvl="8" marL="41148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9pPr>
          </a:lstStyle>
          <a:p/>
        </p:txBody>
      </p:sp>
      <p:sp>
        <p:nvSpPr>
          <p:cNvPr id="12" name="Google Shape;12;p3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rapidapi.com/blog/imdb-api-python/" TargetMode="External"/><Relationship Id="rId4" Type="http://schemas.openxmlformats.org/officeDocument/2006/relationships/hyperlink" Target="https://www.boxofficemojo.com/year/worl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txBox="1"/>
          <p:nvPr>
            <p:ph idx="1" type="subTitle"/>
          </p:nvPr>
        </p:nvSpPr>
        <p:spPr>
          <a:xfrm>
            <a:off x="2848958" y="3902102"/>
            <a:ext cx="6494100" cy="1056900"/>
          </a:xfrm>
          <a:prstGeom prst="rect">
            <a:avLst/>
          </a:prstGeom>
          <a:noFill/>
          <a:ln>
            <a:noFill/>
          </a:ln>
        </p:spPr>
        <p:txBody>
          <a:bodyPr anchorCtr="0" anchor="t" bIns="121900" lIns="121900" spcFirstLastPara="1" rIns="121900" wrap="square" tIns="121900">
            <a:noAutofit/>
          </a:bodyPr>
          <a:lstStyle/>
          <a:p>
            <a:pPr indent="0" lvl="0" marL="0" rtl="0" algn="ctr">
              <a:lnSpc>
                <a:spcPct val="80000"/>
              </a:lnSpc>
              <a:spcBef>
                <a:spcPts val="0"/>
              </a:spcBef>
              <a:spcAft>
                <a:spcPts val="0"/>
              </a:spcAft>
              <a:buSzPts val="688"/>
              <a:buNone/>
            </a:pPr>
            <a:r>
              <a:rPr b="1" lang="en-US" sz="2500"/>
              <a:t>Autoras:</a:t>
            </a:r>
            <a:endParaRPr b="1" sz="2500"/>
          </a:p>
          <a:p>
            <a:pPr indent="0" lvl="0" marL="0" rtl="0" algn="ctr">
              <a:lnSpc>
                <a:spcPct val="80000"/>
              </a:lnSpc>
              <a:spcBef>
                <a:spcPts val="0"/>
              </a:spcBef>
              <a:spcAft>
                <a:spcPts val="0"/>
              </a:spcAft>
              <a:buSzPts val="688"/>
              <a:buNone/>
            </a:pPr>
            <a:r>
              <a:rPr b="1" lang="en-US" sz="2500"/>
              <a:t>Natalia Garzon</a:t>
            </a:r>
            <a:endParaRPr b="1" sz="2500"/>
          </a:p>
          <a:p>
            <a:pPr indent="0" lvl="0" marL="0" rtl="0" algn="ctr">
              <a:lnSpc>
                <a:spcPct val="80000"/>
              </a:lnSpc>
              <a:spcBef>
                <a:spcPts val="0"/>
              </a:spcBef>
              <a:spcAft>
                <a:spcPts val="0"/>
              </a:spcAft>
              <a:buSzPts val="688"/>
              <a:buNone/>
            </a:pPr>
            <a:r>
              <a:rPr b="1" lang="en-US" sz="2500"/>
              <a:t>Pamela Casis</a:t>
            </a:r>
            <a:endParaRPr b="1" sz="2500"/>
          </a:p>
        </p:txBody>
      </p:sp>
      <p:sp>
        <p:nvSpPr>
          <p:cNvPr id="74" name="Google Shape;74;p1"/>
          <p:cNvSpPr txBox="1"/>
          <p:nvPr/>
        </p:nvSpPr>
        <p:spPr>
          <a:xfrm>
            <a:off x="1494425" y="1596800"/>
            <a:ext cx="9171300" cy="1938962"/>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r>
              <a:rPr b="0" i="0" lang="en-US" sz="3300" u="none" cap="none" strike="noStrike">
                <a:solidFill>
                  <a:srgbClr val="000000"/>
                </a:solidFill>
                <a:latin typeface="Anton"/>
                <a:ea typeface="Anton"/>
                <a:cs typeface="Anton"/>
                <a:sym typeface="Anton"/>
              </a:rPr>
              <a:t>Producción de Películas</a:t>
            </a:r>
            <a:endParaRPr b="0" i="0" sz="33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Open Sans"/>
                <a:ea typeface="Open Sans"/>
                <a:cs typeface="Open Sans"/>
                <a:sym typeface="Open Sans"/>
              </a:rPr>
              <a:t>¿En qué tipo de películas invertir para obtener mayores ganancias?</a:t>
            </a:r>
            <a:endParaRPr b="1" i="0" sz="2400" u="none" cap="none" strike="noStrike">
              <a:solidFill>
                <a:schemeClr val="dk2"/>
              </a:solidFill>
              <a:latin typeface="Open Sans"/>
              <a:ea typeface="Open Sans"/>
              <a:cs typeface="Open Sans"/>
              <a:sym typeface="Open Sans"/>
            </a:endParaRPr>
          </a:p>
        </p:txBody>
      </p:sp>
      <p:pic>
        <p:nvPicPr>
          <p:cNvPr id="75" name="Google Shape;75;p1"/>
          <p:cNvPicPr preferRelativeResize="0"/>
          <p:nvPr/>
        </p:nvPicPr>
        <p:blipFill rotWithShape="1">
          <a:blip r:embed="rId3">
            <a:alphaModFix/>
          </a:blip>
          <a:srcRect b="0" l="0" r="0" t="0"/>
          <a:stretch/>
        </p:blipFill>
        <p:spPr>
          <a:xfrm>
            <a:off x="5024650" y="5076978"/>
            <a:ext cx="1690800" cy="169560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fontScale="90000"/>
          </a:bodyPr>
          <a:lstStyle/>
          <a:p>
            <a:pPr indent="0" lvl="0" marL="0" rtl="0" algn="ctr">
              <a:lnSpc>
                <a:spcPct val="100000"/>
              </a:lnSpc>
              <a:spcBef>
                <a:spcPts val="0"/>
              </a:spcBef>
              <a:spcAft>
                <a:spcPts val="0"/>
              </a:spcAft>
              <a:buSzPct val="111111"/>
              <a:buNone/>
            </a:pPr>
            <a:r>
              <a:rPr lang="en-US"/>
              <a:t>DATASET :</a:t>
            </a:r>
            <a:br>
              <a:rPr lang="en-US"/>
            </a:br>
            <a:r>
              <a:rPr lang="en-US"/>
              <a:t>movies_metadata.csv</a:t>
            </a:r>
            <a:endParaRPr/>
          </a:p>
        </p:txBody>
      </p:sp>
      <p:sp>
        <p:nvSpPr>
          <p:cNvPr id="186" name="Google Shape;186;p10"/>
          <p:cNvSpPr txBox="1"/>
          <p:nvPr>
            <p:ph idx="1" type="subTitle"/>
          </p:nvPr>
        </p:nvSpPr>
        <p:spPr>
          <a:xfrm>
            <a:off x="354000" y="3635833"/>
            <a:ext cx="5393700" cy="1646700"/>
          </a:xfrm>
          <a:prstGeom prst="rect">
            <a:avLst/>
          </a:prstGeom>
          <a:noFill/>
          <a:ln>
            <a:noFill/>
          </a:ln>
        </p:spPr>
        <p:txBody>
          <a:bodyPr anchorCtr="0" anchor="t" bIns="121900" lIns="121900" spcFirstLastPara="1" rIns="121900" wrap="square" tIns="121900">
            <a:normAutofit fontScale="25000" lnSpcReduction="20000"/>
          </a:bodyPr>
          <a:lstStyle/>
          <a:p>
            <a:pPr indent="-457200" lvl="0" marL="533400" rtl="0" algn="l">
              <a:lnSpc>
                <a:spcPct val="100000"/>
              </a:lnSpc>
              <a:spcBef>
                <a:spcPts val="0"/>
              </a:spcBef>
              <a:spcAft>
                <a:spcPts val="0"/>
              </a:spcAft>
              <a:buSzPct val="140000"/>
              <a:buFont typeface="Arial"/>
              <a:buChar char="•"/>
            </a:pPr>
            <a:r>
              <a:rPr lang="en-US" sz="8000"/>
              <a:t>Corresponde a información complementaria de un dataset de películas que contiene información adicional y relevante.</a:t>
            </a:r>
            <a:endParaRPr/>
          </a:p>
          <a:p>
            <a:pPr indent="-457200" lvl="0" marL="533400" rtl="0" algn="l">
              <a:lnSpc>
                <a:spcPct val="100000"/>
              </a:lnSpc>
              <a:spcBef>
                <a:spcPts val="1200"/>
              </a:spcBef>
              <a:spcAft>
                <a:spcPts val="0"/>
              </a:spcAft>
              <a:buSzPct val="140000"/>
              <a:buFont typeface="Arial"/>
              <a:buChar char="•"/>
            </a:pPr>
            <a:r>
              <a:rPr lang="en-US" sz="8000"/>
              <a:t>Incluye datos de votaciones y popularidad de las películas, así como datos de productoras.</a:t>
            </a:r>
            <a:endParaRPr/>
          </a:p>
          <a:p>
            <a:pPr indent="-457200" lvl="0" marL="533400" rtl="0" algn="l">
              <a:lnSpc>
                <a:spcPct val="100000"/>
              </a:lnSpc>
              <a:spcBef>
                <a:spcPts val="1200"/>
              </a:spcBef>
              <a:spcAft>
                <a:spcPts val="0"/>
              </a:spcAft>
              <a:buSzPct val="140000"/>
              <a:buFont typeface="Arial"/>
              <a:buChar char="•"/>
            </a:pPr>
            <a:r>
              <a:rPr lang="en-US" sz="8000"/>
              <a:t>Contiene 45466 registros.</a:t>
            </a:r>
            <a:endParaRPr/>
          </a:p>
          <a:p>
            <a:pPr indent="-279400" lvl="0" marL="533400" rtl="0" algn="ctr">
              <a:lnSpc>
                <a:spcPct val="100000"/>
              </a:lnSpc>
              <a:spcBef>
                <a:spcPts val="1200"/>
              </a:spcBef>
              <a:spcAft>
                <a:spcPts val="0"/>
              </a:spcAft>
              <a:buSzPts val="2800"/>
              <a:buFont typeface="Arial"/>
              <a:buNone/>
            </a:pPr>
            <a:r>
              <a:t/>
            </a:r>
            <a:endParaRPr/>
          </a:p>
        </p:txBody>
      </p:sp>
      <p:pic>
        <p:nvPicPr>
          <p:cNvPr id="187" name="Google Shape;187;p10"/>
          <p:cNvPicPr preferRelativeResize="0"/>
          <p:nvPr/>
        </p:nvPicPr>
        <p:blipFill rotWithShape="1">
          <a:blip r:embed="rId3">
            <a:alphaModFix/>
          </a:blip>
          <a:srcRect b="0" l="0" r="0" t="0"/>
          <a:stretch/>
        </p:blipFill>
        <p:spPr>
          <a:xfrm>
            <a:off x="7035762" y="415002"/>
            <a:ext cx="4733925" cy="5857875"/>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5600"/>
              <a:buNone/>
            </a:pPr>
            <a:r>
              <a:rPr lang="en-US"/>
              <a:t>DataFrame :</a:t>
            </a:r>
            <a:br>
              <a:rPr lang="en-US"/>
            </a:br>
            <a:r>
              <a:rPr lang="en-US"/>
              <a:t>moviesF</a:t>
            </a:r>
            <a:endParaRPr/>
          </a:p>
        </p:txBody>
      </p:sp>
      <p:sp>
        <p:nvSpPr>
          <p:cNvPr id="194" name="Google Shape;194;p11"/>
          <p:cNvSpPr txBox="1"/>
          <p:nvPr>
            <p:ph idx="1" type="subTitle"/>
          </p:nvPr>
        </p:nvSpPr>
        <p:spPr>
          <a:xfrm>
            <a:off x="354000" y="3635833"/>
            <a:ext cx="5393700" cy="1646700"/>
          </a:xfrm>
          <a:prstGeom prst="rect">
            <a:avLst/>
          </a:prstGeom>
          <a:noFill/>
          <a:ln>
            <a:noFill/>
          </a:ln>
        </p:spPr>
        <p:txBody>
          <a:bodyPr anchorCtr="0" anchor="t" bIns="121900" lIns="121900" spcFirstLastPara="1" rIns="121900" wrap="square" tIns="121900">
            <a:normAutofit fontScale="25000" lnSpcReduction="20000"/>
          </a:bodyPr>
          <a:lstStyle/>
          <a:p>
            <a:pPr indent="-457200" lvl="0" marL="533400" rtl="0" algn="l">
              <a:lnSpc>
                <a:spcPct val="100000"/>
              </a:lnSpc>
              <a:spcBef>
                <a:spcPts val="0"/>
              </a:spcBef>
              <a:spcAft>
                <a:spcPts val="0"/>
              </a:spcAft>
              <a:buSzPct val="140000"/>
              <a:buFont typeface="Arial"/>
              <a:buChar char="•"/>
            </a:pPr>
            <a:r>
              <a:rPr lang="en-US" sz="8000"/>
              <a:t>Corresponde al DataFrame final que contiene las características que vamos a utilizar para el análisis durante todo el notebook.</a:t>
            </a:r>
            <a:endParaRPr sz="8000"/>
          </a:p>
          <a:p>
            <a:pPr indent="-457200" lvl="0" marL="533400" rtl="0" algn="l">
              <a:lnSpc>
                <a:spcPct val="100000"/>
              </a:lnSpc>
              <a:spcBef>
                <a:spcPts val="1200"/>
              </a:spcBef>
              <a:spcAft>
                <a:spcPts val="0"/>
              </a:spcAft>
              <a:buSzPct val="140000"/>
              <a:buFont typeface="Arial"/>
              <a:buChar char="•"/>
            </a:pPr>
            <a:r>
              <a:rPr lang="en-US" sz="8000"/>
              <a:t>Contiene 4596 registros.</a:t>
            </a:r>
            <a:endParaRPr/>
          </a:p>
          <a:p>
            <a:pPr indent="-279400" lvl="0" marL="533400" rtl="0" algn="ctr">
              <a:lnSpc>
                <a:spcPct val="100000"/>
              </a:lnSpc>
              <a:spcBef>
                <a:spcPts val="1200"/>
              </a:spcBef>
              <a:spcAft>
                <a:spcPts val="0"/>
              </a:spcAft>
              <a:buSzPts val="2800"/>
              <a:buFont typeface="Arial"/>
              <a:buNone/>
            </a:pPr>
            <a:r>
              <a:t/>
            </a:r>
            <a:endParaRPr/>
          </a:p>
        </p:txBody>
      </p:sp>
      <p:pic>
        <p:nvPicPr>
          <p:cNvPr id="195" name="Google Shape;195;p11"/>
          <p:cNvPicPr preferRelativeResize="0"/>
          <p:nvPr/>
        </p:nvPicPr>
        <p:blipFill rotWithShape="1">
          <a:blip r:embed="rId3">
            <a:alphaModFix/>
          </a:blip>
          <a:srcRect b="0" l="0" r="0" t="0"/>
          <a:stretch/>
        </p:blipFill>
        <p:spPr>
          <a:xfrm>
            <a:off x="7254272" y="348976"/>
            <a:ext cx="3855162" cy="6248815"/>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2"/>
          <p:cNvPicPr preferRelativeResize="0"/>
          <p:nvPr/>
        </p:nvPicPr>
        <p:blipFill rotWithShape="1">
          <a:blip r:embed="rId3">
            <a:alphaModFix/>
          </a:blip>
          <a:srcRect b="0" l="4299" r="4153" t="0"/>
          <a:stretch/>
        </p:blipFill>
        <p:spPr>
          <a:xfrm>
            <a:off x="8306232" y="1215949"/>
            <a:ext cx="3707349" cy="2116278"/>
          </a:xfrm>
          <a:prstGeom prst="rect">
            <a:avLst/>
          </a:prstGeom>
          <a:noFill/>
          <a:ln>
            <a:noFill/>
          </a:ln>
          <a:effectLst>
            <a:outerShdw blurRad="292100" rotWithShape="0" algn="tl" dir="2700000" dist="139700">
              <a:srgbClr val="333333">
                <a:alpha val="64705"/>
              </a:srgbClr>
            </a:outerShdw>
          </a:effectLst>
        </p:spPr>
      </p:pic>
      <p:pic>
        <p:nvPicPr>
          <p:cNvPr id="201" name="Google Shape;201;p12"/>
          <p:cNvPicPr preferRelativeResize="0"/>
          <p:nvPr/>
        </p:nvPicPr>
        <p:blipFill rotWithShape="1">
          <a:blip r:embed="rId4">
            <a:alphaModFix/>
          </a:blip>
          <a:srcRect b="7495" l="6995" r="0" t="9830"/>
          <a:stretch/>
        </p:blipFill>
        <p:spPr>
          <a:xfrm>
            <a:off x="6199372" y="2881616"/>
            <a:ext cx="3716656" cy="2116275"/>
          </a:xfrm>
          <a:prstGeom prst="rect">
            <a:avLst/>
          </a:prstGeom>
          <a:noFill/>
          <a:ln>
            <a:noFill/>
          </a:ln>
          <a:effectLst>
            <a:outerShdw blurRad="292100" rotWithShape="0" algn="tl" dir="2700000" dist="139700">
              <a:srgbClr val="333333">
                <a:alpha val="64705"/>
              </a:srgbClr>
            </a:outerShdw>
          </a:effectLst>
        </p:spPr>
      </p:pic>
      <p:pic>
        <p:nvPicPr>
          <p:cNvPr id="202" name="Google Shape;202;p12"/>
          <p:cNvPicPr preferRelativeResize="0"/>
          <p:nvPr/>
        </p:nvPicPr>
        <p:blipFill rotWithShape="1">
          <a:blip r:embed="rId5">
            <a:alphaModFix/>
          </a:blip>
          <a:srcRect b="14421" l="0" r="0" t="0"/>
          <a:stretch/>
        </p:blipFill>
        <p:spPr>
          <a:xfrm>
            <a:off x="6213600" y="129924"/>
            <a:ext cx="3688201" cy="2100353"/>
          </a:xfrm>
          <a:prstGeom prst="rect">
            <a:avLst/>
          </a:prstGeom>
          <a:noFill/>
          <a:ln>
            <a:noFill/>
          </a:ln>
          <a:effectLst>
            <a:outerShdw blurRad="292100" rotWithShape="0" algn="tl" dir="2700000" dist="139700">
              <a:srgbClr val="333333">
                <a:alpha val="64705"/>
              </a:srgbClr>
            </a:outerShdw>
          </a:effectLst>
        </p:spPr>
      </p:pic>
      <p:pic>
        <p:nvPicPr>
          <p:cNvPr id="203" name="Google Shape;203;p12"/>
          <p:cNvPicPr preferRelativeResize="0"/>
          <p:nvPr/>
        </p:nvPicPr>
        <p:blipFill rotWithShape="1">
          <a:blip r:embed="rId6">
            <a:alphaModFix/>
          </a:blip>
          <a:srcRect b="0" l="0" r="0" t="0"/>
          <a:stretch/>
        </p:blipFill>
        <p:spPr>
          <a:xfrm>
            <a:off x="8306232" y="4591091"/>
            <a:ext cx="3707349" cy="2095459"/>
          </a:xfrm>
          <a:prstGeom prst="rect">
            <a:avLst/>
          </a:prstGeom>
          <a:noFill/>
          <a:ln>
            <a:noFill/>
          </a:ln>
          <a:effectLst>
            <a:outerShdw blurRad="292100" rotWithShape="0" algn="tl" dir="2700000" dist="139700">
              <a:srgbClr val="333333">
                <a:alpha val="64705"/>
              </a:srgbClr>
            </a:outerShdw>
          </a:effectLst>
        </p:spPr>
      </p:pic>
      <p:sp>
        <p:nvSpPr>
          <p:cNvPr id="204" name="Google Shape;204;p12"/>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5600"/>
              <a:buNone/>
            </a:pPr>
            <a:r>
              <a:rPr lang="en-US"/>
              <a:t>4. Análisis Exploratorio - EDA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571500" y="181775"/>
            <a:ext cx="110490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1. ¿Cuáles son las 5 películas que han tenido más presupuesto y más ganancias?</a:t>
            </a:r>
            <a:endParaRPr b="0" sz="3920"/>
          </a:p>
        </p:txBody>
      </p:sp>
      <p:sp>
        <p:nvSpPr>
          <p:cNvPr id="211" name="Google Shape;211;p13"/>
          <p:cNvSpPr/>
          <p:nvPr/>
        </p:nvSpPr>
        <p:spPr>
          <a:xfrm>
            <a:off x="571499" y="1751400"/>
            <a:ext cx="4085561" cy="45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800" u="none" cap="none" strike="noStrike">
                <a:solidFill>
                  <a:schemeClr val="accent1"/>
                </a:solidFill>
                <a:latin typeface="PT Sans Narrow"/>
                <a:ea typeface="PT Sans Narrow"/>
                <a:cs typeface="PT Sans Narrow"/>
                <a:sym typeface="PT Sans Narrow"/>
              </a:rPr>
              <a:t>Películas con más presupuesto:</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1E1E1E"/>
                </a:solidFill>
                <a:latin typeface="Helvetica Neue Light"/>
                <a:ea typeface="Helvetica Neue Light"/>
                <a:cs typeface="Helvetica Neue Light"/>
                <a:sym typeface="Helvetica Neue Light"/>
              </a:rPr>
              <a:t>En el siguiente gráfico podemos observar el top 5 de películas con mayor presupuesto.</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p:txBody>
      </p:sp>
      <p:pic>
        <p:nvPicPr>
          <p:cNvPr id="212" name="Google Shape;212;p13"/>
          <p:cNvPicPr preferRelativeResize="0"/>
          <p:nvPr/>
        </p:nvPicPr>
        <p:blipFill rotWithShape="1">
          <a:blip r:embed="rId3">
            <a:alphaModFix/>
          </a:blip>
          <a:srcRect b="0" l="0" r="0" t="0"/>
          <a:stretch/>
        </p:blipFill>
        <p:spPr>
          <a:xfrm>
            <a:off x="5257800" y="1751400"/>
            <a:ext cx="6362700" cy="4533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4"/>
          <p:cNvPicPr preferRelativeResize="0"/>
          <p:nvPr/>
        </p:nvPicPr>
        <p:blipFill rotWithShape="1">
          <a:blip r:embed="rId3">
            <a:alphaModFix/>
          </a:blip>
          <a:srcRect b="0" l="0" r="0" t="0"/>
          <a:stretch/>
        </p:blipFill>
        <p:spPr>
          <a:xfrm>
            <a:off x="5816681" y="1557452"/>
            <a:ext cx="6075282" cy="5151987"/>
          </a:xfrm>
          <a:prstGeom prst="rect">
            <a:avLst/>
          </a:prstGeom>
          <a:noFill/>
          <a:ln>
            <a:noFill/>
          </a:ln>
        </p:spPr>
      </p:pic>
      <p:sp>
        <p:nvSpPr>
          <p:cNvPr id="219" name="Google Shape;219;p14"/>
          <p:cNvSpPr txBox="1"/>
          <p:nvPr>
            <p:ph type="title"/>
          </p:nvPr>
        </p:nvSpPr>
        <p:spPr>
          <a:xfrm>
            <a:off x="571500" y="181775"/>
            <a:ext cx="110490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1. ¿Cuáles son las 5 películas que han tenido más presupuesto y más ganancias?</a:t>
            </a:r>
            <a:endParaRPr b="0" sz="3920"/>
          </a:p>
        </p:txBody>
      </p:sp>
      <p:sp>
        <p:nvSpPr>
          <p:cNvPr id="220" name="Google Shape;220;p14"/>
          <p:cNvSpPr/>
          <p:nvPr/>
        </p:nvSpPr>
        <p:spPr>
          <a:xfrm>
            <a:off x="571500" y="1751400"/>
            <a:ext cx="4369500" cy="45337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800" u="none" cap="none" strike="noStrike">
                <a:solidFill>
                  <a:schemeClr val="accent1"/>
                </a:solidFill>
                <a:latin typeface="PT Sans Narrow"/>
                <a:ea typeface="PT Sans Narrow"/>
                <a:cs typeface="PT Sans Narrow"/>
                <a:sym typeface="PT Sans Narrow"/>
              </a:rPr>
              <a:t>Películas con más ganancias:</a:t>
            </a:r>
            <a:endParaRPr b="0" i="0" sz="2800" u="none" cap="none" strike="noStrike">
              <a:solidFill>
                <a:schemeClr val="accent1"/>
              </a:solidFill>
              <a:latin typeface="PT Sans Narrow"/>
              <a:ea typeface="PT Sans Narrow"/>
              <a:cs typeface="PT Sans Narrow"/>
              <a:sym typeface="PT Sans Narrow"/>
            </a:endParaRPr>
          </a:p>
          <a:p>
            <a:pPr indent="0" lvl="0" marL="0" marR="0" rtl="0" algn="l">
              <a:lnSpc>
                <a:spcPct val="100000"/>
              </a:lnSpc>
              <a:spcBef>
                <a:spcPts val="0"/>
              </a:spcBef>
              <a:spcAft>
                <a:spcPts val="0"/>
              </a:spcAft>
              <a:buNone/>
            </a:pPr>
            <a:r>
              <a:rPr b="0" i="0" lang="en-US" sz="1400" u="none" cap="none" strike="noStrike">
                <a:solidFill>
                  <a:srgbClr val="1E1E1E"/>
                </a:solidFill>
                <a:latin typeface="Helvetica Neue Light"/>
                <a:ea typeface="Helvetica Neue Light"/>
                <a:cs typeface="Helvetica Neue Light"/>
                <a:sym typeface="Helvetica Neue Light"/>
              </a:rPr>
              <a:t>En el siguiente gráfico podemos observar el top 5 de películas con mayor ganancia.</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571500" y="181775"/>
            <a:ext cx="110490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1. ¿Cuáles son las 5 películas que han tenido más presupuesto y más ganancias?</a:t>
            </a:r>
            <a:endParaRPr b="0" sz="3920"/>
          </a:p>
        </p:txBody>
      </p:sp>
      <p:sp>
        <p:nvSpPr>
          <p:cNvPr id="227" name="Google Shape;227;p15"/>
          <p:cNvSpPr/>
          <p:nvPr/>
        </p:nvSpPr>
        <p:spPr>
          <a:xfrm>
            <a:off x="3911250" y="6272451"/>
            <a:ext cx="4369500" cy="2971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1E1E1E"/>
                </a:solidFill>
                <a:latin typeface="Helvetica Neue"/>
                <a:ea typeface="Helvetica Neue"/>
                <a:cs typeface="Helvetica Neue"/>
                <a:sym typeface="Helvetica Neue"/>
              </a:rPr>
              <a:t>(Gráfico 3)</a:t>
            </a:r>
            <a:endParaRPr b="0" i="0" sz="1400" u="none" cap="none" strike="noStrike">
              <a:solidFill>
                <a:srgbClr val="1E1E1E"/>
              </a:solidFill>
              <a:latin typeface="Helvetica Neue Light"/>
              <a:ea typeface="Helvetica Neue Light"/>
              <a:cs typeface="Helvetica Neue Light"/>
              <a:sym typeface="Helvetica Neue Light"/>
            </a:endParaRPr>
          </a:p>
        </p:txBody>
      </p:sp>
      <p:sp>
        <p:nvSpPr>
          <p:cNvPr id="228" name="Google Shape;228;p15"/>
          <p:cNvSpPr/>
          <p:nvPr/>
        </p:nvSpPr>
        <p:spPr>
          <a:xfrm>
            <a:off x="571499" y="1751400"/>
            <a:ext cx="11320463" cy="126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800" u="none" cap="none" strike="noStrike">
                <a:solidFill>
                  <a:schemeClr val="accent1"/>
                </a:solidFill>
                <a:latin typeface="PT Sans Narrow"/>
                <a:ea typeface="PT Sans Narrow"/>
                <a:cs typeface="PT Sans Narrow"/>
                <a:sym typeface="PT Sans Narrow"/>
              </a:rPr>
              <a:t>Ganancias Vs. Presupuesto:</a:t>
            </a:r>
            <a:endParaRPr b="0" i="0" sz="2800" u="none" cap="none" strike="noStrike">
              <a:solidFill>
                <a:schemeClr val="accent1"/>
              </a:solidFill>
              <a:latin typeface="PT Sans Narrow"/>
              <a:ea typeface="PT Sans Narrow"/>
              <a:cs typeface="PT Sans Narrow"/>
              <a:sym typeface="PT Sans Narrow"/>
            </a:endParaRPr>
          </a:p>
          <a:p>
            <a:pPr indent="0" lvl="0" marL="0" marR="0" rtl="0" algn="l">
              <a:lnSpc>
                <a:spcPct val="100000"/>
              </a:lnSpc>
              <a:spcBef>
                <a:spcPts val="0"/>
              </a:spcBef>
              <a:spcAft>
                <a:spcPts val="0"/>
              </a:spcAft>
              <a:buNone/>
            </a:pPr>
            <a:r>
              <a:rPr b="0" i="0" lang="en-US" sz="1400" u="none" cap="none" strike="noStrike">
                <a:solidFill>
                  <a:srgbClr val="1E1E1E"/>
                </a:solidFill>
                <a:latin typeface="Helvetica Neue Light"/>
                <a:ea typeface="Helvetica Neue Light"/>
                <a:cs typeface="Helvetica Neue Light"/>
                <a:sym typeface="Helvetica Neue Light"/>
              </a:rPr>
              <a:t>En la Fig (1): podemos ver que hay correlación entre el presupuesto y los ingresos. En la Fig (2) confirma que existe una correlación entre ambas variables, que es la transformación logarítmica de los ingresos y la transformación logarítmica del presupuesto.</a:t>
            </a:r>
            <a:endParaRPr/>
          </a:p>
          <a:p>
            <a:pPr indent="0" lvl="0" marL="0" marR="0" rtl="0" algn="l">
              <a:lnSpc>
                <a:spcPct val="100000"/>
              </a:lnSpc>
              <a:spcBef>
                <a:spcPts val="0"/>
              </a:spcBef>
              <a:spcAft>
                <a:spcPts val="0"/>
              </a:spcAft>
              <a:buNone/>
            </a:pPr>
            <a:r>
              <a:rPr b="0" i="0" lang="en-US" sz="1400" u="none" cap="none" strike="noStrike">
                <a:solidFill>
                  <a:srgbClr val="1E1E1E"/>
                </a:solidFill>
                <a:latin typeface="Helvetica Neue Light"/>
                <a:ea typeface="Helvetica Neue Light"/>
                <a:cs typeface="Helvetica Neue Light"/>
                <a:sym typeface="Helvetica Neue Light"/>
              </a:rPr>
              <a:t>Por lo que podemos decir que existe un estándar entre el dinero invertido y los ingresos obtenidos, que es proporcional, a mayor inversión, mayor ingreso. (X=Budget, Y=Ganancias)</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p:txBody>
      </p:sp>
      <p:pic>
        <p:nvPicPr>
          <p:cNvPr id="229" name="Google Shape;229;p15"/>
          <p:cNvPicPr preferRelativeResize="0"/>
          <p:nvPr/>
        </p:nvPicPr>
        <p:blipFill rotWithShape="1">
          <a:blip r:embed="rId3">
            <a:alphaModFix/>
          </a:blip>
          <a:srcRect b="0" l="0" r="0" t="0"/>
          <a:stretch/>
        </p:blipFill>
        <p:spPr>
          <a:xfrm>
            <a:off x="2995612" y="3190875"/>
            <a:ext cx="6200775" cy="366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415600" y="181775"/>
            <a:ext cx="113607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1.1.¿Existe una relación directa entre el presupuesto invertido y la ganancia de una película a lo largo de los años?</a:t>
            </a:r>
            <a:endParaRPr b="0" sz="3920"/>
          </a:p>
        </p:txBody>
      </p:sp>
      <p:sp>
        <p:nvSpPr>
          <p:cNvPr id="236" name="Google Shape;236;p16"/>
          <p:cNvSpPr/>
          <p:nvPr/>
        </p:nvSpPr>
        <p:spPr>
          <a:xfrm>
            <a:off x="729550" y="1610998"/>
            <a:ext cx="10732800" cy="760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400" u="none" cap="none" strike="noStrike">
                <a:solidFill>
                  <a:srgbClr val="1E1E1E"/>
                </a:solidFill>
                <a:latin typeface="Helvetica Neue"/>
                <a:ea typeface="Helvetica Neue"/>
                <a:cs typeface="Helvetica Neue"/>
                <a:sym typeface="Helvetica Neue"/>
              </a:rPr>
              <a:t>En el siguiente gráfico podemos ver que</a:t>
            </a:r>
            <a:r>
              <a:rPr b="0" i="0" lang="en-US" sz="1400" u="none" cap="none" strike="noStrike">
                <a:solidFill>
                  <a:srgbClr val="1E1E1E"/>
                </a:solidFill>
                <a:latin typeface="Helvetica Neue Light"/>
                <a:ea typeface="Helvetica Neue Light"/>
                <a:cs typeface="Helvetica Neue Light"/>
                <a:sym typeface="Helvetica Neue Light"/>
              </a:rPr>
              <a:t> a lo largo de los años, hasta 1990 aproximadamente, el presupuesto invertido era el mismo que las ganancias. A partir de 1990 podemos decir que a pesar de que ambas variables tienen una tendencia a aumentar, no siempre las ganancias se incrementan con el presupuesto, de hecho hay picos que indican lo contrario.</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p:txBody>
      </p:sp>
      <p:pic>
        <p:nvPicPr>
          <p:cNvPr id="237" name="Google Shape;237;p16"/>
          <p:cNvPicPr preferRelativeResize="0"/>
          <p:nvPr/>
        </p:nvPicPr>
        <p:blipFill rotWithShape="1">
          <a:blip r:embed="rId3">
            <a:alphaModFix/>
          </a:blip>
          <a:srcRect b="0" l="0" r="0" t="0"/>
          <a:stretch/>
        </p:blipFill>
        <p:spPr>
          <a:xfrm>
            <a:off x="2183169" y="2371498"/>
            <a:ext cx="7825562" cy="4486502"/>
          </a:xfrm>
          <a:prstGeom prst="rect">
            <a:avLst/>
          </a:prstGeom>
          <a:noFill/>
          <a:ln>
            <a:noFill/>
          </a:ln>
        </p:spPr>
      </p:pic>
      <p:grpSp>
        <p:nvGrpSpPr>
          <p:cNvPr id="238" name="Google Shape;238;p16"/>
          <p:cNvGrpSpPr/>
          <p:nvPr/>
        </p:nvGrpSpPr>
        <p:grpSpPr>
          <a:xfrm>
            <a:off x="10384533" y="5130491"/>
            <a:ext cx="1391767" cy="307777"/>
            <a:chOff x="10834577" y="4162929"/>
            <a:chExt cx="1391767" cy="307777"/>
          </a:xfrm>
        </p:grpSpPr>
        <p:sp>
          <p:nvSpPr>
            <p:cNvPr id="239" name="Google Shape;239;p16"/>
            <p:cNvSpPr/>
            <p:nvPr/>
          </p:nvSpPr>
          <p:spPr>
            <a:xfrm>
              <a:off x="10834577" y="4231758"/>
              <a:ext cx="202018" cy="170121"/>
            </a:xfrm>
            <a:prstGeom prst="rect">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0" name="Google Shape;240;p16"/>
            <p:cNvSpPr txBox="1"/>
            <p:nvPr/>
          </p:nvSpPr>
          <p:spPr>
            <a:xfrm>
              <a:off x="11036595" y="4162929"/>
              <a:ext cx="118974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Presupuesto</a:t>
              </a:r>
              <a:endParaRPr b="0" i="0" sz="1400" u="none" cap="none" strike="noStrike">
                <a:solidFill>
                  <a:srgbClr val="000000"/>
                </a:solidFill>
                <a:latin typeface="Arial"/>
                <a:ea typeface="Arial"/>
                <a:cs typeface="Arial"/>
                <a:sym typeface="Arial"/>
              </a:endParaRPr>
            </a:p>
          </p:txBody>
        </p:sp>
      </p:grpSp>
      <p:grpSp>
        <p:nvGrpSpPr>
          <p:cNvPr id="241" name="Google Shape;241;p16"/>
          <p:cNvGrpSpPr/>
          <p:nvPr/>
        </p:nvGrpSpPr>
        <p:grpSpPr>
          <a:xfrm>
            <a:off x="10384533" y="5522760"/>
            <a:ext cx="1242688" cy="307777"/>
            <a:chOff x="10834577" y="4162929"/>
            <a:chExt cx="1242688" cy="307777"/>
          </a:xfrm>
        </p:grpSpPr>
        <p:sp>
          <p:nvSpPr>
            <p:cNvPr id="242" name="Google Shape;242;p16"/>
            <p:cNvSpPr/>
            <p:nvPr/>
          </p:nvSpPr>
          <p:spPr>
            <a:xfrm>
              <a:off x="10834577" y="4231758"/>
              <a:ext cx="202018" cy="170121"/>
            </a:xfrm>
            <a:prstGeom prst="rect">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3" name="Google Shape;243;p16"/>
            <p:cNvSpPr txBox="1"/>
            <p:nvPr/>
          </p:nvSpPr>
          <p:spPr>
            <a:xfrm>
              <a:off x="11036595" y="4162929"/>
              <a:ext cx="10406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Ganancias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txBox="1"/>
          <p:nvPr>
            <p:ph type="title"/>
          </p:nvPr>
        </p:nvSpPr>
        <p:spPr>
          <a:xfrm>
            <a:off x="571500" y="181775"/>
            <a:ext cx="110490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2. ¿Cuál es el top 10 del director(a) y actor/actriz que han participado en películas con mayor ganancias?</a:t>
            </a:r>
            <a:endParaRPr b="0" sz="3920"/>
          </a:p>
        </p:txBody>
      </p:sp>
      <p:pic>
        <p:nvPicPr>
          <p:cNvPr id="250" name="Google Shape;250;p17"/>
          <p:cNvPicPr preferRelativeResize="0"/>
          <p:nvPr/>
        </p:nvPicPr>
        <p:blipFill rotWithShape="1">
          <a:blip r:embed="rId3">
            <a:alphaModFix/>
          </a:blip>
          <a:srcRect b="0" l="0" r="0" t="0"/>
          <a:stretch/>
        </p:blipFill>
        <p:spPr>
          <a:xfrm>
            <a:off x="2805334" y="2305050"/>
            <a:ext cx="6162675" cy="4381500"/>
          </a:xfrm>
          <a:prstGeom prst="rect">
            <a:avLst/>
          </a:prstGeom>
          <a:noFill/>
          <a:ln>
            <a:noFill/>
          </a:ln>
        </p:spPr>
      </p:pic>
      <p:sp>
        <p:nvSpPr>
          <p:cNvPr id="251" name="Google Shape;251;p17"/>
          <p:cNvSpPr/>
          <p:nvPr/>
        </p:nvSpPr>
        <p:spPr>
          <a:xfrm>
            <a:off x="571499" y="1751400"/>
            <a:ext cx="11320463" cy="5558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1E1E1E"/>
                </a:solidFill>
                <a:latin typeface="Helvetica Neue"/>
                <a:ea typeface="Helvetica Neue"/>
                <a:cs typeface="Helvetica Neue"/>
                <a:sym typeface="Helvetica Neue"/>
              </a:rPr>
              <a:t>Los gráficos que se muestran a continuación, n</a:t>
            </a:r>
            <a:r>
              <a:rPr b="0" i="0" lang="en-US" sz="1400" u="none" cap="none" strike="noStrike">
                <a:solidFill>
                  <a:srgbClr val="1E1E1E"/>
                </a:solidFill>
                <a:latin typeface="Helvetica Neue Light"/>
                <a:ea typeface="Helvetica Neue Light"/>
                <a:cs typeface="Helvetica Neue Light"/>
                <a:sym typeface="Helvetica Neue Light"/>
              </a:rPr>
              <a:t>os indican que el actor que ha hecho más películas en los últimos tiempo ha sido </a:t>
            </a:r>
            <a:r>
              <a:rPr b="1" i="0" lang="en-US" sz="1400" u="none" cap="none" strike="noStrike">
                <a:solidFill>
                  <a:srgbClr val="1E1E1E"/>
                </a:solidFill>
                <a:latin typeface="Helvetica Neue Light"/>
                <a:ea typeface="Helvetica Neue Light"/>
                <a:cs typeface="Helvetica Neue Light"/>
                <a:sym typeface="Helvetica Neue Light"/>
              </a:rPr>
              <a:t>Robert de Niro</a:t>
            </a:r>
            <a:r>
              <a:rPr b="0" i="0" lang="en-US" sz="1400" u="none" cap="none" strike="noStrike">
                <a:solidFill>
                  <a:srgbClr val="1E1E1E"/>
                </a:solidFill>
                <a:latin typeface="Helvetica Neue Light"/>
                <a:ea typeface="Helvetica Neue Light"/>
                <a:cs typeface="Helvetica Neue Light"/>
                <a:sym typeface="Helvetica Neue Light"/>
              </a:rPr>
              <a:t> y ell director  que más películas dirigió fue </a:t>
            </a:r>
            <a:r>
              <a:rPr b="1" i="0" lang="en-US" sz="1400" u="none" cap="none" strike="noStrike">
                <a:solidFill>
                  <a:srgbClr val="1E1E1E"/>
                </a:solidFill>
                <a:latin typeface="Helvetica Neue Light"/>
                <a:ea typeface="Helvetica Neue Light"/>
                <a:cs typeface="Helvetica Neue Light"/>
                <a:sym typeface="Helvetica Neue Light"/>
              </a:rPr>
              <a:t>Steven Spielberg</a:t>
            </a:r>
            <a:r>
              <a:rPr b="0" i="0" lang="en-US" sz="1400" u="none" cap="none" strike="noStrike">
                <a:solidFill>
                  <a:srgbClr val="1E1E1E"/>
                </a:solidFill>
                <a:latin typeface="Helvetica Neue Light"/>
                <a:ea typeface="Helvetica Neue Light"/>
                <a:cs typeface="Helvetica Neue Light"/>
                <a:sym typeface="Helvetica Neue Light"/>
              </a:rPr>
              <a:t>.</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type="title"/>
          </p:nvPr>
        </p:nvSpPr>
        <p:spPr>
          <a:xfrm>
            <a:off x="571500" y="181775"/>
            <a:ext cx="110490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3. ¿Cuáles son los 5 géneros cinematográficos que más ganancias han obtenido?</a:t>
            </a:r>
            <a:endParaRPr b="0" sz="3920"/>
          </a:p>
        </p:txBody>
      </p:sp>
      <p:sp>
        <p:nvSpPr>
          <p:cNvPr id="258" name="Google Shape;258;p18"/>
          <p:cNvSpPr/>
          <p:nvPr/>
        </p:nvSpPr>
        <p:spPr>
          <a:xfrm>
            <a:off x="571500" y="1751400"/>
            <a:ext cx="4369500" cy="493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1E1E1E"/>
                </a:solidFill>
                <a:latin typeface="Helvetica Neue"/>
                <a:ea typeface="Helvetica Neue"/>
                <a:cs typeface="Helvetica Neue"/>
                <a:sym typeface="Helvetica Neue"/>
              </a:rPr>
              <a:t>Los gráficos de la derecha, n</a:t>
            </a:r>
            <a:r>
              <a:rPr b="0" i="0" lang="en-US" sz="1400" u="none" cap="none" strike="noStrike">
                <a:solidFill>
                  <a:srgbClr val="1E1E1E"/>
                </a:solidFill>
                <a:latin typeface="Helvetica Neue Light"/>
                <a:ea typeface="Helvetica Neue Light"/>
                <a:cs typeface="Helvetica Neue Light"/>
                <a:sym typeface="Helvetica Neue Light"/>
              </a:rPr>
              <a:t>os muestran los 5 géneros que representan a las películas que más ganancia han generado en el período analizado (1988-2016).</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p:txBody>
      </p:sp>
      <p:pic>
        <p:nvPicPr>
          <p:cNvPr id="259" name="Google Shape;259;p18"/>
          <p:cNvPicPr preferRelativeResize="0"/>
          <p:nvPr/>
        </p:nvPicPr>
        <p:blipFill rotWithShape="1">
          <a:blip r:embed="rId3">
            <a:alphaModFix/>
          </a:blip>
          <a:srcRect b="0" l="0" r="0" t="0"/>
          <a:stretch/>
        </p:blipFill>
        <p:spPr>
          <a:xfrm>
            <a:off x="5624513" y="1536700"/>
            <a:ext cx="6267450" cy="4057650"/>
          </a:xfrm>
          <a:prstGeom prst="rect">
            <a:avLst/>
          </a:prstGeom>
          <a:noFill/>
          <a:ln>
            <a:noFill/>
          </a:ln>
        </p:spPr>
      </p:pic>
      <p:sp>
        <p:nvSpPr>
          <p:cNvPr id="260" name="Google Shape;260;p18"/>
          <p:cNvSpPr/>
          <p:nvPr/>
        </p:nvSpPr>
        <p:spPr>
          <a:xfrm>
            <a:off x="6525863" y="6389410"/>
            <a:ext cx="4369500" cy="2971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1E1E1E"/>
                </a:solidFill>
                <a:latin typeface="Helvetica Neue"/>
                <a:ea typeface="Helvetica Neue"/>
                <a:cs typeface="Helvetica Neue"/>
                <a:sym typeface="Helvetica Neue"/>
              </a:rPr>
              <a:t>(Gráfico 6)</a:t>
            </a:r>
            <a:endParaRPr b="0" i="0" sz="1400" u="none" cap="none" strike="noStrike">
              <a:solidFill>
                <a:srgbClr val="1E1E1E"/>
              </a:solidFill>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571500" y="181775"/>
            <a:ext cx="110490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3.1. ¿Cuáles son los 5 géneros cinematográficos que más ganancias han obtenido?</a:t>
            </a:r>
            <a:endParaRPr b="0" sz="3920"/>
          </a:p>
        </p:txBody>
      </p:sp>
      <p:sp>
        <p:nvSpPr>
          <p:cNvPr id="267" name="Google Shape;267;p19"/>
          <p:cNvSpPr/>
          <p:nvPr/>
        </p:nvSpPr>
        <p:spPr>
          <a:xfrm>
            <a:off x="435768" y="1557338"/>
            <a:ext cx="11320463" cy="493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1E1E1E"/>
                </a:solidFill>
                <a:latin typeface="Helvetica Neue"/>
                <a:ea typeface="Helvetica Neue"/>
                <a:cs typeface="Helvetica Neue"/>
                <a:sym typeface="Helvetica Neue"/>
              </a:rPr>
              <a:t>Como complemento podemos observar en el siguiente gráfico las ganancias medias  por género.</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p:txBody>
      </p:sp>
      <p:pic>
        <p:nvPicPr>
          <p:cNvPr id="268" name="Google Shape;268;p19"/>
          <p:cNvPicPr preferRelativeResize="0"/>
          <p:nvPr/>
        </p:nvPicPr>
        <p:blipFill rotWithShape="1">
          <a:blip r:embed="rId3">
            <a:alphaModFix/>
          </a:blip>
          <a:srcRect b="0" l="0" r="0" t="0"/>
          <a:stretch/>
        </p:blipFill>
        <p:spPr>
          <a:xfrm>
            <a:off x="571500" y="2353168"/>
            <a:ext cx="11068050" cy="368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pSp>
        <p:nvGrpSpPr>
          <p:cNvPr id="81" name="Google Shape;81;p2"/>
          <p:cNvGrpSpPr/>
          <p:nvPr/>
        </p:nvGrpSpPr>
        <p:grpSpPr>
          <a:xfrm>
            <a:off x="524063" y="1188378"/>
            <a:ext cx="6253236" cy="603265"/>
            <a:chOff x="524063" y="1367048"/>
            <a:chExt cx="6253236" cy="603265"/>
          </a:xfrm>
        </p:grpSpPr>
        <p:sp>
          <p:nvSpPr>
            <p:cNvPr id="82" name="Google Shape;82;p2"/>
            <p:cNvSpPr txBox="1"/>
            <p:nvPr/>
          </p:nvSpPr>
          <p:spPr>
            <a:xfrm>
              <a:off x="524063" y="1397483"/>
              <a:ext cx="1325563" cy="542394"/>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01</a:t>
              </a:r>
              <a:endParaRPr b="0" i="0" sz="1400" u="none" cap="none" strike="noStrike">
                <a:solidFill>
                  <a:srgbClr val="000000"/>
                </a:solidFill>
                <a:latin typeface="Anton"/>
                <a:ea typeface="Anton"/>
                <a:cs typeface="Anton"/>
                <a:sym typeface="Anton"/>
              </a:endParaRPr>
            </a:p>
          </p:txBody>
        </p:sp>
        <p:sp>
          <p:nvSpPr>
            <p:cNvPr id="83" name="Google Shape;83;p2"/>
            <p:cNvSpPr txBox="1"/>
            <p:nvPr/>
          </p:nvSpPr>
          <p:spPr>
            <a:xfrm>
              <a:off x="1849626" y="1367048"/>
              <a:ext cx="4927673"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Contexto y Audiencia</a:t>
              </a:r>
              <a:endParaRPr b="0" i="0" sz="2400" u="none" cap="none" strike="noStrike">
                <a:solidFill>
                  <a:srgbClr val="000000"/>
                </a:solidFill>
                <a:latin typeface="Helvetica Neue Light"/>
                <a:ea typeface="Helvetica Neue Light"/>
                <a:cs typeface="Helvetica Neue Light"/>
                <a:sym typeface="Helvetica Neue Light"/>
              </a:endParaRPr>
            </a:p>
          </p:txBody>
        </p:sp>
        <p:cxnSp>
          <p:nvCxnSpPr>
            <p:cNvPr id="84" name="Google Shape;84;p2"/>
            <p:cNvCxnSpPr/>
            <p:nvPr/>
          </p:nvCxnSpPr>
          <p:spPr>
            <a:xfrm>
              <a:off x="1680082" y="1367048"/>
              <a:ext cx="0" cy="603265"/>
            </a:xfrm>
            <a:prstGeom prst="straightConnector1">
              <a:avLst/>
            </a:prstGeom>
            <a:noFill/>
            <a:ln cap="flat" cmpd="sng" w="12700">
              <a:solidFill>
                <a:srgbClr val="00D703"/>
              </a:solidFill>
              <a:prstDash val="solid"/>
              <a:miter lim="800000"/>
              <a:headEnd len="sm" w="sm" type="none"/>
              <a:tailEnd len="sm" w="sm" type="none"/>
            </a:ln>
          </p:spPr>
        </p:cxnSp>
      </p:grpSp>
      <p:grpSp>
        <p:nvGrpSpPr>
          <p:cNvPr id="85" name="Google Shape;85;p2"/>
          <p:cNvGrpSpPr/>
          <p:nvPr/>
        </p:nvGrpSpPr>
        <p:grpSpPr>
          <a:xfrm>
            <a:off x="524063" y="3090981"/>
            <a:ext cx="6253250" cy="633197"/>
            <a:chOff x="524063" y="3399067"/>
            <a:chExt cx="6253250" cy="633197"/>
          </a:xfrm>
        </p:grpSpPr>
        <p:sp>
          <p:nvSpPr>
            <p:cNvPr id="86" name="Google Shape;86;p2"/>
            <p:cNvSpPr txBox="1"/>
            <p:nvPr/>
          </p:nvSpPr>
          <p:spPr>
            <a:xfrm>
              <a:off x="1849627" y="3429000"/>
              <a:ext cx="4927686"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Metadata</a:t>
              </a:r>
              <a:endParaRPr b="0" i="0" sz="2400" u="none" cap="none" strike="noStrike">
                <a:solidFill>
                  <a:schemeClr val="dk1"/>
                </a:solidFill>
                <a:latin typeface="Helvetica Neue Light"/>
                <a:ea typeface="Helvetica Neue Light"/>
                <a:cs typeface="Helvetica Neue Light"/>
                <a:sym typeface="Helvetica Neue Light"/>
              </a:endParaRPr>
            </a:p>
          </p:txBody>
        </p:sp>
        <p:sp>
          <p:nvSpPr>
            <p:cNvPr id="87" name="Google Shape;87;p2"/>
            <p:cNvSpPr txBox="1"/>
            <p:nvPr/>
          </p:nvSpPr>
          <p:spPr>
            <a:xfrm>
              <a:off x="524063" y="3429502"/>
              <a:ext cx="1325563" cy="542394"/>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03</a:t>
              </a:r>
              <a:endParaRPr b="0" i="0" sz="1400" u="none" cap="none" strike="noStrike">
                <a:solidFill>
                  <a:srgbClr val="000000"/>
                </a:solidFill>
                <a:latin typeface="Anton"/>
                <a:ea typeface="Anton"/>
                <a:cs typeface="Anton"/>
                <a:sym typeface="Anton"/>
              </a:endParaRPr>
            </a:p>
          </p:txBody>
        </p:sp>
        <p:cxnSp>
          <p:nvCxnSpPr>
            <p:cNvPr id="88" name="Google Shape;88;p2"/>
            <p:cNvCxnSpPr/>
            <p:nvPr/>
          </p:nvCxnSpPr>
          <p:spPr>
            <a:xfrm>
              <a:off x="1680082" y="3399067"/>
              <a:ext cx="0" cy="603265"/>
            </a:xfrm>
            <a:prstGeom prst="straightConnector1">
              <a:avLst/>
            </a:prstGeom>
            <a:noFill/>
            <a:ln cap="flat" cmpd="sng" w="12700">
              <a:solidFill>
                <a:srgbClr val="00D703"/>
              </a:solidFill>
              <a:prstDash val="solid"/>
              <a:miter lim="800000"/>
              <a:headEnd len="sm" w="sm" type="none"/>
              <a:tailEnd len="sm" w="sm" type="none"/>
            </a:ln>
          </p:spPr>
        </p:cxnSp>
      </p:grpSp>
      <p:sp>
        <p:nvSpPr>
          <p:cNvPr id="89" name="Google Shape;89;p2"/>
          <p:cNvSpPr txBox="1"/>
          <p:nvPr/>
        </p:nvSpPr>
        <p:spPr>
          <a:xfrm>
            <a:off x="388629" y="431801"/>
            <a:ext cx="7637771" cy="5520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nton"/>
                <a:ea typeface="Anton"/>
                <a:cs typeface="Anton"/>
                <a:sym typeface="Anton"/>
              </a:rPr>
              <a:t>AGENDA</a:t>
            </a:r>
            <a:endParaRPr b="0" i="0" sz="1400" u="none" cap="none" strike="noStrike">
              <a:solidFill>
                <a:srgbClr val="000000"/>
              </a:solidFill>
              <a:latin typeface="Anton"/>
              <a:ea typeface="Anton"/>
              <a:cs typeface="Anton"/>
              <a:sym typeface="Anton"/>
            </a:endParaRPr>
          </a:p>
        </p:txBody>
      </p:sp>
      <p:grpSp>
        <p:nvGrpSpPr>
          <p:cNvPr id="90" name="Google Shape;90;p2"/>
          <p:cNvGrpSpPr/>
          <p:nvPr/>
        </p:nvGrpSpPr>
        <p:grpSpPr>
          <a:xfrm>
            <a:off x="524070" y="4056997"/>
            <a:ext cx="6253229" cy="627619"/>
            <a:chOff x="524070" y="4390358"/>
            <a:chExt cx="6253229" cy="627619"/>
          </a:xfrm>
        </p:grpSpPr>
        <p:sp>
          <p:nvSpPr>
            <p:cNvPr id="91" name="Google Shape;91;p2"/>
            <p:cNvSpPr txBox="1"/>
            <p:nvPr/>
          </p:nvSpPr>
          <p:spPr>
            <a:xfrm>
              <a:off x="1849627" y="4390358"/>
              <a:ext cx="4927672"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Análisis Exploratorio</a:t>
              </a:r>
              <a:endParaRPr b="0" i="0" sz="2800" u="none" cap="none" strike="noStrike">
                <a:solidFill>
                  <a:schemeClr val="dk1"/>
                </a:solidFill>
                <a:latin typeface="Helvetica Neue Light"/>
                <a:ea typeface="Helvetica Neue Light"/>
                <a:cs typeface="Helvetica Neue Light"/>
                <a:sym typeface="Helvetica Neue Light"/>
              </a:endParaRPr>
            </a:p>
          </p:txBody>
        </p:sp>
        <p:sp>
          <p:nvSpPr>
            <p:cNvPr id="92" name="Google Shape;92;p2"/>
            <p:cNvSpPr txBox="1"/>
            <p:nvPr/>
          </p:nvSpPr>
          <p:spPr>
            <a:xfrm>
              <a:off x="524070" y="4445135"/>
              <a:ext cx="1325700" cy="5424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04</a:t>
              </a:r>
              <a:endParaRPr b="0" i="0" sz="1400" u="none" cap="none" strike="noStrike">
                <a:solidFill>
                  <a:srgbClr val="000000"/>
                </a:solidFill>
                <a:latin typeface="Anton"/>
                <a:ea typeface="Anton"/>
                <a:cs typeface="Anton"/>
                <a:sym typeface="Anton"/>
              </a:endParaRPr>
            </a:p>
          </p:txBody>
        </p:sp>
        <p:cxnSp>
          <p:nvCxnSpPr>
            <p:cNvPr id="93" name="Google Shape;93;p2"/>
            <p:cNvCxnSpPr/>
            <p:nvPr/>
          </p:nvCxnSpPr>
          <p:spPr>
            <a:xfrm>
              <a:off x="1680082" y="4414712"/>
              <a:ext cx="0" cy="603265"/>
            </a:xfrm>
            <a:prstGeom prst="straightConnector1">
              <a:avLst/>
            </a:prstGeom>
            <a:noFill/>
            <a:ln cap="flat" cmpd="sng" w="12700">
              <a:solidFill>
                <a:srgbClr val="00D703"/>
              </a:solidFill>
              <a:prstDash val="solid"/>
              <a:miter lim="800000"/>
              <a:headEnd len="sm" w="sm" type="none"/>
              <a:tailEnd len="sm" w="sm" type="none"/>
            </a:ln>
          </p:spPr>
        </p:cxnSp>
      </p:grpSp>
      <p:grpSp>
        <p:nvGrpSpPr>
          <p:cNvPr id="94" name="Google Shape;94;p2"/>
          <p:cNvGrpSpPr/>
          <p:nvPr/>
        </p:nvGrpSpPr>
        <p:grpSpPr>
          <a:xfrm>
            <a:off x="524063" y="2124462"/>
            <a:ext cx="6253250" cy="633700"/>
            <a:chOff x="524063" y="2353489"/>
            <a:chExt cx="6253250" cy="633700"/>
          </a:xfrm>
        </p:grpSpPr>
        <p:sp>
          <p:nvSpPr>
            <p:cNvPr id="95" name="Google Shape;95;p2"/>
            <p:cNvSpPr txBox="1"/>
            <p:nvPr/>
          </p:nvSpPr>
          <p:spPr>
            <a:xfrm>
              <a:off x="524063" y="2414359"/>
              <a:ext cx="1325563" cy="542394"/>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02</a:t>
              </a:r>
              <a:endParaRPr b="0" i="0" sz="1400" u="none" cap="none" strike="noStrike">
                <a:solidFill>
                  <a:srgbClr val="000000"/>
                </a:solidFill>
                <a:latin typeface="Anton"/>
                <a:ea typeface="Anton"/>
                <a:cs typeface="Anton"/>
                <a:sym typeface="Anton"/>
              </a:endParaRPr>
            </a:p>
          </p:txBody>
        </p:sp>
        <p:cxnSp>
          <p:nvCxnSpPr>
            <p:cNvPr id="96" name="Google Shape;96;p2"/>
            <p:cNvCxnSpPr/>
            <p:nvPr/>
          </p:nvCxnSpPr>
          <p:spPr>
            <a:xfrm>
              <a:off x="1680082" y="2383924"/>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97" name="Google Shape;97;p2"/>
            <p:cNvSpPr txBox="1"/>
            <p:nvPr/>
          </p:nvSpPr>
          <p:spPr>
            <a:xfrm>
              <a:off x="1849626" y="2353489"/>
              <a:ext cx="4927687"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Preguntas de Interés</a:t>
              </a:r>
              <a:endParaRPr b="0" i="0" sz="1400" u="none" cap="none" strike="noStrike">
                <a:solidFill>
                  <a:srgbClr val="000000"/>
                </a:solidFill>
                <a:latin typeface="Helvetica Neue Light"/>
                <a:ea typeface="Helvetica Neue Light"/>
                <a:cs typeface="Helvetica Neue Light"/>
                <a:sym typeface="Helvetica Neue Light"/>
              </a:endParaRPr>
            </a:p>
          </p:txBody>
        </p:sp>
      </p:grpSp>
      <p:grpSp>
        <p:nvGrpSpPr>
          <p:cNvPr id="98" name="Google Shape;98;p2"/>
          <p:cNvGrpSpPr/>
          <p:nvPr/>
        </p:nvGrpSpPr>
        <p:grpSpPr>
          <a:xfrm>
            <a:off x="524062" y="5017435"/>
            <a:ext cx="6253236" cy="627619"/>
            <a:chOff x="524062" y="5430356"/>
            <a:chExt cx="6253236" cy="627619"/>
          </a:xfrm>
        </p:grpSpPr>
        <p:sp>
          <p:nvSpPr>
            <p:cNvPr id="99" name="Google Shape;99;p2"/>
            <p:cNvSpPr txBox="1"/>
            <p:nvPr/>
          </p:nvSpPr>
          <p:spPr>
            <a:xfrm>
              <a:off x="1849626" y="5430356"/>
              <a:ext cx="4927672"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Aplicación de Algoritmos ML</a:t>
              </a:r>
              <a:endParaRPr b="0" i="0" sz="2400" u="none" cap="none" strike="noStrike">
                <a:solidFill>
                  <a:schemeClr val="dk1"/>
                </a:solidFill>
                <a:latin typeface="Helvetica Neue Light"/>
                <a:ea typeface="Helvetica Neue Light"/>
                <a:cs typeface="Helvetica Neue Light"/>
                <a:sym typeface="Helvetica Neue Light"/>
              </a:endParaRPr>
            </a:p>
          </p:txBody>
        </p:sp>
        <p:sp>
          <p:nvSpPr>
            <p:cNvPr id="100" name="Google Shape;100;p2"/>
            <p:cNvSpPr txBox="1"/>
            <p:nvPr/>
          </p:nvSpPr>
          <p:spPr>
            <a:xfrm>
              <a:off x="524062" y="5485145"/>
              <a:ext cx="1325563" cy="542394"/>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05</a:t>
              </a:r>
              <a:endParaRPr b="0" i="0" sz="1400" u="none" cap="none" strike="noStrike">
                <a:solidFill>
                  <a:srgbClr val="000000"/>
                </a:solidFill>
                <a:latin typeface="Anton"/>
                <a:ea typeface="Anton"/>
                <a:cs typeface="Anton"/>
                <a:sym typeface="Anton"/>
              </a:endParaRPr>
            </a:p>
          </p:txBody>
        </p:sp>
        <p:cxnSp>
          <p:nvCxnSpPr>
            <p:cNvPr id="101" name="Google Shape;101;p2"/>
            <p:cNvCxnSpPr/>
            <p:nvPr/>
          </p:nvCxnSpPr>
          <p:spPr>
            <a:xfrm>
              <a:off x="1680081" y="5454710"/>
              <a:ext cx="0" cy="603265"/>
            </a:xfrm>
            <a:prstGeom prst="straightConnector1">
              <a:avLst/>
            </a:prstGeom>
            <a:noFill/>
            <a:ln cap="flat" cmpd="sng" w="12700">
              <a:solidFill>
                <a:srgbClr val="00D703"/>
              </a:solidFill>
              <a:prstDash val="solid"/>
              <a:miter lim="800000"/>
              <a:headEnd len="sm" w="sm" type="none"/>
              <a:tailEnd len="sm" w="sm" type="none"/>
            </a:ln>
          </p:spPr>
        </p:cxnSp>
      </p:grpSp>
      <p:pic>
        <p:nvPicPr>
          <p:cNvPr id="102" name="Google Shape;102;p2"/>
          <p:cNvPicPr preferRelativeResize="0"/>
          <p:nvPr/>
        </p:nvPicPr>
        <p:blipFill rotWithShape="1">
          <a:blip r:embed="rId3">
            <a:alphaModFix/>
          </a:blip>
          <a:srcRect b="0" l="15787" r="40211" t="0"/>
          <a:stretch/>
        </p:blipFill>
        <p:spPr>
          <a:xfrm>
            <a:off x="7922549" y="296225"/>
            <a:ext cx="4135250" cy="6265550"/>
          </a:xfrm>
          <a:prstGeom prst="rect">
            <a:avLst/>
          </a:prstGeom>
          <a:noFill/>
          <a:ln>
            <a:noFill/>
          </a:ln>
        </p:spPr>
      </p:pic>
      <p:grpSp>
        <p:nvGrpSpPr>
          <p:cNvPr id="103" name="Google Shape;103;p2"/>
          <p:cNvGrpSpPr/>
          <p:nvPr/>
        </p:nvGrpSpPr>
        <p:grpSpPr>
          <a:xfrm>
            <a:off x="524062" y="5977873"/>
            <a:ext cx="6253236" cy="627619"/>
            <a:chOff x="524062" y="5430356"/>
            <a:chExt cx="6253236" cy="627619"/>
          </a:xfrm>
        </p:grpSpPr>
        <p:sp>
          <p:nvSpPr>
            <p:cNvPr id="104" name="Google Shape;104;p2"/>
            <p:cNvSpPr txBox="1"/>
            <p:nvPr/>
          </p:nvSpPr>
          <p:spPr>
            <a:xfrm>
              <a:off x="1849626" y="5430356"/>
              <a:ext cx="4927672"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Insights y Recomendaciones</a:t>
              </a:r>
              <a:endParaRPr b="0" i="0" sz="2400" u="none" cap="none" strike="noStrike">
                <a:solidFill>
                  <a:schemeClr val="dk1"/>
                </a:solidFill>
                <a:latin typeface="Helvetica Neue Light"/>
                <a:ea typeface="Helvetica Neue Light"/>
                <a:cs typeface="Helvetica Neue Light"/>
                <a:sym typeface="Helvetica Neue Light"/>
              </a:endParaRPr>
            </a:p>
          </p:txBody>
        </p:sp>
        <p:sp>
          <p:nvSpPr>
            <p:cNvPr id="105" name="Google Shape;105;p2"/>
            <p:cNvSpPr txBox="1"/>
            <p:nvPr/>
          </p:nvSpPr>
          <p:spPr>
            <a:xfrm>
              <a:off x="524062" y="5485145"/>
              <a:ext cx="1325563" cy="542394"/>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06</a:t>
              </a:r>
              <a:endParaRPr b="0" i="0" sz="1400" u="none" cap="none" strike="noStrike">
                <a:solidFill>
                  <a:srgbClr val="000000"/>
                </a:solidFill>
                <a:latin typeface="Anton"/>
                <a:ea typeface="Anton"/>
                <a:cs typeface="Anton"/>
                <a:sym typeface="Anton"/>
              </a:endParaRPr>
            </a:p>
          </p:txBody>
        </p:sp>
        <p:cxnSp>
          <p:nvCxnSpPr>
            <p:cNvPr id="106" name="Google Shape;106;p2"/>
            <p:cNvCxnSpPr/>
            <p:nvPr/>
          </p:nvCxnSpPr>
          <p:spPr>
            <a:xfrm>
              <a:off x="1680081" y="5454710"/>
              <a:ext cx="0" cy="603265"/>
            </a:xfrm>
            <a:prstGeom prst="straightConnector1">
              <a:avLst/>
            </a:prstGeom>
            <a:noFill/>
            <a:ln cap="flat" cmpd="sng" w="12700">
              <a:solidFill>
                <a:srgbClr val="00D703"/>
              </a:solidFill>
              <a:prstDash val="solid"/>
              <a:miter lim="800000"/>
              <a:headEnd len="sm" w="sm" type="none"/>
              <a:tailEnd len="sm" w="sm" type="none"/>
            </a:ln>
          </p:spPr>
        </p:cxn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ph type="title"/>
          </p:nvPr>
        </p:nvSpPr>
        <p:spPr>
          <a:xfrm>
            <a:off x="571500" y="181775"/>
            <a:ext cx="110490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4. ¿Cuáles son los 5 géneros cinematográficos que más presupuesto han invertido?</a:t>
            </a:r>
            <a:endParaRPr b="0" sz="3920"/>
          </a:p>
        </p:txBody>
      </p:sp>
      <p:sp>
        <p:nvSpPr>
          <p:cNvPr id="275" name="Google Shape;275;p20"/>
          <p:cNvSpPr/>
          <p:nvPr/>
        </p:nvSpPr>
        <p:spPr>
          <a:xfrm>
            <a:off x="571500" y="1751400"/>
            <a:ext cx="4369500" cy="493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1E1E1E"/>
                </a:solidFill>
                <a:latin typeface="Helvetica Neue"/>
                <a:ea typeface="Helvetica Neue"/>
                <a:cs typeface="Helvetica Neue"/>
                <a:sym typeface="Helvetica Neue"/>
              </a:rPr>
              <a:t>Los gráficos de la derecha, n</a:t>
            </a:r>
            <a:r>
              <a:rPr b="0" i="0" lang="en-US" sz="1400" u="none" cap="none" strike="noStrike">
                <a:solidFill>
                  <a:srgbClr val="1E1E1E"/>
                </a:solidFill>
                <a:latin typeface="Helvetica Neue Light"/>
                <a:ea typeface="Helvetica Neue Light"/>
                <a:cs typeface="Helvetica Neue Light"/>
                <a:sym typeface="Helvetica Neue Light"/>
              </a:rPr>
              <a:t>os muestran los 5 géneros que representan a las películas que más presupuesto asignado han tenido el período analizado (1988-2016).</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p:txBody>
      </p:sp>
      <p:pic>
        <p:nvPicPr>
          <p:cNvPr id="276" name="Google Shape;276;p20"/>
          <p:cNvPicPr preferRelativeResize="0"/>
          <p:nvPr/>
        </p:nvPicPr>
        <p:blipFill rotWithShape="1">
          <a:blip r:embed="rId3">
            <a:alphaModFix/>
          </a:blip>
          <a:srcRect b="0" l="0" r="0" t="0"/>
          <a:stretch/>
        </p:blipFill>
        <p:spPr>
          <a:xfrm>
            <a:off x="5529263" y="1557338"/>
            <a:ext cx="6362700" cy="4057650"/>
          </a:xfrm>
          <a:prstGeom prst="rect">
            <a:avLst/>
          </a:prstGeom>
          <a:noFill/>
          <a:ln>
            <a:noFill/>
          </a:ln>
        </p:spPr>
      </p:pic>
      <p:sp>
        <p:nvSpPr>
          <p:cNvPr id="277" name="Google Shape;277;p20"/>
          <p:cNvSpPr/>
          <p:nvPr/>
        </p:nvSpPr>
        <p:spPr>
          <a:xfrm>
            <a:off x="6525863" y="6389410"/>
            <a:ext cx="4369500" cy="2971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1E1E1E"/>
                </a:solidFill>
                <a:latin typeface="Helvetica Neue"/>
                <a:ea typeface="Helvetica Neue"/>
                <a:cs typeface="Helvetica Neue"/>
                <a:sym typeface="Helvetica Neue"/>
              </a:rPr>
              <a:t>(Gráfico 7)</a:t>
            </a:r>
            <a:endParaRPr b="0" i="0" sz="1400" u="none" cap="none" strike="noStrike">
              <a:solidFill>
                <a:srgbClr val="1E1E1E"/>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1"/>
          <p:cNvSpPr txBox="1"/>
          <p:nvPr>
            <p:ph type="title"/>
          </p:nvPr>
        </p:nvSpPr>
        <p:spPr>
          <a:xfrm>
            <a:off x="571500" y="181775"/>
            <a:ext cx="110490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5. ¿La popularidad de una película y su IMDB score son significativos para que una película tenga altas ganancias?</a:t>
            </a:r>
            <a:endParaRPr b="0" sz="3920"/>
          </a:p>
        </p:txBody>
      </p:sp>
      <p:sp>
        <p:nvSpPr>
          <p:cNvPr id="284" name="Google Shape;284;p21"/>
          <p:cNvSpPr/>
          <p:nvPr/>
        </p:nvSpPr>
        <p:spPr>
          <a:xfrm>
            <a:off x="571500" y="1685775"/>
            <a:ext cx="5611500" cy="23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1E1E1E"/>
                </a:solidFill>
                <a:latin typeface="Helvetica Neue"/>
                <a:ea typeface="Helvetica Neue"/>
                <a:cs typeface="Helvetica Neue"/>
                <a:sym typeface="Helvetica Neue"/>
              </a:rPr>
              <a:t>Según las gráficas que se muestran a continuación, podemos ver que el IMDb Score no necesariamente incide sobre las ganancias de las películas, podemos ver in IMDb Score Alto y la película ha dado pérdida. (Se muestran algunos datos de Gráfico Dinámico).</a:t>
            </a:r>
            <a:endParaRPr b="0" i="0" sz="1400" u="none" cap="none" strike="noStrike">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Clr>
                <a:srgbClr val="000000"/>
              </a:buClr>
              <a:buSzPts val="1800"/>
              <a:buFont typeface="Arial"/>
              <a:buNone/>
            </a:pPr>
            <a:r>
              <a:t/>
            </a:r>
            <a:endParaRPr b="0" i="0" sz="1800" u="none" cap="none" strike="noStrike">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Clr>
                <a:srgbClr val="000000"/>
              </a:buClr>
              <a:buSzPts val="1800"/>
              <a:buFont typeface="Arial"/>
              <a:buNone/>
            </a:pPr>
            <a:r>
              <a:t/>
            </a:r>
            <a:endParaRPr b="0" i="0" sz="1800" u="none" cap="none" strike="noStrike">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Clr>
                <a:srgbClr val="000000"/>
              </a:buClr>
              <a:buSzPts val="1800"/>
              <a:buFont typeface="Arial"/>
              <a:buNone/>
            </a:pPr>
            <a:r>
              <a:t/>
            </a:r>
            <a:endParaRPr b="0" i="0" sz="1800" u="none" cap="none" strike="noStrike">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Clr>
                <a:srgbClr val="000000"/>
              </a:buClr>
              <a:buSzPts val="1800"/>
              <a:buFont typeface="Arial"/>
              <a:buNone/>
            </a:pPr>
            <a:r>
              <a:t/>
            </a:r>
            <a:endParaRPr b="0" i="0" sz="1800" u="none" cap="none" strike="noStrike">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Clr>
                <a:srgbClr val="000000"/>
              </a:buClr>
              <a:buSzPts val="1800"/>
              <a:buFont typeface="Arial"/>
              <a:buNone/>
            </a:pPr>
            <a:r>
              <a:t/>
            </a:r>
            <a:endParaRPr b="0" i="0" sz="1800" u="none" cap="none" strike="noStrike">
              <a:solidFill>
                <a:srgbClr val="1E1E1E"/>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1E1E1E"/>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1E1E1E"/>
              </a:solidFill>
              <a:latin typeface="Helvetica Neue Light"/>
              <a:ea typeface="Helvetica Neue Light"/>
              <a:cs typeface="Helvetica Neue Light"/>
              <a:sym typeface="Helvetica Neue Ligh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1E1E1E"/>
              </a:solidFill>
              <a:latin typeface="Helvetica Neue Light"/>
              <a:ea typeface="Helvetica Neue Light"/>
              <a:cs typeface="Helvetica Neue Light"/>
              <a:sym typeface="Helvetica Neue Light"/>
            </a:endParaRPr>
          </a:p>
        </p:txBody>
      </p:sp>
      <p:pic>
        <p:nvPicPr>
          <p:cNvPr id="285" name="Google Shape;285;p21"/>
          <p:cNvPicPr preferRelativeResize="0"/>
          <p:nvPr/>
        </p:nvPicPr>
        <p:blipFill rotWithShape="1">
          <a:blip r:embed="rId3">
            <a:alphaModFix/>
          </a:blip>
          <a:srcRect b="9925" l="0" r="0" t="0"/>
          <a:stretch/>
        </p:blipFill>
        <p:spPr>
          <a:xfrm>
            <a:off x="7212719" y="1536575"/>
            <a:ext cx="4312976" cy="2192146"/>
          </a:xfrm>
          <a:prstGeom prst="rect">
            <a:avLst/>
          </a:prstGeom>
          <a:noFill/>
          <a:ln>
            <a:noFill/>
          </a:ln>
        </p:spPr>
      </p:pic>
      <p:pic>
        <p:nvPicPr>
          <p:cNvPr id="286" name="Google Shape;286;p21"/>
          <p:cNvPicPr preferRelativeResize="0"/>
          <p:nvPr/>
        </p:nvPicPr>
        <p:blipFill rotWithShape="1">
          <a:blip r:embed="rId4">
            <a:alphaModFix/>
          </a:blip>
          <a:srcRect b="0" l="0" r="0" t="0"/>
          <a:stretch/>
        </p:blipFill>
        <p:spPr>
          <a:xfrm>
            <a:off x="6323375" y="3572191"/>
            <a:ext cx="5790526" cy="2931718"/>
          </a:xfrm>
          <a:prstGeom prst="rect">
            <a:avLst/>
          </a:prstGeom>
          <a:noFill/>
          <a:ln>
            <a:noFill/>
          </a:ln>
        </p:spPr>
      </p:pic>
      <p:pic>
        <p:nvPicPr>
          <p:cNvPr id="287" name="Google Shape;287;p21"/>
          <p:cNvPicPr preferRelativeResize="0"/>
          <p:nvPr/>
        </p:nvPicPr>
        <p:blipFill rotWithShape="1">
          <a:blip r:embed="rId5">
            <a:alphaModFix/>
          </a:blip>
          <a:srcRect b="0" l="0" r="0" t="0"/>
          <a:stretch/>
        </p:blipFill>
        <p:spPr>
          <a:xfrm>
            <a:off x="501312" y="3728721"/>
            <a:ext cx="5751875" cy="27751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ph type="title"/>
          </p:nvPr>
        </p:nvSpPr>
        <p:spPr>
          <a:xfrm>
            <a:off x="571500" y="181775"/>
            <a:ext cx="11049000" cy="135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b="0" lang="en-US" sz="3920"/>
              <a:t>5.1. ¿La popularidad de una película y su IMDB score son significativos para que una película tenga altas ganancias?</a:t>
            </a:r>
            <a:endParaRPr b="0" sz="3920"/>
          </a:p>
        </p:txBody>
      </p:sp>
      <p:sp>
        <p:nvSpPr>
          <p:cNvPr id="294" name="Google Shape;294;p22"/>
          <p:cNvSpPr/>
          <p:nvPr/>
        </p:nvSpPr>
        <p:spPr>
          <a:xfrm>
            <a:off x="571499" y="1751400"/>
            <a:ext cx="11320463" cy="5997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1E1E1E"/>
                </a:solidFill>
                <a:latin typeface="Helvetica Neue"/>
                <a:ea typeface="Helvetica Neue"/>
                <a:cs typeface="Helvetica Neue"/>
                <a:sym typeface="Helvetica Neue"/>
              </a:rPr>
              <a:t>Como complemento el siguiente gráfico muestra los géneros en orden de popularidad.</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Helvetica Neue Light"/>
              <a:ea typeface="Helvetica Neue Light"/>
              <a:cs typeface="Helvetica Neue Light"/>
              <a:sym typeface="Helvetica Neue Light"/>
            </a:endParaRPr>
          </a:p>
        </p:txBody>
      </p:sp>
      <p:pic>
        <p:nvPicPr>
          <p:cNvPr id="295" name="Google Shape;295;p22"/>
          <p:cNvPicPr preferRelativeResize="0"/>
          <p:nvPr/>
        </p:nvPicPr>
        <p:blipFill rotWithShape="1">
          <a:blip r:embed="rId3">
            <a:alphaModFix/>
          </a:blip>
          <a:srcRect b="0" l="0" r="0" t="0"/>
          <a:stretch/>
        </p:blipFill>
        <p:spPr>
          <a:xfrm>
            <a:off x="2443716" y="2025438"/>
            <a:ext cx="7304568" cy="46611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23"/>
          <p:cNvPicPr preferRelativeResize="0"/>
          <p:nvPr/>
        </p:nvPicPr>
        <p:blipFill rotWithShape="1">
          <a:blip r:embed="rId3">
            <a:alphaModFix/>
          </a:blip>
          <a:srcRect b="0" l="4299" r="4153" t="0"/>
          <a:stretch/>
        </p:blipFill>
        <p:spPr>
          <a:xfrm>
            <a:off x="8306232" y="1215949"/>
            <a:ext cx="3707349" cy="2116278"/>
          </a:xfrm>
          <a:prstGeom prst="rect">
            <a:avLst/>
          </a:prstGeom>
          <a:noFill/>
          <a:ln>
            <a:noFill/>
          </a:ln>
          <a:effectLst>
            <a:outerShdw blurRad="292100" rotWithShape="0" algn="tl" dir="2700000" dist="139700">
              <a:srgbClr val="333333">
                <a:alpha val="64705"/>
              </a:srgbClr>
            </a:outerShdw>
          </a:effectLst>
        </p:spPr>
      </p:pic>
      <p:pic>
        <p:nvPicPr>
          <p:cNvPr id="301" name="Google Shape;301;p23"/>
          <p:cNvPicPr preferRelativeResize="0"/>
          <p:nvPr/>
        </p:nvPicPr>
        <p:blipFill rotWithShape="1">
          <a:blip r:embed="rId4">
            <a:alphaModFix/>
          </a:blip>
          <a:srcRect b="7495" l="6995" r="0" t="9830"/>
          <a:stretch/>
        </p:blipFill>
        <p:spPr>
          <a:xfrm>
            <a:off x="6199372" y="2881616"/>
            <a:ext cx="3716656" cy="2116275"/>
          </a:xfrm>
          <a:prstGeom prst="rect">
            <a:avLst/>
          </a:prstGeom>
          <a:noFill/>
          <a:ln>
            <a:noFill/>
          </a:ln>
          <a:effectLst>
            <a:outerShdw blurRad="292100" rotWithShape="0" algn="tl" dir="2700000" dist="139700">
              <a:srgbClr val="333333">
                <a:alpha val="64705"/>
              </a:srgbClr>
            </a:outerShdw>
          </a:effectLst>
        </p:spPr>
      </p:pic>
      <p:pic>
        <p:nvPicPr>
          <p:cNvPr id="302" name="Google Shape;302;p23"/>
          <p:cNvPicPr preferRelativeResize="0"/>
          <p:nvPr/>
        </p:nvPicPr>
        <p:blipFill rotWithShape="1">
          <a:blip r:embed="rId5">
            <a:alphaModFix/>
          </a:blip>
          <a:srcRect b="14421" l="0" r="0" t="0"/>
          <a:stretch/>
        </p:blipFill>
        <p:spPr>
          <a:xfrm>
            <a:off x="6213600" y="129924"/>
            <a:ext cx="3688201" cy="2100353"/>
          </a:xfrm>
          <a:prstGeom prst="rect">
            <a:avLst/>
          </a:prstGeom>
          <a:noFill/>
          <a:ln>
            <a:noFill/>
          </a:ln>
          <a:effectLst>
            <a:outerShdw blurRad="292100" rotWithShape="0" algn="tl" dir="2700000" dist="139700">
              <a:srgbClr val="333333">
                <a:alpha val="64705"/>
              </a:srgbClr>
            </a:outerShdw>
          </a:effectLst>
        </p:spPr>
      </p:pic>
      <p:pic>
        <p:nvPicPr>
          <p:cNvPr id="303" name="Google Shape;303;p23"/>
          <p:cNvPicPr preferRelativeResize="0"/>
          <p:nvPr/>
        </p:nvPicPr>
        <p:blipFill rotWithShape="1">
          <a:blip r:embed="rId6">
            <a:alphaModFix/>
          </a:blip>
          <a:srcRect b="0" l="0" r="0" t="0"/>
          <a:stretch/>
        </p:blipFill>
        <p:spPr>
          <a:xfrm>
            <a:off x="8306232" y="4591091"/>
            <a:ext cx="3707349" cy="2095459"/>
          </a:xfrm>
          <a:prstGeom prst="rect">
            <a:avLst/>
          </a:prstGeom>
          <a:noFill/>
          <a:ln>
            <a:noFill/>
          </a:ln>
          <a:effectLst>
            <a:outerShdw blurRad="292100" rotWithShape="0" algn="tl" dir="2700000" dist="139700">
              <a:srgbClr val="333333">
                <a:alpha val="64705"/>
              </a:srgbClr>
            </a:outerShdw>
          </a:effectLst>
        </p:spPr>
      </p:pic>
      <p:sp>
        <p:nvSpPr>
          <p:cNvPr id="304" name="Google Shape;304;p23"/>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fontScale="90000"/>
          </a:bodyPr>
          <a:lstStyle/>
          <a:p>
            <a:pPr indent="0" lvl="0" marL="0" rtl="0" algn="ctr">
              <a:lnSpc>
                <a:spcPct val="100000"/>
              </a:lnSpc>
              <a:spcBef>
                <a:spcPts val="0"/>
              </a:spcBef>
              <a:spcAft>
                <a:spcPts val="0"/>
              </a:spcAft>
              <a:buSzPct val="111111"/>
              <a:buNone/>
            </a:pPr>
            <a:r>
              <a:rPr lang="en-US"/>
              <a:t>5. APLICACIÓN DE ALGORITMOS </a:t>
            </a:r>
            <a:br>
              <a:rPr lang="en-US"/>
            </a:br>
            <a:r>
              <a:rPr lang="en-US"/>
              <a: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25"/>
          <p:cNvPicPr preferRelativeResize="0"/>
          <p:nvPr/>
        </p:nvPicPr>
        <p:blipFill>
          <a:blip r:embed="rId3">
            <a:alphaModFix/>
          </a:blip>
          <a:stretch>
            <a:fillRect/>
          </a:stretch>
        </p:blipFill>
        <p:spPr>
          <a:xfrm>
            <a:off x="3678536" y="3944425"/>
            <a:ext cx="8340736" cy="2031900"/>
          </a:xfrm>
          <a:prstGeom prst="rect">
            <a:avLst/>
          </a:prstGeom>
          <a:noFill/>
          <a:ln>
            <a:noFill/>
          </a:ln>
        </p:spPr>
      </p:pic>
      <p:sp>
        <p:nvSpPr>
          <p:cNvPr id="310" name="Google Shape;310;p25"/>
          <p:cNvSpPr txBox="1"/>
          <p:nvPr>
            <p:ph type="title"/>
          </p:nvPr>
        </p:nvSpPr>
        <p:spPr>
          <a:xfrm>
            <a:off x="415600" y="1086400"/>
            <a:ext cx="11428500" cy="1256100"/>
          </a:xfrm>
          <a:prstGeom prst="rect">
            <a:avLst/>
          </a:prstGeom>
          <a:noFill/>
          <a:ln>
            <a:noFill/>
          </a:ln>
        </p:spPr>
        <p:txBody>
          <a:bodyPr anchorCtr="0" anchor="ctr" bIns="121900" lIns="121900" spcFirstLastPara="1" rIns="121900" wrap="square" tIns="121900">
            <a:normAutofit fontScale="90000"/>
          </a:bodyPr>
          <a:lstStyle/>
          <a:p>
            <a:pPr indent="0" lvl="0" marL="0" rtl="0" algn="ctr">
              <a:lnSpc>
                <a:spcPct val="100000"/>
              </a:lnSpc>
              <a:spcBef>
                <a:spcPts val="0"/>
              </a:spcBef>
              <a:spcAft>
                <a:spcPts val="0"/>
              </a:spcAft>
              <a:buSzPct val="111111"/>
              <a:buNone/>
            </a:pPr>
            <a:r>
              <a:rPr lang="en-US"/>
              <a:t>ALGORITMOS EMPLEADOS</a:t>
            </a:r>
            <a:br>
              <a:rPr lang="en-US"/>
            </a:br>
            <a:r>
              <a:rPr lang="en-US"/>
              <a:t>Y</a:t>
            </a:r>
            <a:br>
              <a:rPr lang="en-US"/>
            </a:br>
            <a:r>
              <a:rPr lang="en-US"/>
              <a:t>RESULTADOS DESPÚES DE LA OPTIMIZACIÓN</a:t>
            </a:r>
            <a:endParaRPr/>
          </a:p>
        </p:txBody>
      </p:sp>
      <p:sp>
        <p:nvSpPr>
          <p:cNvPr id="311" name="Google Shape;311;p25"/>
          <p:cNvSpPr txBox="1"/>
          <p:nvPr/>
        </p:nvSpPr>
        <p:spPr>
          <a:xfrm>
            <a:off x="76203" y="3913317"/>
            <a:ext cx="3807600" cy="2031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Arial"/>
                <a:ea typeface="Arial"/>
                <a:cs typeface="Arial"/>
                <a:sym typeface="Arial"/>
              </a:rPr>
              <a:t>Regresión Lineal</a:t>
            </a:r>
            <a:endParaRPr/>
          </a:p>
          <a:p>
            <a:pPr indent="-342900" lvl="0" marL="342900" marR="0" rtl="0" algn="l">
              <a:lnSpc>
                <a:spcPct val="100000"/>
              </a:lnSpc>
              <a:spcBef>
                <a:spcPts val="1200"/>
              </a:spcBef>
              <a:spcAft>
                <a:spcPts val="0"/>
              </a:spcAft>
              <a:buClr>
                <a:schemeClr val="lt1"/>
              </a:buClr>
              <a:buSzPts val="2400"/>
              <a:buFont typeface="Noto Sans Symbols"/>
              <a:buChar char="▪"/>
            </a:pPr>
            <a:r>
              <a:rPr b="0" i="0" lang="en-US" sz="2400" u="none" cap="none" strike="noStrike">
                <a:solidFill>
                  <a:schemeClr val="lt1"/>
                </a:solidFill>
                <a:latin typeface="Arial"/>
                <a:ea typeface="Arial"/>
                <a:cs typeface="Arial"/>
                <a:sym typeface="Arial"/>
              </a:rPr>
              <a:t>Regresión Polinomial</a:t>
            </a:r>
            <a:endParaRPr b="0" i="0" sz="2400" u="none" cap="none" strike="noStrike">
              <a:solidFill>
                <a:schemeClr val="lt1"/>
              </a:solidFill>
              <a:latin typeface="Arial"/>
              <a:ea typeface="Arial"/>
              <a:cs typeface="Arial"/>
              <a:sym typeface="Arial"/>
            </a:endParaRPr>
          </a:p>
          <a:p>
            <a:pPr indent="-342900" lvl="0" marL="342900" marR="0" rtl="0" algn="l">
              <a:lnSpc>
                <a:spcPct val="100000"/>
              </a:lnSpc>
              <a:spcBef>
                <a:spcPts val="1200"/>
              </a:spcBef>
              <a:spcAft>
                <a:spcPts val="0"/>
              </a:spcAft>
              <a:buClr>
                <a:schemeClr val="lt1"/>
              </a:buClr>
              <a:buSzPts val="2400"/>
              <a:buFont typeface="Noto Sans Symbols"/>
              <a:buChar char="▪"/>
            </a:pPr>
            <a:r>
              <a:rPr b="0" i="0" lang="en-US" sz="2400" u="none" cap="none" strike="noStrike">
                <a:solidFill>
                  <a:schemeClr val="lt1"/>
                </a:solidFill>
                <a:latin typeface="Arial"/>
                <a:ea typeface="Arial"/>
                <a:cs typeface="Arial"/>
                <a:sym typeface="Arial"/>
              </a:rPr>
              <a:t>Regresión de Ridge</a:t>
            </a:r>
            <a:endParaRPr/>
          </a:p>
          <a:p>
            <a:pPr indent="-342900" lvl="0" marL="342900" marR="0" rtl="0" algn="l">
              <a:lnSpc>
                <a:spcPct val="100000"/>
              </a:lnSpc>
              <a:spcBef>
                <a:spcPts val="1200"/>
              </a:spcBef>
              <a:spcAft>
                <a:spcPts val="0"/>
              </a:spcAft>
              <a:buClr>
                <a:schemeClr val="lt1"/>
              </a:buClr>
              <a:buSzPts val="2400"/>
              <a:buFont typeface="Noto Sans Symbols"/>
              <a:buChar char="▪"/>
            </a:pPr>
            <a:r>
              <a:rPr b="0" i="0" lang="en-US" sz="2400" u="none" cap="none" strike="noStrike">
                <a:solidFill>
                  <a:schemeClr val="lt1"/>
                </a:solidFill>
                <a:latin typeface="Arial"/>
                <a:ea typeface="Arial"/>
                <a:cs typeface="Arial"/>
                <a:sym typeface="Arial"/>
              </a:rPr>
              <a:t>Regresión de Lasso</a:t>
            </a:r>
            <a:endParaRPr b="0" i="0" sz="2400" u="none" cap="none" strike="noStrike">
              <a:solidFill>
                <a:schemeClr val="lt1"/>
              </a:solidFill>
              <a:latin typeface="Arial"/>
              <a:ea typeface="Arial"/>
              <a:cs typeface="Arial"/>
              <a:sym typeface="Arial"/>
            </a:endParaRPr>
          </a:p>
        </p:txBody>
      </p:sp>
      <p:sp>
        <p:nvSpPr>
          <p:cNvPr id="312" name="Google Shape;312;p25"/>
          <p:cNvSpPr/>
          <p:nvPr/>
        </p:nvSpPr>
        <p:spPr>
          <a:xfrm>
            <a:off x="3806252" y="5228415"/>
            <a:ext cx="8085300" cy="252000"/>
          </a:xfrm>
          <a:prstGeom prst="rect">
            <a:avLst/>
          </a:prstGeom>
          <a:noFill/>
          <a:ln cap="flat" cmpd="sng" w="28575">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13" name="Google Shape;313;p25"/>
          <p:cNvSpPr txBox="1"/>
          <p:nvPr/>
        </p:nvSpPr>
        <p:spPr>
          <a:xfrm>
            <a:off x="217050" y="6147000"/>
            <a:ext cx="117579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1200"/>
              </a:spcBef>
              <a:spcAft>
                <a:spcPts val="0"/>
              </a:spcAft>
              <a:buNone/>
            </a:pPr>
            <a:r>
              <a:rPr lang="en-US" sz="1700">
                <a:solidFill>
                  <a:schemeClr val="lt1"/>
                </a:solidFill>
              </a:rPr>
              <a:t>Después de la optimización BayesSearchCV, el modelo mejoró a un R2_Score de -0.304 (más inforlación en Notebook)</a:t>
            </a:r>
            <a:endParaRPr b="0" i="0" sz="1700" u="none" cap="none" strike="noStrike">
              <a:solidFill>
                <a:schemeClr val="lt1"/>
              </a:solidFill>
              <a:latin typeface="Arial"/>
              <a:ea typeface="Arial"/>
              <a:cs typeface="Arial"/>
              <a:sym typeface="Arial"/>
            </a:endParaRPr>
          </a:p>
        </p:txBody>
      </p:sp>
      <p:sp>
        <p:nvSpPr>
          <p:cNvPr id="314" name="Google Shape;314;p25"/>
          <p:cNvSpPr/>
          <p:nvPr/>
        </p:nvSpPr>
        <p:spPr>
          <a:xfrm>
            <a:off x="3530800" y="3847063"/>
            <a:ext cx="122100" cy="2226600"/>
          </a:xfrm>
          <a:prstGeom prst="leftBrace">
            <a:avLst>
              <a:gd fmla="val 50000" name="adj1"/>
              <a:gd fmla="val 51107"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6"/>
          <p:cNvPicPr preferRelativeResize="0"/>
          <p:nvPr/>
        </p:nvPicPr>
        <p:blipFill rotWithShape="1">
          <a:blip r:embed="rId3">
            <a:alphaModFix/>
          </a:blip>
          <a:srcRect b="0" l="4299" r="4153" t="0"/>
          <a:stretch/>
        </p:blipFill>
        <p:spPr>
          <a:xfrm>
            <a:off x="8306232" y="1215949"/>
            <a:ext cx="3707349" cy="2116278"/>
          </a:xfrm>
          <a:prstGeom prst="rect">
            <a:avLst/>
          </a:prstGeom>
          <a:noFill/>
          <a:ln>
            <a:noFill/>
          </a:ln>
          <a:effectLst>
            <a:outerShdw blurRad="292100" rotWithShape="0" algn="tl" dir="2700000" dist="139700">
              <a:srgbClr val="333333">
                <a:alpha val="64705"/>
              </a:srgbClr>
            </a:outerShdw>
          </a:effectLst>
        </p:spPr>
      </p:pic>
      <p:pic>
        <p:nvPicPr>
          <p:cNvPr id="320" name="Google Shape;320;p26"/>
          <p:cNvPicPr preferRelativeResize="0"/>
          <p:nvPr/>
        </p:nvPicPr>
        <p:blipFill rotWithShape="1">
          <a:blip r:embed="rId4">
            <a:alphaModFix/>
          </a:blip>
          <a:srcRect b="7495" l="6995" r="0" t="9830"/>
          <a:stretch/>
        </p:blipFill>
        <p:spPr>
          <a:xfrm>
            <a:off x="6199372" y="2881616"/>
            <a:ext cx="3716656" cy="2116275"/>
          </a:xfrm>
          <a:prstGeom prst="rect">
            <a:avLst/>
          </a:prstGeom>
          <a:noFill/>
          <a:ln>
            <a:noFill/>
          </a:ln>
          <a:effectLst>
            <a:outerShdw blurRad="292100" rotWithShape="0" algn="tl" dir="2700000" dist="139700">
              <a:srgbClr val="333333">
                <a:alpha val="64705"/>
              </a:srgbClr>
            </a:outerShdw>
          </a:effectLst>
        </p:spPr>
      </p:pic>
      <p:pic>
        <p:nvPicPr>
          <p:cNvPr id="321" name="Google Shape;321;p26"/>
          <p:cNvPicPr preferRelativeResize="0"/>
          <p:nvPr/>
        </p:nvPicPr>
        <p:blipFill rotWithShape="1">
          <a:blip r:embed="rId5">
            <a:alphaModFix/>
          </a:blip>
          <a:srcRect b="14421" l="0" r="0" t="0"/>
          <a:stretch/>
        </p:blipFill>
        <p:spPr>
          <a:xfrm>
            <a:off x="6213600" y="129924"/>
            <a:ext cx="3688201" cy="2100353"/>
          </a:xfrm>
          <a:prstGeom prst="rect">
            <a:avLst/>
          </a:prstGeom>
          <a:noFill/>
          <a:ln>
            <a:noFill/>
          </a:ln>
          <a:effectLst>
            <a:outerShdw blurRad="292100" rotWithShape="0" algn="tl" dir="2700000" dist="139700">
              <a:srgbClr val="333333">
                <a:alpha val="64705"/>
              </a:srgbClr>
            </a:outerShdw>
          </a:effectLst>
        </p:spPr>
      </p:pic>
      <p:pic>
        <p:nvPicPr>
          <p:cNvPr id="322" name="Google Shape;322;p26"/>
          <p:cNvPicPr preferRelativeResize="0"/>
          <p:nvPr/>
        </p:nvPicPr>
        <p:blipFill rotWithShape="1">
          <a:blip r:embed="rId6">
            <a:alphaModFix/>
          </a:blip>
          <a:srcRect b="0" l="0" r="0" t="0"/>
          <a:stretch/>
        </p:blipFill>
        <p:spPr>
          <a:xfrm>
            <a:off x="8306232" y="4591091"/>
            <a:ext cx="3707349" cy="2095459"/>
          </a:xfrm>
          <a:prstGeom prst="rect">
            <a:avLst/>
          </a:prstGeom>
          <a:noFill/>
          <a:ln>
            <a:noFill/>
          </a:ln>
          <a:effectLst>
            <a:outerShdw blurRad="292100" rotWithShape="0" algn="tl" dir="2700000" dist="139700">
              <a:srgbClr val="333333">
                <a:alpha val="64705"/>
              </a:srgbClr>
            </a:outerShdw>
          </a:effectLst>
        </p:spPr>
      </p:pic>
      <p:sp>
        <p:nvSpPr>
          <p:cNvPr id="323" name="Google Shape;323;p26"/>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5600"/>
              <a:buNone/>
            </a:pPr>
            <a:r>
              <a:rPr lang="en-US"/>
              <a:t>6. Insights y Recomendaciones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cxnSp>
        <p:nvCxnSpPr>
          <p:cNvPr id="329" name="Google Shape;329;p27"/>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330" name="Google Shape;330;p27"/>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DM Sans"/>
                <a:ea typeface="DM Sans"/>
                <a:cs typeface="DM Sans"/>
                <a:sym typeface="DM Sans"/>
              </a:rPr>
              <a:t>‹#›</a:t>
            </a:fld>
            <a:endParaRPr b="0" i="0" sz="1050" u="none" cap="none" strike="noStrike">
              <a:solidFill>
                <a:srgbClr val="000000"/>
              </a:solidFill>
              <a:latin typeface="DM Sans"/>
              <a:ea typeface="DM Sans"/>
              <a:cs typeface="DM Sans"/>
              <a:sym typeface="DM Sans"/>
            </a:endParaRPr>
          </a:p>
        </p:txBody>
      </p:sp>
      <p:sp>
        <p:nvSpPr>
          <p:cNvPr id="331" name="Google Shape;331;p27"/>
          <p:cNvSpPr txBox="1"/>
          <p:nvPr/>
        </p:nvSpPr>
        <p:spPr>
          <a:xfrm>
            <a:off x="375087" y="2825702"/>
            <a:ext cx="2718000" cy="295466"/>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1" i="0" lang="en-US" sz="2400" u="none" cap="none" strike="noStrike">
                <a:solidFill>
                  <a:srgbClr val="000000"/>
                </a:solidFill>
                <a:latin typeface="Arial"/>
                <a:ea typeface="Arial"/>
                <a:cs typeface="Arial"/>
                <a:sym typeface="Arial"/>
              </a:rPr>
              <a:t>CONCLUSIONES</a:t>
            </a:r>
            <a:endParaRPr b="1" i="0" sz="2400" u="none" cap="none" strike="noStrike">
              <a:solidFill>
                <a:srgbClr val="000000"/>
              </a:solidFill>
              <a:latin typeface="Arial"/>
              <a:ea typeface="Arial"/>
              <a:cs typeface="Arial"/>
              <a:sym typeface="Arial"/>
            </a:endParaRPr>
          </a:p>
        </p:txBody>
      </p:sp>
      <p:sp>
        <p:nvSpPr>
          <p:cNvPr id="332" name="Google Shape;332;p27"/>
          <p:cNvSpPr/>
          <p:nvPr/>
        </p:nvSpPr>
        <p:spPr>
          <a:xfrm>
            <a:off x="3252384" y="578561"/>
            <a:ext cx="8697000" cy="36737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dk2"/>
                </a:solidFill>
                <a:latin typeface="Open Sans"/>
                <a:ea typeface="Open Sans"/>
                <a:cs typeface="Open Sans"/>
                <a:sym typeface="Open Sans"/>
              </a:rPr>
              <a:t>¿En qué tipo de películas invertir para obtener mayores ganancias?</a:t>
            </a:r>
            <a:endParaRPr/>
          </a:p>
          <a:p>
            <a:pPr indent="0" lvl="0" marL="457200" marR="0" rtl="0" algn="l">
              <a:lnSpc>
                <a:spcPct val="90000"/>
              </a:lnSpc>
              <a:spcBef>
                <a:spcPts val="10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a:p>
            <a:pPr indent="0" lvl="0" marL="457200" marR="0" rtl="0" algn="l">
              <a:lnSpc>
                <a:spcPct val="90000"/>
              </a:lnSpc>
              <a:spcBef>
                <a:spcPts val="10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333" name="Google Shape;333;p27"/>
          <p:cNvSpPr/>
          <p:nvPr/>
        </p:nvSpPr>
        <p:spPr>
          <a:xfrm>
            <a:off x="3541691" y="1092998"/>
            <a:ext cx="8118386" cy="5911875"/>
          </a:xfrm>
          <a:prstGeom prst="rect">
            <a:avLst/>
          </a:prstGeom>
          <a:noFill/>
          <a:ln>
            <a:noFill/>
          </a:ln>
        </p:spPr>
        <p:txBody>
          <a:bodyPr anchorCtr="0" anchor="t" bIns="45700" lIns="91425" spcFirstLastPara="1" rIns="91425" wrap="square" tIns="45700">
            <a:spAutoFit/>
          </a:bodyPr>
          <a:lstStyle/>
          <a:p>
            <a:pPr indent="0" lvl="0" marL="13335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Los géneros de las películas impactan en los ingresos y se relacionan con la popularidad y las ganancias, por ende deberían ser claves en la desición.</a:t>
            </a:r>
            <a:endParaRPr b="0" i="0" sz="1800" u="none" cap="none" strike="noStrike">
              <a:solidFill>
                <a:srgbClr val="000000"/>
              </a:solidFill>
              <a:latin typeface="Calibri"/>
              <a:ea typeface="Calibri"/>
              <a:cs typeface="Calibri"/>
              <a:sym typeface="Calibri"/>
            </a:endParaRPr>
          </a:p>
          <a:p>
            <a:pPr indent="0" lvl="0" marL="133350" marR="0" rtl="0" algn="just">
              <a:lnSpc>
                <a:spcPct val="100000"/>
              </a:lnSpc>
              <a:spcBef>
                <a:spcPts val="1300"/>
              </a:spcBef>
              <a:spcAft>
                <a:spcPts val="0"/>
              </a:spcAft>
              <a:buNone/>
            </a:pPr>
            <a:r>
              <a:rPr b="0" i="0" lang="en-US" sz="1800" u="none" cap="none" strike="noStrike">
                <a:solidFill>
                  <a:srgbClr val="000000"/>
                </a:solidFill>
                <a:latin typeface="Calibri"/>
                <a:ea typeface="Calibri"/>
                <a:cs typeface="Calibri"/>
                <a:sym typeface="Calibri"/>
              </a:rPr>
              <a:t>Después de realizar el Bias, que nos relaciona si el género afecta los ingresos de una película, da como resultado que los géneros: “Drama” y “Comedia”, no generan un efecto positivo, en comparación con otros géneros, sin embargo, estos dos géneros son de los que más popularidad y ganancias generan en la industria. Ahora bien, el género de “Acción”, que genera Altas ganancias y tiene alta popularidad, muestra un efecto positivo en el Bias, esto nos indica que sería el más indicado a la hora de invertir.</a:t>
            </a:r>
            <a:endParaRPr/>
          </a:p>
          <a:p>
            <a:pPr indent="0" lvl="0" marL="133350" marR="0" rtl="0" algn="just">
              <a:lnSpc>
                <a:spcPct val="100000"/>
              </a:lnSpc>
              <a:spcBef>
                <a:spcPts val="1300"/>
              </a:spcBef>
              <a:spcAft>
                <a:spcPts val="0"/>
              </a:spcAft>
              <a:buNone/>
            </a:pPr>
            <a:r>
              <a:rPr b="0" i="0" lang="en-US" sz="1800" u="none" cap="none" strike="noStrike">
                <a:solidFill>
                  <a:srgbClr val="000000"/>
                </a:solidFill>
                <a:latin typeface="Calibri"/>
                <a:ea typeface="Calibri"/>
                <a:cs typeface="Calibri"/>
                <a:sym typeface="Calibri"/>
              </a:rPr>
              <a:t>Luego cuando utilizamos el modelo de ML Desicion Tree, recomienda el género “Comedia”.</a:t>
            </a:r>
            <a:endParaRPr/>
          </a:p>
          <a:p>
            <a:pPr indent="0" lvl="0" marL="133350" marR="0" rtl="0" algn="just">
              <a:lnSpc>
                <a:spcPct val="100000"/>
              </a:lnSpc>
              <a:spcBef>
                <a:spcPts val="1300"/>
              </a:spcBef>
              <a:spcAft>
                <a:spcPts val="0"/>
              </a:spcAft>
              <a:buNone/>
            </a:pPr>
            <a:r>
              <a:rPr b="0" i="0" lang="en-US" sz="1800" u="none" cap="none" strike="noStrike">
                <a:solidFill>
                  <a:srgbClr val="000000"/>
                </a:solidFill>
                <a:latin typeface="Calibri"/>
                <a:ea typeface="Calibri"/>
                <a:cs typeface="Calibri"/>
                <a:sym typeface="Calibri"/>
              </a:rPr>
              <a:t>Otra alternativa es apostar a un mix de géneros, ya que esto influye altamente en la popularidad y en las ganancias que se puedan obtener.</a:t>
            </a:r>
            <a:endParaRPr/>
          </a:p>
          <a:p>
            <a:pPr indent="0" lvl="0" marL="133350" marR="0" rtl="0" algn="just">
              <a:lnSpc>
                <a:spcPct val="100000"/>
              </a:lnSpc>
              <a:spcBef>
                <a:spcPts val="1300"/>
              </a:spcBef>
              <a:spcAft>
                <a:spcPts val="0"/>
              </a:spcAft>
              <a:buNone/>
            </a:pPr>
            <a:r>
              <a:rPr b="0" i="0" lang="en-US" sz="1800" u="none" cap="none" strike="noStrike">
                <a:solidFill>
                  <a:srgbClr val="000000"/>
                </a:solidFill>
                <a:latin typeface="Calibri"/>
                <a:ea typeface="Calibri"/>
                <a:cs typeface="Calibri"/>
                <a:sym typeface="Calibri"/>
              </a:rPr>
              <a:t>Por último hay que incluir otros factores además del género y la popularidad, cómo el contexto, audiencia, el país, etc. Donde también es importante la forma en la que usan el presupuesto para darle mayor calidad a la película, y que satisfagan diferentes audiencias.</a:t>
            </a:r>
            <a:endParaRPr/>
          </a:p>
          <a:p>
            <a:pPr indent="0" lvl="0" marL="133350" marR="0" rtl="0" algn="just">
              <a:lnSpc>
                <a:spcPct val="100000"/>
              </a:lnSpc>
              <a:spcBef>
                <a:spcPts val="130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nvSpPr>
        <p:spPr>
          <a:xfrm>
            <a:off x="4756748" y="1411415"/>
            <a:ext cx="6767383" cy="244841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lt1"/>
              </a:buClr>
              <a:buSzPts val="1600"/>
              <a:buFont typeface="Arial"/>
              <a:buNone/>
            </a:pPr>
            <a:r>
              <a:t/>
            </a:r>
            <a:endParaRPr b="0" i="0" sz="1600" u="none" cap="none" strike="noStrike">
              <a:solidFill>
                <a:srgbClr val="000000"/>
              </a:solidFill>
              <a:latin typeface="DM Sans"/>
              <a:ea typeface="DM Sans"/>
              <a:cs typeface="DM Sans"/>
              <a:sym typeface="DM Sans"/>
            </a:endParaRPr>
          </a:p>
        </p:txBody>
      </p:sp>
      <p:cxnSp>
        <p:nvCxnSpPr>
          <p:cNvPr id="340" name="Google Shape;340;p28"/>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341" name="Google Shape;341;p28"/>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DM Sans"/>
                <a:ea typeface="DM Sans"/>
                <a:cs typeface="DM Sans"/>
                <a:sym typeface="DM Sans"/>
              </a:rPr>
              <a:t>‹#›</a:t>
            </a:fld>
            <a:endParaRPr b="0" i="0" sz="1050" u="none" cap="none" strike="noStrike">
              <a:solidFill>
                <a:srgbClr val="000000"/>
              </a:solidFill>
              <a:latin typeface="DM Sans"/>
              <a:ea typeface="DM Sans"/>
              <a:cs typeface="DM Sans"/>
              <a:sym typeface="DM Sans"/>
            </a:endParaRPr>
          </a:p>
        </p:txBody>
      </p:sp>
      <p:sp>
        <p:nvSpPr>
          <p:cNvPr id="342" name="Google Shape;342;p28"/>
          <p:cNvSpPr txBox="1"/>
          <p:nvPr/>
        </p:nvSpPr>
        <p:spPr>
          <a:xfrm>
            <a:off x="375087" y="2825702"/>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INSIGHTS &amp; </a:t>
            </a:r>
            <a:r>
              <a:rPr b="1" i="0" lang="en-US" sz="2800" u="none" cap="none" strike="noStrike">
                <a:solidFill>
                  <a:srgbClr val="000000"/>
                </a:solidFill>
                <a:latin typeface="Arial"/>
                <a:ea typeface="Arial"/>
                <a:cs typeface="Arial"/>
                <a:sym typeface="Arial"/>
              </a:rPr>
              <a:t>RECOMENDACIONES</a:t>
            </a:r>
            <a:endParaRPr b="1" i="0" sz="2800" u="none" cap="none" strike="noStrike">
              <a:solidFill>
                <a:srgbClr val="000000"/>
              </a:solidFill>
              <a:latin typeface="Arial"/>
              <a:ea typeface="Arial"/>
              <a:cs typeface="Arial"/>
              <a:sym typeface="Arial"/>
            </a:endParaRPr>
          </a:p>
        </p:txBody>
      </p:sp>
      <p:sp>
        <p:nvSpPr>
          <p:cNvPr id="343" name="Google Shape;343;p28"/>
          <p:cNvSpPr/>
          <p:nvPr/>
        </p:nvSpPr>
        <p:spPr>
          <a:xfrm>
            <a:off x="3397700" y="263250"/>
            <a:ext cx="8697000" cy="6231600"/>
          </a:xfrm>
          <a:prstGeom prst="rect">
            <a:avLst/>
          </a:prstGeom>
          <a:noFill/>
          <a:ln>
            <a:noFill/>
          </a:ln>
        </p:spPr>
        <p:txBody>
          <a:bodyPr anchorCtr="0" anchor="t" bIns="45700" lIns="91425" spcFirstLastPara="1" rIns="91425" wrap="square" tIns="45700">
            <a:noAutofit/>
          </a:bodyPr>
          <a:lstStyle/>
          <a:p>
            <a:pPr indent="0" lvl="0" marL="133350" marR="0" rtl="0" algn="l">
              <a:lnSpc>
                <a:spcPct val="90000"/>
              </a:lnSpc>
              <a:spcBef>
                <a:spcPts val="1000"/>
              </a:spcBef>
              <a:spcAft>
                <a:spcPts val="0"/>
              </a:spcAft>
              <a:buNone/>
            </a:pPr>
            <a:r>
              <a:rPr b="1" i="0" lang="en-US" sz="2400" u="none" cap="none" strike="noStrike">
                <a:solidFill>
                  <a:srgbClr val="000000"/>
                </a:solidFill>
                <a:latin typeface="Calibri"/>
                <a:ea typeface="Calibri"/>
                <a:cs typeface="Calibri"/>
                <a:sym typeface="Calibri"/>
              </a:rPr>
              <a:t>Insights:</a:t>
            </a:r>
            <a:endParaRPr/>
          </a:p>
          <a:p>
            <a:pPr indent="0" lvl="0" marL="133350" marR="0" rtl="0" algn="l">
              <a:lnSpc>
                <a:spcPct val="90000"/>
              </a:lnSpc>
              <a:spcBef>
                <a:spcPts val="1000"/>
              </a:spcBef>
              <a:spcAft>
                <a:spcPts val="0"/>
              </a:spcAft>
              <a:buNone/>
            </a:pPr>
            <a:r>
              <a:t/>
            </a:r>
            <a:endParaRPr b="0" i="0" sz="1600" u="none" cap="none" strike="noStrike">
              <a:solidFill>
                <a:srgbClr val="000000"/>
              </a:solidFill>
              <a:latin typeface="Calibri"/>
              <a:ea typeface="Calibri"/>
              <a:cs typeface="Calibri"/>
              <a:sym typeface="Calibri"/>
            </a:endParaRPr>
          </a:p>
          <a:p>
            <a:pPr indent="-323850" lvl="0" marL="457200" marR="0" rtl="0" algn="just">
              <a:lnSpc>
                <a:spcPct val="90000"/>
              </a:lnSpc>
              <a:spcBef>
                <a:spcPts val="1000"/>
              </a:spcBef>
              <a:spcAft>
                <a:spcPts val="0"/>
              </a:spcAft>
              <a:buClr>
                <a:srgbClr val="000000"/>
              </a:buClr>
              <a:buSzPts val="1500"/>
              <a:buFont typeface="Arial"/>
              <a:buChar char="●"/>
            </a:pPr>
            <a:r>
              <a:rPr b="0" i="0" lang="en-US" sz="2000" u="none" cap="none" strike="noStrike">
                <a:solidFill>
                  <a:srgbClr val="000000"/>
                </a:solidFill>
                <a:latin typeface="Calibri"/>
                <a:ea typeface="Calibri"/>
                <a:cs typeface="Calibri"/>
                <a:sym typeface="Calibri"/>
              </a:rPr>
              <a:t>Las ganancias que se obtienen en la producción de un film, no están directamente relacionadas a la inversión realizada.</a:t>
            </a:r>
            <a:endParaRPr/>
          </a:p>
          <a:p>
            <a:pPr indent="-323850" lvl="0" marL="457200" marR="0" rtl="0" algn="just">
              <a:lnSpc>
                <a:spcPct val="90000"/>
              </a:lnSpc>
              <a:spcBef>
                <a:spcPts val="1000"/>
              </a:spcBef>
              <a:spcAft>
                <a:spcPts val="0"/>
              </a:spcAft>
              <a:buClr>
                <a:srgbClr val="000000"/>
              </a:buClr>
              <a:buSzPts val="1500"/>
              <a:buFont typeface="Arial"/>
              <a:buChar char="●"/>
            </a:pPr>
            <a:r>
              <a:rPr b="0" i="0" lang="en-US" sz="2000" u="none" cap="none" strike="noStrike">
                <a:solidFill>
                  <a:srgbClr val="000000"/>
                </a:solidFill>
                <a:latin typeface="Calibri"/>
                <a:ea typeface="Calibri"/>
                <a:cs typeface="Calibri"/>
                <a:sym typeface="Calibri"/>
              </a:rPr>
              <a:t>Hay géneros que tienen mayores ganancias, como el Drama, la Acción y la Comedia.</a:t>
            </a:r>
            <a:endParaRPr/>
          </a:p>
          <a:p>
            <a:pPr indent="-323850" lvl="0" marL="457200" marR="0" rtl="0" algn="just">
              <a:lnSpc>
                <a:spcPct val="90000"/>
              </a:lnSpc>
              <a:spcBef>
                <a:spcPts val="1000"/>
              </a:spcBef>
              <a:spcAft>
                <a:spcPts val="0"/>
              </a:spcAft>
              <a:buClr>
                <a:srgbClr val="000000"/>
              </a:buClr>
              <a:buSzPts val="1500"/>
              <a:buFont typeface="Arial"/>
              <a:buChar char="●"/>
            </a:pPr>
            <a:r>
              <a:rPr b="0" i="0" lang="en-US" sz="2000" u="none" cap="none" strike="noStrike">
                <a:solidFill>
                  <a:srgbClr val="000000"/>
                </a:solidFill>
                <a:latin typeface="Calibri"/>
                <a:ea typeface="Calibri"/>
                <a:cs typeface="Calibri"/>
                <a:sym typeface="Calibri"/>
              </a:rPr>
              <a:t>Para obtener mayores ganancias se podría poner el foco en el género de la película en la que se va a invertir.</a:t>
            </a:r>
            <a:endParaRPr/>
          </a:p>
          <a:p>
            <a:pPr indent="-323850" lvl="0" marL="457200" marR="0" rtl="0" algn="just">
              <a:lnSpc>
                <a:spcPct val="90000"/>
              </a:lnSpc>
              <a:spcBef>
                <a:spcPts val="1000"/>
              </a:spcBef>
              <a:spcAft>
                <a:spcPts val="0"/>
              </a:spcAft>
              <a:buClr>
                <a:srgbClr val="000000"/>
              </a:buClr>
              <a:buSzPts val="1500"/>
              <a:buFont typeface="Arial"/>
              <a:buChar char="●"/>
            </a:pPr>
            <a:r>
              <a:rPr b="0" i="0" lang="en-US" sz="2000" u="none" cap="none" strike="noStrike">
                <a:solidFill>
                  <a:srgbClr val="000000"/>
                </a:solidFill>
                <a:latin typeface="Calibri"/>
                <a:ea typeface="Calibri"/>
                <a:cs typeface="Calibri"/>
                <a:sym typeface="Calibri"/>
              </a:rPr>
              <a:t>El IMBD score si bien es importante no necesariamente implicará obtener mayores ganancias. </a:t>
            </a:r>
            <a:endParaRPr/>
          </a:p>
          <a:p>
            <a:pPr indent="-323850" lvl="0" marL="457200" marR="0" rtl="0" algn="just">
              <a:lnSpc>
                <a:spcPct val="90000"/>
              </a:lnSpc>
              <a:spcBef>
                <a:spcPts val="1000"/>
              </a:spcBef>
              <a:spcAft>
                <a:spcPts val="0"/>
              </a:spcAft>
              <a:buClr>
                <a:srgbClr val="000000"/>
              </a:buClr>
              <a:buSzPts val="1500"/>
              <a:buFont typeface="Arial"/>
              <a:buChar char="●"/>
            </a:pPr>
            <a:r>
              <a:rPr b="0" i="0" lang="en-US" sz="2000" u="none" cap="none" strike="noStrike">
                <a:solidFill>
                  <a:srgbClr val="000000"/>
                </a:solidFill>
                <a:latin typeface="Calibri"/>
                <a:ea typeface="Calibri"/>
                <a:cs typeface="Calibri"/>
                <a:sym typeface="Calibri"/>
              </a:rPr>
              <a:t>Los géneros que más popularidad tienen coinciden con aquellos que aseguran mayores ganancias, por lo que Popularidad y Género, son las dos variables a tener en cuenta al momento de seleccionar el tipo de película en la que se realizará una inversión.</a:t>
            </a:r>
            <a:endParaRPr/>
          </a:p>
          <a:p>
            <a:pPr indent="0" lvl="0" marL="457200" marR="0" rtl="0" algn="l">
              <a:lnSpc>
                <a:spcPct val="90000"/>
              </a:lnSpc>
              <a:spcBef>
                <a:spcPts val="10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457200" marR="0" rtl="0" algn="l">
              <a:lnSpc>
                <a:spcPct val="90000"/>
              </a:lnSpc>
              <a:spcBef>
                <a:spcPts val="10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nvSpPr>
        <p:spPr>
          <a:xfrm>
            <a:off x="4756748" y="1411415"/>
            <a:ext cx="6767383" cy="244841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lt1"/>
              </a:buClr>
              <a:buSzPts val="1600"/>
              <a:buFont typeface="Arial"/>
              <a:buNone/>
            </a:pPr>
            <a:r>
              <a:t/>
            </a:r>
            <a:endParaRPr b="0" i="0" sz="1600" u="none" cap="none" strike="noStrike">
              <a:solidFill>
                <a:srgbClr val="000000"/>
              </a:solidFill>
              <a:latin typeface="DM Sans"/>
              <a:ea typeface="DM Sans"/>
              <a:cs typeface="DM Sans"/>
              <a:sym typeface="DM Sans"/>
            </a:endParaRPr>
          </a:p>
        </p:txBody>
      </p:sp>
      <p:cxnSp>
        <p:nvCxnSpPr>
          <p:cNvPr id="350" name="Google Shape;350;p29"/>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351" name="Google Shape;351;p29"/>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DM Sans"/>
                <a:ea typeface="DM Sans"/>
                <a:cs typeface="DM Sans"/>
                <a:sym typeface="DM Sans"/>
              </a:rPr>
              <a:t>‹#›</a:t>
            </a:fld>
            <a:endParaRPr b="0" i="0" sz="1050" u="none" cap="none" strike="noStrike">
              <a:solidFill>
                <a:srgbClr val="000000"/>
              </a:solidFill>
              <a:latin typeface="DM Sans"/>
              <a:ea typeface="DM Sans"/>
              <a:cs typeface="DM Sans"/>
              <a:sym typeface="DM Sans"/>
            </a:endParaRPr>
          </a:p>
        </p:txBody>
      </p:sp>
      <p:sp>
        <p:nvSpPr>
          <p:cNvPr id="352" name="Google Shape;352;p29"/>
          <p:cNvSpPr txBox="1"/>
          <p:nvPr/>
        </p:nvSpPr>
        <p:spPr>
          <a:xfrm>
            <a:off x="375087" y="2825702"/>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INSIGHTS &amp; </a:t>
            </a:r>
            <a:r>
              <a:rPr b="1" i="0" lang="en-US" sz="2800" u="none" cap="none" strike="noStrike">
                <a:solidFill>
                  <a:srgbClr val="000000"/>
                </a:solidFill>
                <a:latin typeface="Arial"/>
                <a:ea typeface="Arial"/>
                <a:cs typeface="Arial"/>
                <a:sym typeface="Arial"/>
              </a:rPr>
              <a:t>RECOMENDACIONES</a:t>
            </a:r>
            <a:endParaRPr b="1" i="0" sz="2800" u="none" cap="none" strike="noStrike">
              <a:solidFill>
                <a:srgbClr val="000000"/>
              </a:solidFill>
              <a:latin typeface="Arial"/>
              <a:ea typeface="Arial"/>
              <a:cs typeface="Arial"/>
              <a:sym typeface="Arial"/>
            </a:endParaRPr>
          </a:p>
        </p:txBody>
      </p:sp>
      <p:sp>
        <p:nvSpPr>
          <p:cNvPr id="353" name="Google Shape;353;p29"/>
          <p:cNvSpPr/>
          <p:nvPr/>
        </p:nvSpPr>
        <p:spPr>
          <a:xfrm>
            <a:off x="3397700" y="263250"/>
            <a:ext cx="8697000" cy="623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rPr b="1" i="0" lang="en-US" sz="2400" u="none" cap="none" strike="noStrike">
                <a:solidFill>
                  <a:srgbClr val="000000"/>
                </a:solidFill>
                <a:latin typeface="Calibri"/>
                <a:ea typeface="Calibri"/>
                <a:cs typeface="Calibri"/>
                <a:sym typeface="Calibri"/>
              </a:rPr>
              <a:t>Recomendaciones:</a:t>
            </a:r>
            <a:endParaRPr/>
          </a:p>
          <a:p>
            <a:pPr indent="0" lvl="0" marL="0" marR="0" rtl="0" algn="l">
              <a:lnSpc>
                <a:spcPct val="90000"/>
              </a:lnSpc>
              <a:spcBef>
                <a:spcPts val="1000"/>
              </a:spcBef>
              <a:spcAft>
                <a:spcPts val="0"/>
              </a:spcAft>
              <a:buNone/>
            </a:pPr>
            <a:r>
              <a:t/>
            </a:r>
            <a:endParaRPr b="1" i="0" sz="1400" u="none" cap="none" strike="noStrike">
              <a:solidFill>
                <a:srgbClr val="000000"/>
              </a:solidFill>
              <a:latin typeface="Calibri"/>
              <a:ea typeface="Calibri"/>
              <a:cs typeface="Calibri"/>
              <a:sym typeface="Calibri"/>
            </a:endParaRPr>
          </a:p>
          <a:p>
            <a:pPr indent="-323850" lvl="0" marL="457200" marR="0" rtl="0" algn="just">
              <a:lnSpc>
                <a:spcPct val="90000"/>
              </a:lnSpc>
              <a:spcBef>
                <a:spcPts val="100"/>
              </a:spcBef>
              <a:spcAft>
                <a:spcPts val="0"/>
              </a:spcAft>
              <a:buClr>
                <a:srgbClr val="000000"/>
              </a:buClr>
              <a:buSzPts val="1500"/>
              <a:buFont typeface="Calibri"/>
              <a:buChar char="●"/>
            </a:pPr>
            <a:r>
              <a:rPr b="1" i="0" lang="en-US" sz="1600" u="none" cap="none" strike="noStrike">
                <a:solidFill>
                  <a:srgbClr val="000000"/>
                </a:solidFill>
                <a:latin typeface="Calibri"/>
                <a:ea typeface="Calibri"/>
                <a:cs typeface="Calibri"/>
                <a:sym typeface="Calibri"/>
              </a:rPr>
              <a:t>Poner foco en la producción de películas de Acción con traducción a múltiples lenguajes</a:t>
            </a:r>
            <a:endParaRPr/>
          </a:p>
          <a:p>
            <a:pPr indent="0" lvl="0" marL="457200" marR="0" rtl="0" algn="just">
              <a:lnSpc>
                <a:spcPct val="90000"/>
              </a:lnSpc>
              <a:spcBef>
                <a:spcPts val="100"/>
              </a:spcBef>
              <a:spcAft>
                <a:spcPts val="0"/>
              </a:spcAft>
              <a:buNone/>
            </a:pPr>
            <a:r>
              <a:rPr b="1" i="0" lang="en-US" sz="1400" u="none" cap="none" strike="noStrike">
                <a:solidFill>
                  <a:srgbClr val="000000"/>
                </a:solidFill>
                <a:latin typeface="Calibri"/>
                <a:ea typeface="Calibri"/>
                <a:cs typeface="Calibri"/>
                <a:sym typeface="Calibri"/>
              </a:rPr>
              <a:t>Pros</a:t>
            </a:r>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Facilitará la venta del filme a nivel global y aumentará la popularidad y las ganancias.</a:t>
            </a:r>
            <a:endParaRPr/>
          </a:p>
          <a:p>
            <a:pPr indent="0" lvl="0" marL="457200" marR="0" rtl="0" algn="just">
              <a:lnSpc>
                <a:spcPct val="90000"/>
              </a:lnSpc>
              <a:spcBef>
                <a:spcPts val="100"/>
              </a:spcBef>
              <a:spcAft>
                <a:spcPts val="0"/>
              </a:spcAft>
              <a:buNone/>
            </a:pPr>
            <a:r>
              <a:rPr b="1" i="0" lang="en-US" sz="1400" u="none" cap="none" strike="noStrike">
                <a:solidFill>
                  <a:srgbClr val="000000"/>
                </a:solidFill>
                <a:latin typeface="Calibri"/>
                <a:ea typeface="Calibri"/>
                <a:cs typeface="Calibri"/>
                <a:sym typeface="Calibri"/>
              </a:rPr>
              <a:t>Cons</a:t>
            </a:r>
            <a:endParaRPr b="1" i="0" sz="1400" u="none" cap="none" strike="noStrike">
              <a:solidFill>
                <a:srgbClr val="000000"/>
              </a:solidFill>
              <a:latin typeface="Calibri"/>
              <a:ea typeface="Calibri"/>
              <a:cs typeface="Calibri"/>
              <a:sym typeface="Calibri"/>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Requerirá mayor inversión y solicitud de permisos para que sea posible su venta en cada país.</a:t>
            </a:r>
            <a:endParaRPr/>
          </a:p>
          <a:p>
            <a:pPr indent="0" lvl="0" marL="914400" marR="0" rtl="0" algn="just">
              <a:lnSpc>
                <a:spcPct val="90000"/>
              </a:lnSpc>
              <a:spcBef>
                <a:spcPts val="100"/>
              </a:spcBef>
              <a:spcAft>
                <a:spcPts val="0"/>
              </a:spcAft>
              <a:buNone/>
            </a:pPr>
            <a:r>
              <a:t/>
            </a:r>
            <a:endParaRPr b="0" i="0" sz="1400" u="none" cap="none" strike="noStrike">
              <a:solidFill>
                <a:srgbClr val="000000"/>
              </a:solidFill>
              <a:latin typeface="Calibri"/>
              <a:ea typeface="Calibri"/>
              <a:cs typeface="Calibri"/>
              <a:sym typeface="Calibri"/>
            </a:endParaRPr>
          </a:p>
          <a:p>
            <a:pPr indent="-323850" lvl="0" marL="457200" marR="0" rtl="0" algn="just">
              <a:lnSpc>
                <a:spcPct val="90000"/>
              </a:lnSpc>
              <a:spcBef>
                <a:spcPts val="100"/>
              </a:spcBef>
              <a:spcAft>
                <a:spcPts val="0"/>
              </a:spcAft>
              <a:buClr>
                <a:srgbClr val="000000"/>
              </a:buClr>
              <a:buSzPts val="1500"/>
              <a:buFont typeface="Calibri"/>
              <a:buChar char="●"/>
            </a:pPr>
            <a:r>
              <a:rPr b="1" i="0" lang="en-US" sz="1600" u="none" cap="none" strike="noStrike">
                <a:solidFill>
                  <a:srgbClr val="000000"/>
                </a:solidFill>
                <a:latin typeface="Calibri"/>
                <a:ea typeface="Calibri"/>
                <a:cs typeface="Calibri"/>
                <a:sym typeface="Calibri"/>
              </a:rPr>
              <a:t>Realizar películas con un mix, que incluya género de Acción y otros géneros populares.</a:t>
            </a:r>
            <a:endParaRPr/>
          </a:p>
          <a:p>
            <a:pPr indent="457200" lvl="0" marL="0" marR="0" rtl="0" algn="just">
              <a:lnSpc>
                <a:spcPct val="90000"/>
              </a:lnSpc>
              <a:spcBef>
                <a:spcPts val="100"/>
              </a:spcBef>
              <a:spcAft>
                <a:spcPts val="0"/>
              </a:spcAft>
              <a:buNone/>
            </a:pPr>
            <a:r>
              <a:rPr b="1" i="0" lang="en-US" sz="1400" u="none" cap="none" strike="noStrike">
                <a:solidFill>
                  <a:srgbClr val="000000"/>
                </a:solidFill>
                <a:latin typeface="Calibri"/>
                <a:ea typeface="Calibri"/>
                <a:cs typeface="Calibri"/>
                <a:sym typeface="Calibri"/>
              </a:rPr>
              <a:t>Pros</a:t>
            </a:r>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Tiene un mercado muy amplio y puede ser vista por audiencias de todas las edades y a nivel global por el tipo de historia puede facilitar la venta en países de diversas culturas y religiones.</a:t>
            </a:r>
            <a:endParaRPr/>
          </a:p>
          <a:p>
            <a:pPr indent="0" lvl="0" marL="457200" marR="0" rtl="0" algn="just">
              <a:lnSpc>
                <a:spcPct val="90000"/>
              </a:lnSpc>
              <a:spcBef>
                <a:spcPts val="100"/>
              </a:spcBef>
              <a:spcAft>
                <a:spcPts val="0"/>
              </a:spcAft>
              <a:buNone/>
            </a:pPr>
            <a:r>
              <a:rPr b="1" i="0" lang="en-US" sz="1400" u="none" cap="none" strike="noStrike">
                <a:solidFill>
                  <a:srgbClr val="000000"/>
                </a:solidFill>
                <a:latin typeface="Calibri"/>
                <a:ea typeface="Calibri"/>
                <a:cs typeface="Calibri"/>
                <a:sym typeface="Calibri"/>
              </a:rPr>
              <a:t>Cons</a:t>
            </a:r>
            <a:endParaRPr b="1" i="0" sz="1400" u="none" cap="none" strike="noStrike">
              <a:solidFill>
                <a:srgbClr val="000000"/>
              </a:solidFill>
              <a:latin typeface="Calibri"/>
              <a:ea typeface="Calibri"/>
              <a:cs typeface="Calibri"/>
              <a:sym typeface="Calibri"/>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Este tipo de películas son bastante competitivas ya que hay bastantes en el mercado, realizarla requerirá una muy buena administración del presupuesto para que la calidad corresponda con la calidad esperada por la audiencia. Los efectos especiales son costosos pero bien lograda puede ser un éxito total.</a:t>
            </a:r>
            <a:endParaRPr/>
          </a:p>
          <a:p>
            <a:pPr indent="0" lvl="0" marL="590550" marR="0" rtl="0" algn="just">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323850" lvl="0" marL="457200" marR="0" rtl="0" algn="just">
              <a:lnSpc>
                <a:spcPct val="90000"/>
              </a:lnSpc>
              <a:spcBef>
                <a:spcPts val="100"/>
              </a:spcBef>
              <a:spcAft>
                <a:spcPts val="0"/>
              </a:spcAft>
              <a:buClr>
                <a:srgbClr val="000000"/>
              </a:buClr>
              <a:buSzPts val="1500"/>
              <a:buFont typeface="Calibri"/>
              <a:buChar char="●"/>
            </a:pPr>
            <a:r>
              <a:rPr b="1" i="0" lang="en-US" sz="1600" u="none" cap="none" strike="noStrike">
                <a:solidFill>
                  <a:srgbClr val="000000"/>
                </a:solidFill>
                <a:latin typeface="Calibri"/>
                <a:ea typeface="Calibri"/>
                <a:cs typeface="Calibri"/>
                <a:sym typeface="Calibri"/>
              </a:rPr>
              <a:t>Invertir en difusión de películas en RRSS</a:t>
            </a:r>
            <a:endParaRPr/>
          </a:p>
          <a:p>
            <a:pPr indent="0" lvl="0" marL="457200" marR="0" rtl="0" algn="just">
              <a:lnSpc>
                <a:spcPct val="90000"/>
              </a:lnSpc>
              <a:spcBef>
                <a:spcPts val="100"/>
              </a:spcBef>
              <a:spcAft>
                <a:spcPts val="0"/>
              </a:spcAft>
              <a:buNone/>
            </a:pPr>
            <a:r>
              <a:rPr b="1" i="0" lang="en-US" sz="1400" u="none" cap="none" strike="noStrike">
                <a:solidFill>
                  <a:srgbClr val="000000"/>
                </a:solidFill>
                <a:latin typeface="Calibri"/>
                <a:ea typeface="Calibri"/>
                <a:cs typeface="Calibri"/>
                <a:sym typeface="Calibri"/>
              </a:rPr>
              <a:t>Pros</a:t>
            </a:r>
            <a:endParaRPr b="0" i="0" sz="1400" u="none" cap="none" strike="noStrike">
              <a:solidFill>
                <a:srgbClr val="000000"/>
              </a:solidFill>
              <a:latin typeface="Calibri"/>
              <a:ea typeface="Calibri"/>
              <a:cs typeface="Calibri"/>
              <a:sym typeface="Calibri"/>
            </a:endParaRPr>
          </a:p>
          <a:p>
            <a:pPr indent="-323850" lvl="0" marL="914400" marR="0" rtl="0" algn="just">
              <a:lnSpc>
                <a:spcPct val="90000"/>
              </a:lnSpc>
              <a:spcBef>
                <a:spcPts val="100"/>
              </a:spcBef>
              <a:spcAft>
                <a:spcPts val="0"/>
              </a:spcAft>
              <a:buClr>
                <a:srgbClr val="000000"/>
              </a:buClr>
              <a:buSzPts val="1500"/>
              <a:buFont typeface="Calibri"/>
              <a:buChar char="●"/>
            </a:pPr>
            <a:r>
              <a:rPr b="0" i="0" lang="en-US" sz="1400" u="none" cap="none" strike="noStrike">
                <a:solidFill>
                  <a:srgbClr val="000000"/>
                </a:solidFill>
                <a:latin typeface="Calibri"/>
                <a:ea typeface="Calibri"/>
                <a:cs typeface="Calibri"/>
                <a:sym typeface="Calibri"/>
              </a:rPr>
              <a:t>Se obtendrá mayor popularidad</a:t>
            </a:r>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Podrá hacer un mejor análisis sobre que países podrá vender el filme</a:t>
            </a:r>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Conseguirá entender que escenas pueden ser incluidas para ciertos países y cuales no que afecten sensibilidades.</a:t>
            </a:r>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La inversión será mucho menor</a:t>
            </a:r>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La propagación de la información será mucha más rápida</a:t>
            </a:r>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Podrá analizar el sentimiento de la audiencia desde el inicio de su producción.</a:t>
            </a:r>
            <a:endParaRPr/>
          </a:p>
          <a:p>
            <a:pPr indent="0" lvl="0" marL="457200" marR="0" rtl="0" algn="just">
              <a:lnSpc>
                <a:spcPct val="90000"/>
              </a:lnSpc>
              <a:spcBef>
                <a:spcPts val="100"/>
              </a:spcBef>
              <a:spcAft>
                <a:spcPts val="0"/>
              </a:spcAft>
              <a:buNone/>
            </a:pPr>
            <a:r>
              <a:rPr b="1" i="0" lang="en-US" sz="1400" u="none" cap="none" strike="noStrike">
                <a:solidFill>
                  <a:srgbClr val="000000"/>
                </a:solidFill>
                <a:latin typeface="Calibri"/>
                <a:ea typeface="Calibri"/>
                <a:cs typeface="Calibri"/>
                <a:sym typeface="Calibri"/>
              </a:rPr>
              <a:t>Cons</a:t>
            </a:r>
            <a:endParaRPr b="1" i="0" sz="1400" u="none" cap="none" strike="noStrike">
              <a:solidFill>
                <a:srgbClr val="000000"/>
              </a:solidFill>
              <a:latin typeface="Calibri"/>
              <a:ea typeface="Calibri"/>
              <a:cs typeface="Calibri"/>
              <a:sym typeface="Calibri"/>
            </a:endParaRPr>
          </a:p>
          <a:p>
            <a:pPr indent="-323850" lvl="1" marL="914400" marR="0" rtl="0" algn="just">
              <a:lnSpc>
                <a:spcPct val="90000"/>
              </a:lnSpc>
              <a:spcBef>
                <a:spcPts val="100"/>
              </a:spcBef>
              <a:spcAft>
                <a:spcPts val="0"/>
              </a:spcAft>
              <a:buClr>
                <a:srgbClr val="000000"/>
              </a:buClr>
              <a:buSzPts val="1500"/>
              <a:buFont typeface="Arial"/>
              <a:buChar char="○"/>
            </a:pPr>
            <a:r>
              <a:rPr b="0" i="0" lang="en-US" sz="1400" u="none" cap="none" strike="noStrike">
                <a:solidFill>
                  <a:srgbClr val="000000"/>
                </a:solidFill>
                <a:latin typeface="Calibri"/>
                <a:ea typeface="Calibri"/>
                <a:cs typeface="Calibri"/>
                <a:sym typeface="Calibri"/>
              </a:rPr>
              <a:t>La predicción podría no tener la exactitud deseada.</a:t>
            </a:r>
            <a:endParaRPr b="0" i="0" sz="1400" u="none" cap="none" strike="noStrike">
              <a:solidFill>
                <a:srgbClr val="000000"/>
              </a:solidFill>
              <a:latin typeface="Calibri"/>
              <a:ea typeface="Calibri"/>
              <a:cs typeface="Calibri"/>
              <a:sym typeface="Calibri"/>
            </a:endParaRPr>
          </a:p>
          <a:p>
            <a:pPr indent="0" lvl="0" marL="457200" marR="0" rtl="0" algn="l">
              <a:lnSpc>
                <a:spcPct val="90000"/>
              </a:lnSpc>
              <a:spcBef>
                <a:spcPts val="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457200" marR="0" rtl="0" algn="l">
              <a:lnSpc>
                <a:spcPct val="90000"/>
              </a:lnSpc>
              <a:spcBef>
                <a:spcPts val="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cxnSp>
        <p:nvCxnSpPr>
          <p:cNvPr id="359" name="Google Shape;359;p30"/>
          <p:cNvCxnSpPr/>
          <p:nvPr/>
        </p:nvCxnSpPr>
        <p:spPr>
          <a:xfrm>
            <a:off x="3238501" y="287524"/>
            <a:ext cx="13800" cy="6231600"/>
          </a:xfrm>
          <a:prstGeom prst="straightConnector1">
            <a:avLst/>
          </a:prstGeom>
          <a:noFill/>
          <a:ln cap="flat" cmpd="sng" w="12700">
            <a:solidFill>
              <a:srgbClr val="00D703"/>
            </a:solidFill>
            <a:prstDash val="solid"/>
            <a:miter lim="800000"/>
            <a:headEnd len="sm" w="sm" type="none"/>
            <a:tailEnd len="sm" w="sm" type="none"/>
          </a:ln>
        </p:spPr>
      </p:cxnSp>
      <p:sp>
        <p:nvSpPr>
          <p:cNvPr id="360" name="Google Shape;360;p30"/>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DM Sans"/>
                <a:ea typeface="DM Sans"/>
                <a:cs typeface="DM Sans"/>
                <a:sym typeface="DM Sans"/>
              </a:rPr>
              <a:t>‹#›</a:t>
            </a:fld>
            <a:endParaRPr b="0" i="0" sz="1050" u="none" cap="none" strike="noStrike">
              <a:solidFill>
                <a:srgbClr val="000000"/>
              </a:solidFill>
              <a:latin typeface="DM Sans"/>
              <a:ea typeface="DM Sans"/>
              <a:cs typeface="DM Sans"/>
              <a:sym typeface="DM Sans"/>
            </a:endParaRPr>
          </a:p>
        </p:txBody>
      </p:sp>
      <p:sp>
        <p:nvSpPr>
          <p:cNvPr id="361" name="Google Shape;361;p30"/>
          <p:cNvSpPr txBox="1"/>
          <p:nvPr/>
        </p:nvSpPr>
        <p:spPr>
          <a:xfrm>
            <a:off x="375087" y="2825702"/>
            <a:ext cx="2718000" cy="1723549"/>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PRÓXIMOS PASOS PARA </a:t>
            </a:r>
            <a:endParaRPr/>
          </a:p>
          <a:p>
            <a:pPr indent="0" lvl="0" marL="0" marR="0" rtl="0" algn="l">
              <a:lnSpc>
                <a:spcPct val="8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CONTINUAR EXPLORANDO EL DATASET</a:t>
            </a:r>
            <a:endParaRPr b="1" i="0" sz="2800" u="none" cap="none" strike="noStrike">
              <a:solidFill>
                <a:srgbClr val="000000"/>
              </a:solidFill>
              <a:latin typeface="Arial"/>
              <a:ea typeface="Arial"/>
              <a:cs typeface="Arial"/>
              <a:sym typeface="Arial"/>
            </a:endParaRPr>
          </a:p>
        </p:txBody>
      </p:sp>
      <p:sp>
        <p:nvSpPr>
          <p:cNvPr id="362" name="Google Shape;362;p30"/>
          <p:cNvSpPr/>
          <p:nvPr/>
        </p:nvSpPr>
        <p:spPr>
          <a:xfrm>
            <a:off x="3397700" y="263250"/>
            <a:ext cx="8494263" cy="623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Próximos Pasos:</a:t>
            </a:r>
            <a:endParaRPr/>
          </a:p>
          <a:p>
            <a:pPr indent="0" lvl="0" marL="0" marR="0" rtl="0" algn="l">
              <a:lnSpc>
                <a:spcPct val="90000"/>
              </a:lnSpc>
              <a:spcBef>
                <a:spcPts val="10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a:p>
            <a:pPr indent="-342900" lvl="0" marL="476250" marR="0" rtl="0" algn="just">
              <a:lnSpc>
                <a:spcPct val="100000"/>
              </a:lnSpc>
              <a:spcBef>
                <a:spcPts val="100"/>
              </a:spcBef>
              <a:spcAft>
                <a:spcPts val="0"/>
              </a:spcAft>
              <a:buClr>
                <a:srgbClr val="000000"/>
              </a:buClr>
              <a:buSzPts val="2000"/>
              <a:buFont typeface="Arial"/>
              <a:buAutoNum type="arabicPeriod"/>
            </a:pPr>
            <a:r>
              <a:rPr b="0" i="0" lang="en-US" sz="2000" u="none" cap="none" strike="noStrike">
                <a:solidFill>
                  <a:srgbClr val="000000"/>
                </a:solidFill>
                <a:latin typeface="Calibri"/>
                <a:ea typeface="Calibri"/>
                <a:cs typeface="Calibri"/>
                <a:sym typeface="Calibri"/>
              </a:rPr>
              <a:t>Continuar explorando sobre la influencia de las RRSS y su impacto en las ganancias de las películas.</a:t>
            </a:r>
            <a:endParaRPr/>
          </a:p>
          <a:p>
            <a:pPr indent="-342900" lvl="0" marL="476250" marR="0" rtl="0" algn="just">
              <a:lnSpc>
                <a:spcPct val="100000"/>
              </a:lnSpc>
              <a:spcBef>
                <a:spcPts val="1300"/>
              </a:spcBef>
              <a:spcAft>
                <a:spcPts val="0"/>
              </a:spcAft>
              <a:buClr>
                <a:srgbClr val="000000"/>
              </a:buClr>
              <a:buSzPts val="2000"/>
              <a:buFont typeface="Arial"/>
              <a:buAutoNum type="arabicPeriod"/>
            </a:pPr>
            <a:r>
              <a:rPr b="0" i="0" lang="en-US" sz="2000" u="none" cap="none" strike="noStrike">
                <a:solidFill>
                  <a:srgbClr val="000000"/>
                </a:solidFill>
                <a:latin typeface="Calibri"/>
                <a:ea typeface="Calibri"/>
                <a:cs typeface="Calibri"/>
                <a:sym typeface="Calibri"/>
              </a:rPr>
              <a:t>Continuar explorando sobre el impacto de los actores/ actrices principales y los directores/as, que actúan y dirigen las películas que mayor ganancia dan.</a:t>
            </a:r>
            <a:endParaRPr/>
          </a:p>
          <a:p>
            <a:pPr indent="-342900" lvl="0" marL="476250" marR="0" rtl="0" algn="just">
              <a:lnSpc>
                <a:spcPct val="100000"/>
              </a:lnSpc>
              <a:spcBef>
                <a:spcPts val="1300"/>
              </a:spcBef>
              <a:spcAft>
                <a:spcPts val="0"/>
              </a:spcAft>
              <a:buClr>
                <a:srgbClr val="000000"/>
              </a:buClr>
              <a:buSzPts val="2000"/>
              <a:buFont typeface="Arial"/>
              <a:buAutoNum type="arabicPeriod"/>
            </a:pPr>
            <a:r>
              <a:rPr b="0" i="0" lang="en-US" sz="2000" u="none" cap="none" strike="noStrike">
                <a:solidFill>
                  <a:srgbClr val="000000"/>
                </a:solidFill>
                <a:latin typeface="Calibri"/>
                <a:ea typeface="Calibri"/>
                <a:cs typeface="Calibri"/>
                <a:sym typeface="Calibri"/>
              </a:rPr>
              <a:t>Continuar investigando sobre los países que más películas consumen, y más interacción tienen en RRSS.</a:t>
            </a:r>
            <a:endParaRPr/>
          </a:p>
          <a:p>
            <a:pPr indent="-342900" lvl="0" marL="476250" marR="0" rtl="0" algn="just">
              <a:lnSpc>
                <a:spcPct val="100000"/>
              </a:lnSpc>
              <a:spcBef>
                <a:spcPts val="1300"/>
              </a:spcBef>
              <a:spcAft>
                <a:spcPts val="0"/>
              </a:spcAft>
              <a:buClr>
                <a:srgbClr val="000000"/>
              </a:buClr>
              <a:buSzPts val="2000"/>
              <a:buFont typeface="Arial"/>
              <a:buAutoNum type="arabicPeriod"/>
            </a:pPr>
            <a:r>
              <a:rPr b="0" i="0" lang="en-US" sz="2000" u="none" cap="none" strike="noStrike">
                <a:solidFill>
                  <a:srgbClr val="000000"/>
                </a:solidFill>
                <a:latin typeface="Calibri"/>
                <a:ea typeface="Calibri"/>
                <a:cs typeface="Calibri"/>
                <a:sym typeface="Calibri"/>
              </a:rPr>
              <a:t>Trabajar en la Predicción de la inversión que se debe realizar para que una película genere mayores ganancias con menos presupuesto.</a:t>
            </a:r>
            <a:endParaRPr/>
          </a:p>
          <a:p>
            <a:pPr indent="0" lvl="0" marL="133350" marR="0" rtl="0" algn="l">
              <a:lnSpc>
                <a:spcPct val="100000"/>
              </a:lnSpc>
              <a:spcBef>
                <a:spcPts val="1300"/>
              </a:spcBef>
              <a:spcAft>
                <a:spcPts val="0"/>
              </a:spcAft>
              <a:buNone/>
            </a:pPr>
            <a:r>
              <a:t/>
            </a:r>
            <a:endParaRPr b="0" i="0" sz="2000" u="none" cap="none" strike="noStrike">
              <a:solidFill>
                <a:srgbClr val="000000"/>
              </a:solidFill>
              <a:latin typeface="Calibri"/>
              <a:ea typeface="Calibri"/>
              <a:cs typeface="Calibri"/>
              <a:sym typeface="Calibri"/>
            </a:endParaRPr>
          </a:p>
          <a:p>
            <a:pPr indent="-215900" lvl="0" marL="476250" marR="0" rtl="0" algn="l">
              <a:lnSpc>
                <a:spcPct val="90000"/>
              </a:lnSpc>
              <a:spcBef>
                <a:spcPts val="13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28600" lvl="0" marL="457200" marR="0" rtl="0" algn="l">
              <a:lnSpc>
                <a:spcPct val="90000"/>
              </a:lnSpc>
              <a:spcBef>
                <a:spcPts val="100"/>
              </a:spcBef>
              <a:spcAft>
                <a:spcPts val="0"/>
              </a:spcAft>
              <a:buClr>
                <a:srgbClr val="000000"/>
              </a:buClr>
              <a:buSzPts val="1500"/>
              <a:buFont typeface="Calibri"/>
              <a:buNone/>
            </a:pPr>
            <a:r>
              <a:t/>
            </a:r>
            <a:endParaRPr b="0" i="0" sz="1500" u="none" cap="none" strike="noStrike">
              <a:solidFill>
                <a:srgbClr val="000000"/>
              </a:solidFill>
              <a:latin typeface="Calibri"/>
              <a:ea typeface="Calibri"/>
              <a:cs typeface="Calibri"/>
              <a:sym typeface="Calibri"/>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3"/>
          <p:cNvPicPr preferRelativeResize="0"/>
          <p:nvPr/>
        </p:nvPicPr>
        <p:blipFill rotWithShape="1">
          <a:blip r:embed="rId3">
            <a:alphaModFix/>
          </a:blip>
          <a:srcRect b="0" l="4299" r="4153" t="0"/>
          <a:stretch/>
        </p:blipFill>
        <p:spPr>
          <a:xfrm>
            <a:off x="8306232" y="1215949"/>
            <a:ext cx="3707349" cy="2116278"/>
          </a:xfrm>
          <a:prstGeom prst="rect">
            <a:avLst/>
          </a:prstGeom>
          <a:noFill/>
          <a:ln>
            <a:noFill/>
          </a:ln>
          <a:effectLst>
            <a:outerShdw blurRad="292100" rotWithShape="0" algn="tl" dir="2700000" dist="139700">
              <a:srgbClr val="333333">
                <a:alpha val="64705"/>
              </a:srgbClr>
            </a:outerShdw>
          </a:effectLst>
        </p:spPr>
      </p:pic>
      <p:pic>
        <p:nvPicPr>
          <p:cNvPr id="112" name="Google Shape;112;p3"/>
          <p:cNvPicPr preferRelativeResize="0"/>
          <p:nvPr/>
        </p:nvPicPr>
        <p:blipFill rotWithShape="1">
          <a:blip r:embed="rId4">
            <a:alphaModFix/>
          </a:blip>
          <a:srcRect b="7495" l="6995" r="0" t="9830"/>
          <a:stretch/>
        </p:blipFill>
        <p:spPr>
          <a:xfrm>
            <a:off x="6199372" y="2881616"/>
            <a:ext cx="3716656" cy="2116275"/>
          </a:xfrm>
          <a:prstGeom prst="rect">
            <a:avLst/>
          </a:prstGeom>
          <a:noFill/>
          <a:ln>
            <a:noFill/>
          </a:ln>
          <a:effectLst>
            <a:outerShdw blurRad="292100" rotWithShape="0" algn="tl" dir="2700000" dist="139700">
              <a:srgbClr val="333333">
                <a:alpha val="64705"/>
              </a:srgbClr>
            </a:outerShdw>
          </a:effectLst>
        </p:spPr>
      </p:pic>
      <p:pic>
        <p:nvPicPr>
          <p:cNvPr id="113" name="Google Shape;113;p3"/>
          <p:cNvPicPr preferRelativeResize="0"/>
          <p:nvPr/>
        </p:nvPicPr>
        <p:blipFill rotWithShape="1">
          <a:blip r:embed="rId5">
            <a:alphaModFix/>
          </a:blip>
          <a:srcRect b="14421" l="0" r="0" t="0"/>
          <a:stretch/>
        </p:blipFill>
        <p:spPr>
          <a:xfrm>
            <a:off x="6213600" y="129924"/>
            <a:ext cx="3688201" cy="2100353"/>
          </a:xfrm>
          <a:prstGeom prst="rect">
            <a:avLst/>
          </a:prstGeom>
          <a:noFill/>
          <a:ln>
            <a:noFill/>
          </a:ln>
          <a:effectLst>
            <a:outerShdw blurRad="292100" rotWithShape="0" algn="tl" dir="2700000" dist="139700">
              <a:srgbClr val="333333">
                <a:alpha val="64705"/>
              </a:srgbClr>
            </a:outerShdw>
          </a:effectLst>
        </p:spPr>
      </p:pic>
      <p:pic>
        <p:nvPicPr>
          <p:cNvPr id="114" name="Google Shape;114;p3"/>
          <p:cNvPicPr preferRelativeResize="0"/>
          <p:nvPr/>
        </p:nvPicPr>
        <p:blipFill rotWithShape="1">
          <a:blip r:embed="rId6">
            <a:alphaModFix/>
          </a:blip>
          <a:srcRect b="0" l="0" r="0" t="0"/>
          <a:stretch/>
        </p:blipFill>
        <p:spPr>
          <a:xfrm>
            <a:off x="8306232" y="4591091"/>
            <a:ext cx="3707349" cy="2095459"/>
          </a:xfrm>
          <a:prstGeom prst="rect">
            <a:avLst/>
          </a:prstGeom>
          <a:noFill/>
          <a:ln>
            <a:noFill/>
          </a:ln>
          <a:effectLst>
            <a:outerShdw blurRad="292100" rotWithShape="0" algn="tl" dir="2700000" dist="139700">
              <a:srgbClr val="333333">
                <a:alpha val="64705"/>
              </a:srgbClr>
            </a:outerShdw>
          </a:effectLst>
        </p:spPr>
      </p:pic>
      <p:sp>
        <p:nvSpPr>
          <p:cNvPr id="115" name="Google Shape;115;p3"/>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5600"/>
              <a:buNone/>
            </a:pPr>
            <a:r>
              <a:rPr lang="en-US"/>
              <a:t>1. Contexto y Audiencia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nvSpPr>
        <p:spPr>
          <a:xfrm>
            <a:off x="1510350" y="3888055"/>
            <a:ext cx="9171300" cy="69246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r>
              <a:rPr b="0" i="0" lang="en-US" sz="3300" u="none" cap="none" strike="noStrike">
                <a:solidFill>
                  <a:srgbClr val="000000"/>
                </a:solidFill>
                <a:latin typeface="Anton"/>
                <a:ea typeface="Anton"/>
                <a:cs typeface="Anton"/>
                <a:sym typeface="Anton"/>
              </a:rPr>
              <a:t>MUCHAS GRACIAS</a:t>
            </a:r>
            <a:endParaRPr/>
          </a:p>
        </p:txBody>
      </p:sp>
      <p:pic>
        <p:nvPicPr>
          <p:cNvPr id="369" name="Google Shape;369;p31"/>
          <p:cNvPicPr preferRelativeResize="0"/>
          <p:nvPr/>
        </p:nvPicPr>
        <p:blipFill rotWithShape="1">
          <a:blip r:embed="rId3">
            <a:alphaModFix/>
          </a:blip>
          <a:srcRect b="0" l="0" r="0" t="0"/>
          <a:stretch/>
        </p:blipFill>
        <p:spPr>
          <a:xfrm>
            <a:off x="5024650" y="5076978"/>
            <a:ext cx="1690800" cy="169560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cxnSp>
        <p:nvCxnSpPr>
          <p:cNvPr id="121" name="Google Shape;121;p4"/>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122" name="Google Shape;122;p4"/>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23" name="Google Shape;123;p4"/>
          <p:cNvSpPr txBox="1"/>
          <p:nvPr/>
        </p:nvSpPr>
        <p:spPr>
          <a:xfrm>
            <a:off x="384622" y="2758763"/>
            <a:ext cx="2718000" cy="689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CONTEXTO Y </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AUDIENCIA</a:t>
            </a:r>
            <a:endParaRPr b="0" i="0" sz="2800" u="none" cap="none" strike="noStrike">
              <a:solidFill>
                <a:srgbClr val="000000"/>
              </a:solidFill>
              <a:latin typeface="Arial"/>
              <a:ea typeface="Arial"/>
              <a:cs typeface="Arial"/>
              <a:sym typeface="Arial"/>
            </a:endParaRPr>
          </a:p>
        </p:txBody>
      </p:sp>
      <p:sp>
        <p:nvSpPr>
          <p:cNvPr id="124" name="Google Shape;124;p4"/>
          <p:cNvSpPr/>
          <p:nvPr/>
        </p:nvSpPr>
        <p:spPr>
          <a:xfrm>
            <a:off x="3583900" y="287525"/>
            <a:ext cx="8103900" cy="6438000"/>
          </a:xfrm>
          <a:prstGeom prst="rect">
            <a:avLst/>
          </a:pr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600"/>
              </a:spcBef>
              <a:spcAft>
                <a:spcPts val="0"/>
              </a:spcAft>
              <a:buClr>
                <a:srgbClr val="000000"/>
              </a:buClr>
              <a:buSzPts val="1600"/>
              <a:buFont typeface="Arial"/>
              <a:buNone/>
            </a:pPr>
            <a:r>
              <a:rPr b="1" i="0" lang="en-US" sz="1600" u="none" cap="none" strike="noStrike">
                <a:solidFill>
                  <a:srgbClr val="383838"/>
                </a:solidFill>
                <a:latin typeface="Helvetica Neue"/>
                <a:ea typeface="Helvetica Neue"/>
                <a:cs typeface="Helvetica Neue"/>
                <a:sym typeface="Helvetica Neue"/>
              </a:rPr>
              <a:t>Contexto empresarial: </a:t>
            </a:r>
            <a:endParaRPr b="1" i="0" sz="1600" u="none" cap="none" strike="noStrike">
              <a:solidFill>
                <a:srgbClr val="383838"/>
              </a:solidFill>
              <a:latin typeface="Helvetica Neue"/>
              <a:ea typeface="Helvetica Neue"/>
              <a:cs typeface="Helvetica Neue"/>
              <a:sym typeface="Helvetica Neue"/>
            </a:endParaRPr>
          </a:p>
          <a:p>
            <a:pPr indent="0" lvl="0" marL="0" marR="0" rtl="0" algn="just">
              <a:lnSpc>
                <a:spcPct val="115000"/>
              </a:lnSpc>
              <a:spcBef>
                <a:spcPts val="600"/>
              </a:spcBef>
              <a:spcAft>
                <a:spcPts val="0"/>
              </a:spcAft>
              <a:buClr>
                <a:srgbClr val="000000"/>
              </a:buClr>
              <a:buSzPts val="1600"/>
              <a:buFont typeface="Arial"/>
              <a:buNone/>
            </a:pPr>
            <a:r>
              <a:rPr b="0" i="0" lang="en-US" sz="1600" u="none" cap="none" strike="noStrike">
                <a:solidFill>
                  <a:srgbClr val="383838"/>
                </a:solidFill>
                <a:latin typeface="Helvetica Neue Light"/>
                <a:ea typeface="Helvetica Neue Light"/>
                <a:cs typeface="Helvetica Neue Light"/>
                <a:sym typeface="Helvetica Neue Light"/>
              </a:rPr>
              <a:t>A través de las últimas décadas el cine ha ido evolucionando, la calidad e inversión en las producciones varía según el país, su género, el director y actores, la evolución de la industria reúne un conjunto de varios factores para producir películas exitosas; dentro de estos factores está el presupuesto invertido y los ingresos en taquilla, de allí las ganancias, la cantidad de likes en redes sociales como Facebook, que tan afamados son los directores y los actores dentro del medio, y por supuesto el género.</a:t>
            </a:r>
            <a:endParaRPr b="0" i="0" sz="1600" u="none" cap="none" strike="noStrike">
              <a:solidFill>
                <a:srgbClr val="383838"/>
              </a:solidFill>
              <a:latin typeface="Helvetica Neue Light"/>
              <a:ea typeface="Helvetica Neue Light"/>
              <a:cs typeface="Helvetica Neue Light"/>
              <a:sym typeface="Helvetica Neue Light"/>
            </a:endParaRPr>
          </a:p>
          <a:p>
            <a:pPr indent="0" lvl="0" marL="0" marR="0" rtl="0" algn="l">
              <a:lnSpc>
                <a:spcPct val="115000"/>
              </a:lnSpc>
              <a:spcBef>
                <a:spcPts val="600"/>
              </a:spcBef>
              <a:spcAft>
                <a:spcPts val="0"/>
              </a:spcAft>
              <a:buClr>
                <a:srgbClr val="000000"/>
              </a:buClr>
              <a:buSzPts val="1600"/>
              <a:buFont typeface="Arial"/>
              <a:buNone/>
            </a:pPr>
            <a:r>
              <a:rPr b="1" i="0" lang="en-US" sz="1600" u="none" cap="none" strike="noStrike">
                <a:solidFill>
                  <a:srgbClr val="383838"/>
                </a:solidFill>
                <a:latin typeface="Helvetica Neue"/>
                <a:ea typeface="Helvetica Neue"/>
                <a:cs typeface="Helvetica Neue"/>
                <a:sym typeface="Helvetica Neue"/>
              </a:rPr>
              <a:t>Contexto analítico: </a:t>
            </a:r>
            <a:endParaRPr b="0" i="0" sz="1600" u="none" cap="none" strike="noStrike">
              <a:solidFill>
                <a:srgbClr val="383838"/>
              </a:solidFill>
              <a:latin typeface="Helvetica Neue Light"/>
              <a:ea typeface="Helvetica Neue Light"/>
              <a:cs typeface="Helvetica Neue Light"/>
              <a:sym typeface="Helvetica Neue Light"/>
            </a:endParaRPr>
          </a:p>
          <a:p>
            <a:pPr indent="0" lvl="0" marL="0" marR="0" rtl="0" algn="just">
              <a:lnSpc>
                <a:spcPct val="115000"/>
              </a:lnSpc>
              <a:spcBef>
                <a:spcPts val="600"/>
              </a:spcBef>
              <a:spcAft>
                <a:spcPts val="0"/>
              </a:spcAft>
              <a:buClr>
                <a:srgbClr val="000000"/>
              </a:buClr>
              <a:buSzPts val="1600"/>
              <a:buFont typeface="Arial"/>
              <a:buNone/>
            </a:pPr>
            <a:r>
              <a:rPr b="0" i="0" lang="en-US" sz="1600" u="none" cap="none" strike="noStrike">
                <a:solidFill>
                  <a:srgbClr val="383838"/>
                </a:solidFill>
                <a:highlight>
                  <a:schemeClr val="lt1"/>
                </a:highlight>
                <a:latin typeface="Helvetica Neue Light"/>
                <a:ea typeface="Helvetica Neue Light"/>
                <a:cs typeface="Helvetica Neue Light"/>
                <a:sym typeface="Helvetica Neue Light"/>
              </a:rPr>
              <a:t>La información completa de las películas se obtiene en archivo CSV, que contiene detalles sobre cada película,título,año de estreno,país de origen,género,nombre del director,idioma,likes en redes sociales tanto para actores como directores y película en general, etc. </a:t>
            </a:r>
            <a:endParaRPr b="0" i="0" sz="1600" u="none" cap="none" strike="noStrike">
              <a:solidFill>
                <a:srgbClr val="383838"/>
              </a:solidFill>
              <a:highlight>
                <a:schemeClr val="lt1"/>
              </a:highlight>
              <a:latin typeface="Helvetica Neue Light"/>
              <a:ea typeface="Helvetica Neue Light"/>
              <a:cs typeface="Helvetica Neue Light"/>
              <a:sym typeface="Helvetica Neue Light"/>
            </a:endParaRPr>
          </a:p>
          <a:p>
            <a:pPr indent="-330200" lvl="0" marL="457200" marR="0" rtl="0" algn="just">
              <a:lnSpc>
                <a:spcPct val="115000"/>
              </a:lnSpc>
              <a:spcBef>
                <a:spcPts val="600"/>
              </a:spcBef>
              <a:spcAft>
                <a:spcPts val="0"/>
              </a:spcAft>
              <a:buClr>
                <a:srgbClr val="383838"/>
              </a:buClr>
              <a:buSzPts val="1600"/>
              <a:buFont typeface="Helvetica Neue Light"/>
              <a:buChar char="●"/>
            </a:pPr>
            <a:r>
              <a:rPr b="0" i="0" lang="en-US" sz="1600" u="none" cap="none" strike="noStrike">
                <a:solidFill>
                  <a:srgbClr val="383838"/>
                </a:solidFill>
                <a:highlight>
                  <a:schemeClr val="lt1"/>
                </a:highlight>
                <a:latin typeface="Helvetica Neue Light"/>
                <a:ea typeface="Helvetica Neue Light"/>
                <a:cs typeface="Helvetica Neue Light"/>
                <a:sym typeface="Helvetica Neue Light"/>
              </a:rPr>
              <a:t>https://www.kaggle.com/</a:t>
            </a:r>
            <a:endParaRPr b="0" i="0" sz="1600" u="none" cap="none" strike="noStrike">
              <a:solidFill>
                <a:srgbClr val="383838"/>
              </a:solidFill>
              <a:highlight>
                <a:schemeClr val="lt1"/>
              </a:highlight>
              <a:latin typeface="Helvetica Neue Light"/>
              <a:ea typeface="Helvetica Neue Light"/>
              <a:cs typeface="Helvetica Neue Light"/>
              <a:sym typeface="Helvetica Neue Light"/>
            </a:endParaRPr>
          </a:p>
          <a:p>
            <a:pPr indent="0" lvl="0" marL="0" marR="0" rtl="0" algn="just">
              <a:lnSpc>
                <a:spcPct val="115000"/>
              </a:lnSpc>
              <a:spcBef>
                <a:spcPts val="600"/>
              </a:spcBef>
              <a:spcAft>
                <a:spcPts val="0"/>
              </a:spcAft>
              <a:buClr>
                <a:srgbClr val="000000"/>
              </a:buClr>
              <a:buSzPts val="1600"/>
              <a:buFont typeface="Arial"/>
              <a:buNone/>
            </a:pPr>
            <a:r>
              <a:rPr b="0" i="0" lang="en-US" sz="1600" u="none" cap="none" strike="noStrike">
                <a:solidFill>
                  <a:srgbClr val="383838"/>
                </a:solidFill>
                <a:highlight>
                  <a:schemeClr val="lt1"/>
                </a:highlight>
                <a:latin typeface="Helvetica Neue Light"/>
                <a:ea typeface="Helvetica Neue Light"/>
                <a:cs typeface="Helvetica Neue Light"/>
                <a:sym typeface="Helvetica Neue Light"/>
              </a:rPr>
              <a:t>Se sugiere complementar el análisis con información obtenida de las siguientes API´s:</a:t>
            </a:r>
            <a:endParaRPr b="0" i="0" sz="1600" u="none" cap="none" strike="noStrike">
              <a:solidFill>
                <a:srgbClr val="383838"/>
              </a:solidFill>
              <a:highlight>
                <a:schemeClr val="lt1"/>
              </a:highlight>
              <a:latin typeface="Helvetica Neue Light"/>
              <a:ea typeface="Helvetica Neue Light"/>
              <a:cs typeface="Helvetica Neue Light"/>
              <a:sym typeface="Helvetica Neue Light"/>
            </a:endParaRPr>
          </a:p>
          <a:p>
            <a:pPr indent="-330200" lvl="0" marL="457200" marR="0" rtl="0" algn="just">
              <a:lnSpc>
                <a:spcPct val="115000"/>
              </a:lnSpc>
              <a:spcBef>
                <a:spcPts val="600"/>
              </a:spcBef>
              <a:spcAft>
                <a:spcPts val="0"/>
              </a:spcAft>
              <a:buClr>
                <a:srgbClr val="383838"/>
              </a:buClr>
              <a:buSzPts val="1600"/>
              <a:buFont typeface="Helvetica Neue Light"/>
              <a:buAutoNum type="arabicPeriod"/>
            </a:pPr>
            <a:r>
              <a:rPr b="0" i="0" lang="en-US" sz="1600" u="none" cap="none" strike="noStrike">
                <a:solidFill>
                  <a:srgbClr val="383838"/>
                </a:solidFill>
                <a:highlight>
                  <a:schemeClr val="lt1"/>
                </a:highlight>
                <a:latin typeface="Helvetica Neue Light"/>
                <a:ea typeface="Helvetica Neue Light"/>
                <a:cs typeface="Helvetica Neue Light"/>
                <a:sym typeface="Helvetica Neue Light"/>
              </a:rPr>
              <a:t>Api de IMDb: </a:t>
            </a:r>
            <a:r>
              <a:rPr b="0" i="0" lang="en-US" sz="1600" u="none" cap="none" strike="noStrike">
                <a:solidFill>
                  <a:srgbClr val="383838"/>
                </a:solidFill>
                <a:highlight>
                  <a:schemeClr val="lt1"/>
                </a:highlight>
                <a:uFill>
                  <a:noFill/>
                </a:uFill>
                <a:latin typeface="Helvetica Neue Light"/>
                <a:ea typeface="Helvetica Neue Light"/>
                <a:cs typeface="Helvetica Neue Light"/>
                <a:sym typeface="Helvetica Neue Light"/>
                <a:hlinkClick r:id="rId3">
                  <a:extLst>
                    <a:ext uri="{A12FA001-AC4F-418D-AE19-62706E023703}">
                      <ahyp:hlinkClr val="tx"/>
                    </a:ext>
                  </a:extLst>
                </a:hlinkClick>
              </a:rPr>
              <a:t>https://rapidapi.com/blog/imdb-api-python/</a:t>
            </a:r>
            <a:endParaRPr b="0" i="0" sz="1600" u="none" cap="none" strike="noStrike">
              <a:solidFill>
                <a:srgbClr val="383838"/>
              </a:solidFill>
              <a:highlight>
                <a:schemeClr val="lt1"/>
              </a:highlight>
              <a:latin typeface="Helvetica Neue Light"/>
              <a:ea typeface="Helvetica Neue Light"/>
              <a:cs typeface="Helvetica Neue Light"/>
              <a:sym typeface="Helvetica Neue Light"/>
            </a:endParaRPr>
          </a:p>
          <a:p>
            <a:pPr indent="-330200" lvl="0" marL="457200" marR="0" rtl="0" algn="just">
              <a:lnSpc>
                <a:spcPct val="115000"/>
              </a:lnSpc>
              <a:spcBef>
                <a:spcPts val="0"/>
              </a:spcBef>
              <a:spcAft>
                <a:spcPts val="0"/>
              </a:spcAft>
              <a:buClr>
                <a:srgbClr val="383838"/>
              </a:buClr>
              <a:buSzPts val="1600"/>
              <a:buFont typeface="Helvetica Neue Light"/>
              <a:buAutoNum type="arabicPeriod"/>
            </a:pPr>
            <a:r>
              <a:rPr b="0" i="0" lang="en-US" sz="1600" u="none" cap="none" strike="noStrike">
                <a:solidFill>
                  <a:srgbClr val="383838"/>
                </a:solidFill>
                <a:highlight>
                  <a:schemeClr val="lt1"/>
                </a:highlight>
                <a:uFill>
                  <a:noFill/>
                </a:uFill>
                <a:latin typeface="Helvetica Neue Light"/>
                <a:ea typeface="Helvetica Neue Light"/>
                <a:cs typeface="Helvetica Neue Light"/>
                <a:sym typeface="Helvetica Neue Light"/>
                <a:hlinkClick r:id="rId4">
                  <a:extLst>
                    <a:ext uri="{A12FA001-AC4F-418D-AE19-62706E023703}">
                      <ahyp:hlinkClr val="tx"/>
                    </a:ext>
                  </a:extLst>
                </a:hlinkClick>
              </a:rPr>
              <a:t>https://www.boxofficemojo.com/year/world/</a:t>
            </a:r>
            <a:endParaRPr b="0" i="0" sz="1600" u="none" cap="none" strike="noStrike">
              <a:solidFill>
                <a:srgbClr val="383838"/>
              </a:solidFill>
              <a:highlight>
                <a:schemeClr val="lt1"/>
              </a:highlight>
              <a:latin typeface="Helvetica Neue Light"/>
              <a:ea typeface="Helvetica Neue Light"/>
              <a:cs typeface="Helvetica Neue Light"/>
              <a:sym typeface="Helvetica Neue Light"/>
            </a:endParaRPr>
          </a:p>
          <a:p>
            <a:pPr indent="0" lvl="0" marL="0" marR="0" rtl="0" algn="l">
              <a:lnSpc>
                <a:spcPct val="100000"/>
              </a:lnSpc>
              <a:spcBef>
                <a:spcPts val="500"/>
              </a:spcBef>
              <a:spcAft>
                <a:spcPts val="0"/>
              </a:spcAft>
              <a:buClr>
                <a:srgbClr val="000000"/>
              </a:buClr>
              <a:buSzPts val="1600"/>
              <a:buFont typeface="Arial"/>
              <a:buNone/>
            </a:pPr>
            <a:r>
              <a:rPr b="1" i="0" lang="en-US" sz="1600" u="none" cap="none" strike="noStrike">
                <a:solidFill>
                  <a:srgbClr val="383838"/>
                </a:solidFill>
                <a:latin typeface="Helvetica Neue"/>
                <a:ea typeface="Helvetica Neue"/>
                <a:cs typeface="Helvetica Neue"/>
                <a:sym typeface="Helvetica Neue"/>
              </a:rPr>
              <a:t>Audiencia</a:t>
            </a:r>
            <a:endParaRPr b="1" i="0" sz="1600" u="none" cap="none" strike="noStrike">
              <a:solidFill>
                <a:srgbClr val="383838"/>
              </a:solidFill>
              <a:latin typeface="Helvetica Neue"/>
              <a:ea typeface="Helvetica Neue"/>
              <a:cs typeface="Helvetica Neue"/>
              <a:sym typeface="Helvetica Neue"/>
            </a:endParaRPr>
          </a:p>
          <a:p>
            <a:pPr indent="0" lvl="0" marL="0" marR="0" rtl="0" algn="l">
              <a:lnSpc>
                <a:spcPct val="115000"/>
              </a:lnSpc>
              <a:spcBef>
                <a:spcPts val="600"/>
              </a:spcBef>
              <a:spcAft>
                <a:spcPts val="500"/>
              </a:spcAft>
              <a:buClr>
                <a:srgbClr val="000000"/>
              </a:buClr>
              <a:buSzPts val="1600"/>
              <a:buFont typeface="Arial"/>
              <a:buNone/>
            </a:pPr>
            <a:r>
              <a:rPr b="0" i="0" lang="en-US" sz="1600" u="none" cap="none" strike="noStrike">
                <a:solidFill>
                  <a:srgbClr val="383838"/>
                </a:solidFill>
                <a:latin typeface="Helvetica Neue Light"/>
                <a:ea typeface="Helvetica Neue Light"/>
                <a:cs typeface="Helvetica Neue Light"/>
                <a:sym typeface="Helvetica Neue Light"/>
              </a:rPr>
              <a:t>Este proyecto va dirigido a  inversores, clientes de la industria y plataformas de streaming cinematográfica que participan y tienen negocios en está industria con el fin de orientar y dar información que les brinde herramientas para una mejora en la toma de decisiones.</a:t>
            </a:r>
            <a:endParaRPr b="0" i="0" sz="1600" u="none" cap="none" strike="noStrike">
              <a:solidFill>
                <a:srgbClr val="383838"/>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b="0" l="4299" r="4153" t="0"/>
          <a:stretch/>
        </p:blipFill>
        <p:spPr>
          <a:xfrm>
            <a:off x="8306232" y="1215949"/>
            <a:ext cx="3707349" cy="2116278"/>
          </a:xfrm>
          <a:prstGeom prst="rect">
            <a:avLst/>
          </a:prstGeom>
          <a:noFill/>
          <a:ln>
            <a:noFill/>
          </a:ln>
          <a:effectLst>
            <a:outerShdw blurRad="292100" rotWithShape="0" algn="tl" dir="2700000" dist="139700">
              <a:srgbClr val="333333">
                <a:alpha val="64705"/>
              </a:srgbClr>
            </a:outerShdw>
          </a:effectLst>
        </p:spPr>
      </p:pic>
      <p:pic>
        <p:nvPicPr>
          <p:cNvPr id="130" name="Google Shape;130;p5"/>
          <p:cNvPicPr preferRelativeResize="0"/>
          <p:nvPr/>
        </p:nvPicPr>
        <p:blipFill rotWithShape="1">
          <a:blip r:embed="rId4">
            <a:alphaModFix/>
          </a:blip>
          <a:srcRect b="7495" l="6995" r="0" t="9830"/>
          <a:stretch/>
        </p:blipFill>
        <p:spPr>
          <a:xfrm>
            <a:off x="6199372" y="2881616"/>
            <a:ext cx="3716656" cy="2116275"/>
          </a:xfrm>
          <a:prstGeom prst="rect">
            <a:avLst/>
          </a:prstGeom>
          <a:noFill/>
          <a:ln>
            <a:noFill/>
          </a:ln>
          <a:effectLst>
            <a:outerShdw blurRad="292100" rotWithShape="0" algn="tl" dir="2700000" dist="139700">
              <a:srgbClr val="333333">
                <a:alpha val="64705"/>
              </a:srgbClr>
            </a:outerShdw>
          </a:effectLst>
        </p:spPr>
      </p:pic>
      <p:pic>
        <p:nvPicPr>
          <p:cNvPr id="131" name="Google Shape;131;p5"/>
          <p:cNvPicPr preferRelativeResize="0"/>
          <p:nvPr/>
        </p:nvPicPr>
        <p:blipFill rotWithShape="1">
          <a:blip r:embed="rId5">
            <a:alphaModFix/>
          </a:blip>
          <a:srcRect b="14421" l="0" r="0" t="0"/>
          <a:stretch/>
        </p:blipFill>
        <p:spPr>
          <a:xfrm>
            <a:off x="6213600" y="129924"/>
            <a:ext cx="3688201" cy="2100353"/>
          </a:xfrm>
          <a:prstGeom prst="rect">
            <a:avLst/>
          </a:prstGeom>
          <a:noFill/>
          <a:ln>
            <a:noFill/>
          </a:ln>
          <a:effectLst>
            <a:outerShdw blurRad="292100" rotWithShape="0" algn="tl" dir="2700000" dist="139700">
              <a:srgbClr val="333333">
                <a:alpha val="64705"/>
              </a:srgbClr>
            </a:outerShdw>
          </a:effectLst>
        </p:spPr>
      </p:pic>
      <p:pic>
        <p:nvPicPr>
          <p:cNvPr id="132" name="Google Shape;132;p5"/>
          <p:cNvPicPr preferRelativeResize="0"/>
          <p:nvPr/>
        </p:nvPicPr>
        <p:blipFill rotWithShape="1">
          <a:blip r:embed="rId6">
            <a:alphaModFix/>
          </a:blip>
          <a:srcRect b="0" l="0" r="0" t="0"/>
          <a:stretch/>
        </p:blipFill>
        <p:spPr>
          <a:xfrm>
            <a:off x="8306232" y="4591091"/>
            <a:ext cx="3707349" cy="2095459"/>
          </a:xfrm>
          <a:prstGeom prst="rect">
            <a:avLst/>
          </a:prstGeom>
          <a:noFill/>
          <a:ln>
            <a:noFill/>
          </a:ln>
          <a:effectLst>
            <a:outerShdw blurRad="292100" rotWithShape="0" algn="tl" dir="2700000" dist="139700">
              <a:srgbClr val="333333">
                <a:alpha val="64705"/>
              </a:srgbClr>
            </a:outerShdw>
          </a:effectLst>
        </p:spPr>
      </p:pic>
      <p:sp>
        <p:nvSpPr>
          <p:cNvPr id="133" name="Google Shape;133;p5"/>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5600"/>
              <a:buNone/>
            </a:pPr>
            <a:r>
              <a:rPr lang="en-US"/>
              <a:t>2. Preguntas de Interés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cxnSp>
        <p:nvCxnSpPr>
          <p:cNvPr id="139" name="Google Shape;139;p6"/>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140" name="Google Shape;140;p6"/>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41" name="Google Shape;141;p6"/>
          <p:cNvSpPr txBox="1"/>
          <p:nvPr/>
        </p:nvSpPr>
        <p:spPr>
          <a:xfrm>
            <a:off x="384622" y="2758763"/>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PREGUNTAS DE</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INTERÉS</a:t>
            </a:r>
            <a:endParaRPr b="1" i="0" sz="2800" u="none" cap="none" strike="noStrike">
              <a:solidFill>
                <a:srgbClr val="000000"/>
              </a:solidFill>
              <a:latin typeface="Arial"/>
              <a:ea typeface="Arial"/>
              <a:cs typeface="Arial"/>
              <a:sym typeface="Arial"/>
            </a:endParaRPr>
          </a:p>
        </p:txBody>
      </p:sp>
      <p:sp>
        <p:nvSpPr>
          <p:cNvPr id="142" name="Google Shape;142;p6"/>
          <p:cNvSpPr/>
          <p:nvPr/>
        </p:nvSpPr>
        <p:spPr>
          <a:xfrm>
            <a:off x="3583900" y="287525"/>
            <a:ext cx="8103900" cy="623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83838"/>
                </a:solidFill>
                <a:latin typeface="Helvetica Neue"/>
                <a:ea typeface="Helvetica Neue"/>
                <a:cs typeface="Helvetica Neue"/>
                <a:sym typeface="Helvetica Neue"/>
              </a:rPr>
              <a:t>Pregunta principal o primaria</a:t>
            </a:r>
            <a:endParaRPr b="1" i="0" sz="1800" u="none" cap="none" strike="noStrike">
              <a:solidFill>
                <a:srgbClr val="383838"/>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b="0" i="0" lang="en-US" sz="1800" u="none" cap="none" strike="noStrike">
                <a:solidFill>
                  <a:srgbClr val="383838"/>
                </a:solidFill>
                <a:latin typeface="Helvetica Neue Light"/>
                <a:ea typeface="Helvetica Neue Light"/>
                <a:cs typeface="Helvetica Neue Light"/>
                <a:sym typeface="Helvetica Neue Light"/>
              </a:rPr>
              <a:t>¿En qué tipo de películas invertir para obtener mayores ganancias?</a:t>
            </a:r>
            <a:endParaRPr b="0" i="0" sz="1800" u="none" cap="none" strike="noStrike">
              <a:solidFill>
                <a:srgbClr val="383838"/>
              </a:solidFill>
              <a:highlight>
                <a:schemeClr val="lt1"/>
              </a:highlight>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8383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83838"/>
                </a:solidFill>
                <a:latin typeface="Helvetica Neue"/>
                <a:ea typeface="Helvetica Neue"/>
                <a:cs typeface="Helvetica Neue"/>
                <a:sym typeface="Helvetica Neue"/>
              </a:rPr>
              <a:t>Preguntas secundarias (nos ayudaran a contestar las principales)</a:t>
            </a:r>
            <a:endParaRPr b="1" i="0" sz="1800" u="none" cap="none" strike="noStrike">
              <a:solidFill>
                <a:srgbClr val="383838"/>
              </a:solidFill>
              <a:latin typeface="Helvetica Neue"/>
              <a:ea typeface="Helvetica Neue"/>
              <a:cs typeface="Helvetica Neue"/>
              <a:sym typeface="Helvetica Neue"/>
            </a:endParaRPr>
          </a:p>
          <a:p>
            <a:pPr indent="-342900" lvl="0" marL="457200" marR="0" rtl="0" algn="l">
              <a:lnSpc>
                <a:spcPct val="115000"/>
              </a:lnSpc>
              <a:spcBef>
                <a:spcPts val="600"/>
              </a:spcBef>
              <a:spcAft>
                <a:spcPts val="0"/>
              </a:spcAft>
              <a:buClr>
                <a:srgbClr val="383838"/>
              </a:buClr>
              <a:buSzPts val="1800"/>
              <a:buFont typeface="Helvetica Neue Light"/>
              <a:buAutoNum type="arabicPeriod"/>
            </a:pPr>
            <a:r>
              <a:rPr b="0" i="0" lang="en-US" sz="1800" u="none" cap="none" strike="noStrike">
                <a:solidFill>
                  <a:srgbClr val="383838"/>
                </a:solidFill>
                <a:latin typeface="Helvetica Neue Light"/>
                <a:ea typeface="Helvetica Neue Light"/>
                <a:cs typeface="Helvetica Neue Light"/>
                <a:sym typeface="Helvetica Neue Light"/>
              </a:rPr>
              <a:t>¿Cuáles son las 5 películas que han tenido más presupuesto y más ganancias?</a:t>
            </a:r>
            <a:endParaRPr b="0" i="0" sz="1800" u="none" cap="none" strike="noStrike">
              <a:solidFill>
                <a:srgbClr val="383838"/>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83838"/>
              </a:buClr>
              <a:buSzPts val="1800"/>
              <a:buFont typeface="Helvetica Neue Light"/>
              <a:buAutoNum type="arabicPeriod"/>
            </a:pPr>
            <a:r>
              <a:rPr b="0" i="0" lang="en-US" sz="1800" u="none" cap="none" strike="noStrike">
                <a:solidFill>
                  <a:srgbClr val="383838"/>
                </a:solidFill>
                <a:latin typeface="Helvetica Neue Light"/>
                <a:ea typeface="Helvetica Neue Light"/>
                <a:cs typeface="Helvetica Neue Light"/>
                <a:sym typeface="Helvetica Neue Light"/>
              </a:rPr>
              <a:t>¿Cuál es el top 10 del director(a) y actor/actriz que han participado en películas con mayor ganancias?</a:t>
            </a:r>
            <a:endParaRPr b="0" i="0" sz="1800" u="none" cap="none" strike="noStrike">
              <a:solidFill>
                <a:srgbClr val="383838"/>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83838"/>
              </a:buClr>
              <a:buSzPts val="1800"/>
              <a:buFont typeface="Helvetica Neue Light"/>
              <a:buAutoNum type="arabicPeriod"/>
            </a:pPr>
            <a:r>
              <a:rPr b="0" i="0" lang="en-US" sz="1800" u="none" cap="none" strike="noStrike">
                <a:solidFill>
                  <a:srgbClr val="383838"/>
                </a:solidFill>
                <a:latin typeface="Helvetica Neue Light"/>
                <a:ea typeface="Helvetica Neue Light"/>
                <a:cs typeface="Helvetica Neue Light"/>
                <a:sym typeface="Helvetica Neue Light"/>
              </a:rPr>
              <a:t>¿Cuáles son los 5 géneros cinematográficos que más ganancias han obtenido?</a:t>
            </a:r>
            <a:endParaRPr b="0" i="0" sz="1800" u="none" cap="none" strike="noStrike">
              <a:solidFill>
                <a:srgbClr val="383838"/>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83838"/>
              </a:buClr>
              <a:buSzPts val="1800"/>
              <a:buFont typeface="Helvetica Neue Light"/>
              <a:buAutoNum type="arabicPeriod"/>
            </a:pPr>
            <a:r>
              <a:rPr b="0" i="0" lang="en-US" sz="1800" u="none" cap="none" strike="noStrike">
                <a:solidFill>
                  <a:srgbClr val="383838"/>
                </a:solidFill>
                <a:latin typeface="Helvetica Neue Light"/>
                <a:ea typeface="Helvetica Neue Light"/>
                <a:cs typeface="Helvetica Neue Light"/>
                <a:sym typeface="Helvetica Neue Light"/>
              </a:rPr>
              <a:t>¿Cuáles son los 5 géneros cinematográficos que más presupuesto han invertido?</a:t>
            </a:r>
            <a:endParaRPr b="0" i="0" sz="1800" u="none" cap="none" strike="noStrike">
              <a:solidFill>
                <a:srgbClr val="383838"/>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83838"/>
              </a:buClr>
              <a:buSzPts val="1800"/>
              <a:buFont typeface="Helvetica Neue Light"/>
              <a:buAutoNum type="arabicPeriod"/>
            </a:pPr>
            <a:r>
              <a:rPr b="0" i="0" lang="en-US" sz="1800" u="none" cap="none" strike="noStrike">
                <a:solidFill>
                  <a:srgbClr val="383838"/>
                </a:solidFill>
                <a:latin typeface="Helvetica Neue Light"/>
                <a:ea typeface="Helvetica Neue Light"/>
                <a:cs typeface="Helvetica Neue Light"/>
                <a:sym typeface="Helvetica Neue Light"/>
              </a:rPr>
              <a:t>¿La popularidad de una película y su IMDB score son significativos para que una película tenga altas ganancias?</a:t>
            </a:r>
            <a:endParaRPr b="0" i="0" sz="1800" u="none" cap="none" strike="noStrike">
              <a:solidFill>
                <a:srgbClr val="383838"/>
              </a:solidFill>
              <a:latin typeface="Helvetica Neue Light"/>
              <a:ea typeface="Helvetica Neue Light"/>
              <a:cs typeface="Helvetica Neue Light"/>
              <a:sym typeface="Helvetica Neue Light"/>
            </a:endParaRPr>
          </a:p>
          <a:p>
            <a:pPr indent="0" lvl="0" marL="0" marR="0" rtl="0" algn="l">
              <a:lnSpc>
                <a:spcPct val="100000"/>
              </a:lnSpc>
              <a:spcBef>
                <a:spcPts val="500"/>
              </a:spcBef>
              <a:spcAft>
                <a:spcPts val="0"/>
              </a:spcAft>
              <a:buClr>
                <a:srgbClr val="000000"/>
              </a:buClr>
              <a:buSzPts val="1800"/>
              <a:buFont typeface="Arial"/>
              <a:buNone/>
            </a:pPr>
            <a:r>
              <a:t/>
            </a:r>
            <a:endParaRPr b="0" i="0" sz="1800" u="none" cap="none" strike="noStrike">
              <a:solidFill>
                <a:srgbClr val="383838"/>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7"/>
          <p:cNvPicPr preferRelativeResize="0"/>
          <p:nvPr/>
        </p:nvPicPr>
        <p:blipFill rotWithShape="1">
          <a:blip r:embed="rId3">
            <a:alphaModFix/>
          </a:blip>
          <a:srcRect b="0" l="4299" r="4153" t="0"/>
          <a:stretch/>
        </p:blipFill>
        <p:spPr>
          <a:xfrm>
            <a:off x="8306232" y="1215949"/>
            <a:ext cx="3707349" cy="2116278"/>
          </a:xfrm>
          <a:prstGeom prst="rect">
            <a:avLst/>
          </a:prstGeom>
          <a:noFill/>
          <a:ln>
            <a:noFill/>
          </a:ln>
          <a:effectLst>
            <a:outerShdw blurRad="292100" rotWithShape="0" algn="tl" dir="2700000" dist="139700">
              <a:srgbClr val="333333">
                <a:alpha val="64705"/>
              </a:srgbClr>
            </a:outerShdw>
          </a:effectLst>
        </p:spPr>
      </p:pic>
      <p:pic>
        <p:nvPicPr>
          <p:cNvPr id="148" name="Google Shape;148;p7"/>
          <p:cNvPicPr preferRelativeResize="0"/>
          <p:nvPr/>
        </p:nvPicPr>
        <p:blipFill rotWithShape="1">
          <a:blip r:embed="rId4">
            <a:alphaModFix/>
          </a:blip>
          <a:srcRect b="7495" l="6995" r="0" t="9830"/>
          <a:stretch/>
        </p:blipFill>
        <p:spPr>
          <a:xfrm>
            <a:off x="6199372" y="2881616"/>
            <a:ext cx="3716656" cy="2116275"/>
          </a:xfrm>
          <a:prstGeom prst="rect">
            <a:avLst/>
          </a:prstGeom>
          <a:noFill/>
          <a:ln>
            <a:noFill/>
          </a:ln>
          <a:effectLst>
            <a:outerShdw blurRad="292100" rotWithShape="0" algn="tl" dir="2700000" dist="139700">
              <a:srgbClr val="333333">
                <a:alpha val="64705"/>
              </a:srgbClr>
            </a:outerShdw>
          </a:effectLst>
        </p:spPr>
      </p:pic>
      <p:pic>
        <p:nvPicPr>
          <p:cNvPr id="149" name="Google Shape;149;p7"/>
          <p:cNvPicPr preferRelativeResize="0"/>
          <p:nvPr/>
        </p:nvPicPr>
        <p:blipFill rotWithShape="1">
          <a:blip r:embed="rId5">
            <a:alphaModFix/>
          </a:blip>
          <a:srcRect b="14421" l="0" r="0" t="0"/>
          <a:stretch/>
        </p:blipFill>
        <p:spPr>
          <a:xfrm>
            <a:off x="6213600" y="129924"/>
            <a:ext cx="3688201" cy="2100353"/>
          </a:xfrm>
          <a:prstGeom prst="rect">
            <a:avLst/>
          </a:prstGeom>
          <a:noFill/>
          <a:ln>
            <a:noFill/>
          </a:ln>
          <a:effectLst>
            <a:outerShdw blurRad="292100" rotWithShape="0" algn="tl" dir="2700000" dist="139700">
              <a:srgbClr val="333333">
                <a:alpha val="64705"/>
              </a:srgbClr>
            </a:outerShdw>
          </a:effectLst>
        </p:spPr>
      </p:pic>
      <p:pic>
        <p:nvPicPr>
          <p:cNvPr id="150" name="Google Shape;150;p7"/>
          <p:cNvPicPr preferRelativeResize="0"/>
          <p:nvPr/>
        </p:nvPicPr>
        <p:blipFill rotWithShape="1">
          <a:blip r:embed="rId6">
            <a:alphaModFix/>
          </a:blip>
          <a:srcRect b="0" l="0" r="0" t="0"/>
          <a:stretch/>
        </p:blipFill>
        <p:spPr>
          <a:xfrm>
            <a:off x="8306232" y="4591091"/>
            <a:ext cx="3707349" cy="2095459"/>
          </a:xfrm>
          <a:prstGeom prst="rect">
            <a:avLst/>
          </a:prstGeom>
          <a:noFill/>
          <a:ln>
            <a:noFill/>
          </a:ln>
          <a:effectLst>
            <a:outerShdw blurRad="292100" rotWithShape="0" algn="tl" dir="2700000" dist="139700">
              <a:srgbClr val="333333">
                <a:alpha val="64705"/>
              </a:srgbClr>
            </a:outerShdw>
          </a:effectLst>
        </p:spPr>
      </p:pic>
      <p:sp>
        <p:nvSpPr>
          <p:cNvPr id="151" name="Google Shape;151;p7"/>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5600"/>
              <a:buNone/>
            </a:pPr>
            <a:r>
              <a:rPr lang="en-US"/>
              <a:t>3. Metadata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nvSpPr>
        <p:spPr>
          <a:xfrm>
            <a:off x="7914220" y="1048504"/>
            <a:ext cx="3143400" cy="13854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83838"/>
                </a:solidFill>
                <a:latin typeface="DM Sans"/>
                <a:ea typeface="DM Sans"/>
                <a:cs typeface="DM Sans"/>
                <a:sym typeface="DM Sans"/>
              </a:rPr>
              <a:t>Películas cuyo género se incluye “Drama”</a:t>
            </a:r>
            <a:endParaRPr b="1" i="0" sz="2000" u="none" cap="none" strike="noStrike">
              <a:solidFill>
                <a:srgbClr val="383838"/>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383838"/>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DM Sans"/>
                <a:ea typeface="DM Sans"/>
                <a:cs typeface="DM Sans"/>
                <a:sym typeface="DM Sans"/>
              </a:rPr>
              <a:t>~52%</a:t>
            </a:r>
            <a:endParaRPr b="0" i="0" sz="1400" u="none" cap="none" strike="noStrike">
              <a:solidFill>
                <a:srgbClr val="000000"/>
              </a:solidFill>
              <a:latin typeface="DM Sans"/>
              <a:ea typeface="DM Sans"/>
              <a:cs typeface="DM Sans"/>
              <a:sym typeface="DM Sans"/>
            </a:endParaRPr>
          </a:p>
        </p:txBody>
      </p:sp>
      <p:sp>
        <p:nvSpPr>
          <p:cNvPr id="158" name="Google Shape;158;p8"/>
          <p:cNvSpPr txBox="1"/>
          <p:nvPr/>
        </p:nvSpPr>
        <p:spPr>
          <a:xfrm>
            <a:off x="7751474" y="2537750"/>
            <a:ext cx="3468900" cy="615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DM Sans"/>
                <a:ea typeface="DM Sans"/>
                <a:cs typeface="DM Sans"/>
                <a:sym typeface="DM Sans"/>
              </a:rPr>
              <a:t>Géneros más popularess de películas</a:t>
            </a:r>
            <a:endParaRPr b="0" i="0" sz="1400" u="none" cap="none" strike="noStrike">
              <a:solidFill>
                <a:srgbClr val="000000"/>
              </a:solidFill>
              <a:latin typeface="DM Sans"/>
              <a:ea typeface="DM Sans"/>
              <a:cs typeface="DM Sans"/>
              <a:sym typeface="DM Sans"/>
            </a:endParaRPr>
          </a:p>
        </p:txBody>
      </p:sp>
      <p:sp>
        <p:nvSpPr>
          <p:cNvPr id="159" name="Google Shape;159;p8"/>
          <p:cNvSpPr txBox="1"/>
          <p:nvPr/>
        </p:nvSpPr>
        <p:spPr>
          <a:xfrm>
            <a:off x="2066242" y="284179"/>
            <a:ext cx="7836300" cy="344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DM Sans"/>
                <a:ea typeface="DM Sans"/>
                <a:cs typeface="DM Sans"/>
                <a:sym typeface="DM Sans"/>
              </a:rPr>
              <a:t>RESUMEN </a:t>
            </a:r>
            <a:r>
              <a:rPr b="1" i="0" lang="en-US" sz="2800" u="none" cap="none" strike="noStrike">
                <a:solidFill>
                  <a:srgbClr val="000000"/>
                </a:solidFill>
                <a:latin typeface="DM Sans"/>
                <a:ea typeface="DM Sans"/>
                <a:cs typeface="DM Sans"/>
                <a:sym typeface="DM Sans"/>
              </a:rPr>
              <a:t>METADATA 1988-2016</a:t>
            </a:r>
            <a:endParaRPr b="0" i="0" sz="1400" u="none" cap="none" strike="noStrike">
              <a:solidFill>
                <a:srgbClr val="000000"/>
              </a:solidFill>
              <a:latin typeface="DM Sans"/>
              <a:ea typeface="DM Sans"/>
              <a:cs typeface="DM Sans"/>
              <a:sym typeface="DM Sans"/>
            </a:endParaRPr>
          </a:p>
        </p:txBody>
      </p:sp>
      <p:grpSp>
        <p:nvGrpSpPr>
          <p:cNvPr id="160" name="Google Shape;160;p8"/>
          <p:cNvGrpSpPr/>
          <p:nvPr/>
        </p:nvGrpSpPr>
        <p:grpSpPr>
          <a:xfrm>
            <a:off x="3462479" y="950075"/>
            <a:ext cx="1831800" cy="1308238"/>
            <a:chOff x="3462479" y="797675"/>
            <a:chExt cx="1831800" cy="1308238"/>
          </a:xfrm>
        </p:grpSpPr>
        <p:sp>
          <p:nvSpPr>
            <p:cNvPr id="161" name="Google Shape;161;p8"/>
            <p:cNvSpPr txBox="1"/>
            <p:nvPr/>
          </p:nvSpPr>
          <p:spPr>
            <a:xfrm>
              <a:off x="3462479" y="797675"/>
              <a:ext cx="1831800" cy="738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rPr b="1" i="0" lang="en-US" sz="3000" u="none" cap="none" strike="noStrike">
                  <a:solidFill>
                    <a:schemeClr val="dk1"/>
                  </a:solidFill>
                  <a:latin typeface="DM Sans"/>
                  <a:ea typeface="DM Sans"/>
                  <a:cs typeface="DM Sans"/>
                  <a:sym typeface="DM Sans"/>
                </a:rPr>
                <a:t>6,43</a:t>
              </a:r>
              <a:endParaRPr b="1" i="0" sz="300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83838"/>
                  </a:solidFill>
                  <a:latin typeface="DM Sans"/>
                  <a:ea typeface="DM Sans"/>
                  <a:cs typeface="DM Sans"/>
                  <a:sym typeface="DM Sans"/>
                </a:rPr>
                <a:t>Promedio IMDb</a:t>
              </a:r>
              <a:endParaRPr b="0" i="0" sz="3000" u="none" cap="none" strike="noStrike">
                <a:solidFill>
                  <a:schemeClr val="dk1"/>
                </a:solidFill>
                <a:latin typeface="DM Sans"/>
                <a:ea typeface="DM Sans"/>
                <a:cs typeface="DM Sans"/>
                <a:sym typeface="DM Sans"/>
              </a:endParaRPr>
            </a:p>
          </p:txBody>
        </p:sp>
        <p:pic>
          <p:nvPicPr>
            <p:cNvPr id="162" name="Google Shape;162;p8"/>
            <p:cNvPicPr preferRelativeResize="0"/>
            <p:nvPr/>
          </p:nvPicPr>
          <p:blipFill rotWithShape="1">
            <a:blip r:embed="rId3">
              <a:alphaModFix/>
            </a:blip>
            <a:srcRect b="0" l="0" r="0" t="0"/>
            <a:stretch/>
          </p:blipFill>
          <p:spPr>
            <a:xfrm>
              <a:off x="3881000" y="1551038"/>
              <a:ext cx="729800" cy="554875"/>
            </a:xfrm>
            <a:prstGeom prst="rect">
              <a:avLst/>
            </a:prstGeom>
            <a:noFill/>
            <a:ln>
              <a:noFill/>
            </a:ln>
          </p:spPr>
        </p:pic>
      </p:grpSp>
      <p:grpSp>
        <p:nvGrpSpPr>
          <p:cNvPr id="163" name="Google Shape;163;p8"/>
          <p:cNvGrpSpPr/>
          <p:nvPr/>
        </p:nvGrpSpPr>
        <p:grpSpPr>
          <a:xfrm>
            <a:off x="696652" y="950075"/>
            <a:ext cx="2316900" cy="1294650"/>
            <a:chOff x="696652" y="797675"/>
            <a:chExt cx="2316900" cy="1294650"/>
          </a:xfrm>
        </p:grpSpPr>
        <p:sp>
          <p:nvSpPr>
            <p:cNvPr id="164" name="Google Shape;164;p8"/>
            <p:cNvSpPr txBox="1"/>
            <p:nvPr/>
          </p:nvSpPr>
          <p:spPr>
            <a:xfrm>
              <a:off x="696652" y="797675"/>
              <a:ext cx="2316900" cy="738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DM Sans"/>
                  <a:ea typeface="DM Sans"/>
                  <a:cs typeface="DM Sans"/>
                  <a:sym typeface="DM Sans"/>
                </a:rPr>
                <a:t>36124214</a:t>
              </a:r>
              <a:endParaRPr b="1" i="0" sz="300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83838"/>
                  </a:solidFill>
                  <a:latin typeface="DM Sans"/>
                  <a:ea typeface="DM Sans"/>
                  <a:cs typeface="DM Sans"/>
                  <a:sym typeface="DM Sans"/>
                </a:rPr>
                <a:t>Likes en Facebook</a:t>
              </a:r>
              <a:endParaRPr b="1" i="0" sz="1800" u="none" cap="none" strike="noStrike">
                <a:solidFill>
                  <a:srgbClr val="383838"/>
                </a:solidFill>
                <a:latin typeface="DM Sans"/>
                <a:ea typeface="DM Sans"/>
                <a:cs typeface="DM Sans"/>
                <a:sym typeface="DM Sans"/>
              </a:endParaRPr>
            </a:p>
          </p:txBody>
        </p:sp>
        <p:pic>
          <p:nvPicPr>
            <p:cNvPr id="165" name="Google Shape;165;p8"/>
            <p:cNvPicPr preferRelativeResize="0"/>
            <p:nvPr/>
          </p:nvPicPr>
          <p:blipFill rotWithShape="1">
            <a:blip r:embed="rId4">
              <a:alphaModFix/>
            </a:blip>
            <a:srcRect b="0" l="0" r="0" t="0"/>
            <a:stretch/>
          </p:blipFill>
          <p:spPr>
            <a:xfrm>
              <a:off x="1490200" y="1537450"/>
              <a:ext cx="729800" cy="554875"/>
            </a:xfrm>
            <a:prstGeom prst="rect">
              <a:avLst/>
            </a:prstGeom>
            <a:noFill/>
            <a:ln>
              <a:noFill/>
            </a:ln>
          </p:spPr>
        </p:pic>
      </p:grpSp>
      <p:sp>
        <p:nvSpPr>
          <p:cNvPr id="166" name="Google Shape;166;p8"/>
          <p:cNvSpPr txBox="1"/>
          <p:nvPr/>
        </p:nvSpPr>
        <p:spPr>
          <a:xfrm>
            <a:off x="1301425" y="2701150"/>
            <a:ext cx="5690700" cy="307800"/>
          </a:xfrm>
          <a:prstGeom prst="rect">
            <a:avLst/>
          </a:prstGeom>
          <a:solidFill>
            <a:schemeClr val="lt1"/>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DM Sans"/>
                <a:ea typeface="DM Sans"/>
                <a:cs typeface="DM Sans"/>
                <a:sym typeface="DM Sans"/>
              </a:rPr>
              <a:t>Inversión en producción de  películas por año</a:t>
            </a:r>
            <a:endParaRPr b="0" i="0" sz="2000" u="none" cap="none" strike="noStrike">
              <a:solidFill>
                <a:srgbClr val="000000"/>
              </a:solidFill>
              <a:latin typeface="DM Sans"/>
              <a:ea typeface="DM Sans"/>
              <a:cs typeface="DM Sans"/>
              <a:sym typeface="DM Sans"/>
            </a:endParaRPr>
          </a:p>
        </p:txBody>
      </p:sp>
      <p:grpSp>
        <p:nvGrpSpPr>
          <p:cNvPr id="167" name="Google Shape;167;p8"/>
          <p:cNvGrpSpPr/>
          <p:nvPr/>
        </p:nvGrpSpPr>
        <p:grpSpPr>
          <a:xfrm>
            <a:off x="5576604" y="950063"/>
            <a:ext cx="1831800" cy="1582279"/>
            <a:chOff x="5576604" y="797663"/>
            <a:chExt cx="1831800" cy="1582279"/>
          </a:xfrm>
        </p:grpSpPr>
        <p:sp>
          <p:nvSpPr>
            <p:cNvPr id="168" name="Google Shape;168;p8"/>
            <p:cNvSpPr txBox="1"/>
            <p:nvPr/>
          </p:nvSpPr>
          <p:spPr>
            <a:xfrm>
              <a:off x="5576604" y="797663"/>
              <a:ext cx="1831800" cy="738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rPr b="1" i="0" lang="en-US" sz="3000" u="none" cap="none" strike="noStrike">
                  <a:solidFill>
                    <a:schemeClr val="dk1"/>
                  </a:solidFill>
                  <a:latin typeface="DM Sans"/>
                  <a:ea typeface="DM Sans"/>
                  <a:cs typeface="DM Sans"/>
                  <a:sym typeface="DM Sans"/>
                </a:rPr>
                <a:t>4916</a:t>
              </a:r>
              <a:endParaRPr b="1" i="0" sz="300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83838"/>
                  </a:solidFill>
                  <a:latin typeface="DM Sans"/>
                  <a:ea typeface="DM Sans"/>
                  <a:cs typeface="DM Sans"/>
                  <a:sym typeface="DM Sans"/>
                </a:rPr>
                <a:t>Películas</a:t>
              </a:r>
              <a:endParaRPr b="0" i="0" sz="3000" u="none" cap="none" strike="noStrike">
                <a:solidFill>
                  <a:schemeClr val="dk1"/>
                </a:solidFill>
                <a:latin typeface="DM Sans"/>
                <a:ea typeface="DM Sans"/>
                <a:cs typeface="DM Sans"/>
                <a:sym typeface="DM Sans"/>
              </a:endParaRPr>
            </a:p>
          </p:txBody>
        </p:sp>
        <p:pic>
          <p:nvPicPr>
            <p:cNvPr id="169" name="Google Shape;169;p8"/>
            <p:cNvPicPr preferRelativeResize="0"/>
            <p:nvPr/>
          </p:nvPicPr>
          <p:blipFill rotWithShape="1">
            <a:blip r:embed="rId5">
              <a:alphaModFix/>
            </a:blip>
            <a:srcRect b="0" l="0" r="0" t="0"/>
            <a:stretch/>
          </p:blipFill>
          <p:spPr>
            <a:xfrm>
              <a:off x="6070817" y="1536567"/>
              <a:ext cx="843375" cy="843375"/>
            </a:xfrm>
            <a:prstGeom prst="rect">
              <a:avLst/>
            </a:prstGeom>
            <a:noFill/>
            <a:ln>
              <a:noFill/>
            </a:ln>
          </p:spPr>
        </p:pic>
      </p:grpSp>
      <p:pic>
        <p:nvPicPr>
          <p:cNvPr id="170" name="Google Shape;170;p8"/>
          <p:cNvPicPr preferRelativeResize="0"/>
          <p:nvPr/>
        </p:nvPicPr>
        <p:blipFill rotWithShape="1">
          <a:blip r:embed="rId6">
            <a:alphaModFix/>
          </a:blip>
          <a:srcRect b="0" l="0" r="0" t="0"/>
          <a:stretch/>
        </p:blipFill>
        <p:spPr>
          <a:xfrm>
            <a:off x="7636819" y="3257196"/>
            <a:ext cx="3698202" cy="3204593"/>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171" name="Google Shape;171;p8"/>
          <p:cNvPicPr preferRelativeResize="0"/>
          <p:nvPr/>
        </p:nvPicPr>
        <p:blipFill rotWithShape="1">
          <a:blip r:embed="rId7">
            <a:alphaModFix/>
          </a:blip>
          <a:srcRect b="0" l="0" r="0" t="0"/>
          <a:stretch/>
        </p:blipFill>
        <p:spPr>
          <a:xfrm>
            <a:off x="990912" y="3008950"/>
            <a:ext cx="6075641" cy="3683585"/>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5600"/>
              <a:buNone/>
            </a:pPr>
            <a:r>
              <a:rPr lang="en-US"/>
              <a:t>DATASET : movies.csv</a:t>
            </a:r>
            <a:endParaRPr/>
          </a:p>
        </p:txBody>
      </p:sp>
      <p:sp>
        <p:nvSpPr>
          <p:cNvPr id="178" name="Google Shape;178;p9"/>
          <p:cNvSpPr txBox="1"/>
          <p:nvPr>
            <p:ph idx="1" type="subTitle"/>
          </p:nvPr>
        </p:nvSpPr>
        <p:spPr>
          <a:xfrm>
            <a:off x="354000" y="3635833"/>
            <a:ext cx="5393700" cy="1646700"/>
          </a:xfrm>
          <a:prstGeom prst="rect">
            <a:avLst/>
          </a:prstGeom>
          <a:noFill/>
          <a:ln>
            <a:noFill/>
          </a:ln>
        </p:spPr>
        <p:txBody>
          <a:bodyPr anchorCtr="0" anchor="t" bIns="121900" lIns="121900" spcFirstLastPara="1" rIns="121900" wrap="square" tIns="121900">
            <a:normAutofit fontScale="25000" lnSpcReduction="20000"/>
          </a:bodyPr>
          <a:lstStyle/>
          <a:p>
            <a:pPr indent="-457200" lvl="0" marL="533400" rtl="0" algn="l">
              <a:lnSpc>
                <a:spcPct val="100000"/>
              </a:lnSpc>
              <a:spcBef>
                <a:spcPts val="0"/>
              </a:spcBef>
              <a:spcAft>
                <a:spcPts val="0"/>
              </a:spcAft>
              <a:buSzPct val="140000"/>
              <a:buFont typeface="Arial"/>
              <a:buChar char="•"/>
            </a:pPr>
            <a:r>
              <a:rPr lang="en-US" sz="8000"/>
              <a:t>Corresponde a información Inicial de películas estrenadas a nivel global.</a:t>
            </a:r>
            <a:endParaRPr/>
          </a:p>
          <a:p>
            <a:pPr indent="-457200" lvl="0" marL="533400" rtl="0" algn="l">
              <a:lnSpc>
                <a:spcPct val="100000"/>
              </a:lnSpc>
              <a:spcBef>
                <a:spcPts val="1200"/>
              </a:spcBef>
              <a:spcAft>
                <a:spcPts val="0"/>
              </a:spcAft>
              <a:buSzPct val="140000"/>
              <a:buFont typeface="Arial"/>
              <a:buChar char="•"/>
            </a:pPr>
            <a:r>
              <a:rPr lang="en-US" sz="8000"/>
              <a:t>Incluye datos económicos, de redes sociales y de personas que dirigen o actúan en cada película.</a:t>
            </a:r>
            <a:endParaRPr/>
          </a:p>
          <a:p>
            <a:pPr indent="-457200" lvl="0" marL="533400" rtl="0" algn="l">
              <a:lnSpc>
                <a:spcPct val="100000"/>
              </a:lnSpc>
              <a:spcBef>
                <a:spcPts val="1200"/>
              </a:spcBef>
              <a:spcAft>
                <a:spcPts val="0"/>
              </a:spcAft>
              <a:buSzPct val="140000"/>
              <a:buFont typeface="Arial"/>
              <a:buChar char="•"/>
            </a:pPr>
            <a:r>
              <a:rPr lang="en-US" sz="8000"/>
              <a:t>Contiene 4916 registros.</a:t>
            </a:r>
            <a:endParaRPr/>
          </a:p>
          <a:p>
            <a:pPr indent="-279400" lvl="0" marL="533400" rtl="0" algn="ctr">
              <a:lnSpc>
                <a:spcPct val="100000"/>
              </a:lnSpc>
              <a:spcBef>
                <a:spcPts val="1200"/>
              </a:spcBef>
              <a:spcAft>
                <a:spcPts val="0"/>
              </a:spcAft>
              <a:buSzPts val="2800"/>
              <a:buFont typeface="Arial"/>
              <a:buNone/>
            </a:pPr>
            <a:r>
              <a:t/>
            </a:r>
            <a:endParaRPr/>
          </a:p>
        </p:txBody>
      </p:sp>
      <p:pic>
        <p:nvPicPr>
          <p:cNvPr id="179" name="Google Shape;179;p9"/>
          <p:cNvPicPr preferRelativeResize="0"/>
          <p:nvPr/>
        </p:nvPicPr>
        <p:blipFill rotWithShape="1">
          <a:blip r:embed="rId3">
            <a:alphaModFix/>
          </a:blip>
          <a:srcRect b="0" l="0" r="0" t="0"/>
          <a:stretch/>
        </p:blipFill>
        <p:spPr>
          <a:xfrm>
            <a:off x="6443883" y="200025"/>
            <a:ext cx="5343525" cy="6486525"/>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Casis, Pamela</dc:creator>
</cp:coreProperties>
</file>