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BA5A-6618-4089-B660-5E0D0E6F1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DC2787-AF3B-4FB4-A849-7390F2161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6B869-6DB4-4280-8809-A1115847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A99AC-3195-4A08-B49C-8EBBFCA7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E4F5B-7F06-4FF7-B7A8-6AA107D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3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2534-A38C-47AA-85E7-572A7BDE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5DAE80-6626-49C5-B2C6-8053A3F83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4A150-B534-4E50-89BC-0F83A7E3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18FF0-F686-4ACC-A728-89C54021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7CFB3-1BAE-4408-8C0C-DB67CA98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2FBBB2-C7BB-4F00-AE7A-817356DE7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78AD8-CBC5-4148-BC33-5FC345320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4EF7A-BDBE-4112-A5F6-46978C47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FE8DC-0202-43C4-8A39-C6762A8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1F2D6-0E17-48D3-8D9C-B7208BD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4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C1DC3-F567-4188-95EB-ED68C146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29256-70F1-448E-A7AE-CB5826FA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0CD26-E116-47DE-A512-11B187B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D5A79-4E76-412A-B60C-50C506B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2D16F-E7CD-49CA-BA0D-1A9274F2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3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B0C8F-D5C3-499A-82F2-7B120346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CDB24-ADAC-45E8-B91C-C140014A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77CE3-7762-4075-A060-3A5465B6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48A22-BEA6-4800-813E-1FD5AA1A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74209-4E1D-4B6C-9AB9-E90F9990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AF191-E75C-4FF0-A31F-899F89AB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F5D45-3592-4122-8C98-97215B41A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43E56-4DEF-4C73-8960-F26CAC6BC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D7A20-2497-474B-8811-A642E9F0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B9120-A168-447A-B2C8-87D97DAA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4C685-2353-4AD3-9A3E-4E10AFC1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8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DD90A-61F0-4195-B3FC-CFC1E9BE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C8DE9-9218-4ACA-A8D9-96DC7429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0F5FB-7682-42B4-9844-2B4415D5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CB1DF7-49D8-4E0A-9A22-0054E2302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9F1F20-6CEE-4468-87FE-AC613CB32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BE164-7B1B-416B-B2FC-3271214C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D7C06F-5AF6-4FB2-9B09-09FDFB53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6C3D83-EBFF-42CC-955C-669BD629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3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98323-EB71-4D46-B993-79AF8AD3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16C9B1-E3F5-49C9-9F38-F082AEF0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58176-5335-4FC0-B7DA-E7292BBF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57AC5E-A3DB-489C-8106-823E4985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1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F9F06E-07E6-4CFF-BC06-EB5402F9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D7E3D1-88D5-4D32-8301-4BDD614A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D4416-D32E-4DE9-85E5-8043167D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FEB31-3E66-4D2F-8A19-E571A9A5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AA898-E4D7-441D-9B15-1C2CD948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DE719F-BEAF-4EDB-A2AC-D397F59A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4F484-416A-413D-81B8-A3ADEBB3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88A8B-42D3-4566-927E-961565FA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5DC6B-3636-4964-8D22-8487E6D4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656F7-F6BC-4328-8207-A6ABCE1B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1193A7-8518-4A2E-9602-D3F07A038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8F90A-E316-47AB-8C0C-B083E5F7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22481-D050-4CDF-A88E-C5611BD0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0A755-365E-4FB9-8CCC-38FD1CBF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BE529-B813-47AA-B764-75E4CE4A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7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AD6B39-6F8C-4E13-8061-1466F865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81B26-CF80-4E4A-87C9-9B5AFAEC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24BCA-6DD4-49D2-A891-E060B0D53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DB1-28CF-41DB-9607-11BEBBFA57E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F4988-62F9-405A-B7F0-AD9363065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7C480-87AD-47DC-9C77-31A14B63C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6D9E6-60DD-40D0-84BA-FDE0FD9CE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2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24BC0D2-1119-46CB-963F-1E1775657655}"/>
              </a:ext>
            </a:extLst>
          </p:cNvPr>
          <p:cNvSpPr/>
          <p:nvPr/>
        </p:nvSpPr>
        <p:spPr>
          <a:xfrm>
            <a:off x="1266092" y="2166554"/>
            <a:ext cx="6283570" cy="3366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2BC0D732-1E7D-4C27-8A2C-44CB0402A14A}"/>
              </a:ext>
            </a:extLst>
          </p:cNvPr>
          <p:cNvSpPr/>
          <p:nvPr/>
        </p:nvSpPr>
        <p:spPr>
          <a:xfrm rot="16200000">
            <a:off x="2445424" y="4020609"/>
            <a:ext cx="1336431" cy="778551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7A3A0E7A-A012-4B1F-8C01-0625C79C5AE3}"/>
              </a:ext>
            </a:extLst>
          </p:cNvPr>
          <p:cNvSpPr/>
          <p:nvPr/>
        </p:nvSpPr>
        <p:spPr>
          <a:xfrm rot="5400000">
            <a:off x="4265056" y="3311026"/>
            <a:ext cx="2823364" cy="778550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F06A25-7526-43BF-97FE-F2543AB8FAD3}"/>
                  </a:ext>
                </a:extLst>
              </p:cNvPr>
              <p:cNvSpPr txBox="1"/>
              <p:nvPr/>
            </p:nvSpPr>
            <p:spPr>
              <a:xfrm>
                <a:off x="5236957" y="5120296"/>
                <a:ext cx="853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判别器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F06A25-7526-43BF-97FE-F2543AB8F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57" y="5120296"/>
                <a:ext cx="853567" cy="307777"/>
              </a:xfrm>
              <a:prstGeom prst="rect">
                <a:avLst/>
              </a:prstGeom>
              <a:blipFill>
                <a:blip r:embed="rId2"/>
                <a:stretch>
                  <a:fillRect l="-2143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07418A-C898-4387-BA9C-538C6B21378B}"/>
                  </a:ext>
                </a:extLst>
              </p:cNvPr>
              <p:cNvSpPr txBox="1"/>
              <p:nvPr/>
            </p:nvSpPr>
            <p:spPr>
              <a:xfrm>
                <a:off x="1474797" y="4702176"/>
                <a:ext cx="992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随机噪声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207418A-C898-4387-BA9C-538C6B21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97" y="4702176"/>
                <a:ext cx="992451" cy="307777"/>
              </a:xfrm>
              <a:prstGeom prst="rect">
                <a:avLst/>
              </a:prstGeom>
              <a:blipFill>
                <a:blip r:embed="rId3"/>
                <a:stretch>
                  <a:fillRect l="-1840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流程图: 多文档 9">
            <a:extLst>
              <a:ext uri="{FF2B5EF4-FFF2-40B4-BE49-F238E27FC236}">
                <a16:creationId xmlns:a16="http://schemas.microsoft.com/office/drawing/2014/main" id="{E8A469C3-64B1-442D-86B5-45553FFE9A3B}"/>
              </a:ext>
            </a:extLst>
          </p:cNvPr>
          <p:cNvSpPr/>
          <p:nvPr/>
        </p:nvSpPr>
        <p:spPr>
          <a:xfrm>
            <a:off x="1384320" y="2726712"/>
            <a:ext cx="1060704" cy="758952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6E5186-69EF-4038-806A-7D73FD0FB9CF}"/>
              </a:ext>
            </a:extLst>
          </p:cNvPr>
          <p:cNvSpPr txBox="1"/>
          <p:nvPr/>
        </p:nvSpPr>
        <p:spPr>
          <a:xfrm>
            <a:off x="1642504" y="24046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数据集</a:t>
            </a:r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89DA9928-3531-4B54-B260-8560E0A8E136}"/>
              </a:ext>
            </a:extLst>
          </p:cNvPr>
          <p:cNvSpPr/>
          <p:nvPr/>
        </p:nvSpPr>
        <p:spPr>
          <a:xfrm>
            <a:off x="3927575" y="2726712"/>
            <a:ext cx="914400" cy="61264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9E355EDB-0356-45E9-A4A1-7C93AD292E2A}"/>
              </a:ext>
            </a:extLst>
          </p:cNvPr>
          <p:cNvSpPr/>
          <p:nvPr/>
        </p:nvSpPr>
        <p:spPr>
          <a:xfrm>
            <a:off x="3927575" y="4103560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4" name="流程图: 文档 13">
            <a:extLst>
              <a:ext uri="{FF2B5EF4-FFF2-40B4-BE49-F238E27FC236}">
                <a16:creationId xmlns:a16="http://schemas.microsoft.com/office/drawing/2014/main" id="{BCE77FA8-7F0E-45A8-B75F-DFB87AAAC1C4}"/>
              </a:ext>
            </a:extLst>
          </p:cNvPr>
          <p:cNvSpPr/>
          <p:nvPr/>
        </p:nvSpPr>
        <p:spPr>
          <a:xfrm>
            <a:off x="6510926" y="2696310"/>
            <a:ext cx="914400" cy="61264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5" name="流程图: 文档 14">
            <a:extLst>
              <a:ext uri="{FF2B5EF4-FFF2-40B4-BE49-F238E27FC236}">
                <a16:creationId xmlns:a16="http://schemas.microsoft.com/office/drawing/2014/main" id="{36132C75-3ABD-4621-902A-00E67EC39F9D}"/>
              </a:ext>
            </a:extLst>
          </p:cNvPr>
          <p:cNvSpPr/>
          <p:nvPr/>
        </p:nvSpPr>
        <p:spPr>
          <a:xfrm>
            <a:off x="6510926" y="4103560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75FB9C-BCFC-4966-AB32-3AB69079EB2F}"/>
              </a:ext>
            </a:extLst>
          </p:cNvPr>
          <p:cNvSpPr txBox="1"/>
          <p:nvPr/>
        </p:nvSpPr>
        <p:spPr>
          <a:xfrm>
            <a:off x="6765036" y="26963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真？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假？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D350FEC-0C21-4605-A91E-4BC1497045FE}"/>
              </a:ext>
            </a:extLst>
          </p:cNvPr>
          <p:cNvGrpSpPr/>
          <p:nvPr/>
        </p:nvGrpSpPr>
        <p:grpSpPr>
          <a:xfrm>
            <a:off x="1716139" y="4166397"/>
            <a:ext cx="436497" cy="471661"/>
            <a:chOff x="2625965" y="5939690"/>
            <a:chExt cx="436497" cy="471661"/>
          </a:xfrm>
        </p:grpSpPr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3CA8185A-CFC1-48BD-8698-B5850927D8ED}"/>
                </a:ext>
              </a:extLst>
            </p:cNvPr>
            <p:cNvSpPr/>
            <p:nvPr/>
          </p:nvSpPr>
          <p:spPr>
            <a:xfrm>
              <a:off x="2625965" y="611163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3694B9C3-548D-4271-84BE-92E64EBC8096}"/>
                </a:ext>
              </a:extLst>
            </p:cNvPr>
            <p:cNvSpPr/>
            <p:nvPr/>
          </p:nvSpPr>
          <p:spPr>
            <a:xfrm>
              <a:off x="2738705" y="59943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03BD2508-9D33-428C-8314-401DDE4A5D27}"/>
                </a:ext>
              </a:extLst>
            </p:cNvPr>
            <p:cNvSpPr/>
            <p:nvPr/>
          </p:nvSpPr>
          <p:spPr>
            <a:xfrm>
              <a:off x="2657229" y="6291386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0A79DC9D-633E-4736-9EED-1ACA00DE587C}"/>
                </a:ext>
              </a:extLst>
            </p:cNvPr>
            <p:cNvSpPr/>
            <p:nvPr/>
          </p:nvSpPr>
          <p:spPr>
            <a:xfrm>
              <a:off x="2715846" y="636563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835959E7-9975-4684-BC69-3A26B07BDE2E}"/>
                </a:ext>
              </a:extLst>
            </p:cNvPr>
            <p:cNvSpPr/>
            <p:nvPr/>
          </p:nvSpPr>
          <p:spPr>
            <a:xfrm>
              <a:off x="2763331" y="607587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8DBF7BE8-3D0F-4E9E-AA31-0690CF435B00}"/>
                </a:ext>
              </a:extLst>
            </p:cNvPr>
            <p:cNvSpPr/>
            <p:nvPr/>
          </p:nvSpPr>
          <p:spPr>
            <a:xfrm>
              <a:off x="2926276" y="6082906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91A6F0AE-247F-4BF5-A1C7-2185FA83D131}"/>
                </a:ext>
              </a:extLst>
            </p:cNvPr>
            <p:cNvSpPr/>
            <p:nvPr/>
          </p:nvSpPr>
          <p:spPr>
            <a:xfrm>
              <a:off x="2778369" y="610772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D8560082-865B-488C-9DF4-E4D5E91C9B5E}"/>
                </a:ext>
              </a:extLst>
            </p:cNvPr>
            <p:cNvSpPr/>
            <p:nvPr/>
          </p:nvSpPr>
          <p:spPr>
            <a:xfrm>
              <a:off x="2930769" y="618196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267D20A5-BA64-45FA-8155-932EC9A34A4C}"/>
                </a:ext>
              </a:extLst>
            </p:cNvPr>
            <p:cNvSpPr/>
            <p:nvPr/>
          </p:nvSpPr>
          <p:spPr>
            <a:xfrm>
              <a:off x="2829170" y="59943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9" name="流程图: 接点 38">
              <a:extLst>
                <a:ext uri="{FF2B5EF4-FFF2-40B4-BE49-F238E27FC236}">
                  <a16:creationId xmlns:a16="http://schemas.microsoft.com/office/drawing/2014/main" id="{352C8717-FED8-45E6-9ED6-202A0D7E7187}"/>
                </a:ext>
              </a:extLst>
            </p:cNvPr>
            <p:cNvSpPr/>
            <p:nvPr/>
          </p:nvSpPr>
          <p:spPr>
            <a:xfrm>
              <a:off x="2833077" y="620931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159B8415-4A5C-46EF-96DA-609D981E6D56}"/>
                </a:ext>
              </a:extLst>
            </p:cNvPr>
            <p:cNvSpPr/>
            <p:nvPr/>
          </p:nvSpPr>
          <p:spPr>
            <a:xfrm>
              <a:off x="2868249" y="62991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B3FF41E6-414E-4DF2-9EA1-771491DB294C}"/>
                </a:ext>
              </a:extLst>
            </p:cNvPr>
            <p:cNvSpPr/>
            <p:nvPr/>
          </p:nvSpPr>
          <p:spPr>
            <a:xfrm>
              <a:off x="2786191" y="628747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流程图: 接点 41">
              <a:extLst>
                <a:ext uri="{FF2B5EF4-FFF2-40B4-BE49-F238E27FC236}">
                  <a16:creationId xmlns:a16="http://schemas.microsoft.com/office/drawing/2014/main" id="{71D275A9-E9F7-4065-B83E-7A70FA0A53B4}"/>
                </a:ext>
              </a:extLst>
            </p:cNvPr>
            <p:cNvSpPr/>
            <p:nvPr/>
          </p:nvSpPr>
          <p:spPr>
            <a:xfrm>
              <a:off x="3008923" y="593969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1AA13555-208E-476A-9D54-1838B6B704A3}"/>
                </a:ext>
              </a:extLst>
            </p:cNvPr>
            <p:cNvSpPr/>
            <p:nvPr/>
          </p:nvSpPr>
          <p:spPr>
            <a:xfrm>
              <a:off x="2903417" y="5959231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403995FF-6EF3-4519-97BC-597E580CA456}"/>
                </a:ext>
              </a:extLst>
            </p:cNvPr>
            <p:cNvSpPr/>
            <p:nvPr/>
          </p:nvSpPr>
          <p:spPr>
            <a:xfrm>
              <a:off x="3016743" y="621322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5B5057A4-3890-4172-BF78-90789AD27FEF}"/>
                </a:ext>
              </a:extLst>
            </p:cNvPr>
            <p:cNvSpPr/>
            <p:nvPr/>
          </p:nvSpPr>
          <p:spPr>
            <a:xfrm>
              <a:off x="2989387" y="636562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D29CB80-5557-43AB-8F46-4C8C32A76AA6}"/>
              </a:ext>
            </a:extLst>
          </p:cNvPr>
          <p:cNvCxnSpPr>
            <a:cxnSpLocks/>
          </p:cNvCxnSpPr>
          <p:nvPr/>
        </p:nvCxnSpPr>
        <p:spPr>
          <a:xfrm>
            <a:off x="2581468" y="3002634"/>
            <a:ext cx="1346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F51B645-B6A8-4AB0-88D6-D739F0064C7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096000" y="4409884"/>
            <a:ext cx="41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6FCDA22-0C4B-460C-97F9-7FFD4AFB9F5C}"/>
              </a:ext>
            </a:extLst>
          </p:cNvPr>
          <p:cNvCxnSpPr>
            <a:cxnSpLocks/>
          </p:cNvCxnSpPr>
          <p:nvPr/>
        </p:nvCxnSpPr>
        <p:spPr>
          <a:xfrm>
            <a:off x="6096000" y="2980606"/>
            <a:ext cx="41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E45F9-FD65-43EA-924C-D6D0E5C65437}"/>
              </a:ext>
            </a:extLst>
          </p:cNvPr>
          <p:cNvCxnSpPr>
            <a:cxnSpLocks/>
          </p:cNvCxnSpPr>
          <p:nvPr/>
        </p:nvCxnSpPr>
        <p:spPr>
          <a:xfrm>
            <a:off x="4860019" y="4382742"/>
            <a:ext cx="42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3AF762F-9F9A-492F-A80C-FA08E945436D}"/>
              </a:ext>
            </a:extLst>
          </p:cNvPr>
          <p:cNvCxnSpPr>
            <a:cxnSpLocks/>
          </p:cNvCxnSpPr>
          <p:nvPr/>
        </p:nvCxnSpPr>
        <p:spPr>
          <a:xfrm>
            <a:off x="4860019" y="3002633"/>
            <a:ext cx="42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2EAEB4F-8C0F-4D39-95C2-4F75ED74CC74}"/>
              </a:ext>
            </a:extLst>
          </p:cNvPr>
          <p:cNvCxnSpPr>
            <a:cxnSpLocks/>
          </p:cNvCxnSpPr>
          <p:nvPr/>
        </p:nvCxnSpPr>
        <p:spPr>
          <a:xfrm>
            <a:off x="3555013" y="4424043"/>
            <a:ext cx="350072" cy="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2FD2874-9BE3-42B0-9466-851DA262F69E}"/>
              </a:ext>
            </a:extLst>
          </p:cNvPr>
          <p:cNvCxnSpPr>
            <a:cxnSpLocks/>
          </p:cNvCxnSpPr>
          <p:nvPr/>
        </p:nvCxnSpPr>
        <p:spPr>
          <a:xfrm>
            <a:off x="2352431" y="4401196"/>
            <a:ext cx="34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AEF486D-E6E1-48E8-B095-50D9B05FC1B0}"/>
              </a:ext>
            </a:extLst>
          </p:cNvPr>
          <p:cNvSpPr txBox="1"/>
          <p:nvPr/>
        </p:nvSpPr>
        <p:spPr>
          <a:xfrm>
            <a:off x="2581468" y="264102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随机抽取样本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FDB9E22-0B4D-4F6E-89F9-48CC9E0BEE10}"/>
                  </a:ext>
                </a:extLst>
              </p:cNvPr>
              <p:cNvSpPr txBox="1"/>
              <p:nvPr/>
            </p:nvSpPr>
            <p:spPr>
              <a:xfrm>
                <a:off x="4023137" y="2271692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真样本</a:t>
                </a:r>
                <a:endParaRPr lang="en-US" altLang="zh-CN" sz="14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FDB9E22-0B4D-4F6E-89F9-48CC9E0BE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37" y="2271692"/>
                <a:ext cx="723275" cy="523220"/>
              </a:xfrm>
              <a:prstGeom prst="rect">
                <a:avLst/>
              </a:prstGeom>
              <a:blipFill>
                <a:blip r:embed="rId4"/>
                <a:stretch>
                  <a:fillRect l="-2521" t="-2353" r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83C51BF-A7BA-4202-A9AB-C46A0EA9A021}"/>
                  </a:ext>
                </a:extLst>
              </p:cNvPr>
              <p:cNvSpPr txBox="1"/>
              <p:nvPr/>
            </p:nvSpPr>
            <p:spPr>
              <a:xfrm>
                <a:off x="3932146" y="4711399"/>
                <a:ext cx="9292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accent1"/>
                    </a:solidFill>
                  </a:rPr>
                  <a:t>假样本</a:t>
                </a:r>
                <a:endParaRPr lang="en-US" altLang="zh-CN" sz="1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83C51BF-A7BA-4202-A9AB-C46A0EA9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46" y="4711399"/>
                <a:ext cx="929229" cy="523220"/>
              </a:xfrm>
              <a:prstGeom prst="rect">
                <a:avLst/>
              </a:prstGeom>
              <a:blipFill>
                <a:blip r:embed="rId5"/>
                <a:stretch>
                  <a:fillRect t="-2326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68CB63-52B0-4025-B804-159F30DCD70F}"/>
                  </a:ext>
                </a:extLst>
              </p:cNvPr>
              <p:cNvSpPr txBox="1"/>
              <p:nvPr/>
            </p:nvSpPr>
            <p:spPr>
              <a:xfrm>
                <a:off x="2702020" y="5163196"/>
                <a:ext cx="844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生成器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68CB63-52B0-4025-B804-159F30DC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20" y="5163196"/>
                <a:ext cx="844975" cy="307777"/>
              </a:xfrm>
              <a:prstGeom prst="rect">
                <a:avLst/>
              </a:prstGeom>
              <a:blipFill>
                <a:blip r:embed="rId6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8C243E19-72E7-4E7D-9E0A-71B54BA2E60B}"/>
              </a:ext>
            </a:extLst>
          </p:cNvPr>
          <p:cNvSpPr txBox="1"/>
          <p:nvPr/>
        </p:nvSpPr>
        <p:spPr>
          <a:xfrm>
            <a:off x="6752745" y="41148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真？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假？</a:t>
            </a:r>
          </a:p>
        </p:txBody>
      </p:sp>
    </p:spTree>
    <p:extLst>
      <p:ext uri="{BB962C8B-B14F-4D97-AF65-F5344CB8AC3E}">
        <p14:creationId xmlns:p14="http://schemas.microsoft.com/office/powerpoint/2010/main" val="20187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>
            <a:extLst>
              <a:ext uri="{FF2B5EF4-FFF2-40B4-BE49-F238E27FC236}">
                <a16:creationId xmlns:a16="http://schemas.microsoft.com/office/drawing/2014/main" id="{C24BC0D2-1119-46CB-963F-1E1775657655}"/>
              </a:ext>
            </a:extLst>
          </p:cNvPr>
          <p:cNvSpPr/>
          <p:nvPr/>
        </p:nvSpPr>
        <p:spPr>
          <a:xfrm>
            <a:off x="1643604" y="1455630"/>
            <a:ext cx="6840639" cy="4158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2BC0D732-1E7D-4C27-8A2C-44CB0402A14A}"/>
              </a:ext>
            </a:extLst>
          </p:cNvPr>
          <p:cNvSpPr/>
          <p:nvPr/>
        </p:nvSpPr>
        <p:spPr>
          <a:xfrm rot="16200000">
            <a:off x="1777144" y="2526311"/>
            <a:ext cx="2823364" cy="2280213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7A3A0E7A-A012-4B1F-8C01-0625C79C5AE3}"/>
              </a:ext>
            </a:extLst>
          </p:cNvPr>
          <p:cNvSpPr/>
          <p:nvPr/>
        </p:nvSpPr>
        <p:spPr>
          <a:xfrm rot="5400000">
            <a:off x="4057356" y="2526312"/>
            <a:ext cx="2823364" cy="2280214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F06A25-7526-43BF-97FE-F2543AB8FAD3}"/>
                  </a:ext>
                </a:extLst>
              </p:cNvPr>
              <p:cNvSpPr txBox="1"/>
              <p:nvPr/>
            </p:nvSpPr>
            <p:spPr>
              <a:xfrm>
                <a:off x="4350383" y="2439522"/>
                <a:ext cx="853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判别器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8F06A25-7526-43BF-97FE-F2543AB8F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83" y="2439522"/>
                <a:ext cx="853567" cy="307777"/>
              </a:xfrm>
              <a:prstGeom prst="rect">
                <a:avLst/>
              </a:prstGeom>
              <a:blipFill>
                <a:blip r:embed="rId2"/>
                <a:stretch>
                  <a:fillRect l="-2143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68CB63-52B0-4025-B804-159F30DCD70F}"/>
                  </a:ext>
                </a:extLst>
              </p:cNvPr>
              <p:cNvSpPr txBox="1"/>
              <p:nvPr/>
            </p:nvSpPr>
            <p:spPr>
              <a:xfrm>
                <a:off x="3484582" y="2443393"/>
                <a:ext cx="844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生成器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68CB63-52B0-4025-B804-159F30DC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82" y="2443393"/>
                <a:ext cx="844975" cy="307777"/>
              </a:xfrm>
              <a:prstGeom prst="rect">
                <a:avLst/>
              </a:prstGeom>
              <a:blipFill>
                <a:blip r:embed="rId3"/>
                <a:stretch>
                  <a:fillRect l="-2174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095B776-A09E-4480-BEB4-1D48D1611F21}"/>
              </a:ext>
            </a:extLst>
          </p:cNvPr>
          <p:cNvSpPr/>
          <p:nvPr/>
        </p:nvSpPr>
        <p:spPr>
          <a:xfrm>
            <a:off x="2338086" y="2844616"/>
            <a:ext cx="127324" cy="16436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CAC4B68-A42C-4E8A-9828-C5232E08F65B}"/>
              </a:ext>
            </a:extLst>
          </p:cNvPr>
          <p:cNvSpPr/>
          <p:nvPr/>
        </p:nvSpPr>
        <p:spPr>
          <a:xfrm>
            <a:off x="3040497" y="2840293"/>
            <a:ext cx="127324" cy="16436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38F955E-E0D8-47BF-81F2-0FCC90C949D7}"/>
              </a:ext>
            </a:extLst>
          </p:cNvPr>
          <p:cNvSpPr/>
          <p:nvPr/>
        </p:nvSpPr>
        <p:spPr>
          <a:xfrm>
            <a:off x="3746632" y="2840293"/>
            <a:ext cx="127324" cy="16436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42EF55A-DF14-48C7-BE2C-BD8EC0B6B30B}"/>
              </a:ext>
            </a:extLst>
          </p:cNvPr>
          <p:cNvSpPr/>
          <p:nvPr/>
        </p:nvSpPr>
        <p:spPr>
          <a:xfrm>
            <a:off x="4783908" y="2848939"/>
            <a:ext cx="127324" cy="16436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1BE1B5D-632F-491E-A2E7-300AE90CC066}"/>
              </a:ext>
            </a:extLst>
          </p:cNvPr>
          <p:cNvSpPr/>
          <p:nvPr/>
        </p:nvSpPr>
        <p:spPr>
          <a:xfrm>
            <a:off x="5486319" y="2844616"/>
            <a:ext cx="127324" cy="16436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4B0B67-D9B7-4C31-9D49-CC4B1295729E}"/>
              </a:ext>
            </a:extLst>
          </p:cNvPr>
          <p:cNvSpPr/>
          <p:nvPr/>
        </p:nvSpPr>
        <p:spPr>
          <a:xfrm>
            <a:off x="6192454" y="2844616"/>
            <a:ext cx="127324" cy="16436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F821D85-2906-4A33-ABC1-832952564082}"/>
              </a:ext>
            </a:extLst>
          </p:cNvPr>
          <p:cNvCxnSpPr>
            <a:cxnSpLocks/>
          </p:cNvCxnSpPr>
          <p:nvPr/>
        </p:nvCxnSpPr>
        <p:spPr>
          <a:xfrm>
            <a:off x="2492845" y="3659689"/>
            <a:ext cx="547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EA8746E-8B98-47E7-8195-AD1C6B2232FE}"/>
              </a:ext>
            </a:extLst>
          </p:cNvPr>
          <p:cNvCxnSpPr>
            <a:cxnSpLocks/>
          </p:cNvCxnSpPr>
          <p:nvPr/>
        </p:nvCxnSpPr>
        <p:spPr>
          <a:xfrm>
            <a:off x="3188826" y="3670434"/>
            <a:ext cx="547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F0EAC91-DD45-4673-B0E5-5329B790FFE6}"/>
              </a:ext>
            </a:extLst>
          </p:cNvPr>
          <p:cNvCxnSpPr>
            <a:cxnSpLocks/>
          </p:cNvCxnSpPr>
          <p:nvPr/>
        </p:nvCxnSpPr>
        <p:spPr>
          <a:xfrm>
            <a:off x="4911232" y="3666417"/>
            <a:ext cx="547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6545A9F-516D-4181-9619-09BD0437EE82}"/>
              </a:ext>
            </a:extLst>
          </p:cNvPr>
          <p:cNvCxnSpPr>
            <a:cxnSpLocks/>
          </p:cNvCxnSpPr>
          <p:nvPr/>
        </p:nvCxnSpPr>
        <p:spPr>
          <a:xfrm>
            <a:off x="5644802" y="3666417"/>
            <a:ext cx="547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CF61E96-E2C4-4D92-8F83-6DEA84B6AF04}"/>
              </a:ext>
            </a:extLst>
          </p:cNvPr>
          <p:cNvCxnSpPr>
            <a:cxnSpLocks/>
          </p:cNvCxnSpPr>
          <p:nvPr/>
        </p:nvCxnSpPr>
        <p:spPr>
          <a:xfrm>
            <a:off x="3873956" y="3659689"/>
            <a:ext cx="909952" cy="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C2E1AAF2-6728-48A1-ABD7-7AF168AE03DE}"/>
              </a:ext>
            </a:extLst>
          </p:cNvPr>
          <p:cNvGrpSpPr/>
          <p:nvPr/>
        </p:nvGrpSpPr>
        <p:grpSpPr>
          <a:xfrm>
            <a:off x="1863525" y="1563276"/>
            <a:ext cx="1424555" cy="307777"/>
            <a:chOff x="2142595" y="545632"/>
            <a:chExt cx="1424555" cy="307777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0C35CBA-CD1C-477E-86EB-397D745D4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42595" y="699521"/>
              <a:ext cx="547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AC4F168F-0CDD-4F1A-957E-C220880E349A}"/>
                </a:ext>
              </a:extLst>
            </p:cNvPr>
            <p:cNvSpPr txBox="1"/>
            <p:nvPr/>
          </p:nvSpPr>
          <p:spPr>
            <a:xfrm>
              <a:off x="2664339" y="54563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前向计算</a:t>
              </a:r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CDB4E2B-A39A-49B8-9E0D-33E24C9D3DE3}"/>
              </a:ext>
            </a:extLst>
          </p:cNvPr>
          <p:cNvCxnSpPr>
            <a:cxnSpLocks/>
          </p:cNvCxnSpPr>
          <p:nvPr/>
        </p:nvCxnSpPr>
        <p:spPr>
          <a:xfrm flipH="1">
            <a:off x="5644802" y="3098317"/>
            <a:ext cx="537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34649B0-1AC5-4EC8-9971-29AFA02701AF}"/>
              </a:ext>
            </a:extLst>
          </p:cNvPr>
          <p:cNvCxnSpPr>
            <a:cxnSpLocks/>
          </p:cNvCxnSpPr>
          <p:nvPr/>
        </p:nvCxnSpPr>
        <p:spPr>
          <a:xfrm flipH="1">
            <a:off x="4931730" y="3098317"/>
            <a:ext cx="537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3A552A0-FAAA-4CBD-99B2-F9525313E6E8}"/>
              </a:ext>
            </a:extLst>
          </p:cNvPr>
          <p:cNvCxnSpPr>
            <a:cxnSpLocks/>
          </p:cNvCxnSpPr>
          <p:nvPr/>
        </p:nvCxnSpPr>
        <p:spPr>
          <a:xfrm flipH="1">
            <a:off x="2503189" y="4240512"/>
            <a:ext cx="537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9F8EBEE-02E3-48F6-A355-ED62B8DF4A08}"/>
              </a:ext>
            </a:extLst>
          </p:cNvPr>
          <p:cNvCxnSpPr>
            <a:cxnSpLocks/>
          </p:cNvCxnSpPr>
          <p:nvPr/>
        </p:nvCxnSpPr>
        <p:spPr>
          <a:xfrm flipH="1">
            <a:off x="3188826" y="4240512"/>
            <a:ext cx="537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4D7DC84-7A9D-4F18-A785-9B0133F3EA57}"/>
              </a:ext>
            </a:extLst>
          </p:cNvPr>
          <p:cNvCxnSpPr>
            <a:cxnSpLocks/>
          </p:cNvCxnSpPr>
          <p:nvPr/>
        </p:nvCxnSpPr>
        <p:spPr>
          <a:xfrm flipH="1">
            <a:off x="3949134" y="4240512"/>
            <a:ext cx="8347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7CE94CA-C27B-4F8E-B4C8-C4C8594E604B}"/>
              </a:ext>
            </a:extLst>
          </p:cNvPr>
          <p:cNvCxnSpPr>
            <a:cxnSpLocks/>
          </p:cNvCxnSpPr>
          <p:nvPr/>
        </p:nvCxnSpPr>
        <p:spPr>
          <a:xfrm flipH="1">
            <a:off x="4911232" y="4228778"/>
            <a:ext cx="537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66B2A37-EE58-407F-9169-C65B48B6C033}"/>
              </a:ext>
            </a:extLst>
          </p:cNvPr>
          <p:cNvCxnSpPr>
            <a:cxnSpLocks/>
          </p:cNvCxnSpPr>
          <p:nvPr/>
        </p:nvCxnSpPr>
        <p:spPr>
          <a:xfrm flipH="1">
            <a:off x="5644802" y="4228778"/>
            <a:ext cx="537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3AA340B-500A-4337-9BC4-F81496651D84}"/>
              </a:ext>
            </a:extLst>
          </p:cNvPr>
          <p:cNvGrpSpPr/>
          <p:nvPr/>
        </p:nvGrpSpPr>
        <p:grpSpPr>
          <a:xfrm>
            <a:off x="3800220" y="1579702"/>
            <a:ext cx="1424555" cy="307777"/>
            <a:chOff x="2142595" y="825352"/>
            <a:chExt cx="1424555" cy="307777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279D3C-BF31-46B5-B560-EAB0EC898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595" y="979241"/>
              <a:ext cx="537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B3A6434-3746-414A-9F3E-86E872917311}"/>
                </a:ext>
              </a:extLst>
            </p:cNvPr>
            <p:cNvSpPr txBox="1"/>
            <p:nvPr/>
          </p:nvSpPr>
          <p:spPr>
            <a:xfrm>
              <a:off x="2664339" y="82535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反向传播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30B234DF-269D-4BFA-9C29-2DF2872A3BAF}"/>
              </a:ext>
            </a:extLst>
          </p:cNvPr>
          <p:cNvSpPr/>
          <p:nvPr/>
        </p:nvSpPr>
        <p:spPr>
          <a:xfrm>
            <a:off x="1863523" y="1922758"/>
            <a:ext cx="6350761" cy="143148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4EDA828-22E0-4666-B884-D0BC5074194E}"/>
              </a:ext>
            </a:extLst>
          </p:cNvPr>
          <p:cNvSpPr/>
          <p:nvPr/>
        </p:nvSpPr>
        <p:spPr>
          <a:xfrm>
            <a:off x="1837195" y="3938505"/>
            <a:ext cx="6377089" cy="146386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形 25" descr="重复">
            <a:extLst>
              <a:ext uri="{FF2B5EF4-FFF2-40B4-BE49-F238E27FC236}">
                <a16:creationId xmlns:a16="http://schemas.microsoft.com/office/drawing/2014/main" id="{70F50624-EAA6-4A52-A009-F4CC1644D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7618" y="2958191"/>
            <a:ext cx="285213" cy="285213"/>
          </a:xfrm>
          <a:prstGeom prst="rect">
            <a:avLst/>
          </a:prstGeom>
        </p:spPr>
      </p:pic>
      <p:pic>
        <p:nvPicPr>
          <p:cNvPr id="85" name="图形 84" descr="重复">
            <a:extLst>
              <a:ext uri="{FF2B5EF4-FFF2-40B4-BE49-F238E27FC236}">
                <a16:creationId xmlns:a16="http://schemas.microsoft.com/office/drawing/2014/main" id="{DE918AC1-648C-483A-9BF7-23DFA9E6F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0393" y="2963427"/>
            <a:ext cx="285213" cy="285213"/>
          </a:xfrm>
          <a:prstGeom prst="rect">
            <a:avLst/>
          </a:prstGeom>
        </p:spPr>
      </p:pic>
      <p:pic>
        <p:nvPicPr>
          <p:cNvPr id="86" name="图形 85" descr="重复">
            <a:extLst>
              <a:ext uri="{FF2B5EF4-FFF2-40B4-BE49-F238E27FC236}">
                <a16:creationId xmlns:a16="http://schemas.microsoft.com/office/drawing/2014/main" id="{4D32EB61-E33D-4D9D-BD38-65C6C8728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0690" y="2937588"/>
            <a:ext cx="285213" cy="285213"/>
          </a:xfrm>
          <a:prstGeom prst="rect">
            <a:avLst/>
          </a:prstGeom>
        </p:spPr>
      </p:pic>
      <p:pic>
        <p:nvPicPr>
          <p:cNvPr id="87" name="图形 86" descr="重复">
            <a:extLst>
              <a:ext uri="{FF2B5EF4-FFF2-40B4-BE49-F238E27FC236}">
                <a16:creationId xmlns:a16="http://schemas.microsoft.com/office/drawing/2014/main" id="{AB4C2570-3FBC-4F73-B624-D6CE0450D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6833" y="4107584"/>
            <a:ext cx="285213" cy="285213"/>
          </a:xfrm>
          <a:prstGeom prst="rect">
            <a:avLst/>
          </a:prstGeom>
        </p:spPr>
      </p:pic>
      <p:pic>
        <p:nvPicPr>
          <p:cNvPr id="88" name="图形 87" descr="重复">
            <a:extLst>
              <a:ext uri="{FF2B5EF4-FFF2-40B4-BE49-F238E27FC236}">
                <a16:creationId xmlns:a16="http://schemas.microsoft.com/office/drawing/2014/main" id="{70E41331-C502-4885-BD79-A07155602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9608" y="4112820"/>
            <a:ext cx="285213" cy="285213"/>
          </a:xfrm>
          <a:prstGeom prst="rect">
            <a:avLst/>
          </a:prstGeom>
        </p:spPr>
      </p:pic>
      <p:pic>
        <p:nvPicPr>
          <p:cNvPr id="89" name="图形 88" descr="重复">
            <a:extLst>
              <a:ext uri="{FF2B5EF4-FFF2-40B4-BE49-F238E27FC236}">
                <a16:creationId xmlns:a16="http://schemas.microsoft.com/office/drawing/2014/main" id="{C3218792-E7C0-45E2-B7B0-ABAAF4D87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9905" y="4086981"/>
            <a:ext cx="285213" cy="285213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804F3B8F-6BD3-4B26-A747-E1E675565BCC}"/>
              </a:ext>
            </a:extLst>
          </p:cNvPr>
          <p:cNvSpPr txBox="1"/>
          <p:nvPr/>
        </p:nvSpPr>
        <p:spPr>
          <a:xfrm>
            <a:off x="4933449" y="1997126"/>
            <a:ext cx="328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训练判别器时，反向传播判别器中各层</a:t>
            </a: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同时判别器中各层计算梯度并更新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C8EEC71-7829-46E3-9CAC-2CC30C565515}"/>
              </a:ext>
            </a:extLst>
          </p:cNvPr>
          <p:cNvSpPr txBox="1"/>
          <p:nvPr/>
        </p:nvSpPr>
        <p:spPr>
          <a:xfrm>
            <a:off x="5024309" y="4818513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训练生成器时，反向传播所有层</a:t>
            </a: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但只有生成器中各层计算梯度并更新</a:t>
            </a: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2A35230-96DA-465F-92C0-EFF01596745C}"/>
              </a:ext>
            </a:extLst>
          </p:cNvPr>
          <p:cNvGrpSpPr/>
          <p:nvPr/>
        </p:nvGrpSpPr>
        <p:grpSpPr>
          <a:xfrm>
            <a:off x="5913456" y="1557908"/>
            <a:ext cx="1721368" cy="307777"/>
            <a:chOff x="2384390" y="1105807"/>
            <a:chExt cx="1721368" cy="307777"/>
          </a:xfrm>
        </p:grpSpPr>
        <p:pic>
          <p:nvPicPr>
            <p:cNvPr id="114" name="图形 113" descr="重复">
              <a:extLst>
                <a:ext uri="{FF2B5EF4-FFF2-40B4-BE49-F238E27FC236}">
                  <a16:creationId xmlns:a16="http://schemas.microsoft.com/office/drawing/2014/main" id="{F86D7B7D-0A80-40C3-BC30-CB288C57C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84390" y="1108784"/>
              <a:ext cx="285213" cy="285213"/>
            </a:xfrm>
            <a:prstGeom prst="rect">
              <a:avLst/>
            </a:prstGeom>
          </p:spPr>
        </p:pic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51D104E9-25E6-4579-86D5-1609DB86CBC3}"/>
                </a:ext>
              </a:extLst>
            </p:cNvPr>
            <p:cNvSpPr txBox="1"/>
            <p:nvPr/>
          </p:nvSpPr>
          <p:spPr>
            <a:xfrm>
              <a:off x="2664338" y="1105807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</a:rPr>
                <a:t>计算梯度并更新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99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F5DCC1-EA17-4973-964A-239A885595BD}"/>
              </a:ext>
            </a:extLst>
          </p:cNvPr>
          <p:cNvSpPr/>
          <p:nvPr/>
        </p:nvSpPr>
        <p:spPr>
          <a:xfrm>
            <a:off x="1055337" y="666206"/>
            <a:ext cx="6873321" cy="495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B32F909-AA61-4EC0-AD32-90D68D92FFE7}"/>
              </a:ext>
            </a:extLst>
          </p:cNvPr>
          <p:cNvSpPr/>
          <p:nvPr/>
        </p:nvSpPr>
        <p:spPr>
          <a:xfrm rot="16200000">
            <a:off x="2240104" y="3815288"/>
            <a:ext cx="1747071" cy="778551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469BF5F2-62E0-4AAB-9293-969DDFBE101F}"/>
              </a:ext>
            </a:extLst>
          </p:cNvPr>
          <p:cNvSpPr/>
          <p:nvPr/>
        </p:nvSpPr>
        <p:spPr>
          <a:xfrm rot="5400000">
            <a:off x="3545290" y="2591261"/>
            <a:ext cx="4262895" cy="778550"/>
          </a:xfrm>
          <a:prstGeom prst="trapezoi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9062F3F-D774-4209-A5A0-0A54682F23E1}"/>
                  </a:ext>
                </a:extLst>
              </p:cNvPr>
              <p:cNvSpPr txBox="1"/>
              <p:nvPr/>
            </p:nvSpPr>
            <p:spPr>
              <a:xfrm>
                <a:off x="5236957" y="5120296"/>
                <a:ext cx="8535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判别器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9062F3F-D774-4209-A5A0-0A54682F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957" y="5120296"/>
                <a:ext cx="853567" cy="307777"/>
              </a:xfrm>
              <a:prstGeom prst="rect">
                <a:avLst/>
              </a:prstGeom>
              <a:blipFill>
                <a:blip r:embed="rId2"/>
                <a:stretch>
                  <a:fillRect l="-2143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133C46-933D-423D-B238-C7A3AD03BFD4}"/>
                  </a:ext>
                </a:extLst>
              </p:cNvPr>
              <p:cNvSpPr txBox="1"/>
              <p:nvPr/>
            </p:nvSpPr>
            <p:spPr>
              <a:xfrm>
                <a:off x="1474797" y="4963436"/>
                <a:ext cx="992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随机噪声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133C46-933D-423D-B238-C7A3AD03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97" y="4963436"/>
                <a:ext cx="992451" cy="307777"/>
              </a:xfrm>
              <a:prstGeom prst="rect">
                <a:avLst/>
              </a:prstGeom>
              <a:blipFill>
                <a:blip r:embed="rId3"/>
                <a:stretch>
                  <a:fillRect l="-1840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35DBC0CD-7988-4F99-87A8-F106E5D8DFE0}"/>
              </a:ext>
            </a:extLst>
          </p:cNvPr>
          <p:cNvSpPr/>
          <p:nvPr/>
        </p:nvSpPr>
        <p:spPr>
          <a:xfrm>
            <a:off x="1384320" y="1465566"/>
            <a:ext cx="1060704" cy="758952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13B9C-61A4-4948-B9B6-3AF6E5D0DEF9}"/>
              </a:ext>
            </a:extLst>
          </p:cNvPr>
          <p:cNvSpPr txBox="1"/>
          <p:nvPr/>
        </p:nvSpPr>
        <p:spPr>
          <a:xfrm>
            <a:off x="1642504" y="11435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数据集</a:t>
            </a:r>
          </a:p>
        </p:txBody>
      </p:sp>
      <p:sp>
        <p:nvSpPr>
          <p:cNvPr id="9" name="流程图: 文档 8">
            <a:extLst>
              <a:ext uri="{FF2B5EF4-FFF2-40B4-BE49-F238E27FC236}">
                <a16:creationId xmlns:a16="http://schemas.microsoft.com/office/drawing/2014/main" id="{575F9A20-41B4-4270-8953-F59E95982F40}"/>
              </a:ext>
            </a:extLst>
          </p:cNvPr>
          <p:cNvSpPr/>
          <p:nvPr/>
        </p:nvSpPr>
        <p:spPr>
          <a:xfrm>
            <a:off x="3927575" y="1465566"/>
            <a:ext cx="914400" cy="61264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0" name="流程图: 文档 9">
            <a:extLst>
              <a:ext uri="{FF2B5EF4-FFF2-40B4-BE49-F238E27FC236}">
                <a16:creationId xmlns:a16="http://schemas.microsoft.com/office/drawing/2014/main" id="{C0452C68-B614-41F8-9973-C5D0D9AF367B}"/>
              </a:ext>
            </a:extLst>
          </p:cNvPr>
          <p:cNvSpPr/>
          <p:nvPr/>
        </p:nvSpPr>
        <p:spPr>
          <a:xfrm>
            <a:off x="3927575" y="4103560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1" name="流程图: 文档 10">
            <a:extLst>
              <a:ext uri="{FF2B5EF4-FFF2-40B4-BE49-F238E27FC236}">
                <a16:creationId xmlns:a16="http://schemas.microsoft.com/office/drawing/2014/main" id="{45052B6A-5BA4-4278-AB18-8773A53318B3}"/>
              </a:ext>
            </a:extLst>
          </p:cNvPr>
          <p:cNvSpPr/>
          <p:nvPr/>
        </p:nvSpPr>
        <p:spPr>
          <a:xfrm>
            <a:off x="6510926" y="1400439"/>
            <a:ext cx="914400" cy="61264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E05C1AE9-F5F6-4C82-9508-7B6967EBF76D}"/>
              </a:ext>
            </a:extLst>
          </p:cNvPr>
          <p:cNvSpPr/>
          <p:nvPr/>
        </p:nvSpPr>
        <p:spPr>
          <a:xfrm>
            <a:off x="6510926" y="4149860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C4D91D-BBCC-47AD-BC22-A89E26ED7C1E}"/>
              </a:ext>
            </a:extLst>
          </p:cNvPr>
          <p:cNvSpPr txBox="1"/>
          <p:nvPr/>
        </p:nvSpPr>
        <p:spPr>
          <a:xfrm>
            <a:off x="6765036" y="14004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真？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假？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E8CBDC-56E9-4752-808B-AB3F0D765FF9}"/>
              </a:ext>
            </a:extLst>
          </p:cNvPr>
          <p:cNvGrpSpPr/>
          <p:nvPr/>
        </p:nvGrpSpPr>
        <p:grpSpPr>
          <a:xfrm>
            <a:off x="1716139" y="4427657"/>
            <a:ext cx="436497" cy="471661"/>
            <a:chOff x="2625965" y="5939690"/>
            <a:chExt cx="436497" cy="471661"/>
          </a:xfrm>
        </p:grpSpPr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FEB8CDE6-F448-4712-9A72-EA2E0A48A10B}"/>
                </a:ext>
              </a:extLst>
            </p:cNvPr>
            <p:cNvSpPr/>
            <p:nvPr/>
          </p:nvSpPr>
          <p:spPr>
            <a:xfrm>
              <a:off x="2625965" y="611163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1731D5A5-67BA-4155-9DD0-D9654DF1FFF7}"/>
                </a:ext>
              </a:extLst>
            </p:cNvPr>
            <p:cNvSpPr/>
            <p:nvPr/>
          </p:nvSpPr>
          <p:spPr>
            <a:xfrm>
              <a:off x="2738705" y="59943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F84618CF-A0EE-4D8A-B62F-481BB4237A85}"/>
                </a:ext>
              </a:extLst>
            </p:cNvPr>
            <p:cNvSpPr/>
            <p:nvPr/>
          </p:nvSpPr>
          <p:spPr>
            <a:xfrm>
              <a:off x="2657229" y="6291386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7EECECE4-15DE-41D0-9EB6-BBBFC14E8042}"/>
                </a:ext>
              </a:extLst>
            </p:cNvPr>
            <p:cNvSpPr/>
            <p:nvPr/>
          </p:nvSpPr>
          <p:spPr>
            <a:xfrm>
              <a:off x="2715846" y="636563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5F88A958-8C1F-4F33-9E8F-CE28ADFC1B97}"/>
                </a:ext>
              </a:extLst>
            </p:cNvPr>
            <p:cNvSpPr/>
            <p:nvPr/>
          </p:nvSpPr>
          <p:spPr>
            <a:xfrm>
              <a:off x="2763331" y="607587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2F43803E-27DB-4560-9D1D-85E20CCCEA71}"/>
                </a:ext>
              </a:extLst>
            </p:cNvPr>
            <p:cNvSpPr/>
            <p:nvPr/>
          </p:nvSpPr>
          <p:spPr>
            <a:xfrm>
              <a:off x="2926276" y="6082906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52C0E8B-95F2-40DA-B096-A52F67D3300E}"/>
                </a:ext>
              </a:extLst>
            </p:cNvPr>
            <p:cNvSpPr/>
            <p:nvPr/>
          </p:nvSpPr>
          <p:spPr>
            <a:xfrm>
              <a:off x="2778369" y="6107722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70E7E7FE-46E7-495D-8291-BF09CFFDECCC}"/>
                </a:ext>
              </a:extLst>
            </p:cNvPr>
            <p:cNvSpPr/>
            <p:nvPr/>
          </p:nvSpPr>
          <p:spPr>
            <a:xfrm>
              <a:off x="2930769" y="618196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39F9D05C-8F77-4AC4-9828-67E7FEA48DDA}"/>
                </a:ext>
              </a:extLst>
            </p:cNvPr>
            <p:cNvSpPr/>
            <p:nvPr/>
          </p:nvSpPr>
          <p:spPr>
            <a:xfrm>
              <a:off x="2829170" y="59943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E4B77682-0E68-4447-83AA-6C39A4417002}"/>
                </a:ext>
              </a:extLst>
            </p:cNvPr>
            <p:cNvSpPr/>
            <p:nvPr/>
          </p:nvSpPr>
          <p:spPr>
            <a:xfrm>
              <a:off x="2833077" y="6209317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002E104F-91AF-4FB8-84D1-3EAFED592026}"/>
                </a:ext>
              </a:extLst>
            </p:cNvPr>
            <p:cNvSpPr/>
            <p:nvPr/>
          </p:nvSpPr>
          <p:spPr>
            <a:xfrm>
              <a:off x="2868249" y="629919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3EE9D17D-8B59-4D4D-BE62-DAE5827F72CB}"/>
                </a:ext>
              </a:extLst>
            </p:cNvPr>
            <p:cNvSpPr/>
            <p:nvPr/>
          </p:nvSpPr>
          <p:spPr>
            <a:xfrm>
              <a:off x="2786191" y="6287475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185F30F6-4587-44FF-AAC7-E6050649D8C9}"/>
                </a:ext>
              </a:extLst>
            </p:cNvPr>
            <p:cNvSpPr/>
            <p:nvPr/>
          </p:nvSpPr>
          <p:spPr>
            <a:xfrm>
              <a:off x="3008923" y="5939690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A46EAE1B-B5E1-495F-BCD5-980861EBCEE7}"/>
                </a:ext>
              </a:extLst>
            </p:cNvPr>
            <p:cNvSpPr/>
            <p:nvPr/>
          </p:nvSpPr>
          <p:spPr>
            <a:xfrm>
              <a:off x="2903417" y="5959231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22BD83CA-3DB0-4EF3-86C9-BD107A36DD0E}"/>
                </a:ext>
              </a:extLst>
            </p:cNvPr>
            <p:cNvSpPr/>
            <p:nvPr/>
          </p:nvSpPr>
          <p:spPr>
            <a:xfrm>
              <a:off x="3016743" y="621322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E2DD53AE-61F6-452A-8ADB-C20C196ADB64}"/>
                </a:ext>
              </a:extLst>
            </p:cNvPr>
            <p:cNvSpPr/>
            <p:nvPr/>
          </p:nvSpPr>
          <p:spPr>
            <a:xfrm>
              <a:off x="2989387" y="6365629"/>
              <a:ext cx="45719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BC8E05-1F3E-4ADA-BD44-95562673FC92}"/>
              </a:ext>
            </a:extLst>
          </p:cNvPr>
          <p:cNvCxnSpPr>
            <a:cxnSpLocks/>
          </p:cNvCxnSpPr>
          <p:nvPr/>
        </p:nvCxnSpPr>
        <p:spPr>
          <a:xfrm>
            <a:off x="2581468" y="1741488"/>
            <a:ext cx="1346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CF5D143-26AB-4EE1-A526-D05FCE42A11A}"/>
              </a:ext>
            </a:extLst>
          </p:cNvPr>
          <p:cNvCxnSpPr>
            <a:cxnSpLocks/>
          </p:cNvCxnSpPr>
          <p:nvPr/>
        </p:nvCxnSpPr>
        <p:spPr>
          <a:xfrm>
            <a:off x="6096000" y="4421459"/>
            <a:ext cx="41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C5741C3-D6A1-4562-B518-655685879581}"/>
              </a:ext>
            </a:extLst>
          </p:cNvPr>
          <p:cNvCxnSpPr>
            <a:cxnSpLocks/>
          </p:cNvCxnSpPr>
          <p:nvPr/>
        </p:nvCxnSpPr>
        <p:spPr>
          <a:xfrm>
            <a:off x="6096000" y="1719460"/>
            <a:ext cx="41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ADEDDE-66FA-4E0E-9904-8D4BBFD13164}"/>
              </a:ext>
            </a:extLst>
          </p:cNvPr>
          <p:cNvCxnSpPr>
            <a:cxnSpLocks/>
          </p:cNvCxnSpPr>
          <p:nvPr/>
        </p:nvCxnSpPr>
        <p:spPr>
          <a:xfrm>
            <a:off x="4860019" y="4382742"/>
            <a:ext cx="42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FF416F1-D838-4CE2-A836-94F550118415}"/>
              </a:ext>
            </a:extLst>
          </p:cNvPr>
          <p:cNvCxnSpPr>
            <a:cxnSpLocks/>
          </p:cNvCxnSpPr>
          <p:nvPr/>
        </p:nvCxnSpPr>
        <p:spPr>
          <a:xfrm>
            <a:off x="4860019" y="1741487"/>
            <a:ext cx="427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584A9C6-AB82-4411-8F76-8F3573085E3E}"/>
              </a:ext>
            </a:extLst>
          </p:cNvPr>
          <p:cNvCxnSpPr>
            <a:cxnSpLocks/>
          </p:cNvCxnSpPr>
          <p:nvPr/>
        </p:nvCxnSpPr>
        <p:spPr>
          <a:xfrm>
            <a:off x="3555013" y="4424043"/>
            <a:ext cx="350072" cy="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35DAE0B-55BE-487A-ACFC-EF00EB7A2D9C}"/>
              </a:ext>
            </a:extLst>
          </p:cNvPr>
          <p:cNvCxnSpPr>
            <a:cxnSpLocks/>
          </p:cNvCxnSpPr>
          <p:nvPr/>
        </p:nvCxnSpPr>
        <p:spPr>
          <a:xfrm>
            <a:off x="2352431" y="4662456"/>
            <a:ext cx="34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ABB6B4-E6D0-4B00-B59F-EFDFDC2F0DFF}"/>
              </a:ext>
            </a:extLst>
          </p:cNvPr>
          <p:cNvSpPr txBox="1"/>
          <p:nvPr/>
        </p:nvSpPr>
        <p:spPr>
          <a:xfrm>
            <a:off x="2581468" y="137987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随机抽取样本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FCEE15B-E757-4227-8CA3-D2648FD673C7}"/>
                  </a:ext>
                </a:extLst>
              </p:cNvPr>
              <p:cNvSpPr txBox="1"/>
              <p:nvPr/>
            </p:nvSpPr>
            <p:spPr>
              <a:xfrm>
                <a:off x="4023137" y="1010546"/>
                <a:ext cx="723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真样本</a:t>
                </a:r>
                <a:endParaRPr lang="en-US" altLang="zh-CN" sz="14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FCEE15B-E757-4227-8CA3-D2648FD6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37" y="1010546"/>
                <a:ext cx="723275" cy="523220"/>
              </a:xfrm>
              <a:prstGeom prst="rect">
                <a:avLst/>
              </a:prstGeom>
              <a:blipFill>
                <a:blip r:embed="rId4"/>
                <a:stretch>
                  <a:fillRect l="-2521" t="-2326" r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20B44F-20C8-4DF9-84DD-9C823EFF0FB9}"/>
                  </a:ext>
                </a:extLst>
              </p:cNvPr>
              <p:cNvSpPr txBox="1"/>
              <p:nvPr/>
            </p:nvSpPr>
            <p:spPr>
              <a:xfrm>
                <a:off x="3854209" y="4711399"/>
                <a:ext cx="1085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accent1"/>
                    </a:solidFill>
                  </a:rPr>
                  <a:t>假样本</a:t>
                </a:r>
                <a:endParaRPr lang="en-US" altLang="zh-CN" sz="1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20B44F-20C8-4DF9-84DD-9C823EFF0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209" y="4711399"/>
                <a:ext cx="1085105" cy="523220"/>
              </a:xfrm>
              <a:prstGeom prst="rect">
                <a:avLst/>
              </a:prstGeom>
              <a:blipFill>
                <a:blip r:embed="rId5"/>
                <a:stretch>
                  <a:fillRect t="-2326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591B85E-078A-4616-B610-90DA5071DBD8}"/>
                  </a:ext>
                </a:extLst>
              </p:cNvPr>
              <p:cNvSpPr txBox="1"/>
              <p:nvPr/>
            </p:nvSpPr>
            <p:spPr>
              <a:xfrm>
                <a:off x="2702020" y="5163196"/>
                <a:ext cx="844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</a:rPr>
                  <a:t>生成器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591B85E-078A-4616-B610-90DA5071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20" y="5163196"/>
                <a:ext cx="844975" cy="307777"/>
              </a:xfrm>
              <a:prstGeom prst="rect">
                <a:avLst/>
              </a:prstGeom>
              <a:blipFill>
                <a:blip r:embed="rId6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116A20B5-6CCF-4DEE-A360-D4CEEC906730}"/>
              </a:ext>
            </a:extLst>
          </p:cNvPr>
          <p:cNvSpPr txBox="1"/>
          <p:nvPr/>
        </p:nvSpPr>
        <p:spPr>
          <a:xfrm>
            <a:off x="6752745" y="41611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真？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假？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0F581F2-AD43-449A-9431-9A635DFF57B9}"/>
                  </a:ext>
                </a:extLst>
              </p:cNvPr>
              <p:cNvSpPr txBox="1"/>
              <p:nvPr/>
            </p:nvSpPr>
            <p:spPr>
              <a:xfrm>
                <a:off x="1055337" y="3434168"/>
                <a:ext cx="12835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accent1"/>
                    </a:solidFill>
                  </a:rPr>
                  <a:t>条件</a:t>
                </a:r>
                <a:endParaRPr lang="en-US" altLang="zh-CN" sz="14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=[⋯, 1, ⋯]</m:t>
                      </m:r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0F581F2-AD43-449A-9431-9A635DFF5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37" y="3434168"/>
                <a:ext cx="1283557" cy="523220"/>
              </a:xfrm>
              <a:prstGeom prst="rect">
                <a:avLst/>
              </a:prstGeom>
              <a:blipFill>
                <a:blip r:embed="rId7"/>
                <a:stretch>
                  <a:fillRect t="-1163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42AEF46-6BE8-4975-9564-22E11494632E}"/>
              </a:ext>
            </a:extLst>
          </p:cNvPr>
          <p:cNvCxnSpPr>
            <a:cxnSpLocks/>
          </p:cNvCxnSpPr>
          <p:nvPr/>
        </p:nvCxnSpPr>
        <p:spPr>
          <a:xfrm>
            <a:off x="2349447" y="3677374"/>
            <a:ext cx="347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05CF5A4-6EA4-438A-83D7-0B098C8B0F3E}"/>
              </a:ext>
            </a:extLst>
          </p:cNvPr>
          <p:cNvCxnSpPr>
            <a:cxnSpLocks/>
          </p:cNvCxnSpPr>
          <p:nvPr/>
        </p:nvCxnSpPr>
        <p:spPr>
          <a:xfrm>
            <a:off x="2099097" y="3120626"/>
            <a:ext cx="3188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决策 46">
            <a:extLst>
              <a:ext uri="{FF2B5EF4-FFF2-40B4-BE49-F238E27FC236}">
                <a16:creationId xmlns:a16="http://schemas.microsoft.com/office/drawing/2014/main" id="{A5E3A44F-75F3-4EEA-88E7-6A246B5CAD3B}"/>
              </a:ext>
            </a:extLst>
          </p:cNvPr>
          <p:cNvSpPr/>
          <p:nvPr/>
        </p:nvSpPr>
        <p:spPr>
          <a:xfrm>
            <a:off x="1437572" y="2879335"/>
            <a:ext cx="451570" cy="594022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 descr="图片包含 游戏机, 星星, 仪表, 花&#10;&#10;描述已自动生成">
            <a:extLst>
              <a:ext uri="{FF2B5EF4-FFF2-40B4-BE49-F238E27FC236}">
                <a16:creationId xmlns:a16="http://schemas.microsoft.com/office/drawing/2014/main" id="{F81E2321-D930-4C5A-8C5C-3B8FE4B6EA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604" y="2994001"/>
            <a:ext cx="476316" cy="476316"/>
          </a:xfrm>
          <a:prstGeom prst="rect">
            <a:avLst/>
          </a:prstGeom>
        </p:spPr>
      </p:pic>
      <p:pic>
        <p:nvPicPr>
          <p:cNvPr id="50" name="图片 49" descr="图片包含 游戏机, 星星, 画&#10;&#10;描述已自动生成">
            <a:extLst>
              <a:ext uri="{FF2B5EF4-FFF2-40B4-BE49-F238E27FC236}">
                <a16:creationId xmlns:a16="http://schemas.microsoft.com/office/drawing/2014/main" id="{16D9B3B7-7EB8-4126-9F8A-B41852EA94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604" y="3585756"/>
            <a:ext cx="476316" cy="476316"/>
          </a:xfrm>
          <a:prstGeom prst="rect">
            <a:avLst/>
          </a:prstGeom>
        </p:spPr>
      </p:pic>
      <p:pic>
        <p:nvPicPr>
          <p:cNvPr id="52" name="图片 51" descr="图片包含 游戏机&#10;&#10;描述已自动生成">
            <a:extLst>
              <a:ext uri="{FF2B5EF4-FFF2-40B4-BE49-F238E27FC236}">
                <a16:creationId xmlns:a16="http://schemas.microsoft.com/office/drawing/2014/main" id="{48697839-5667-491C-AF88-74F634724D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604" y="2402246"/>
            <a:ext cx="476316" cy="476316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D9AC95AD-C2D4-4098-8A63-B4C39C84DB20}"/>
              </a:ext>
            </a:extLst>
          </p:cNvPr>
          <p:cNvSpPr txBox="1"/>
          <p:nvPr/>
        </p:nvSpPr>
        <p:spPr>
          <a:xfrm>
            <a:off x="6303601" y="2039548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当指定数字</a:t>
            </a:r>
            <a:r>
              <a:rPr lang="en-US" altLang="zh-CN" sz="1400" dirty="0">
                <a:solidFill>
                  <a:schemeClr val="accent1"/>
                </a:solidFill>
              </a:rPr>
              <a:t>3</a:t>
            </a:r>
            <a:r>
              <a:rPr lang="zh-CN" altLang="en-US" sz="1400" dirty="0">
                <a:solidFill>
                  <a:schemeClr val="accent1"/>
                </a:solidFill>
              </a:rPr>
              <a:t>时：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9AA5A0-B632-470A-BFE2-202FABF031AD}"/>
              </a:ext>
            </a:extLst>
          </p:cNvPr>
          <p:cNvSpPr txBox="1"/>
          <p:nvPr/>
        </p:nvSpPr>
        <p:spPr>
          <a:xfrm>
            <a:off x="6188082" y="2465390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3 +             =&gt; </a:t>
            </a:r>
            <a:r>
              <a:rPr lang="zh-CN" altLang="en-US" sz="1400" dirty="0">
                <a:solidFill>
                  <a:schemeClr val="accent1"/>
                </a:solidFill>
              </a:rPr>
              <a:t>假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992B99D-1770-42C9-86C2-1721F1726935}"/>
              </a:ext>
            </a:extLst>
          </p:cNvPr>
          <p:cNvSpPr txBox="1"/>
          <p:nvPr/>
        </p:nvSpPr>
        <p:spPr>
          <a:xfrm>
            <a:off x="6188082" y="3060688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3 +             =&gt; </a:t>
            </a:r>
            <a:r>
              <a:rPr lang="zh-CN" altLang="en-US" sz="1400" dirty="0">
                <a:solidFill>
                  <a:schemeClr val="accent1"/>
                </a:solidFill>
              </a:rPr>
              <a:t>假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78FF21B-6142-46A5-9DFD-E1199C1D157F}"/>
              </a:ext>
            </a:extLst>
          </p:cNvPr>
          <p:cNvSpPr txBox="1"/>
          <p:nvPr/>
        </p:nvSpPr>
        <p:spPr>
          <a:xfrm>
            <a:off x="6188082" y="3652443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3 +             =&gt; </a:t>
            </a:r>
            <a:r>
              <a:rPr lang="zh-CN" altLang="en-US" sz="1400" dirty="0">
                <a:solidFill>
                  <a:schemeClr val="accent1"/>
                </a:solidFill>
              </a:rPr>
              <a:t>真</a:t>
            </a:r>
          </a:p>
        </p:txBody>
      </p:sp>
    </p:spTree>
    <p:extLst>
      <p:ext uri="{BB962C8B-B14F-4D97-AF65-F5344CB8AC3E}">
        <p14:creationId xmlns:p14="http://schemas.microsoft.com/office/powerpoint/2010/main" val="300443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143</Words>
  <Application>Microsoft Office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Li (MSRA)</dc:creator>
  <cp:lastModifiedBy>Chao Li (MSRA)</cp:lastModifiedBy>
  <cp:revision>15</cp:revision>
  <dcterms:created xsi:type="dcterms:W3CDTF">2019-10-23T02:28:42Z</dcterms:created>
  <dcterms:modified xsi:type="dcterms:W3CDTF">2019-10-30T11:54:08Z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lchao@microsoft.com</vt:lpwstr>
  </property>
  <property fmtid="{D5CDD505-2E9C-101B-9397-08002B2CF9AE}" pid="5" name="MSIP_Label_f42aa342-8706-4288-bd11-ebb85995028c_SetDate">
    <vt:lpwstr>2019-10-23T02:28:59.7301120Z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e3c35e8c-75ec-4269-b4ee-70c4b1ac814c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