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 id="2147483685" r:id="rId5"/>
  </p:sldMasterIdLst>
  <p:notesMasterIdLst>
    <p:notesMasterId r:id="rId13"/>
  </p:notesMasterIdLst>
  <p:handoutMasterIdLst>
    <p:handoutMasterId r:id="rId14"/>
  </p:handoutMasterIdLst>
  <p:sldIdLst>
    <p:sldId id="296" r:id="rId6"/>
    <p:sldId id="327" r:id="rId7"/>
    <p:sldId id="328" r:id="rId8"/>
    <p:sldId id="330" r:id="rId9"/>
    <p:sldId id="331" r:id="rId10"/>
    <p:sldId id="332" r:id="rId11"/>
    <p:sldId id="33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mar Ahmed Abdelbasset Haridy 15p8173" initials="OAAH1" lastIdx="1" clrIdx="0">
    <p:extLst>
      <p:ext uri="{19B8F6BF-5375-455C-9EA6-DF929625EA0E}">
        <p15:presenceInfo xmlns:p15="http://schemas.microsoft.com/office/powerpoint/2012/main" userId="S::15P8173@eng.asu.edu.eg::a73c5bd9-e261-497b-a045-24190c5f46a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050"/>
    <a:srgbClr val="A88046"/>
    <a:srgbClr val="C6E2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4660"/>
  </p:normalViewPr>
  <p:slideViewPr>
    <p:cSldViewPr snapToGrid="0">
      <p:cViewPr varScale="1">
        <p:scale>
          <a:sx n="142" d="100"/>
          <a:sy n="142" d="100"/>
        </p:scale>
        <p:origin x="160" y="512"/>
      </p:cViewPr>
      <p:guideLst/>
    </p:cSldViewPr>
  </p:slideViewPr>
  <p:notesTextViewPr>
    <p:cViewPr>
      <p:scale>
        <a:sx n="1" d="1"/>
        <a:sy n="1" d="1"/>
      </p:scale>
      <p:origin x="0" y="0"/>
    </p:cViewPr>
  </p:notesTextViewPr>
  <p:notesViewPr>
    <p:cSldViewPr snapToGrid="0">
      <p:cViewPr varScale="1">
        <p:scale>
          <a:sx n="122" d="100"/>
          <a:sy n="122" d="100"/>
        </p:scale>
        <p:origin x="4932" y="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2A2767-FEC0-45D8-A250-3A0CECEC10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3D87BEA-720A-4B01-983C-6493C00177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438802-F28A-42D1-9BCA-40E34B52D6F0}" type="datetimeFigureOut">
              <a:rPr lang="en-US" smtClean="0"/>
              <a:t>8/30/2022</a:t>
            </a:fld>
            <a:endParaRPr lang="en-US" dirty="0"/>
          </a:p>
        </p:txBody>
      </p:sp>
      <p:sp>
        <p:nvSpPr>
          <p:cNvPr id="4" name="Footer Placeholder 3">
            <a:extLst>
              <a:ext uri="{FF2B5EF4-FFF2-40B4-BE49-F238E27FC236}">
                <a16:creationId xmlns:a16="http://schemas.microsoft.com/office/drawing/2014/main" id="{8D7F7142-7B6D-4E82-A762-17951F139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7AA5D6A-4E5C-4EA7-A13B-15A02BB533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A98BC-2DB8-47A3-A77F-B9E32C266238}" type="slidenum">
              <a:rPr lang="en-US" smtClean="0"/>
              <a:t>‹#›</a:t>
            </a:fld>
            <a:endParaRPr lang="en-US" dirty="0"/>
          </a:p>
        </p:txBody>
      </p:sp>
    </p:spTree>
    <p:extLst>
      <p:ext uri="{BB962C8B-B14F-4D97-AF65-F5344CB8AC3E}">
        <p14:creationId xmlns:p14="http://schemas.microsoft.com/office/powerpoint/2010/main" val="2845684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5794D-BDB5-4811-AA4A-B25E4EF28521}" type="datetimeFigureOut">
              <a:rPr lang="en-US" smtClean="0"/>
              <a:t>8/30/2022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B1A04-13E8-48CD-97F9-AC2568E1A8D4}" type="slidenum">
              <a:rPr lang="en-US" smtClean="0"/>
              <a:t>‹#›</a:t>
            </a:fld>
            <a:endParaRPr lang="en-US" dirty="0"/>
          </a:p>
        </p:txBody>
      </p:sp>
    </p:spTree>
    <p:extLst>
      <p:ext uri="{BB962C8B-B14F-4D97-AF65-F5344CB8AC3E}">
        <p14:creationId xmlns:p14="http://schemas.microsoft.com/office/powerpoint/2010/main" val="257699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271461" y="6219824"/>
            <a:ext cx="2743200" cy="365125"/>
          </a:xfrm>
          <a:prstGeom prst="rect">
            <a:avLst/>
          </a:prstGeom>
        </p:spPr>
        <p:txBody>
          <a:bodyPr/>
          <a:lstStyle>
            <a:lvl1pPr>
              <a:defRPr sz="1100">
                <a:solidFill>
                  <a:schemeClr val="bg1"/>
                </a:solidFill>
              </a:defRPr>
            </a:lvl1pPr>
          </a:lstStyle>
          <a:p>
            <a:endParaRPr lang="en-US" dirty="0"/>
          </a:p>
        </p:txBody>
      </p:sp>
      <p:sp>
        <p:nvSpPr>
          <p:cNvPr id="7" name="Rectangle: Diagonal Corners Rounded 6">
            <a:extLst>
              <a:ext uri="{FF2B5EF4-FFF2-40B4-BE49-F238E27FC236}">
                <a16:creationId xmlns:a16="http://schemas.microsoft.com/office/drawing/2014/main" id="{FB219101-A66B-4311-A146-743403A9396E}"/>
              </a:ext>
            </a:extLst>
          </p:cNvPr>
          <p:cNvSpPr/>
          <p:nvPr userDrawn="1"/>
        </p:nvSpPr>
        <p:spPr>
          <a:xfrm>
            <a:off x="1714499" y="2428081"/>
            <a:ext cx="8763001" cy="2001838"/>
          </a:xfrm>
          <a:prstGeom prst="round2DiagRect">
            <a:avLst/>
          </a:prstGeom>
          <a:solidFill>
            <a:schemeClr val="bg1">
              <a:lumMod val="95000"/>
              <a:alpha val="6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25000"/>
                </a:schemeClr>
              </a:solidFill>
            </a:endParaRPr>
          </a:p>
        </p:txBody>
      </p:sp>
      <p:sp>
        <p:nvSpPr>
          <p:cNvPr id="67" name="Title Placeholder 1">
            <a:extLst>
              <a:ext uri="{FF2B5EF4-FFF2-40B4-BE49-F238E27FC236}">
                <a16:creationId xmlns:a16="http://schemas.microsoft.com/office/drawing/2014/main" id="{A69819F7-AB02-43B2-83A3-70F0F3052B01}"/>
              </a:ext>
            </a:extLst>
          </p:cNvPr>
          <p:cNvSpPr>
            <a:spLocks noGrp="1"/>
          </p:cNvSpPr>
          <p:nvPr>
            <p:ph type="title"/>
          </p:nvPr>
        </p:nvSpPr>
        <p:spPr>
          <a:xfrm>
            <a:off x="1728789" y="2862262"/>
            <a:ext cx="8748711" cy="1133475"/>
          </a:xfrm>
          <a:prstGeom prst="rect">
            <a:avLst/>
          </a:prstGeom>
        </p:spPr>
        <p:txBody>
          <a:bodyPr vert="horz" lIns="91440" tIns="45720" rIns="91440" bIns="45720" rtlCol="0" anchor="ctr">
            <a:normAutofit/>
          </a:bodyPr>
          <a:lstStyle/>
          <a:p>
            <a:endParaRPr lang="en-US" dirty="0"/>
          </a:p>
        </p:txBody>
      </p:sp>
    </p:spTree>
    <p:extLst>
      <p:ext uri="{BB962C8B-B14F-4D97-AF65-F5344CB8AC3E}">
        <p14:creationId xmlns:p14="http://schemas.microsoft.com/office/powerpoint/2010/main" val="3658416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17CFB4-7D27-472D-A647-C4F6D33FC826}"/>
              </a:ext>
            </a:extLst>
          </p:cNvPr>
          <p:cNvSpPr>
            <a:spLocks noGrp="1"/>
          </p:cNvSpPr>
          <p:nvPr>
            <p:ph type="sldNum" sz="quarter" idx="11"/>
          </p:nvPr>
        </p:nvSpPr>
        <p:spPr>
          <a:xfrm>
            <a:off x="11155800" y="6486523"/>
            <a:ext cx="771089" cy="365125"/>
          </a:xfrm>
          <a:prstGeom prst="rect">
            <a:avLst/>
          </a:prstGeom>
        </p:spPr>
        <p:txBody>
          <a:bodyPr/>
          <a:lstStyle/>
          <a:p>
            <a:fld id="{6D22F896-40B5-4ADD-8801-0D06FADFA095}" type="slidenum">
              <a:rPr lang="en-US" smtClean="0"/>
              <a:pPr/>
              <a:t>‹#›</a:t>
            </a:fld>
            <a:endParaRPr lang="en-US" dirty="0"/>
          </a:p>
        </p:txBody>
      </p:sp>
      <p:sp>
        <p:nvSpPr>
          <p:cNvPr id="7" name="Text Placeholder 6">
            <a:extLst>
              <a:ext uri="{FF2B5EF4-FFF2-40B4-BE49-F238E27FC236}">
                <a16:creationId xmlns:a16="http://schemas.microsoft.com/office/drawing/2014/main" id="{F766B5C3-68F0-4266-8E6B-28538C0EC344}"/>
              </a:ext>
            </a:extLst>
          </p:cNvPr>
          <p:cNvSpPr>
            <a:spLocks noGrp="1"/>
          </p:cNvSpPr>
          <p:nvPr>
            <p:ph type="body" sz="quarter" idx="12" hasCustomPrompt="1"/>
          </p:nvPr>
        </p:nvSpPr>
        <p:spPr>
          <a:xfrm>
            <a:off x="265113" y="1085850"/>
            <a:ext cx="11661775" cy="904875"/>
          </a:xfrm>
        </p:spPr>
        <p:txBody>
          <a:bodyPr>
            <a:normAutofit/>
          </a:bodyPr>
          <a:lstStyle>
            <a:lvl1pPr marL="0" indent="0" algn="ctr">
              <a:buNone/>
              <a:defRPr sz="4000">
                <a:solidFill>
                  <a:schemeClr val="bg2">
                    <a:lumMod val="50000"/>
                  </a:schemeClr>
                </a:solidFill>
              </a:defRPr>
            </a:lvl1pPr>
          </a:lstStyle>
          <a:p>
            <a:pPr lvl="0"/>
            <a:r>
              <a:rPr lang="en-US" dirty="0"/>
              <a:t>Insert Outline Titles</a:t>
            </a:r>
          </a:p>
        </p:txBody>
      </p:sp>
      <p:sp>
        <p:nvSpPr>
          <p:cNvPr id="9" name="Text Placeholder 8">
            <a:extLst>
              <a:ext uri="{FF2B5EF4-FFF2-40B4-BE49-F238E27FC236}">
                <a16:creationId xmlns:a16="http://schemas.microsoft.com/office/drawing/2014/main" id="{D49D0461-FA54-4257-BA28-BC18EF8E509D}"/>
              </a:ext>
            </a:extLst>
          </p:cNvPr>
          <p:cNvSpPr>
            <a:spLocks noGrp="1"/>
          </p:cNvSpPr>
          <p:nvPr>
            <p:ph type="body" sz="quarter" idx="13" hasCustomPrompt="1"/>
          </p:nvPr>
        </p:nvSpPr>
        <p:spPr>
          <a:xfrm>
            <a:off x="265113" y="2133600"/>
            <a:ext cx="11661775" cy="3333750"/>
          </a:xfrm>
        </p:spPr>
        <p:txBody>
          <a:bodyPr/>
          <a:lstStyle>
            <a:lvl1pPr marL="457200" indent="-457200" algn="ctr">
              <a:buFont typeface="+mj-lt"/>
              <a:buAutoNum type="arabicPeriod"/>
              <a:defRPr>
                <a:solidFill>
                  <a:schemeClr val="bg2">
                    <a:lumMod val="75000"/>
                  </a:schemeClr>
                </a:solidFill>
              </a:defRPr>
            </a:lvl1pPr>
          </a:lstStyle>
          <a:p>
            <a:pPr lvl="0"/>
            <a:r>
              <a:rPr lang="en-US" dirty="0"/>
              <a:t>Outline 1</a:t>
            </a:r>
          </a:p>
          <a:p>
            <a:pPr lvl="0"/>
            <a:r>
              <a:rPr lang="en-US" dirty="0"/>
              <a:t>Outline 2</a:t>
            </a:r>
          </a:p>
          <a:p>
            <a:pPr lvl="0"/>
            <a:r>
              <a:rPr lang="en-US" dirty="0"/>
              <a:t>Outline 3</a:t>
            </a:r>
          </a:p>
        </p:txBody>
      </p:sp>
    </p:spTree>
    <p:extLst>
      <p:ext uri="{BB962C8B-B14F-4D97-AF65-F5344CB8AC3E}">
        <p14:creationId xmlns:p14="http://schemas.microsoft.com/office/powerpoint/2010/main" val="1102866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81300" y="1091406"/>
            <a:ext cx="9039224" cy="1133475"/>
          </a:xfrm>
        </p:spPr>
        <p:txBody>
          <a:bodyPr/>
          <a:lstStyle/>
          <a:p>
            <a:r>
              <a:rPr lang="en-US"/>
              <a:t>Click to edit Master title style</a:t>
            </a:r>
            <a:endParaRPr lang="en-US" dirty="0"/>
          </a:p>
        </p:txBody>
      </p:sp>
      <p:sp>
        <p:nvSpPr>
          <p:cNvPr id="3" name="Content Placeholder 2"/>
          <p:cNvSpPr>
            <a:spLocks noGrp="1"/>
          </p:cNvSpPr>
          <p:nvPr>
            <p:ph idx="1"/>
          </p:nvPr>
        </p:nvSpPr>
        <p:spPr>
          <a:xfrm>
            <a:off x="2781299" y="2374102"/>
            <a:ext cx="9039225"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a:extLst>
              <a:ext uri="{FF2B5EF4-FFF2-40B4-BE49-F238E27FC236}">
                <a16:creationId xmlns:a16="http://schemas.microsoft.com/office/drawing/2014/main" id="{08FD73E4-0EA5-4F5D-9265-16C41483296D}"/>
              </a:ext>
            </a:extLst>
          </p:cNvPr>
          <p:cNvCxnSpPr>
            <a:cxnSpLocks/>
          </p:cNvCxnSpPr>
          <p:nvPr userDrawn="1"/>
        </p:nvCxnSpPr>
        <p:spPr>
          <a:xfrm>
            <a:off x="1783848" y="952500"/>
            <a:ext cx="0" cy="5438775"/>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21" name="Text Placeholder 20">
            <a:extLst>
              <a:ext uri="{FF2B5EF4-FFF2-40B4-BE49-F238E27FC236}">
                <a16:creationId xmlns:a16="http://schemas.microsoft.com/office/drawing/2014/main" id="{007EE2D4-7AD7-47FC-B1B5-CE43418E7981}"/>
              </a:ext>
            </a:extLst>
          </p:cNvPr>
          <p:cNvSpPr>
            <a:spLocks noGrp="1"/>
          </p:cNvSpPr>
          <p:nvPr>
            <p:ph type="body" sz="quarter" idx="13" hasCustomPrompt="1"/>
          </p:nvPr>
        </p:nvSpPr>
        <p:spPr>
          <a:xfrm>
            <a:off x="71023" y="1190625"/>
            <a:ext cx="1695634" cy="4914900"/>
          </a:xfrm>
        </p:spPr>
        <p:txBody>
          <a:bodyPr>
            <a:noAutofit/>
          </a:bodyPr>
          <a:lstStyle>
            <a:lvl1pPr marL="457200" indent="-457200">
              <a:buFont typeface="+mj-lt"/>
              <a:buAutoNum type="arabicPeriod"/>
              <a:defRPr sz="1800">
                <a:latin typeface="Lato"/>
              </a:defRPr>
            </a:lvl1pPr>
          </a:lstStyle>
          <a:p>
            <a:pPr lvl="0"/>
            <a:r>
              <a:rPr lang="en-US" dirty="0"/>
              <a:t>Outline 1</a:t>
            </a:r>
          </a:p>
          <a:p>
            <a:pPr lvl="0"/>
            <a:r>
              <a:rPr lang="en-US" dirty="0"/>
              <a:t>Outline 2</a:t>
            </a:r>
          </a:p>
          <a:p>
            <a:pPr lvl="0"/>
            <a:r>
              <a:rPr lang="en-US" dirty="0"/>
              <a:t>Outline 3</a:t>
            </a:r>
          </a:p>
        </p:txBody>
      </p:sp>
    </p:spTree>
    <p:extLst>
      <p:ext uri="{BB962C8B-B14F-4D97-AF65-F5344CB8AC3E}">
        <p14:creationId xmlns:p14="http://schemas.microsoft.com/office/powerpoint/2010/main" val="1497360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4EF36-2B8A-455B-8EA6-B8C34E2032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0993DC-1954-4AC6-981E-E51F800B2D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19C565-76D2-4A68-9E60-3E99E692CB33}"/>
              </a:ext>
            </a:extLst>
          </p:cNvPr>
          <p:cNvSpPr>
            <a:spLocks noGrp="1"/>
          </p:cNvSpPr>
          <p:nvPr>
            <p:ph type="dt" sz="half" idx="10"/>
          </p:nvPr>
        </p:nvSpPr>
        <p:spPr/>
        <p:txBody>
          <a:bodyPr/>
          <a:lstStyle/>
          <a:p>
            <a:fld id="{A8C2A303-026A-4B17-955B-524240B361CB}" type="datetimeFigureOut">
              <a:rPr lang="en-US" smtClean="0"/>
              <a:t>8/30/2022</a:t>
            </a:fld>
            <a:endParaRPr lang="en-US"/>
          </a:p>
        </p:txBody>
      </p:sp>
      <p:sp>
        <p:nvSpPr>
          <p:cNvPr id="5" name="Footer Placeholder 4">
            <a:extLst>
              <a:ext uri="{FF2B5EF4-FFF2-40B4-BE49-F238E27FC236}">
                <a16:creationId xmlns:a16="http://schemas.microsoft.com/office/drawing/2014/main" id="{6478F2F5-DEE4-4EBE-8EAD-6CDBF164A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F20-19BC-497F-BB71-248ADDA26D0F}"/>
              </a:ext>
            </a:extLst>
          </p:cNvPr>
          <p:cNvSpPr>
            <a:spLocks noGrp="1"/>
          </p:cNvSpPr>
          <p:nvPr>
            <p:ph type="sldNum" sz="quarter" idx="12"/>
          </p:nvPr>
        </p:nvSpPr>
        <p:spPr/>
        <p:txBody>
          <a:bodyPr/>
          <a:lstStyle/>
          <a:p>
            <a:fld id="{770D2D3F-AE3E-49F1-BF65-99E5326191ED}" type="slidenum">
              <a:rPr lang="en-US" smtClean="0"/>
              <a:t>‹#›</a:t>
            </a:fld>
            <a:endParaRPr lang="en-US"/>
          </a:p>
        </p:txBody>
      </p:sp>
    </p:spTree>
    <p:extLst>
      <p:ext uri="{BB962C8B-B14F-4D97-AF65-F5344CB8AC3E}">
        <p14:creationId xmlns:p14="http://schemas.microsoft.com/office/powerpoint/2010/main" val="4235436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3221-0E33-4C14-A334-4A9338F134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9325EA-22E8-4DDF-B8BE-BF8DDC45C0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751BF5-8F8F-4604-BD60-86E0168D691B}"/>
              </a:ext>
            </a:extLst>
          </p:cNvPr>
          <p:cNvSpPr>
            <a:spLocks noGrp="1"/>
          </p:cNvSpPr>
          <p:nvPr>
            <p:ph type="dt" sz="half" idx="10"/>
          </p:nvPr>
        </p:nvSpPr>
        <p:spPr/>
        <p:txBody>
          <a:bodyPr/>
          <a:lstStyle/>
          <a:p>
            <a:fld id="{A8C2A303-026A-4B17-955B-524240B361CB}" type="datetimeFigureOut">
              <a:rPr lang="en-US" smtClean="0"/>
              <a:t>8/30/2022</a:t>
            </a:fld>
            <a:endParaRPr lang="en-US"/>
          </a:p>
        </p:txBody>
      </p:sp>
      <p:sp>
        <p:nvSpPr>
          <p:cNvPr id="5" name="Footer Placeholder 4">
            <a:extLst>
              <a:ext uri="{FF2B5EF4-FFF2-40B4-BE49-F238E27FC236}">
                <a16:creationId xmlns:a16="http://schemas.microsoft.com/office/drawing/2014/main" id="{A90ADA2E-3791-410B-ADE5-EA8992A978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C07B67-D9A3-4349-BA83-494A5328E46A}"/>
              </a:ext>
            </a:extLst>
          </p:cNvPr>
          <p:cNvSpPr>
            <a:spLocks noGrp="1"/>
          </p:cNvSpPr>
          <p:nvPr>
            <p:ph type="sldNum" sz="quarter" idx="12"/>
          </p:nvPr>
        </p:nvSpPr>
        <p:spPr/>
        <p:txBody>
          <a:bodyPr/>
          <a:lstStyle/>
          <a:p>
            <a:fld id="{770D2D3F-AE3E-49F1-BF65-99E5326191ED}" type="slidenum">
              <a:rPr lang="en-US" smtClean="0"/>
              <a:t>‹#›</a:t>
            </a:fld>
            <a:endParaRPr lang="en-US"/>
          </a:p>
        </p:txBody>
      </p:sp>
    </p:spTree>
    <p:extLst>
      <p:ext uri="{BB962C8B-B14F-4D97-AF65-F5344CB8AC3E}">
        <p14:creationId xmlns:p14="http://schemas.microsoft.com/office/powerpoint/2010/main" val="7476005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5111" y="1091406"/>
            <a:ext cx="11555413" cy="1133475"/>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265111" y="2374102"/>
            <a:ext cx="11555414" cy="35417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2" name="Straight Connector 51">
            <a:extLst>
              <a:ext uri="{FF2B5EF4-FFF2-40B4-BE49-F238E27FC236}">
                <a16:creationId xmlns:a16="http://schemas.microsoft.com/office/drawing/2014/main" id="{C11C21E6-C37C-4C8A-98F4-21D9161DD025}"/>
              </a:ext>
            </a:extLst>
          </p:cNvPr>
          <p:cNvCxnSpPr>
            <a:cxnSpLocks/>
          </p:cNvCxnSpPr>
          <p:nvPr userDrawn="1"/>
        </p:nvCxnSpPr>
        <p:spPr>
          <a:xfrm>
            <a:off x="265111" y="933450"/>
            <a:ext cx="11555414" cy="0"/>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95D6AD6-970F-4BA6-A064-FBA11FA5FA2B}"/>
              </a:ext>
            </a:extLst>
          </p:cNvPr>
          <p:cNvCxnSpPr>
            <a:cxnSpLocks/>
          </p:cNvCxnSpPr>
          <p:nvPr userDrawn="1"/>
        </p:nvCxnSpPr>
        <p:spPr>
          <a:xfrm>
            <a:off x="265111" y="6391275"/>
            <a:ext cx="11555414" cy="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3678CED4-883C-4812-9793-02019AB66F4E}"/>
              </a:ext>
            </a:extLst>
          </p:cNvPr>
          <p:cNvSpPr txBox="1"/>
          <p:nvPr userDrawn="1"/>
        </p:nvSpPr>
        <p:spPr>
          <a:xfrm>
            <a:off x="265111" y="260131"/>
            <a:ext cx="6126164" cy="400110"/>
          </a:xfrm>
          <a:prstGeom prst="rect">
            <a:avLst/>
          </a:prstGeom>
          <a:noFill/>
        </p:spPr>
        <p:txBody>
          <a:bodyPr wrap="square" rtlCol="0">
            <a:spAutoFit/>
          </a:bodyPr>
          <a:lstStyle/>
          <a:p>
            <a:r>
              <a:rPr lang="en-US" sz="2000" dirty="0"/>
              <a:t>Micropolis Robotics</a:t>
            </a:r>
          </a:p>
        </p:txBody>
      </p:sp>
      <p:sp>
        <p:nvSpPr>
          <p:cNvPr id="69" name="TextBox 68">
            <a:extLst>
              <a:ext uri="{FF2B5EF4-FFF2-40B4-BE49-F238E27FC236}">
                <a16:creationId xmlns:a16="http://schemas.microsoft.com/office/drawing/2014/main" id="{BB16CB29-3BC9-4729-9581-92C8134785BD}"/>
              </a:ext>
            </a:extLst>
          </p:cNvPr>
          <p:cNvSpPr txBox="1"/>
          <p:nvPr userDrawn="1"/>
        </p:nvSpPr>
        <p:spPr>
          <a:xfrm>
            <a:off x="265111" y="6459802"/>
            <a:ext cx="6086475" cy="307777"/>
          </a:xfrm>
          <a:prstGeom prst="rect">
            <a:avLst/>
          </a:prstGeom>
          <a:noFill/>
        </p:spPr>
        <p:txBody>
          <a:bodyPr wrap="square" rtlCol="0">
            <a:spAutoFit/>
          </a:bodyPr>
          <a:lstStyle/>
          <a:p>
            <a:r>
              <a:rPr lang="en-US" sz="1400" kern="1200" dirty="0">
                <a:solidFill>
                  <a:schemeClr val="tx1"/>
                </a:solidFill>
                <a:latin typeface="+mn-lt"/>
                <a:ea typeface="+mn-ea"/>
                <a:cs typeface="+mn-cs"/>
              </a:rPr>
              <a:t>Embedded Systems Department</a:t>
            </a:r>
            <a:endParaRPr lang="en-US" sz="1400" kern="1200" dirty="0">
              <a:solidFill>
                <a:srgbClr val="FF0000"/>
              </a:solidFill>
              <a:latin typeface="+mn-lt"/>
              <a:ea typeface="+mn-ea"/>
              <a:cs typeface="+mn-cs"/>
            </a:endParaRPr>
          </a:p>
        </p:txBody>
      </p:sp>
      <p:sp>
        <p:nvSpPr>
          <p:cNvPr id="70" name="TextBox 69">
            <a:extLst>
              <a:ext uri="{FF2B5EF4-FFF2-40B4-BE49-F238E27FC236}">
                <a16:creationId xmlns:a16="http://schemas.microsoft.com/office/drawing/2014/main" id="{6AB89E4D-2C60-4A8A-8E54-8F37BF102224}"/>
              </a:ext>
            </a:extLst>
          </p:cNvPr>
          <p:cNvSpPr txBox="1"/>
          <p:nvPr userDrawn="1"/>
        </p:nvSpPr>
        <p:spPr>
          <a:xfrm>
            <a:off x="11220449" y="6486522"/>
            <a:ext cx="600075" cy="307777"/>
          </a:xfrm>
          <a:prstGeom prst="rect">
            <a:avLst/>
          </a:prstGeom>
          <a:noFill/>
        </p:spPr>
        <p:txBody>
          <a:bodyPr wrap="square" rtlCol="0">
            <a:spAutoFit/>
          </a:bodyPr>
          <a:lstStyle/>
          <a:p>
            <a:fld id="{AA88817C-1109-4B89-B80D-40837E9AADE6}" type="slidenum">
              <a:rPr lang="en-US" sz="1400" kern="1200" smtClean="0">
                <a:solidFill>
                  <a:schemeClr val="tx1"/>
                </a:solidFill>
                <a:latin typeface="+mn-lt"/>
                <a:ea typeface="+mn-ea"/>
                <a:cs typeface="+mn-cs"/>
              </a:rPr>
              <a:t>‹#›</a:t>
            </a:fld>
            <a:endParaRPr lang="en-US" sz="1400" kern="1200" dirty="0">
              <a:solidFill>
                <a:schemeClr val="tx1"/>
              </a:solidFill>
              <a:latin typeface="+mn-lt"/>
              <a:ea typeface="+mn-ea"/>
              <a:cs typeface="+mn-cs"/>
            </a:endParaRPr>
          </a:p>
        </p:txBody>
      </p:sp>
      <p:pic>
        <p:nvPicPr>
          <p:cNvPr id="4" name="Picture 3" descr="A picture containing text, clipart&#10;&#10;Description automatically generated">
            <a:extLst>
              <a:ext uri="{FF2B5EF4-FFF2-40B4-BE49-F238E27FC236}">
                <a16:creationId xmlns:a16="http://schemas.microsoft.com/office/drawing/2014/main" id="{D306DC05-D15C-7172-0A82-01DA8C7483C0}"/>
              </a:ext>
            </a:extLst>
          </p:cNvPr>
          <p:cNvPicPr>
            <a:picLocks noChangeAspect="1"/>
          </p:cNvPicPr>
          <p:nvPr userDrawn="1"/>
        </p:nvPicPr>
        <p:blipFill>
          <a:blip r:embed="rId5"/>
          <a:stretch>
            <a:fillRect/>
          </a:stretch>
        </p:blipFill>
        <p:spPr>
          <a:xfrm>
            <a:off x="11002764" y="35917"/>
            <a:ext cx="817760" cy="817760"/>
          </a:xfrm>
          <a:prstGeom prst="rect">
            <a:avLst/>
          </a:prstGeom>
        </p:spPr>
      </p:pic>
    </p:spTree>
    <p:extLst>
      <p:ext uri="{BB962C8B-B14F-4D97-AF65-F5344CB8AC3E}">
        <p14:creationId xmlns:p14="http://schemas.microsoft.com/office/powerpoint/2010/main" val="3191852219"/>
      </p:ext>
    </p:extLst>
  </p:cSld>
  <p:clrMap bg1="lt1" tx1="dk1" bg2="lt2" tx2="dk2" accent1="accent1" accent2="accent2" accent3="accent3" accent4="accent4" accent5="accent5" accent6="accent6" hlink="hlink" folHlink="folHlink"/>
  <p:sldLayoutIdLst>
    <p:sldLayoutId id="2147483670" r:id="rId1"/>
    <p:sldLayoutId id="2147483680" r:id="rId2"/>
    <p:sldLayoutId id="2147483671" r:id="rId3"/>
  </p:sldLayoutIdLst>
  <p:hf hdr="0" ftr="0" dt="0"/>
  <p:txStyles>
    <p:titleStyle>
      <a:lvl1pPr algn="ctr"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AE4BF9-3DF5-4908-9F18-7C86C052FC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645795-3D6E-42A7-8BA9-7DC4B437F3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D8EF66-D4BF-442B-A1C4-EF437FE45C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C2A303-026A-4B17-955B-524240B361CB}" type="datetimeFigureOut">
              <a:rPr lang="en-US" smtClean="0"/>
              <a:t>8/30/2022</a:t>
            </a:fld>
            <a:endParaRPr lang="en-US"/>
          </a:p>
        </p:txBody>
      </p:sp>
      <p:sp>
        <p:nvSpPr>
          <p:cNvPr id="5" name="Footer Placeholder 4">
            <a:extLst>
              <a:ext uri="{FF2B5EF4-FFF2-40B4-BE49-F238E27FC236}">
                <a16:creationId xmlns:a16="http://schemas.microsoft.com/office/drawing/2014/main" id="{76BFC6A9-7D50-4DCE-AD5A-60CD41E41F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2ADA36-2907-4B1F-876C-7C1FB6712B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0D2D3F-AE3E-49F1-BF65-99E5326191ED}" type="slidenum">
              <a:rPr lang="en-US" smtClean="0"/>
              <a:t>‹#›</a:t>
            </a:fld>
            <a:endParaRPr lang="en-US"/>
          </a:p>
        </p:txBody>
      </p:sp>
    </p:spTree>
    <p:extLst>
      <p:ext uri="{BB962C8B-B14F-4D97-AF65-F5344CB8AC3E}">
        <p14:creationId xmlns:p14="http://schemas.microsoft.com/office/powerpoint/2010/main" val="1784765388"/>
      </p:ext>
    </p:extLst>
  </p:cSld>
  <p:clrMap bg1="lt1" tx1="dk1" bg2="lt2" tx2="dk2" accent1="accent1" accent2="accent2" accent3="accent3" accent4="accent4" accent5="accent5" accent6="accent6" hlink="hlink" folHlink="folHlink"/>
  <p:sldLayoutIdLst>
    <p:sldLayoutId id="2147483686" r:id="rId1"/>
    <p:sldLayoutId id="2147483687"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docs.github.com/en/organizations/collaborating-with-groups-in-organizations/about-organizations"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docs.github.com/en/issues/planning-and-tracking-with-projects/learning-about-projects/about-projects"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docs.github.com/en/organizations/organizing-members-into-teams/about-teams"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docs.github.com/en/communities/using-templates-to-encourage-useful-issues-and-pull-requests"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6C5CC5-A8A6-48AA-84CF-3AB5A72ADFF1}"/>
              </a:ext>
            </a:extLst>
          </p:cNvPr>
          <p:cNvSpPr>
            <a:spLocks noGrp="1"/>
          </p:cNvSpPr>
          <p:nvPr>
            <p:ph type="body" sz="quarter" idx="12"/>
          </p:nvPr>
        </p:nvSpPr>
        <p:spPr/>
        <p:txBody>
          <a:bodyPr/>
          <a:lstStyle/>
          <a:p>
            <a:r>
              <a:rPr lang="en-US" b="1" dirty="0"/>
              <a:t>Outlines</a:t>
            </a:r>
          </a:p>
        </p:txBody>
      </p:sp>
      <p:sp>
        <p:nvSpPr>
          <p:cNvPr id="4" name="Text Placeholder 3">
            <a:extLst>
              <a:ext uri="{FF2B5EF4-FFF2-40B4-BE49-F238E27FC236}">
                <a16:creationId xmlns:a16="http://schemas.microsoft.com/office/drawing/2014/main" id="{B587D2E3-2934-4BCB-8A32-B57659C1C7A9}"/>
              </a:ext>
            </a:extLst>
          </p:cNvPr>
          <p:cNvSpPr>
            <a:spLocks noGrp="1"/>
          </p:cNvSpPr>
          <p:nvPr>
            <p:ph type="body" sz="quarter" idx="13"/>
          </p:nvPr>
        </p:nvSpPr>
        <p:spPr>
          <a:xfrm>
            <a:off x="265113" y="1828801"/>
            <a:ext cx="11661775" cy="4429124"/>
          </a:xfrm>
        </p:spPr>
        <p:txBody>
          <a:bodyPr>
            <a:normAutofit/>
          </a:bodyPr>
          <a:lstStyle/>
          <a:p>
            <a:r>
              <a:rPr lang="en-US" dirty="0">
                <a:solidFill>
                  <a:schemeClr val="accent6">
                    <a:lumMod val="75000"/>
                  </a:schemeClr>
                </a:solidFill>
              </a:rPr>
              <a:t>GitHub</a:t>
            </a:r>
          </a:p>
          <a:p>
            <a:r>
              <a:rPr lang="en-US" dirty="0">
                <a:solidFill>
                  <a:schemeClr val="accent6">
                    <a:lumMod val="75000"/>
                  </a:schemeClr>
                </a:solidFill>
              </a:rPr>
              <a:t>GitHub Organization </a:t>
            </a:r>
          </a:p>
          <a:p>
            <a:r>
              <a:rPr lang="en-US" dirty="0">
                <a:solidFill>
                  <a:schemeClr val="accent6">
                    <a:lumMod val="75000"/>
                  </a:schemeClr>
                </a:solidFill>
              </a:rPr>
              <a:t>GitHub Projects</a:t>
            </a:r>
          </a:p>
          <a:p>
            <a:r>
              <a:rPr lang="en-US" dirty="0">
                <a:solidFill>
                  <a:schemeClr val="accent6">
                    <a:lumMod val="75000"/>
                  </a:schemeClr>
                </a:solidFill>
              </a:rPr>
              <a:t>GitHub Teams</a:t>
            </a:r>
          </a:p>
          <a:p>
            <a:r>
              <a:rPr lang="en-US" dirty="0">
                <a:solidFill>
                  <a:schemeClr val="accent6">
                    <a:lumMod val="75000"/>
                  </a:schemeClr>
                </a:solidFill>
              </a:rPr>
              <a:t>GitHub Issues </a:t>
            </a:r>
            <a:endParaRPr lang="en-US" sz="2400" dirty="0">
              <a:solidFill>
                <a:schemeClr val="accent6">
                  <a:lumMod val="75000"/>
                </a:schemeClr>
              </a:solidFill>
            </a:endParaRPr>
          </a:p>
          <a:p>
            <a:pPr marL="0" indent="0">
              <a:buNone/>
            </a:pPr>
            <a:endParaRPr lang="en-US" sz="2400" dirty="0"/>
          </a:p>
          <a:p>
            <a:endParaRPr lang="en-US" dirty="0"/>
          </a:p>
          <a:p>
            <a:pPr marL="0" indent="0">
              <a:buNone/>
            </a:pPr>
            <a:endParaRPr lang="en-US" dirty="0"/>
          </a:p>
        </p:txBody>
      </p:sp>
    </p:spTree>
    <p:extLst>
      <p:ext uri="{BB962C8B-B14F-4D97-AF65-F5344CB8AC3E}">
        <p14:creationId xmlns:p14="http://schemas.microsoft.com/office/powerpoint/2010/main" val="1971627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F7EA0-2D6A-4DFA-9217-4A69A72729E4}"/>
              </a:ext>
            </a:extLst>
          </p:cNvPr>
          <p:cNvSpPr>
            <a:spLocks noGrp="1"/>
          </p:cNvSpPr>
          <p:nvPr>
            <p:ph type="title"/>
          </p:nvPr>
        </p:nvSpPr>
        <p:spPr>
          <a:xfrm>
            <a:off x="2781300" y="911626"/>
            <a:ext cx="9039224" cy="1133475"/>
          </a:xfrm>
        </p:spPr>
        <p:txBody>
          <a:bodyPr/>
          <a:lstStyle/>
          <a:p>
            <a:r>
              <a:rPr lang="en-US" dirty="0">
                <a:solidFill>
                  <a:schemeClr val="accent6">
                    <a:lumMod val="75000"/>
                  </a:schemeClr>
                </a:solidFill>
              </a:rPr>
              <a:t>GitHub</a:t>
            </a:r>
          </a:p>
        </p:txBody>
      </p:sp>
      <p:sp>
        <p:nvSpPr>
          <p:cNvPr id="9" name="Text Placeholder 3">
            <a:extLst>
              <a:ext uri="{FF2B5EF4-FFF2-40B4-BE49-F238E27FC236}">
                <a16:creationId xmlns:a16="http://schemas.microsoft.com/office/drawing/2014/main" id="{46B9EF40-8868-4F21-BF1A-6841085D8DFD}"/>
              </a:ext>
            </a:extLst>
          </p:cNvPr>
          <p:cNvSpPr>
            <a:spLocks noGrp="1"/>
          </p:cNvSpPr>
          <p:nvPr>
            <p:ph type="body" sz="quarter" idx="13"/>
          </p:nvPr>
        </p:nvSpPr>
        <p:spPr>
          <a:xfrm>
            <a:off x="-49160" y="1170961"/>
            <a:ext cx="1897626" cy="5106266"/>
          </a:xfrm>
        </p:spPr>
        <p:txBody>
          <a:bodyPr/>
          <a:lstStyle/>
          <a:p>
            <a:r>
              <a:rPr lang="en-US" sz="1800" u="sng" dirty="0">
                <a:solidFill>
                  <a:schemeClr val="accent6">
                    <a:lumMod val="75000"/>
                  </a:schemeClr>
                </a:solidFill>
              </a:rPr>
              <a:t>GitHub</a:t>
            </a:r>
            <a:endParaRPr lang="en-US" sz="1400" dirty="0"/>
          </a:p>
          <a:p>
            <a:r>
              <a:rPr lang="en-US" sz="1400" dirty="0"/>
              <a:t>GitHub Organization </a:t>
            </a:r>
          </a:p>
          <a:p>
            <a:r>
              <a:rPr lang="en-US" sz="1400" dirty="0"/>
              <a:t>GitHub Projects</a:t>
            </a:r>
          </a:p>
          <a:p>
            <a:r>
              <a:rPr lang="en-US" sz="1400" dirty="0"/>
              <a:t>GitHub</a:t>
            </a:r>
            <a:r>
              <a:rPr lang="en-US" sz="1800" dirty="0">
                <a:solidFill>
                  <a:schemeClr val="accent6">
                    <a:lumMod val="75000"/>
                  </a:schemeClr>
                </a:solidFill>
              </a:rPr>
              <a:t> </a:t>
            </a:r>
            <a:r>
              <a:rPr lang="en-US" sz="1400" dirty="0"/>
              <a:t>Teams</a:t>
            </a:r>
          </a:p>
          <a:p>
            <a:r>
              <a:rPr lang="en-US" sz="1400" dirty="0"/>
              <a:t>GitHub Issues </a:t>
            </a:r>
          </a:p>
          <a:p>
            <a:pPr marL="0" indent="0">
              <a:buNone/>
            </a:pPr>
            <a:endParaRPr lang="en-US" sz="1600" dirty="0"/>
          </a:p>
          <a:p>
            <a:endParaRPr lang="en-US" sz="1600" dirty="0"/>
          </a:p>
          <a:p>
            <a:endParaRPr lang="en-US" sz="1400" dirty="0"/>
          </a:p>
          <a:p>
            <a:endParaRPr lang="en-US" sz="1600" dirty="0"/>
          </a:p>
          <a:p>
            <a:endParaRPr lang="en-US" sz="1600" dirty="0"/>
          </a:p>
        </p:txBody>
      </p:sp>
      <p:sp>
        <p:nvSpPr>
          <p:cNvPr id="5" name="Content Placeholder 3">
            <a:extLst>
              <a:ext uri="{FF2B5EF4-FFF2-40B4-BE49-F238E27FC236}">
                <a16:creationId xmlns:a16="http://schemas.microsoft.com/office/drawing/2014/main" id="{34063BED-3201-5401-1748-1A8C1B8890A8}"/>
              </a:ext>
            </a:extLst>
          </p:cNvPr>
          <p:cNvSpPr>
            <a:spLocks noGrp="1"/>
          </p:cNvSpPr>
          <p:nvPr>
            <p:ph idx="1"/>
          </p:nvPr>
        </p:nvSpPr>
        <p:spPr>
          <a:xfrm>
            <a:off x="2781299" y="2374102"/>
            <a:ext cx="9039225" cy="3541714"/>
          </a:xfrm>
        </p:spPr>
        <p:txBody>
          <a:bodyPr>
            <a:normAutofit/>
          </a:bodyPr>
          <a:lstStyle/>
          <a:p>
            <a:r>
              <a:rPr lang="en-US" sz="1800" b="0" i="0" dirty="0">
                <a:effectLst/>
                <a:latin typeface="arial" panose="020B0604020202020204" pitchFamily="34" charset="0"/>
              </a:rPr>
              <a:t>GitHub, is an Internet hosting service for software development and version control using Git. It provides the distributed version control of Git plus access control, bug tracking, software feature requests, task management, continuous integration, and wikis for every project.</a:t>
            </a:r>
            <a:endParaRPr lang="en-AE" sz="1800" dirty="0"/>
          </a:p>
        </p:txBody>
      </p:sp>
    </p:spTree>
    <p:extLst>
      <p:ext uri="{BB962C8B-B14F-4D97-AF65-F5344CB8AC3E}">
        <p14:creationId xmlns:p14="http://schemas.microsoft.com/office/powerpoint/2010/main" val="3359761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F7EA0-2D6A-4DFA-9217-4A69A72729E4}"/>
              </a:ext>
            </a:extLst>
          </p:cNvPr>
          <p:cNvSpPr>
            <a:spLocks noGrp="1"/>
          </p:cNvSpPr>
          <p:nvPr>
            <p:ph type="title"/>
          </p:nvPr>
        </p:nvSpPr>
        <p:spPr>
          <a:xfrm>
            <a:off x="2781300" y="911626"/>
            <a:ext cx="9039224" cy="1133475"/>
          </a:xfrm>
        </p:spPr>
        <p:txBody>
          <a:bodyPr/>
          <a:lstStyle/>
          <a:p>
            <a:r>
              <a:rPr lang="en-US" dirty="0">
                <a:solidFill>
                  <a:schemeClr val="accent6">
                    <a:lumMod val="75000"/>
                  </a:schemeClr>
                </a:solidFill>
              </a:rPr>
              <a:t>GitHub Organization </a:t>
            </a:r>
          </a:p>
        </p:txBody>
      </p:sp>
      <p:sp>
        <p:nvSpPr>
          <p:cNvPr id="97" name="Content Placeholder 3">
            <a:extLst>
              <a:ext uri="{FF2B5EF4-FFF2-40B4-BE49-F238E27FC236}">
                <a16:creationId xmlns:a16="http://schemas.microsoft.com/office/drawing/2014/main" id="{2AAF38B1-224B-7EA5-1896-4BAD2589A7BD}"/>
              </a:ext>
            </a:extLst>
          </p:cNvPr>
          <p:cNvSpPr>
            <a:spLocks noGrp="1"/>
          </p:cNvSpPr>
          <p:nvPr>
            <p:ph idx="1"/>
          </p:nvPr>
        </p:nvSpPr>
        <p:spPr>
          <a:xfrm>
            <a:off x="2781300" y="2579451"/>
            <a:ext cx="8769725" cy="3462120"/>
          </a:xfrm>
        </p:spPr>
        <p:txBody>
          <a:bodyPr>
            <a:normAutofit/>
          </a:bodyPr>
          <a:lstStyle/>
          <a:p>
            <a:r>
              <a:rPr lang="en-US" sz="1800" dirty="0">
                <a:latin typeface="arial" panose="020B0604020202020204" pitchFamily="34" charset="0"/>
              </a:rPr>
              <a:t>Organizations are shared accounts where businesses and open-source projects can collaborate across many projects at once, with sophisticated security and administrative features.</a:t>
            </a:r>
          </a:p>
          <a:p>
            <a:pPr marL="0" indent="0" algn="ctr">
              <a:buNone/>
            </a:pPr>
            <a:endParaRPr lang="en-US" sz="1800" dirty="0">
              <a:latin typeface="arial" panose="020B0604020202020204" pitchFamily="34" charset="0"/>
              <a:hlinkClick r:id="rId2"/>
            </a:endParaRPr>
          </a:p>
          <a:p>
            <a:pPr marL="0" indent="0" algn="ctr">
              <a:buNone/>
            </a:pPr>
            <a:endParaRPr lang="en-US" sz="1800" dirty="0">
              <a:latin typeface="arial" panose="020B0604020202020204" pitchFamily="34" charset="0"/>
              <a:hlinkClick r:id="rId2"/>
            </a:endParaRPr>
          </a:p>
          <a:p>
            <a:pPr marL="0" indent="0" algn="ctr">
              <a:buNone/>
            </a:pPr>
            <a:endParaRPr lang="en-US" sz="1800" dirty="0">
              <a:latin typeface="arial" panose="020B0604020202020204" pitchFamily="34" charset="0"/>
              <a:hlinkClick r:id="rId2"/>
            </a:endParaRPr>
          </a:p>
          <a:p>
            <a:pPr marL="0" indent="0" algn="ctr">
              <a:buNone/>
            </a:pPr>
            <a:endParaRPr lang="en-US" sz="1800" dirty="0">
              <a:solidFill>
                <a:srgbClr val="6B9F25"/>
              </a:solidFill>
              <a:latin typeface="arial" panose="020B0604020202020204" pitchFamily="34" charset="0"/>
              <a:hlinkClick r:id="rId2">
                <a:extLst>
                  <a:ext uri="{A12FA001-AC4F-418D-AE19-62706E023703}">
                    <ahyp:hlinkClr xmlns:ahyp="http://schemas.microsoft.com/office/drawing/2018/hyperlinkcolor" val="tx"/>
                  </a:ext>
                </a:extLst>
              </a:hlinkClick>
            </a:endParaRPr>
          </a:p>
          <a:p>
            <a:pPr marL="0" indent="0" algn="ctr">
              <a:buNone/>
            </a:pPr>
            <a:r>
              <a:rPr lang="en-US" sz="1400" dirty="0">
                <a:solidFill>
                  <a:schemeClr val="accent1"/>
                </a:solidFill>
                <a:latin typeface="arial" panose="020B0604020202020204" pitchFamily="34" charset="0"/>
                <a:hlinkClick r:id="rId2">
                  <a:extLst>
                    <a:ext uri="{A12FA001-AC4F-418D-AE19-62706E023703}">
                      <ahyp:hlinkClr xmlns:ahyp="http://schemas.microsoft.com/office/drawing/2018/hyperlinkcolor" val="tx"/>
                    </a:ext>
                  </a:extLst>
                </a:hlinkClick>
              </a:rPr>
              <a:t>GitHub organization documentation</a:t>
            </a:r>
            <a:endParaRPr lang="en-US" sz="1400" dirty="0">
              <a:solidFill>
                <a:schemeClr val="accent1"/>
              </a:solidFill>
              <a:latin typeface="arial" panose="020B0604020202020204" pitchFamily="34" charset="0"/>
            </a:endParaRPr>
          </a:p>
          <a:p>
            <a:pPr marL="0" indent="0" algn="ctr">
              <a:buNone/>
            </a:pPr>
            <a:endParaRPr lang="en-AE" sz="1800" dirty="0">
              <a:latin typeface="arial" panose="020B0604020202020204" pitchFamily="34" charset="0"/>
            </a:endParaRPr>
          </a:p>
        </p:txBody>
      </p:sp>
      <p:sp>
        <p:nvSpPr>
          <p:cNvPr id="100" name="Text Placeholder 3">
            <a:extLst>
              <a:ext uri="{FF2B5EF4-FFF2-40B4-BE49-F238E27FC236}">
                <a16:creationId xmlns:a16="http://schemas.microsoft.com/office/drawing/2014/main" id="{96C4B8DC-AF4C-F544-8C32-96BC4C5B9400}"/>
              </a:ext>
            </a:extLst>
          </p:cNvPr>
          <p:cNvSpPr>
            <a:spLocks noGrp="1"/>
          </p:cNvSpPr>
          <p:nvPr>
            <p:ph type="body" sz="quarter" idx="13"/>
          </p:nvPr>
        </p:nvSpPr>
        <p:spPr>
          <a:xfrm>
            <a:off x="-49160" y="1170961"/>
            <a:ext cx="1897626" cy="5106266"/>
          </a:xfrm>
        </p:spPr>
        <p:txBody>
          <a:bodyPr/>
          <a:lstStyle/>
          <a:p>
            <a:r>
              <a:rPr lang="en-US" sz="1400" dirty="0"/>
              <a:t>GitHub</a:t>
            </a:r>
          </a:p>
          <a:p>
            <a:r>
              <a:rPr lang="en-US" sz="1600" u="sng" dirty="0">
                <a:solidFill>
                  <a:schemeClr val="accent6">
                    <a:lumMod val="75000"/>
                  </a:schemeClr>
                </a:solidFill>
              </a:rPr>
              <a:t>GitHub Organization </a:t>
            </a:r>
          </a:p>
          <a:p>
            <a:r>
              <a:rPr lang="en-US" sz="1400" dirty="0"/>
              <a:t>GitHub Projects</a:t>
            </a:r>
          </a:p>
          <a:p>
            <a:r>
              <a:rPr lang="en-US" sz="1400" dirty="0"/>
              <a:t>GitHub</a:t>
            </a:r>
            <a:r>
              <a:rPr lang="en-US" sz="1800" dirty="0">
                <a:solidFill>
                  <a:schemeClr val="accent6">
                    <a:lumMod val="75000"/>
                  </a:schemeClr>
                </a:solidFill>
              </a:rPr>
              <a:t> </a:t>
            </a:r>
            <a:r>
              <a:rPr lang="en-US" sz="1400" dirty="0"/>
              <a:t>Teams</a:t>
            </a:r>
          </a:p>
          <a:p>
            <a:r>
              <a:rPr lang="en-US" sz="1400" dirty="0"/>
              <a:t>GitHub Issues </a:t>
            </a:r>
          </a:p>
          <a:p>
            <a:pPr marL="0" indent="0">
              <a:buNone/>
            </a:pPr>
            <a:endParaRPr lang="en-US" sz="1600" dirty="0"/>
          </a:p>
          <a:p>
            <a:endParaRPr lang="en-US" sz="1600" dirty="0"/>
          </a:p>
          <a:p>
            <a:endParaRPr lang="en-US" sz="1400" dirty="0"/>
          </a:p>
          <a:p>
            <a:endParaRPr lang="en-US" sz="1600" dirty="0"/>
          </a:p>
          <a:p>
            <a:endParaRPr lang="en-US" sz="1600" dirty="0"/>
          </a:p>
        </p:txBody>
      </p:sp>
    </p:spTree>
    <p:extLst>
      <p:ext uri="{BB962C8B-B14F-4D97-AF65-F5344CB8AC3E}">
        <p14:creationId xmlns:p14="http://schemas.microsoft.com/office/powerpoint/2010/main" val="3980972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F7EA0-2D6A-4DFA-9217-4A69A72729E4}"/>
              </a:ext>
            </a:extLst>
          </p:cNvPr>
          <p:cNvSpPr>
            <a:spLocks noGrp="1"/>
          </p:cNvSpPr>
          <p:nvPr>
            <p:ph type="title"/>
          </p:nvPr>
        </p:nvSpPr>
        <p:spPr>
          <a:xfrm>
            <a:off x="2781300" y="911626"/>
            <a:ext cx="9039224" cy="1133475"/>
          </a:xfrm>
        </p:spPr>
        <p:txBody>
          <a:bodyPr/>
          <a:lstStyle/>
          <a:p>
            <a:r>
              <a:rPr lang="en-US" dirty="0">
                <a:solidFill>
                  <a:schemeClr val="accent6">
                    <a:lumMod val="75000"/>
                  </a:schemeClr>
                </a:solidFill>
              </a:rPr>
              <a:t>GitHub projects </a:t>
            </a:r>
          </a:p>
        </p:txBody>
      </p:sp>
      <p:sp>
        <p:nvSpPr>
          <p:cNvPr id="7" name="TextBox 6">
            <a:extLst>
              <a:ext uri="{FF2B5EF4-FFF2-40B4-BE49-F238E27FC236}">
                <a16:creationId xmlns:a16="http://schemas.microsoft.com/office/drawing/2014/main" id="{066F3F51-84C0-5268-68F9-F43908512924}"/>
              </a:ext>
            </a:extLst>
          </p:cNvPr>
          <p:cNvSpPr txBox="1"/>
          <p:nvPr/>
        </p:nvSpPr>
        <p:spPr>
          <a:xfrm>
            <a:off x="6426982" y="2142999"/>
            <a:ext cx="1260826" cy="338554"/>
          </a:xfrm>
          <a:prstGeom prst="rect">
            <a:avLst/>
          </a:prstGeom>
          <a:solidFill>
            <a:schemeClr val="accent6"/>
          </a:solidFill>
          <a:ln>
            <a:solidFill>
              <a:schemeClr val="tx1"/>
            </a:solidFill>
          </a:ln>
        </p:spPr>
        <p:txBody>
          <a:bodyPr wrap="square" rtlCol="0">
            <a:spAutoFit/>
          </a:bodyPr>
          <a:lstStyle/>
          <a:p>
            <a:r>
              <a:rPr lang="en-US" sz="1600" dirty="0"/>
              <a:t>Organization</a:t>
            </a:r>
            <a:endParaRPr lang="en-AE" sz="1600" dirty="0"/>
          </a:p>
        </p:txBody>
      </p:sp>
      <p:sp>
        <p:nvSpPr>
          <p:cNvPr id="3" name="TextBox 2">
            <a:extLst>
              <a:ext uri="{FF2B5EF4-FFF2-40B4-BE49-F238E27FC236}">
                <a16:creationId xmlns:a16="http://schemas.microsoft.com/office/drawing/2014/main" id="{A45E37EF-98E0-804D-2184-639C06CB5D0C}"/>
              </a:ext>
            </a:extLst>
          </p:cNvPr>
          <p:cNvSpPr txBox="1"/>
          <p:nvPr/>
        </p:nvSpPr>
        <p:spPr>
          <a:xfrm>
            <a:off x="6426982" y="2688191"/>
            <a:ext cx="1260826" cy="338554"/>
          </a:xfrm>
          <a:prstGeom prst="rect">
            <a:avLst/>
          </a:prstGeom>
          <a:solidFill>
            <a:schemeClr val="accent6"/>
          </a:solidFill>
          <a:ln>
            <a:solidFill>
              <a:schemeClr val="tx1"/>
            </a:solidFill>
          </a:ln>
        </p:spPr>
        <p:txBody>
          <a:bodyPr wrap="square" rtlCol="0">
            <a:spAutoFit/>
          </a:bodyPr>
          <a:lstStyle/>
          <a:p>
            <a:pPr algn="ctr"/>
            <a:r>
              <a:rPr lang="en-US" sz="1600" dirty="0"/>
              <a:t>Members </a:t>
            </a:r>
            <a:endParaRPr lang="en-AE" sz="1600" dirty="0"/>
          </a:p>
        </p:txBody>
      </p:sp>
      <p:sp>
        <p:nvSpPr>
          <p:cNvPr id="4" name="TextBox 3">
            <a:extLst>
              <a:ext uri="{FF2B5EF4-FFF2-40B4-BE49-F238E27FC236}">
                <a16:creationId xmlns:a16="http://schemas.microsoft.com/office/drawing/2014/main" id="{D966C1D8-02E1-4E10-478E-FDDC4F65F671}"/>
              </a:ext>
            </a:extLst>
          </p:cNvPr>
          <p:cNvSpPr txBox="1"/>
          <p:nvPr/>
        </p:nvSpPr>
        <p:spPr>
          <a:xfrm>
            <a:off x="4638465" y="3259723"/>
            <a:ext cx="1260826" cy="338554"/>
          </a:xfrm>
          <a:prstGeom prst="rect">
            <a:avLst/>
          </a:prstGeom>
          <a:noFill/>
          <a:ln>
            <a:solidFill>
              <a:schemeClr val="tx1"/>
            </a:solidFill>
          </a:ln>
        </p:spPr>
        <p:txBody>
          <a:bodyPr wrap="square" rtlCol="0">
            <a:spAutoFit/>
          </a:bodyPr>
          <a:lstStyle/>
          <a:p>
            <a:pPr algn="ctr"/>
            <a:r>
              <a:rPr lang="en-US" sz="1600" dirty="0"/>
              <a:t>Project 1 </a:t>
            </a:r>
            <a:endParaRPr lang="en-AE" sz="1600" dirty="0"/>
          </a:p>
        </p:txBody>
      </p:sp>
      <p:sp>
        <p:nvSpPr>
          <p:cNvPr id="5" name="TextBox 4">
            <a:extLst>
              <a:ext uri="{FF2B5EF4-FFF2-40B4-BE49-F238E27FC236}">
                <a16:creationId xmlns:a16="http://schemas.microsoft.com/office/drawing/2014/main" id="{11A85BB6-4DC8-AC18-039C-B38B575638CC}"/>
              </a:ext>
            </a:extLst>
          </p:cNvPr>
          <p:cNvSpPr txBox="1"/>
          <p:nvPr/>
        </p:nvSpPr>
        <p:spPr>
          <a:xfrm>
            <a:off x="6426982" y="3259723"/>
            <a:ext cx="1260826" cy="338554"/>
          </a:xfrm>
          <a:prstGeom prst="rect">
            <a:avLst/>
          </a:prstGeom>
          <a:noFill/>
          <a:ln>
            <a:solidFill>
              <a:schemeClr val="tx1"/>
            </a:solidFill>
          </a:ln>
        </p:spPr>
        <p:txBody>
          <a:bodyPr wrap="square" rtlCol="0">
            <a:spAutoFit/>
          </a:bodyPr>
          <a:lstStyle/>
          <a:p>
            <a:pPr algn="ctr"/>
            <a:r>
              <a:rPr lang="en-US" sz="1600" dirty="0"/>
              <a:t>Project 2 </a:t>
            </a:r>
            <a:endParaRPr lang="en-AE" sz="1600" dirty="0"/>
          </a:p>
        </p:txBody>
      </p:sp>
      <p:sp>
        <p:nvSpPr>
          <p:cNvPr id="6" name="TextBox 5">
            <a:extLst>
              <a:ext uri="{FF2B5EF4-FFF2-40B4-BE49-F238E27FC236}">
                <a16:creationId xmlns:a16="http://schemas.microsoft.com/office/drawing/2014/main" id="{B1EFB58F-64A4-B70E-EBE2-018D74AEBD71}"/>
              </a:ext>
            </a:extLst>
          </p:cNvPr>
          <p:cNvSpPr txBox="1"/>
          <p:nvPr/>
        </p:nvSpPr>
        <p:spPr>
          <a:xfrm>
            <a:off x="8215499" y="3259894"/>
            <a:ext cx="1260826" cy="338554"/>
          </a:xfrm>
          <a:prstGeom prst="rect">
            <a:avLst/>
          </a:prstGeom>
          <a:noFill/>
          <a:ln>
            <a:solidFill>
              <a:schemeClr val="tx1"/>
            </a:solidFill>
          </a:ln>
        </p:spPr>
        <p:txBody>
          <a:bodyPr wrap="square" rtlCol="0">
            <a:spAutoFit/>
          </a:bodyPr>
          <a:lstStyle/>
          <a:p>
            <a:pPr algn="ctr"/>
            <a:r>
              <a:rPr lang="en-US" sz="1600" dirty="0"/>
              <a:t>Project .. </a:t>
            </a:r>
            <a:endParaRPr lang="en-AE" sz="1600" dirty="0"/>
          </a:p>
        </p:txBody>
      </p:sp>
      <p:cxnSp>
        <p:nvCxnSpPr>
          <p:cNvPr id="8" name="Connector: Elbow 7">
            <a:extLst>
              <a:ext uri="{FF2B5EF4-FFF2-40B4-BE49-F238E27FC236}">
                <a16:creationId xmlns:a16="http://schemas.microsoft.com/office/drawing/2014/main" id="{84099FCC-F23C-5032-A3E8-B67AB889B537}"/>
              </a:ext>
            </a:extLst>
          </p:cNvPr>
          <p:cNvCxnSpPr>
            <a:cxnSpLocks/>
            <a:stCxn id="3" idx="2"/>
            <a:endCxn id="4" idx="0"/>
          </p:cNvCxnSpPr>
          <p:nvPr/>
        </p:nvCxnSpPr>
        <p:spPr>
          <a:xfrm rot="5400000">
            <a:off x="6046648" y="2248976"/>
            <a:ext cx="232978" cy="178851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7B9D0A55-8543-D0BD-C970-46DE2477FA4D}"/>
              </a:ext>
            </a:extLst>
          </p:cNvPr>
          <p:cNvCxnSpPr>
            <a:cxnSpLocks/>
            <a:stCxn id="3" idx="2"/>
            <a:endCxn id="6" idx="0"/>
          </p:cNvCxnSpPr>
          <p:nvPr/>
        </p:nvCxnSpPr>
        <p:spPr>
          <a:xfrm rot="16200000" flipH="1">
            <a:off x="7835079" y="2249060"/>
            <a:ext cx="233149" cy="178851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15E66E7-8BB1-086A-B3E8-0FCE5B69F233}"/>
              </a:ext>
            </a:extLst>
          </p:cNvPr>
          <p:cNvCxnSpPr>
            <a:cxnSpLocks/>
            <a:endCxn id="5" idx="0"/>
          </p:cNvCxnSpPr>
          <p:nvPr/>
        </p:nvCxnSpPr>
        <p:spPr>
          <a:xfrm>
            <a:off x="7057395" y="3104404"/>
            <a:ext cx="0" cy="1553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E19263-506E-A4FE-30B1-B492DE7E5225}"/>
              </a:ext>
            </a:extLst>
          </p:cNvPr>
          <p:cNvCxnSpPr>
            <a:cxnSpLocks/>
            <a:endCxn id="3" idx="0"/>
          </p:cNvCxnSpPr>
          <p:nvPr/>
        </p:nvCxnSpPr>
        <p:spPr>
          <a:xfrm>
            <a:off x="7057395" y="2481553"/>
            <a:ext cx="0" cy="2066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 Placeholder 3">
            <a:extLst>
              <a:ext uri="{FF2B5EF4-FFF2-40B4-BE49-F238E27FC236}">
                <a16:creationId xmlns:a16="http://schemas.microsoft.com/office/drawing/2014/main" id="{3CD65CAB-AD72-B68F-C492-DFD3779F677B}"/>
              </a:ext>
            </a:extLst>
          </p:cNvPr>
          <p:cNvSpPr>
            <a:spLocks noGrp="1"/>
          </p:cNvSpPr>
          <p:nvPr>
            <p:ph type="body" sz="quarter" idx="13"/>
          </p:nvPr>
        </p:nvSpPr>
        <p:spPr>
          <a:xfrm>
            <a:off x="-49160" y="1170961"/>
            <a:ext cx="1897626" cy="5106266"/>
          </a:xfrm>
        </p:spPr>
        <p:txBody>
          <a:bodyPr/>
          <a:lstStyle/>
          <a:p>
            <a:r>
              <a:rPr lang="en-US" sz="1400" dirty="0"/>
              <a:t>GitHub</a:t>
            </a:r>
          </a:p>
          <a:p>
            <a:r>
              <a:rPr lang="en-US" sz="1400" dirty="0"/>
              <a:t>GitHub Organization </a:t>
            </a:r>
          </a:p>
          <a:p>
            <a:r>
              <a:rPr lang="en-US" sz="1600" u="sng" dirty="0">
                <a:solidFill>
                  <a:schemeClr val="accent6">
                    <a:lumMod val="75000"/>
                  </a:schemeClr>
                </a:solidFill>
              </a:rPr>
              <a:t>GitHub</a:t>
            </a:r>
            <a:r>
              <a:rPr lang="en-US" sz="1400" dirty="0"/>
              <a:t> </a:t>
            </a:r>
            <a:r>
              <a:rPr lang="en-US" sz="1600" u="sng" dirty="0">
                <a:solidFill>
                  <a:schemeClr val="accent6">
                    <a:lumMod val="75000"/>
                  </a:schemeClr>
                </a:solidFill>
              </a:rPr>
              <a:t>Projects</a:t>
            </a:r>
          </a:p>
          <a:p>
            <a:r>
              <a:rPr lang="en-US" sz="1400" dirty="0"/>
              <a:t>GitHub</a:t>
            </a:r>
            <a:r>
              <a:rPr lang="en-US" sz="1800" dirty="0">
                <a:solidFill>
                  <a:schemeClr val="accent6">
                    <a:lumMod val="75000"/>
                  </a:schemeClr>
                </a:solidFill>
              </a:rPr>
              <a:t> </a:t>
            </a:r>
            <a:r>
              <a:rPr lang="en-US" sz="1400" dirty="0"/>
              <a:t>Teams</a:t>
            </a:r>
          </a:p>
          <a:p>
            <a:r>
              <a:rPr lang="en-US" sz="1400" dirty="0"/>
              <a:t>GitHub Issues </a:t>
            </a:r>
          </a:p>
          <a:p>
            <a:pPr marL="0" indent="0">
              <a:buNone/>
            </a:pPr>
            <a:endParaRPr lang="en-US" sz="1600" dirty="0"/>
          </a:p>
          <a:p>
            <a:endParaRPr lang="en-US" sz="1600" dirty="0"/>
          </a:p>
          <a:p>
            <a:endParaRPr lang="en-US" sz="1400" dirty="0"/>
          </a:p>
          <a:p>
            <a:endParaRPr lang="en-US" sz="1600" dirty="0"/>
          </a:p>
          <a:p>
            <a:endParaRPr lang="en-US" sz="1600" dirty="0"/>
          </a:p>
        </p:txBody>
      </p:sp>
      <p:sp>
        <p:nvSpPr>
          <p:cNvPr id="31" name="Content Placeholder 3">
            <a:extLst>
              <a:ext uri="{FF2B5EF4-FFF2-40B4-BE49-F238E27FC236}">
                <a16:creationId xmlns:a16="http://schemas.microsoft.com/office/drawing/2014/main" id="{F5B994D0-4C82-75F5-7527-C4E30DF1A32A}"/>
              </a:ext>
            </a:extLst>
          </p:cNvPr>
          <p:cNvSpPr>
            <a:spLocks noGrp="1"/>
          </p:cNvSpPr>
          <p:nvPr>
            <p:ph idx="1"/>
          </p:nvPr>
        </p:nvSpPr>
        <p:spPr>
          <a:xfrm>
            <a:off x="2781300" y="4008387"/>
            <a:ext cx="9039224" cy="2106663"/>
          </a:xfrm>
        </p:spPr>
        <p:txBody>
          <a:bodyPr>
            <a:normAutofit/>
          </a:bodyPr>
          <a:lstStyle/>
          <a:p>
            <a:r>
              <a:rPr lang="en-US" sz="1600" dirty="0">
                <a:latin typeface="arial" panose="020B0604020202020204" pitchFamily="34" charset="0"/>
              </a:rPr>
              <a:t>A project is an adaptable spreadsheet that integrates with your issues and pull requests on GitHub to help you plan and track your work effectively. You can create and customize multiple views by filtering, sorting, grouping your issues and pull requests, adding custom fields to track metadata specific to your team, and visualize work with configurable</a:t>
            </a:r>
            <a:r>
              <a:rPr lang="en-US" sz="1600" b="0" i="0" dirty="0">
                <a:solidFill>
                  <a:srgbClr val="24292F"/>
                </a:solidFill>
                <a:effectLst/>
                <a:latin typeface="-apple-system"/>
              </a:rPr>
              <a:t> </a:t>
            </a:r>
            <a:r>
              <a:rPr lang="en-US" sz="1600" dirty="0">
                <a:latin typeface="arial" panose="020B0604020202020204" pitchFamily="34" charset="0"/>
              </a:rPr>
              <a:t>charts.</a:t>
            </a:r>
          </a:p>
          <a:p>
            <a:pPr marL="0" indent="0" algn="ctr">
              <a:buNone/>
            </a:pPr>
            <a:endParaRPr lang="en-US" sz="1600" dirty="0">
              <a:solidFill>
                <a:srgbClr val="6B9F25"/>
              </a:solidFill>
              <a:latin typeface="arial" panose="020B0604020202020204" pitchFamily="34" charset="0"/>
              <a:hlinkClick r:id="rId2">
                <a:extLst>
                  <a:ext uri="{A12FA001-AC4F-418D-AE19-62706E023703}">
                    <ahyp:hlinkClr xmlns:ahyp="http://schemas.microsoft.com/office/drawing/2018/hyperlinkcolor" val="tx"/>
                  </a:ext>
                </a:extLst>
              </a:hlinkClick>
            </a:endParaRPr>
          </a:p>
          <a:p>
            <a:pPr marL="0" indent="0" algn="ctr">
              <a:buNone/>
            </a:pPr>
            <a:r>
              <a:rPr lang="en-US" sz="1400" dirty="0">
                <a:solidFill>
                  <a:schemeClr val="accent1"/>
                </a:solidFill>
                <a:latin typeface="arial" panose="020B0604020202020204" pitchFamily="34" charset="0"/>
                <a:hlinkClick r:id="rId2">
                  <a:extLst>
                    <a:ext uri="{A12FA001-AC4F-418D-AE19-62706E023703}">
                      <ahyp:hlinkClr xmlns:ahyp="http://schemas.microsoft.com/office/drawing/2018/hyperlinkcolor" val="tx"/>
                    </a:ext>
                  </a:extLst>
                </a:hlinkClick>
              </a:rPr>
              <a:t>GitHub projects documentation</a:t>
            </a:r>
            <a:endParaRPr lang="en-US" sz="1400" dirty="0">
              <a:solidFill>
                <a:schemeClr val="accent1"/>
              </a:solidFill>
              <a:latin typeface="arial" panose="020B0604020202020204" pitchFamily="34" charset="0"/>
            </a:endParaRPr>
          </a:p>
        </p:txBody>
      </p:sp>
    </p:spTree>
    <p:extLst>
      <p:ext uri="{BB962C8B-B14F-4D97-AF65-F5344CB8AC3E}">
        <p14:creationId xmlns:p14="http://schemas.microsoft.com/office/powerpoint/2010/main" val="127118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F7EA0-2D6A-4DFA-9217-4A69A72729E4}"/>
              </a:ext>
            </a:extLst>
          </p:cNvPr>
          <p:cNvSpPr>
            <a:spLocks noGrp="1"/>
          </p:cNvSpPr>
          <p:nvPr>
            <p:ph type="title"/>
          </p:nvPr>
        </p:nvSpPr>
        <p:spPr>
          <a:xfrm>
            <a:off x="2781300" y="911626"/>
            <a:ext cx="9039224" cy="1133475"/>
          </a:xfrm>
        </p:spPr>
        <p:txBody>
          <a:bodyPr/>
          <a:lstStyle/>
          <a:p>
            <a:r>
              <a:rPr lang="en-US" dirty="0">
                <a:solidFill>
                  <a:schemeClr val="accent6">
                    <a:lumMod val="75000"/>
                  </a:schemeClr>
                </a:solidFill>
              </a:rPr>
              <a:t>GitHub Teams </a:t>
            </a:r>
          </a:p>
        </p:txBody>
      </p:sp>
      <p:sp>
        <p:nvSpPr>
          <p:cNvPr id="7" name="TextBox 6">
            <a:extLst>
              <a:ext uri="{FF2B5EF4-FFF2-40B4-BE49-F238E27FC236}">
                <a16:creationId xmlns:a16="http://schemas.microsoft.com/office/drawing/2014/main" id="{066F3F51-84C0-5268-68F9-F43908512924}"/>
              </a:ext>
            </a:extLst>
          </p:cNvPr>
          <p:cNvSpPr txBox="1"/>
          <p:nvPr/>
        </p:nvSpPr>
        <p:spPr>
          <a:xfrm>
            <a:off x="6426982" y="2142999"/>
            <a:ext cx="1260826" cy="338554"/>
          </a:xfrm>
          <a:prstGeom prst="rect">
            <a:avLst/>
          </a:prstGeom>
          <a:solidFill>
            <a:schemeClr val="accent6"/>
          </a:solidFill>
          <a:ln>
            <a:solidFill>
              <a:schemeClr val="tx1"/>
            </a:solidFill>
          </a:ln>
        </p:spPr>
        <p:txBody>
          <a:bodyPr wrap="square" rtlCol="0">
            <a:spAutoFit/>
          </a:bodyPr>
          <a:lstStyle/>
          <a:p>
            <a:r>
              <a:rPr lang="en-US" sz="1600" dirty="0"/>
              <a:t>Organization</a:t>
            </a:r>
            <a:endParaRPr lang="en-AE" sz="1600" dirty="0"/>
          </a:p>
        </p:txBody>
      </p:sp>
      <p:sp>
        <p:nvSpPr>
          <p:cNvPr id="3" name="TextBox 2">
            <a:extLst>
              <a:ext uri="{FF2B5EF4-FFF2-40B4-BE49-F238E27FC236}">
                <a16:creationId xmlns:a16="http://schemas.microsoft.com/office/drawing/2014/main" id="{A45E37EF-98E0-804D-2184-639C06CB5D0C}"/>
              </a:ext>
            </a:extLst>
          </p:cNvPr>
          <p:cNvSpPr txBox="1"/>
          <p:nvPr/>
        </p:nvSpPr>
        <p:spPr>
          <a:xfrm>
            <a:off x="6426982" y="2688191"/>
            <a:ext cx="1260826" cy="338554"/>
          </a:xfrm>
          <a:prstGeom prst="rect">
            <a:avLst/>
          </a:prstGeom>
          <a:solidFill>
            <a:schemeClr val="accent6"/>
          </a:solidFill>
          <a:ln>
            <a:solidFill>
              <a:schemeClr val="tx1"/>
            </a:solidFill>
          </a:ln>
        </p:spPr>
        <p:txBody>
          <a:bodyPr wrap="square" rtlCol="0">
            <a:spAutoFit/>
          </a:bodyPr>
          <a:lstStyle/>
          <a:p>
            <a:pPr algn="ctr"/>
            <a:r>
              <a:rPr lang="en-US" sz="1600" dirty="0"/>
              <a:t>Members </a:t>
            </a:r>
            <a:endParaRPr lang="en-AE" sz="1600" dirty="0"/>
          </a:p>
        </p:txBody>
      </p:sp>
      <p:sp>
        <p:nvSpPr>
          <p:cNvPr id="4" name="TextBox 3">
            <a:extLst>
              <a:ext uri="{FF2B5EF4-FFF2-40B4-BE49-F238E27FC236}">
                <a16:creationId xmlns:a16="http://schemas.microsoft.com/office/drawing/2014/main" id="{D966C1D8-02E1-4E10-478E-FDDC4F65F671}"/>
              </a:ext>
            </a:extLst>
          </p:cNvPr>
          <p:cNvSpPr txBox="1"/>
          <p:nvPr/>
        </p:nvSpPr>
        <p:spPr>
          <a:xfrm>
            <a:off x="4638465" y="3259723"/>
            <a:ext cx="1260826" cy="338554"/>
          </a:xfrm>
          <a:prstGeom prst="rect">
            <a:avLst/>
          </a:prstGeom>
          <a:solidFill>
            <a:schemeClr val="accent6"/>
          </a:solidFill>
          <a:ln>
            <a:solidFill>
              <a:schemeClr val="tx1"/>
            </a:solidFill>
          </a:ln>
        </p:spPr>
        <p:txBody>
          <a:bodyPr wrap="square" rtlCol="0">
            <a:spAutoFit/>
          </a:bodyPr>
          <a:lstStyle/>
          <a:p>
            <a:pPr algn="ctr"/>
            <a:r>
              <a:rPr lang="en-US" sz="1600" dirty="0"/>
              <a:t>Project 1 </a:t>
            </a:r>
            <a:endParaRPr lang="en-AE" sz="1600" dirty="0"/>
          </a:p>
        </p:txBody>
      </p:sp>
      <p:sp>
        <p:nvSpPr>
          <p:cNvPr id="5" name="TextBox 4">
            <a:extLst>
              <a:ext uri="{FF2B5EF4-FFF2-40B4-BE49-F238E27FC236}">
                <a16:creationId xmlns:a16="http://schemas.microsoft.com/office/drawing/2014/main" id="{11A85BB6-4DC8-AC18-039C-B38B575638CC}"/>
              </a:ext>
            </a:extLst>
          </p:cNvPr>
          <p:cNvSpPr txBox="1"/>
          <p:nvPr/>
        </p:nvSpPr>
        <p:spPr>
          <a:xfrm>
            <a:off x="6426982" y="3259723"/>
            <a:ext cx="1260826" cy="338554"/>
          </a:xfrm>
          <a:prstGeom prst="rect">
            <a:avLst/>
          </a:prstGeom>
          <a:solidFill>
            <a:srgbClr val="0070C0"/>
          </a:solidFill>
          <a:ln>
            <a:solidFill>
              <a:schemeClr val="accent6"/>
            </a:solidFill>
          </a:ln>
        </p:spPr>
        <p:txBody>
          <a:bodyPr wrap="square" rtlCol="0">
            <a:spAutoFit/>
          </a:bodyPr>
          <a:lstStyle/>
          <a:p>
            <a:pPr algn="ctr"/>
            <a:r>
              <a:rPr lang="en-US" sz="1600" dirty="0"/>
              <a:t>Project 2 </a:t>
            </a:r>
            <a:endParaRPr lang="en-AE" sz="1600" dirty="0"/>
          </a:p>
        </p:txBody>
      </p:sp>
      <p:sp>
        <p:nvSpPr>
          <p:cNvPr id="6" name="TextBox 5">
            <a:extLst>
              <a:ext uri="{FF2B5EF4-FFF2-40B4-BE49-F238E27FC236}">
                <a16:creationId xmlns:a16="http://schemas.microsoft.com/office/drawing/2014/main" id="{B1EFB58F-64A4-B70E-EBE2-018D74AEBD71}"/>
              </a:ext>
            </a:extLst>
          </p:cNvPr>
          <p:cNvSpPr txBox="1"/>
          <p:nvPr/>
        </p:nvSpPr>
        <p:spPr>
          <a:xfrm>
            <a:off x="8215499" y="3259894"/>
            <a:ext cx="1260826" cy="338554"/>
          </a:xfrm>
          <a:prstGeom prst="rect">
            <a:avLst/>
          </a:prstGeom>
          <a:solidFill>
            <a:schemeClr val="accent6"/>
          </a:solidFill>
          <a:ln>
            <a:solidFill>
              <a:schemeClr val="tx1"/>
            </a:solidFill>
          </a:ln>
        </p:spPr>
        <p:txBody>
          <a:bodyPr wrap="square" rtlCol="0">
            <a:spAutoFit/>
          </a:bodyPr>
          <a:lstStyle/>
          <a:p>
            <a:pPr algn="ctr"/>
            <a:r>
              <a:rPr lang="en-US" sz="1600" dirty="0"/>
              <a:t>Project .. </a:t>
            </a:r>
            <a:endParaRPr lang="en-AE" sz="1600" dirty="0"/>
          </a:p>
        </p:txBody>
      </p:sp>
      <p:cxnSp>
        <p:nvCxnSpPr>
          <p:cNvPr id="8" name="Connector: Elbow 7">
            <a:extLst>
              <a:ext uri="{FF2B5EF4-FFF2-40B4-BE49-F238E27FC236}">
                <a16:creationId xmlns:a16="http://schemas.microsoft.com/office/drawing/2014/main" id="{84099FCC-F23C-5032-A3E8-B67AB889B537}"/>
              </a:ext>
            </a:extLst>
          </p:cNvPr>
          <p:cNvCxnSpPr>
            <a:cxnSpLocks/>
            <a:stCxn id="3" idx="2"/>
            <a:endCxn id="4" idx="0"/>
          </p:cNvCxnSpPr>
          <p:nvPr/>
        </p:nvCxnSpPr>
        <p:spPr>
          <a:xfrm rot="5400000">
            <a:off x="6046648" y="2248976"/>
            <a:ext cx="232978" cy="178851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7B9D0A55-8543-D0BD-C970-46DE2477FA4D}"/>
              </a:ext>
            </a:extLst>
          </p:cNvPr>
          <p:cNvCxnSpPr>
            <a:cxnSpLocks/>
            <a:stCxn id="3" idx="2"/>
            <a:endCxn id="6" idx="0"/>
          </p:cNvCxnSpPr>
          <p:nvPr/>
        </p:nvCxnSpPr>
        <p:spPr>
          <a:xfrm rot="16200000" flipH="1">
            <a:off x="7835079" y="2249060"/>
            <a:ext cx="233149" cy="178851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15E66E7-8BB1-086A-B3E8-0FCE5B69F233}"/>
              </a:ext>
            </a:extLst>
          </p:cNvPr>
          <p:cNvCxnSpPr>
            <a:cxnSpLocks/>
            <a:endCxn id="5" idx="0"/>
          </p:cNvCxnSpPr>
          <p:nvPr/>
        </p:nvCxnSpPr>
        <p:spPr>
          <a:xfrm>
            <a:off x="7057395" y="3104404"/>
            <a:ext cx="0" cy="1553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E19263-506E-A4FE-30B1-B492DE7E5225}"/>
              </a:ext>
            </a:extLst>
          </p:cNvPr>
          <p:cNvCxnSpPr>
            <a:cxnSpLocks/>
            <a:endCxn id="3" idx="0"/>
          </p:cNvCxnSpPr>
          <p:nvPr/>
        </p:nvCxnSpPr>
        <p:spPr>
          <a:xfrm>
            <a:off x="7057395" y="2481553"/>
            <a:ext cx="0" cy="2066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5EC3D16-FC34-7A18-89A2-08B4115F91B8}"/>
              </a:ext>
            </a:extLst>
          </p:cNvPr>
          <p:cNvSpPr txBox="1"/>
          <p:nvPr/>
        </p:nvSpPr>
        <p:spPr>
          <a:xfrm>
            <a:off x="4246388" y="3902982"/>
            <a:ext cx="784156" cy="338554"/>
          </a:xfrm>
          <a:prstGeom prst="rect">
            <a:avLst/>
          </a:prstGeom>
          <a:noFill/>
          <a:ln>
            <a:solidFill>
              <a:schemeClr val="tx1"/>
            </a:solidFill>
          </a:ln>
        </p:spPr>
        <p:txBody>
          <a:bodyPr wrap="square" rtlCol="0">
            <a:spAutoFit/>
          </a:bodyPr>
          <a:lstStyle/>
          <a:p>
            <a:pPr algn="ctr"/>
            <a:r>
              <a:rPr lang="en-US" sz="1600" dirty="0"/>
              <a:t>Team 1</a:t>
            </a:r>
            <a:endParaRPr lang="en-AE" sz="1600" dirty="0"/>
          </a:p>
        </p:txBody>
      </p:sp>
      <p:sp>
        <p:nvSpPr>
          <p:cNvPr id="14" name="TextBox 13">
            <a:extLst>
              <a:ext uri="{FF2B5EF4-FFF2-40B4-BE49-F238E27FC236}">
                <a16:creationId xmlns:a16="http://schemas.microsoft.com/office/drawing/2014/main" id="{9F693EFC-71AE-4DBC-A6B4-F6CD25C4910E}"/>
              </a:ext>
            </a:extLst>
          </p:cNvPr>
          <p:cNvSpPr txBox="1"/>
          <p:nvPr/>
        </p:nvSpPr>
        <p:spPr>
          <a:xfrm>
            <a:off x="5512681" y="3906689"/>
            <a:ext cx="784156" cy="338554"/>
          </a:xfrm>
          <a:prstGeom prst="rect">
            <a:avLst/>
          </a:prstGeom>
          <a:noFill/>
          <a:ln>
            <a:solidFill>
              <a:schemeClr val="tx1"/>
            </a:solidFill>
          </a:ln>
        </p:spPr>
        <p:txBody>
          <a:bodyPr wrap="square" rtlCol="0">
            <a:spAutoFit/>
          </a:bodyPr>
          <a:lstStyle/>
          <a:p>
            <a:pPr algn="ctr"/>
            <a:r>
              <a:rPr lang="en-US" sz="1600" dirty="0"/>
              <a:t>Team ..</a:t>
            </a:r>
            <a:endParaRPr lang="en-AE" sz="1600" dirty="0"/>
          </a:p>
        </p:txBody>
      </p:sp>
      <p:sp>
        <p:nvSpPr>
          <p:cNvPr id="15" name="TextBox 14">
            <a:extLst>
              <a:ext uri="{FF2B5EF4-FFF2-40B4-BE49-F238E27FC236}">
                <a16:creationId xmlns:a16="http://schemas.microsoft.com/office/drawing/2014/main" id="{06964CE1-D83D-82D7-55EE-B91A1F929B75}"/>
              </a:ext>
            </a:extLst>
          </p:cNvPr>
          <p:cNvSpPr txBox="1"/>
          <p:nvPr/>
        </p:nvSpPr>
        <p:spPr>
          <a:xfrm>
            <a:off x="6665317" y="3904573"/>
            <a:ext cx="784156" cy="338554"/>
          </a:xfrm>
          <a:prstGeom prst="rect">
            <a:avLst/>
          </a:prstGeom>
          <a:noFill/>
          <a:ln>
            <a:solidFill>
              <a:schemeClr val="tx1"/>
            </a:solidFill>
          </a:ln>
        </p:spPr>
        <p:txBody>
          <a:bodyPr wrap="square" rtlCol="0">
            <a:spAutoFit/>
          </a:bodyPr>
          <a:lstStyle/>
          <a:p>
            <a:pPr algn="ctr"/>
            <a:r>
              <a:rPr lang="en-US" sz="1600" dirty="0"/>
              <a:t>Team 1</a:t>
            </a:r>
            <a:endParaRPr lang="en-AE" sz="1600" dirty="0"/>
          </a:p>
        </p:txBody>
      </p:sp>
      <p:sp>
        <p:nvSpPr>
          <p:cNvPr id="16" name="TextBox 15">
            <a:extLst>
              <a:ext uri="{FF2B5EF4-FFF2-40B4-BE49-F238E27FC236}">
                <a16:creationId xmlns:a16="http://schemas.microsoft.com/office/drawing/2014/main" id="{927DBF0B-8183-F1BB-429B-B00E4F337085}"/>
              </a:ext>
            </a:extLst>
          </p:cNvPr>
          <p:cNvSpPr txBox="1"/>
          <p:nvPr/>
        </p:nvSpPr>
        <p:spPr>
          <a:xfrm>
            <a:off x="7828890" y="3902981"/>
            <a:ext cx="784156" cy="338554"/>
          </a:xfrm>
          <a:prstGeom prst="rect">
            <a:avLst/>
          </a:prstGeom>
          <a:noFill/>
          <a:ln>
            <a:solidFill>
              <a:schemeClr val="tx1"/>
            </a:solidFill>
          </a:ln>
        </p:spPr>
        <p:txBody>
          <a:bodyPr wrap="square" rtlCol="0">
            <a:spAutoFit/>
          </a:bodyPr>
          <a:lstStyle/>
          <a:p>
            <a:pPr algn="ctr"/>
            <a:r>
              <a:rPr lang="en-US" sz="1600" dirty="0"/>
              <a:t>Team 1</a:t>
            </a:r>
            <a:endParaRPr lang="en-AE" sz="1600" dirty="0"/>
          </a:p>
        </p:txBody>
      </p:sp>
      <p:sp>
        <p:nvSpPr>
          <p:cNvPr id="17" name="TextBox 16">
            <a:extLst>
              <a:ext uri="{FF2B5EF4-FFF2-40B4-BE49-F238E27FC236}">
                <a16:creationId xmlns:a16="http://schemas.microsoft.com/office/drawing/2014/main" id="{15372091-E63F-E7A3-7619-D2D427255C80}"/>
              </a:ext>
            </a:extLst>
          </p:cNvPr>
          <p:cNvSpPr txBox="1"/>
          <p:nvPr/>
        </p:nvSpPr>
        <p:spPr>
          <a:xfrm>
            <a:off x="9084247" y="3898800"/>
            <a:ext cx="784156" cy="338554"/>
          </a:xfrm>
          <a:prstGeom prst="rect">
            <a:avLst/>
          </a:prstGeom>
          <a:noFill/>
          <a:ln>
            <a:solidFill>
              <a:schemeClr val="tx1"/>
            </a:solidFill>
          </a:ln>
        </p:spPr>
        <p:txBody>
          <a:bodyPr wrap="square" rtlCol="0">
            <a:spAutoFit/>
          </a:bodyPr>
          <a:lstStyle/>
          <a:p>
            <a:pPr algn="ctr"/>
            <a:r>
              <a:rPr lang="en-US" sz="1600" dirty="0"/>
              <a:t>Team ..</a:t>
            </a:r>
            <a:endParaRPr lang="en-AE" sz="1600" dirty="0"/>
          </a:p>
        </p:txBody>
      </p:sp>
      <p:cxnSp>
        <p:nvCxnSpPr>
          <p:cNvPr id="18" name="Straight Arrow Connector 17">
            <a:extLst>
              <a:ext uri="{FF2B5EF4-FFF2-40B4-BE49-F238E27FC236}">
                <a16:creationId xmlns:a16="http://schemas.microsoft.com/office/drawing/2014/main" id="{1C88C061-F182-D616-6DB4-B8A68E47AE16}"/>
              </a:ext>
            </a:extLst>
          </p:cNvPr>
          <p:cNvCxnSpPr>
            <a:cxnSpLocks/>
            <a:stCxn id="5" idx="2"/>
            <a:endCxn id="15" idx="0"/>
          </p:cNvCxnSpPr>
          <p:nvPr/>
        </p:nvCxnSpPr>
        <p:spPr>
          <a:xfrm>
            <a:off x="7057395" y="3598277"/>
            <a:ext cx="0" cy="3062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DC5487CE-1866-510F-D4EB-47C0D0B47801}"/>
              </a:ext>
            </a:extLst>
          </p:cNvPr>
          <p:cNvCxnSpPr>
            <a:cxnSpLocks/>
            <a:stCxn id="4" idx="2"/>
            <a:endCxn id="13" idx="0"/>
          </p:cNvCxnSpPr>
          <p:nvPr/>
        </p:nvCxnSpPr>
        <p:spPr>
          <a:xfrm rot="5400000">
            <a:off x="4801320" y="3435423"/>
            <a:ext cx="304705" cy="63041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9682209C-AC88-7C78-F41E-451A17D009A7}"/>
              </a:ext>
            </a:extLst>
          </p:cNvPr>
          <p:cNvCxnSpPr>
            <a:cxnSpLocks/>
            <a:stCxn id="6" idx="2"/>
            <a:endCxn id="16" idx="0"/>
          </p:cNvCxnSpPr>
          <p:nvPr/>
        </p:nvCxnSpPr>
        <p:spPr>
          <a:xfrm rot="5400000">
            <a:off x="8381174" y="3438242"/>
            <a:ext cx="304533" cy="62494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 Placeholder 3">
            <a:extLst>
              <a:ext uri="{FF2B5EF4-FFF2-40B4-BE49-F238E27FC236}">
                <a16:creationId xmlns:a16="http://schemas.microsoft.com/office/drawing/2014/main" id="{3CD65CAB-AD72-B68F-C492-DFD3779F677B}"/>
              </a:ext>
            </a:extLst>
          </p:cNvPr>
          <p:cNvSpPr>
            <a:spLocks noGrp="1"/>
          </p:cNvSpPr>
          <p:nvPr>
            <p:ph type="body" sz="quarter" idx="13"/>
          </p:nvPr>
        </p:nvSpPr>
        <p:spPr>
          <a:xfrm>
            <a:off x="-49160" y="1170961"/>
            <a:ext cx="1897626" cy="5106266"/>
          </a:xfrm>
        </p:spPr>
        <p:txBody>
          <a:bodyPr/>
          <a:lstStyle/>
          <a:p>
            <a:r>
              <a:rPr lang="en-US" sz="1400" dirty="0"/>
              <a:t>GitHub</a:t>
            </a:r>
          </a:p>
          <a:p>
            <a:r>
              <a:rPr lang="en-US" sz="1400" dirty="0"/>
              <a:t>GitHub Organization </a:t>
            </a:r>
          </a:p>
          <a:p>
            <a:r>
              <a:rPr lang="en-US" sz="1400" dirty="0"/>
              <a:t>GitHub Projects</a:t>
            </a:r>
          </a:p>
          <a:p>
            <a:r>
              <a:rPr lang="en-US" sz="1600" u="sng" dirty="0">
                <a:solidFill>
                  <a:schemeClr val="accent6">
                    <a:lumMod val="75000"/>
                  </a:schemeClr>
                </a:solidFill>
              </a:rPr>
              <a:t>GitHub Teams</a:t>
            </a:r>
          </a:p>
          <a:p>
            <a:r>
              <a:rPr lang="en-US" sz="1400" dirty="0"/>
              <a:t>GitHub Issues </a:t>
            </a:r>
          </a:p>
          <a:p>
            <a:pPr marL="0" indent="0">
              <a:buNone/>
            </a:pPr>
            <a:endParaRPr lang="en-US" sz="1600" dirty="0"/>
          </a:p>
          <a:p>
            <a:endParaRPr lang="en-US" sz="1600" dirty="0"/>
          </a:p>
          <a:p>
            <a:endParaRPr lang="en-US" sz="1400" dirty="0"/>
          </a:p>
          <a:p>
            <a:endParaRPr lang="en-US" sz="1600" dirty="0"/>
          </a:p>
          <a:p>
            <a:endParaRPr lang="en-US" sz="1600" dirty="0"/>
          </a:p>
        </p:txBody>
      </p:sp>
      <p:sp>
        <p:nvSpPr>
          <p:cNvPr id="9" name="Content Placeholder 3">
            <a:extLst>
              <a:ext uri="{FF2B5EF4-FFF2-40B4-BE49-F238E27FC236}">
                <a16:creationId xmlns:a16="http://schemas.microsoft.com/office/drawing/2014/main" id="{98AA9D2F-EEF6-20DC-EB68-339C51C93DCD}"/>
              </a:ext>
            </a:extLst>
          </p:cNvPr>
          <p:cNvSpPr>
            <a:spLocks noGrp="1"/>
          </p:cNvSpPr>
          <p:nvPr>
            <p:ph idx="1"/>
          </p:nvPr>
        </p:nvSpPr>
        <p:spPr>
          <a:xfrm>
            <a:off x="2781300" y="4474345"/>
            <a:ext cx="9039224" cy="1342047"/>
          </a:xfrm>
        </p:spPr>
        <p:txBody>
          <a:bodyPr>
            <a:normAutofit/>
          </a:bodyPr>
          <a:lstStyle/>
          <a:p>
            <a:r>
              <a:rPr lang="en-US" sz="1600" dirty="0">
                <a:latin typeface="arial" panose="020B0604020202020204" pitchFamily="34" charset="0"/>
              </a:rPr>
              <a:t>Teams can be assigned together to work on a certain project together and have access to the same repositories. Teams' accessibility can be managed with different roles for each team member.</a:t>
            </a:r>
            <a:endParaRPr lang="en-AE" sz="1600" dirty="0">
              <a:latin typeface="arial" panose="020B0604020202020204" pitchFamily="34" charset="0"/>
            </a:endParaRPr>
          </a:p>
        </p:txBody>
      </p:sp>
      <p:cxnSp>
        <p:nvCxnSpPr>
          <p:cNvPr id="32" name="Connector: Elbow 31">
            <a:extLst>
              <a:ext uri="{FF2B5EF4-FFF2-40B4-BE49-F238E27FC236}">
                <a16:creationId xmlns:a16="http://schemas.microsoft.com/office/drawing/2014/main" id="{FF781937-956D-AA8A-260D-0390D67E728A}"/>
              </a:ext>
            </a:extLst>
          </p:cNvPr>
          <p:cNvCxnSpPr>
            <a:stCxn id="4" idx="2"/>
            <a:endCxn id="14" idx="0"/>
          </p:cNvCxnSpPr>
          <p:nvPr/>
        </p:nvCxnSpPr>
        <p:spPr>
          <a:xfrm rot="16200000" flipH="1">
            <a:off x="5432612" y="3434542"/>
            <a:ext cx="308412" cy="63588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FFFC0665-946A-9BF1-E0D6-19A186328D0D}"/>
              </a:ext>
            </a:extLst>
          </p:cNvPr>
          <p:cNvCxnSpPr>
            <a:stCxn id="6" idx="2"/>
            <a:endCxn id="17" idx="0"/>
          </p:cNvCxnSpPr>
          <p:nvPr/>
        </p:nvCxnSpPr>
        <p:spPr>
          <a:xfrm rot="16200000" flipH="1">
            <a:off x="9010942" y="3433417"/>
            <a:ext cx="300352" cy="630413"/>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253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F7EA0-2D6A-4DFA-9217-4A69A72729E4}"/>
              </a:ext>
            </a:extLst>
          </p:cNvPr>
          <p:cNvSpPr>
            <a:spLocks noGrp="1"/>
          </p:cNvSpPr>
          <p:nvPr>
            <p:ph type="title"/>
          </p:nvPr>
        </p:nvSpPr>
        <p:spPr>
          <a:xfrm>
            <a:off x="2781300" y="911626"/>
            <a:ext cx="9039224" cy="1133475"/>
          </a:xfrm>
        </p:spPr>
        <p:txBody>
          <a:bodyPr/>
          <a:lstStyle/>
          <a:p>
            <a:r>
              <a:rPr lang="en-US" dirty="0">
                <a:solidFill>
                  <a:schemeClr val="accent6">
                    <a:lumMod val="75000"/>
                  </a:schemeClr>
                </a:solidFill>
              </a:rPr>
              <a:t>GitHub teams </a:t>
            </a:r>
          </a:p>
        </p:txBody>
      </p:sp>
      <p:sp>
        <p:nvSpPr>
          <p:cNvPr id="7" name="TextBox 6">
            <a:extLst>
              <a:ext uri="{FF2B5EF4-FFF2-40B4-BE49-F238E27FC236}">
                <a16:creationId xmlns:a16="http://schemas.microsoft.com/office/drawing/2014/main" id="{066F3F51-84C0-5268-68F9-F43908512924}"/>
              </a:ext>
            </a:extLst>
          </p:cNvPr>
          <p:cNvSpPr txBox="1"/>
          <p:nvPr/>
        </p:nvSpPr>
        <p:spPr>
          <a:xfrm>
            <a:off x="6426982" y="2142999"/>
            <a:ext cx="1260826" cy="338554"/>
          </a:xfrm>
          <a:prstGeom prst="rect">
            <a:avLst/>
          </a:prstGeom>
          <a:solidFill>
            <a:schemeClr val="accent6"/>
          </a:solidFill>
          <a:ln>
            <a:solidFill>
              <a:schemeClr val="tx1"/>
            </a:solidFill>
          </a:ln>
        </p:spPr>
        <p:txBody>
          <a:bodyPr wrap="square" rtlCol="0">
            <a:spAutoFit/>
          </a:bodyPr>
          <a:lstStyle/>
          <a:p>
            <a:r>
              <a:rPr lang="en-US" sz="1600" dirty="0"/>
              <a:t>Organization</a:t>
            </a:r>
            <a:endParaRPr lang="en-AE" sz="1600" dirty="0"/>
          </a:p>
        </p:txBody>
      </p:sp>
      <p:sp>
        <p:nvSpPr>
          <p:cNvPr id="3" name="TextBox 2">
            <a:extLst>
              <a:ext uri="{FF2B5EF4-FFF2-40B4-BE49-F238E27FC236}">
                <a16:creationId xmlns:a16="http://schemas.microsoft.com/office/drawing/2014/main" id="{A45E37EF-98E0-804D-2184-639C06CB5D0C}"/>
              </a:ext>
            </a:extLst>
          </p:cNvPr>
          <p:cNvSpPr txBox="1"/>
          <p:nvPr/>
        </p:nvSpPr>
        <p:spPr>
          <a:xfrm>
            <a:off x="6426982" y="2688191"/>
            <a:ext cx="1260826" cy="338554"/>
          </a:xfrm>
          <a:prstGeom prst="rect">
            <a:avLst/>
          </a:prstGeom>
          <a:solidFill>
            <a:schemeClr val="accent6"/>
          </a:solidFill>
          <a:ln>
            <a:solidFill>
              <a:schemeClr val="tx1"/>
            </a:solidFill>
          </a:ln>
        </p:spPr>
        <p:txBody>
          <a:bodyPr wrap="square" rtlCol="0">
            <a:spAutoFit/>
          </a:bodyPr>
          <a:lstStyle/>
          <a:p>
            <a:pPr algn="ctr"/>
            <a:r>
              <a:rPr lang="en-US" sz="1600" dirty="0"/>
              <a:t>Members </a:t>
            </a:r>
            <a:endParaRPr lang="en-AE" sz="1600" dirty="0"/>
          </a:p>
        </p:txBody>
      </p:sp>
      <p:sp>
        <p:nvSpPr>
          <p:cNvPr id="4" name="TextBox 3">
            <a:extLst>
              <a:ext uri="{FF2B5EF4-FFF2-40B4-BE49-F238E27FC236}">
                <a16:creationId xmlns:a16="http://schemas.microsoft.com/office/drawing/2014/main" id="{D966C1D8-02E1-4E10-478E-FDDC4F65F671}"/>
              </a:ext>
            </a:extLst>
          </p:cNvPr>
          <p:cNvSpPr txBox="1"/>
          <p:nvPr/>
        </p:nvSpPr>
        <p:spPr>
          <a:xfrm>
            <a:off x="4638465" y="3259723"/>
            <a:ext cx="1260826" cy="338554"/>
          </a:xfrm>
          <a:prstGeom prst="rect">
            <a:avLst/>
          </a:prstGeom>
          <a:solidFill>
            <a:schemeClr val="accent6"/>
          </a:solidFill>
          <a:ln>
            <a:solidFill>
              <a:schemeClr val="tx1"/>
            </a:solidFill>
          </a:ln>
        </p:spPr>
        <p:txBody>
          <a:bodyPr wrap="square" rtlCol="0">
            <a:spAutoFit/>
          </a:bodyPr>
          <a:lstStyle/>
          <a:p>
            <a:pPr algn="ctr"/>
            <a:r>
              <a:rPr lang="en-US" sz="1600" dirty="0"/>
              <a:t>Project 1 </a:t>
            </a:r>
            <a:endParaRPr lang="en-AE" sz="1600" dirty="0"/>
          </a:p>
        </p:txBody>
      </p:sp>
      <p:sp>
        <p:nvSpPr>
          <p:cNvPr id="5" name="TextBox 4">
            <a:extLst>
              <a:ext uri="{FF2B5EF4-FFF2-40B4-BE49-F238E27FC236}">
                <a16:creationId xmlns:a16="http://schemas.microsoft.com/office/drawing/2014/main" id="{11A85BB6-4DC8-AC18-039C-B38B575638CC}"/>
              </a:ext>
            </a:extLst>
          </p:cNvPr>
          <p:cNvSpPr txBox="1"/>
          <p:nvPr/>
        </p:nvSpPr>
        <p:spPr>
          <a:xfrm>
            <a:off x="6426982" y="3259723"/>
            <a:ext cx="1260826" cy="338554"/>
          </a:xfrm>
          <a:prstGeom prst="rect">
            <a:avLst/>
          </a:prstGeom>
          <a:solidFill>
            <a:schemeClr val="accent6"/>
          </a:solidFill>
          <a:ln>
            <a:solidFill>
              <a:schemeClr val="tx1"/>
            </a:solidFill>
          </a:ln>
        </p:spPr>
        <p:txBody>
          <a:bodyPr wrap="square" rtlCol="0">
            <a:spAutoFit/>
          </a:bodyPr>
          <a:lstStyle/>
          <a:p>
            <a:pPr algn="ctr"/>
            <a:r>
              <a:rPr lang="en-US" sz="1600" dirty="0"/>
              <a:t>Project 2 </a:t>
            </a:r>
            <a:endParaRPr lang="en-AE" sz="1600" dirty="0"/>
          </a:p>
        </p:txBody>
      </p:sp>
      <p:sp>
        <p:nvSpPr>
          <p:cNvPr id="6" name="TextBox 5">
            <a:extLst>
              <a:ext uri="{FF2B5EF4-FFF2-40B4-BE49-F238E27FC236}">
                <a16:creationId xmlns:a16="http://schemas.microsoft.com/office/drawing/2014/main" id="{B1EFB58F-64A4-B70E-EBE2-018D74AEBD71}"/>
              </a:ext>
            </a:extLst>
          </p:cNvPr>
          <p:cNvSpPr txBox="1"/>
          <p:nvPr/>
        </p:nvSpPr>
        <p:spPr>
          <a:xfrm>
            <a:off x="8215499" y="3259894"/>
            <a:ext cx="1260826" cy="338554"/>
          </a:xfrm>
          <a:prstGeom prst="rect">
            <a:avLst/>
          </a:prstGeom>
          <a:solidFill>
            <a:schemeClr val="accent6"/>
          </a:solidFill>
          <a:ln>
            <a:solidFill>
              <a:schemeClr val="tx1"/>
            </a:solidFill>
          </a:ln>
        </p:spPr>
        <p:txBody>
          <a:bodyPr wrap="square" rtlCol="0">
            <a:spAutoFit/>
          </a:bodyPr>
          <a:lstStyle/>
          <a:p>
            <a:pPr algn="ctr"/>
            <a:r>
              <a:rPr lang="en-US" sz="1600" dirty="0"/>
              <a:t>Project .. </a:t>
            </a:r>
            <a:endParaRPr lang="en-AE" sz="1600" dirty="0"/>
          </a:p>
        </p:txBody>
      </p:sp>
      <p:cxnSp>
        <p:nvCxnSpPr>
          <p:cNvPr id="8" name="Connector: Elbow 7">
            <a:extLst>
              <a:ext uri="{FF2B5EF4-FFF2-40B4-BE49-F238E27FC236}">
                <a16:creationId xmlns:a16="http://schemas.microsoft.com/office/drawing/2014/main" id="{84099FCC-F23C-5032-A3E8-B67AB889B537}"/>
              </a:ext>
            </a:extLst>
          </p:cNvPr>
          <p:cNvCxnSpPr>
            <a:cxnSpLocks/>
            <a:stCxn id="3" idx="2"/>
            <a:endCxn id="4" idx="0"/>
          </p:cNvCxnSpPr>
          <p:nvPr/>
        </p:nvCxnSpPr>
        <p:spPr>
          <a:xfrm rot="5400000">
            <a:off x="6046648" y="2248976"/>
            <a:ext cx="232978" cy="178851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7B9D0A55-8543-D0BD-C970-46DE2477FA4D}"/>
              </a:ext>
            </a:extLst>
          </p:cNvPr>
          <p:cNvCxnSpPr>
            <a:cxnSpLocks/>
            <a:stCxn id="3" idx="2"/>
            <a:endCxn id="6" idx="0"/>
          </p:cNvCxnSpPr>
          <p:nvPr/>
        </p:nvCxnSpPr>
        <p:spPr>
          <a:xfrm rot="16200000" flipH="1">
            <a:off x="7835079" y="2249060"/>
            <a:ext cx="233149" cy="178851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15E66E7-8BB1-086A-B3E8-0FCE5B69F233}"/>
              </a:ext>
            </a:extLst>
          </p:cNvPr>
          <p:cNvCxnSpPr>
            <a:cxnSpLocks/>
            <a:endCxn id="5" idx="0"/>
          </p:cNvCxnSpPr>
          <p:nvPr/>
        </p:nvCxnSpPr>
        <p:spPr>
          <a:xfrm>
            <a:off x="7057395" y="3104404"/>
            <a:ext cx="0" cy="1553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E19263-506E-A4FE-30B1-B492DE7E5225}"/>
              </a:ext>
            </a:extLst>
          </p:cNvPr>
          <p:cNvCxnSpPr>
            <a:cxnSpLocks/>
            <a:endCxn id="3" idx="0"/>
          </p:cNvCxnSpPr>
          <p:nvPr/>
        </p:nvCxnSpPr>
        <p:spPr>
          <a:xfrm>
            <a:off x="7057395" y="2481553"/>
            <a:ext cx="0" cy="2066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5EC3D16-FC34-7A18-89A2-08B4115F91B8}"/>
              </a:ext>
            </a:extLst>
          </p:cNvPr>
          <p:cNvSpPr txBox="1"/>
          <p:nvPr/>
        </p:nvSpPr>
        <p:spPr>
          <a:xfrm>
            <a:off x="4246388" y="3902982"/>
            <a:ext cx="784156" cy="338554"/>
          </a:xfrm>
          <a:prstGeom prst="rect">
            <a:avLst/>
          </a:prstGeom>
          <a:solidFill>
            <a:schemeClr val="accent6"/>
          </a:solidFill>
          <a:ln>
            <a:solidFill>
              <a:schemeClr val="tx1"/>
            </a:solidFill>
          </a:ln>
        </p:spPr>
        <p:txBody>
          <a:bodyPr wrap="square" rtlCol="0">
            <a:spAutoFit/>
          </a:bodyPr>
          <a:lstStyle/>
          <a:p>
            <a:pPr algn="ctr"/>
            <a:r>
              <a:rPr lang="en-US" sz="1600" dirty="0"/>
              <a:t>Team 1</a:t>
            </a:r>
            <a:endParaRPr lang="en-AE" sz="1600" dirty="0"/>
          </a:p>
        </p:txBody>
      </p:sp>
      <p:sp>
        <p:nvSpPr>
          <p:cNvPr id="14" name="TextBox 13">
            <a:extLst>
              <a:ext uri="{FF2B5EF4-FFF2-40B4-BE49-F238E27FC236}">
                <a16:creationId xmlns:a16="http://schemas.microsoft.com/office/drawing/2014/main" id="{9F693EFC-71AE-4DBC-A6B4-F6CD25C4910E}"/>
              </a:ext>
            </a:extLst>
          </p:cNvPr>
          <p:cNvSpPr txBox="1"/>
          <p:nvPr/>
        </p:nvSpPr>
        <p:spPr>
          <a:xfrm>
            <a:off x="5512681" y="3906689"/>
            <a:ext cx="784156" cy="338554"/>
          </a:xfrm>
          <a:prstGeom prst="rect">
            <a:avLst/>
          </a:prstGeom>
          <a:solidFill>
            <a:schemeClr val="accent6"/>
          </a:solidFill>
          <a:ln>
            <a:solidFill>
              <a:schemeClr val="tx1"/>
            </a:solidFill>
          </a:ln>
        </p:spPr>
        <p:txBody>
          <a:bodyPr wrap="square" rtlCol="0">
            <a:spAutoFit/>
          </a:bodyPr>
          <a:lstStyle/>
          <a:p>
            <a:pPr algn="ctr"/>
            <a:r>
              <a:rPr lang="en-US" sz="1600" dirty="0"/>
              <a:t>Team ..</a:t>
            </a:r>
            <a:endParaRPr lang="en-AE" sz="1600" dirty="0"/>
          </a:p>
        </p:txBody>
      </p:sp>
      <p:sp>
        <p:nvSpPr>
          <p:cNvPr id="15" name="TextBox 14">
            <a:extLst>
              <a:ext uri="{FF2B5EF4-FFF2-40B4-BE49-F238E27FC236}">
                <a16:creationId xmlns:a16="http://schemas.microsoft.com/office/drawing/2014/main" id="{06964CE1-D83D-82D7-55EE-B91A1F929B75}"/>
              </a:ext>
            </a:extLst>
          </p:cNvPr>
          <p:cNvSpPr txBox="1"/>
          <p:nvPr/>
        </p:nvSpPr>
        <p:spPr>
          <a:xfrm>
            <a:off x="6665317" y="3904573"/>
            <a:ext cx="784156" cy="338554"/>
          </a:xfrm>
          <a:prstGeom prst="rect">
            <a:avLst/>
          </a:prstGeom>
          <a:solidFill>
            <a:schemeClr val="accent6"/>
          </a:solidFill>
          <a:ln>
            <a:solidFill>
              <a:schemeClr val="tx1"/>
            </a:solidFill>
          </a:ln>
        </p:spPr>
        <p:txBody>
          <a:bodyPr wrap="square" rtlCol="0">
            <a:spAutoFit/>
          </a:bodyPr>
          <a:lstStyle/>
          <a:p>
            <a:pPr algn="ctr"/>
            <a:r>
              <a:rPr lang="en-US" sz="1600" dirty="0"/>
              <a:t>Team 1</a:t>
            </a:r>
            <a:endParaRPr lang="en-AE" sz="1600" dirty="0"/>
          </a:p>
        </p:txBody>
      </p:sp>
      <p:sp>
        <p:nvSpPr>
          <p:cNvPr id="16" name="TextBox 15">
            <a:extLst>
              <a:ext uri="{FF2B5EF4-FFF2-40B4-BE49-F238E27FC236}">
                <a16:creationId xmlns:a16="http://schemas.microsoft.com/office/drawing/2014/main" id="{927DBF0B-8183-F1BB-429B-B00E4F337085}"/>
              </a:ext>
            </a:extLst>
          </p:cNvPr>
          <p:cNvSpPr txBox="1"/>
          <p:nvPr/>
        </p:nvSpPr>
        <p:spPr>
          <a:xfrm>
            <a:off x="7828890" y="3902981"/>
            <a:ext cx="784156" cy="338554"/>
          </a:xfrm>
          <a:prstGeom prst="rect">
            <a:avLst/>
          </a:prstGeom>
          <a:solidFill>
            <a:schemeClr val="accent6"/>
          </a:solidFill>
          <a:ln>
            <a:solidFill>
              <a:schemeClr val="tx1"/>
            </a:solidFill>
          </a:ln>
        </p:spPr>
        <p:txBody>
          <a:bodyPr wrap="square" rtlCol="0">
            <a:spAutoFit/>
          </a:bodyPr>
          <a:lstStyle/>
          <a:p>
            <a:pPr algn="ctr"/>
            <a:r>
              <a:rPr lang="en-US" sz="1600" dirty="0"/>
              <a:t>Team 1</a:t>
            </a:r>
            <a:endParaRPr lang="en-AE" sz="1600" dirty="0"/>
          </a:p>
        </p:txBody>
      </p:sp>
      <p:sp>
        <p:nvSpPr>
          <p:cNvPr id="17" name="TextBox 16">
            <a:extLst>
              <a:ext uri="{FF2B5EF4-FFF2-40B4-BE49-F238E27FC236}">
                <a16:creationId xmlns:a16="http://schemas.microsoft.com/office/drawing/2014/main" id="{15372091-E63F-E7A3-7619-D2D427255C80}"/>
              </a:ext>
            </a:extLst>
          </p:cNvPr>
          <p:cNvSpPr txBox="1"/>
          <p:nvPr/>
        </p:nvSpPr>
        <p:spPr>
          <a:xfrm>
            <a:off x="9084247" y="3898800"/>
            <a:ext cx="784156" cy="338554"/>
          </a:xfrm>
          <a:prstGeom prst="rect">
            <a:avLst/>
          </a:prstGeom>
          <a:solidFill>
            <a:schemeClr val="accent6"/>
          </a:solidFill>
          <a:ln>
            <a:solidFill>
              <a:schemeClr val="tx1"/>
            </a:solidFill>
          </a:ln>
        </p:spPr>
        <p:txBody>
          <a:bodyPr wrap="square" rtlCol="0">
            <a:spAutoFit/>
          </a:bodyPr>
          <a:lstStyle/>
          <a:p>
            <a:pPr algn="ctr"/>
            <a:r>
              <a:rPr lang="en-US" sz="1600" dirty="0"/>
              <a:t>Team ..</a:t>
            </a:r>
            <a:endParaRPr lang="en-AE" sz="1600" dirty="0"/>
          </a:p>
        </p:txBody>
      </p:sp>
      <p:cxnSp>
        <p:nvCxnSpPr>
          <p:cNvPr id="18" name="Straight Arrow Connector 17">
            <a:extLst>
              <a:ext uri="{FF2B5EF4-FFF2-40B4-BE49-F238E27FC236}">
                <a16:creationId xmlns:a16="http://schemas.microsoft.com/office/drawing/2014/main" id="{1C88C061-F182-D616-6DB4-B8A68E47AE16}"/>
              </a:ext>
            </a:extLst>
          </p:cNvPr>
          <p:cNvCxnSpPr>
            <a:cxnSpLocks/>
            <a:stCxn id="5" idx="2"/>
            <a:endCxn id="15" idx="0"/>
          </p:cNvCxnSpPr>
          <p:nvPr/>
        </p:nvCxnSpPr>
        <p:spPr>
          <a:xfrm>
            <a:off x="7057395" y="3598277"/>
            <a:ext cx="0" cy="3062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DC5487CE-1866-510F-D4EB-47C0D0B47801}"/>
              </a:ext>
            </a:extLst>
          </p:cNvPr>
          <p:cNvCxnSpPr>
            <a:cxnSpLocks/>
            <a:stCxn id="4" idx="2"/>
            <a:endCxn id="13" idx="0"/>
          </p:cNvCxnSpPr>
          <p:nvPr/>
        </p:nvCxnSpPr>
        <p:spPr>
          <a:xfrm rot="5400000">
            <a:off x="4801320" y="3435423"/>
            <a:ext cx="304705" cy="63041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71F8914B-4EB1-6EAC-35E6-88FDA991E726}"/>
              </a:ext>
            </a:extLst>
          </p:cNvPr>
          <p:cNvCxnSpPr>
            <a:cxnSpLocks/>
            <a:endCxn id="14" idx="0"/>
          </p:cNvCxnSpPr>
          <p:nvPr/>
        </p:nvCxnSpPr>
        <p:spPr>
          <a:xfrm>
            <a:off x="5268878" y="3750629"/>
            <a:ext cx="635881" cy="15606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9682209C-AC88-7C78-F41E-451A17D009A7}"/>
              </a:ext>
            </a:extLst>
          </p:cNvPr>
          <p:cNvCxnSpPr>
            <a:cxnSpLocks/>
            <a:stCxn id="6" idx="2"/>
            <a:endCxn id="16" idx="0"/>
          </p:cNvCxnSpPr>
          <p:nvPr/>
        </p:nvCxnSpPr>
        <p:spPr>
          <a:xfrm rot="5400000">
            <a:off x="8381174" y="3438242"/>
            <a:ext cx="304533" cy="62494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10223D1B-D9CC-A603-526C-6652C9B25061}"/>
              </a:ext>
            </a:extLst>
          </p:cNvPr>
          <p:cNvCxnSpPr>
            <a:cxnSpLocks/>
          </p:cNvCxnSpPr>
          <p:nvPr/>
        </p:nvCxnSpPr>
        <p:spPr>
          <a:xfrm>
            <a:off x="8845912" y="3750629"/>
            <a:ext cx="635881" cy="14817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6F3596C-2952-F416-3440-9889819DE583}"/>
              </a:ext>
            </a:extLst>
          </p:cNvPr>
          <p:cNvSpPr txBox="1"/>
          <p:nvPr/>
        </p:nvSpPr>
        <p:spPr>
          <a:xfrm>
            <a:off x="4638465" y="4678767"/>
            <a:ext cx="1260826" cy="338554"/>
          </a:xfrm>
          <a:prstGeom prst="rect">
            <a:avLst/>
          </a:prstGeom>
          <a:solidFill>
            <a:schemeClr val="accent6"/>
          </a:solidFill>
          <a:ln>
            <a:solidFill>
              <a:schemeClr val="tx1"/>
            </a:solidFill>
          </a:ln>
        </p:spPr>
        <p:txBody>
          <a:bodyPr wrap="square" rtlCol="0">
            <a:spAutoFit/>
          </a:bodyPr>
          <a:lstStyle/>
          <a:p>
            <a:pPr algn="ctr"/>
            <a:r>
              <a:rPr lang="en-US" sz="1600" dirty="0"/>
              <a:t>Repository </a:t>
            </a:r>
            <a:endParaRPr lang="en-AE" sz="1600" dirty="0"/>
          </a:p>
        </p:txBody>
      </p:sp>
      <p:sp>
        <p:nvSpPr>
          <p:cNvPr id="24" name="TextBox 23">
            <a:extLst>
              <a:ext uri="{FF2B5EF4-FFF2-40B4-BE49-F238E27FC236}">
                <a16:creationId xmlns:a16="http://schemas.microsoft.com/office/drawing/2014/main" id="{058DF96C-A1AA-2220-BF86-15EFFC37D839}"/>
              </a:ext>
            </a:extLst>
          </p:cNvPr>
          <p:cNvSpPr txBox="1"/>
          <p:nvPr/>
        </p:nvSpPr>
        <p:spPr>
          <a:xfrm>
            <a:off x="6426982" y="4673629"/>
            <a:ext cx="1260826" cy="338554"/>
          </a:xfrm>
          <a:prstGeom prst="rect">
            <a:avLst/>
          </a:prstGeom>
          <a:solidFill>
            <a:schemeClr val="accent6"/>
          </a:solidFill>
          <a:ln>
            <a:solidFill>
              <a:schemeClr val="tx1"/>
            </a:solidFill>
          </a:ln>
        </p:spPr>
        <p:txBody>
          <a:bodyPr wrap="square" rtlCol="0">
            <a:spAutoFit/>
          </a:bodyPr>
          <a:lstStyle/>
          <a:p>
            <a:pPr algn="ctr"/>
            <a:r>
              <a:rPr lang="en-US" sz="1600" dirty="0"/>
              <a:t>Repository  </a:t>
            </a:r>
            <a:endParaRPr lang="en-AE" sz="1600" dirty="0"/>
          </a:p>
        </p:txBody>
      </p:sp>
      <p:sp>
        <p:nvSpPr>
          <p:cNvPr id="25" name="TextBox 24">
            <a:extLst>
              <a:ext uri="{FF2B5EF4-FFF2-40B4-BE49-F238E27FC236}">
                <a16:creationId xmlns:a16="http://schemas.microsoft.com/office/drawing/2014/main" id="{539C84C3-CBE3-1F1F-14B2-7B962B1BDFC8}"/>
              </a:ext>
            </a:extLst>
          </p:cNvPr>
          <p:cNvSpPr txBox="1"/>
          <p:nvPr/>
        </p:nvSpPr>
        <p:spPr>
          <a:xfrm>
            <a:off x="8210031" y="4673629"/>
            <a:ext cx="1260826" cy="338554"/>
          </a:xfrm>
          <a:prstGeom prst="rect">
            <a:avLst/>
          </a:prstGeom>
          <a:solidFill>
            <a:schemeClr val="accent6"/>
          </a:solidFill>
          <a:ln>
            <a:solidFill>
              <a:schemeClr val="tx1"/>
            </a:solidFill>
          </a:ln>
        </p:spPr>
        <p:txBody>
          <a:bodyPr wrap="square" rtlCol="0">
            <a:spAutoFit/>
          </a:bodyPr>
          <a:lstStyle/>
          <a:p>
            <a:pPr algn="ctr"/>
            <a:r>
              <a:rPr lang="en-US" sz="1600" dirty="0"/>
              <a:t>Repository  </a:t>
            </a:r>
            <a:endParaRPr lang="en-AE" sz="1600" dirty="0"/>
          </a:p>
        </p:txBody>
      </p:sp>
      <p:cxnSp>
        <p:nvCxnSpPr>
          <p:cNvPr id="26" name="Connector: Elbow 25">
            <a:extLst>
              <a:ext uri="{FF2B5EF4-FFF2-40B4-BE49-F238E27FC236}">
                <a16:creationId xmlns:a16="http://schemas.microsoft.com/office/drawing/2014/main" id="{7C0EA8C2-1EEB-FF0B-7779-0C8B61C2633C}"/>
              </a:ext>
            </a:extLst>
          </p:cNvPr>
          <p:cNvCxnSpPr>
            <a:cxnSpLocks/>
            <a:stCxn id="13" idx="2"/>
            <a:endCxn id="23" idx="0"/>
          </p:cNvCxnSpPr>
          <p:nvPr/>
        </p:nvCxnSpPr>
        <p:spPr>
          <a:xfrm rot="16200000" flipH="1">
            <a:off x="4735057" y="4144945"/>
            <a:ext cx="437231" cy="63041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09B4E492-63CB-C720-E7D0-67F2E13B77A2}"/>
              </a:ext>
            </a:extLst>
          </p:cNvPr>
          <p:cNvCxnSpPr>
            <a:cxnSpLocks/>
            <a:stCxn id="14" idx="2"/>
            <a:endCxn id="23" idx="0"/>
          </p:cNvCxnSpPr>
          <p:nvPr/>
        </p:nvCxnSpPr>
        <p:spPr>
          <a:xfrm rot="5400000">
            <a:off x="5370057" y="4144065"/>
            <a:ext cx="433524" cy="63588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3DEE21E-B2BE-2FEF-AAF3-4CEFF3B0A5D6}"/>
              </a:ext>
            </a:extLst>
          </p:cNvPr>
          <p:cNvCxnSpPr>
            <a:cxnSpLocks/>
            <a:stCxn id="15" idx="2"/>
            <a:endCxn id="24" idx="0"/>
          </p:cNvCxnSpPr>
          <p:nvPr/>
        </p:nvCxnSpPr>
        <p:spPr>
          <a:xfrm>
            <a:off x="7057395" y="4243127"/>
            <a:ext cx="0" cy="4305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EC86990E-EF29-F80F-9CB8-0C60A1EB5F46}"/>
              </a:ext>
            </a:extLst>
          </p:cNvPr>
          <p:cNvCxnSpPr>
            <a:cxnSpLocks/>
            <a:stCxn id="16" idx="2"/>
            <a:endCxn id="25" idx="0"/>
          </p:cNvCxnSpPr>
          <p:nvPr/>
        </p:nvCxnSpPr>
        <p:spPr>
          <a:xfrm rot="16200000" flipH="1">
            <a:off x="8314659" y="4147844"/>
            <a:ext cx="432094" cy="61947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210E8781-294F-6662-44E4-2AE2DCAD1DCF}"/>
              </a:ext>
            </a:extLst>
          </p:cNvPr>
          <p:cNvCxnSpPr>
            <a:cxnSpLocks/>
          </p:cNvCxnSpPr>
          <p:nvPr/>
        </p:nvCxnSpPr>
        <p:spPr>
          <a:xfrm rot="5400000">
            <a:off x="8937513" y="4141732"/>
            <a:ext cx="436275" cy="63588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 Placeholder 3">
            <a:extLst>
              <a:ext uri="{FF2B5EF4-FFF2-40B4-BE49-F238E27FC236}">
                <a16:creationId xmlns:a16="http://schemas.microsoft.com/office/drawing/2014/main" id="{B406BE61-FE1E-6200-E8F4-3A1EC2621142}"/>
              </a:ext>
            </a:extLst>
          </p:cNvPr>
          <p:cNvSpPr>
            <a:spLocks noGrp="1"/>
          </p:cNvSpPr>
          <p:nvPr>
            <p:ph type="body" sz="quarter" idx="13"/>
          </p:nvPr>
        </p:nvSpPr>
        <p:spPr>
          <a:xfrm>
            <a:off x="-49160" y="1170961"/>
            <a:ext cx="1897626" cy="5106266"/>
          </a:xfrm>
        </p:spPr>
        <p:txBody>
          <a:bodyPr/>
          <a:lstStyle/>
          <a:p>
            <a:r>
              <a:rPr lang="en-US" sz="1400" dirty="0"/>
              <a:t>GitHub</a:t>
            </a:r>
          </a:p>
          <a:p>
            <a:r>
              <a:rPr lang="en-US" sz="1400" dirty="0"/>
              <a:t>GitHub Organization </a:t>
            </a:r>
          </a:p>
          <a:p>
            <a:r>
              <a:rPr lang="en-US" sz="1400" dirty="0"/>
              <a:t>GitHub Projects</a:t>
            </a:r>
          </a:p>
          <a:p>
            <a:r>
              <a:rPr lang="en-US" sz="1600" u="sng" dirty="0">
                <a:solidFill>
                  <a:schemeClr val="accent6">
                    <a:lumMod val="75000"/>
                  </a:schemeClr>
                </a:solidFill>
              </a:rPr>
              <a:t>GitHub Teams</a:t>
            </a:r>
          </a:p>
          <a:p>
            <a:r>
              <a:rPr lang="en-US" sz="1400" dirty="0"/>
              <a:t>GitHub Issues </a:t>
            </a:r>
          </a:p>
          <a:p>
            <a:pPr marL="0" indent="0">
              <a:buNone/>
            </a:pPr>
            <a:endParaRPr lang="en-US" sz="1600" dirty="0"/>
          </a:p>
          <a:p>
            <a:endParaRPr lang="en-US" sz="1600" dirty="0"/>
          </a:p>
          <a:p>
            <a:endParaRPr lang="en-US" sz="1400" dirty="0"/>
          </a:p>
          <a:p>
            <a:endParaRPr lang="en-US" sz="1600" dirty="0"/>
          </a:p>
          <a:p>
            <a:endParaRPr lang="en-US" sz="1600" dirty="0"/>
          </a:p>
        </p:txBody>
      </p:sp>
      <p:sp>
        <p:nvSpPr>
          <p:cNvPr id="35" name="TextBox 34">
            <a:extLst>
              <a:ext uri="{FF2B5EF4-FFF2-40B4-BE49-F238E27FC236}">
                <a16:creationId xmlns:a16="http://schemas.microsoft.com/office/drawing/2014/main" id="{EA3B941B-1AB0-932B-897D-A5C51F43AE84}"/>
              </a:ext>
            </a:extLst>
          </p:cNvPr>
          <p:cNvSpPr txBox="1"/>
          <p:nvPr/>
        </p:nvSpPr>
        <p:spPr>
          <a:xfrm>
            <a:off x="5706837" y="5821136"/>
            <a:ext cx="2416628" cy="307777"/>
          </a:xfrm>
          <a:prstGeom prst="rect">
            <a:avLst/>
          </a:prstGeom>
          <a:noFill/>
        </p:spPr>
        <p:txBody>
          <a:bodyPr wrap="square" rtlCol="0">
            <a:spAutoFit/>
          </a:bodyPr>
          <a:lstStyle/>
          <a:p>
            <a:pPr algn="ctr"/>
            <a:r>
              <a:rPr lang="en-US" sz="1400" dirty="0">
                <a:solidFill>
                  <a:schemeClr val="accent1"/>
                </a:solidFill>
                <a:hlinkClick r:id="rId2">
                  <a:extLst>
                    <a:ext uri="{A12FA001-AC4F-418D-AE19-62706E023703}">
                      <ahyp:hlinkClr xmlns:ahyp="http://schemas.microsoft.com/office/drawing/2018/hyperlinkcolor" val="tx"/>
                    </a:ext>
                  </a:extLst>
                </a:hlinkClick>
              </a:rPr>
              <a:t>GitHub teams documentation</a:t>
            </a:r>
            <a:endParaRPr lang="en-AE" sz="1400" dirty="0">
              <a:solidFill>
                <a:schemeClr val="accent1"/>
              </a:solidFill>
            </a:endParaRPr>
          </a:p>
        </p:txBody>
      </p:sp>
    </p:spTree>
    <p:extLst>
      <p:ext uri="{BB962C8B-B14F-4D97-AF65-F5344CB8AC3E}">
        <p14:creationId xmlns:p14="http://schemas.microsoft.com/office/powerpoint/2010/main" val="4276387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F7EA0-2D6A-4DFA-9217-4A69A72729E4}"/>
              </a:ext>
            </a:extLst>
          </p:cNvPr>
          <p:cNvSpPr>
            <a:spLocks noGrp="1"/>
          </p:cNvSpPr>
          <p:nvPr>
            <p:ph type="title"/>
          </p:nvPr>
        </p:nvSpPr>
        <p:spPr>
          <a:xfrm>
            <a:off x="2781300" y="911626"/>
            <a:ext cx="9039224" cy="1133475"/>
          </a:xfrm>
        </p:spPr>
        <p:txBody>
          <a:bodyPr/>
          <a:lstStyle/>
          <a:p>
            <a:r>
              <a:rPr lang="en-US" dirty="0">
                <a:solidFill>
                  <a:schemeClr val="accent6">
                    <a:lumMod val="75000"/>
                  </a:schemeClr>
                </a:solidFill>
              </a:rPr>
              <a:t>GitHub issues </a:t>
            </a:r>
          </a:p>
        </p:txBody>
      </p:sp>
      <p:sp>
        <p:nvSpPr>
          <p:cNvPr id="97" name="Content Placeholder 3">
            <a:extLst>
              <a:ext uri="{FF2B5EF4-FFF2-40B4-BE49-F238E27FC236}">
                <a16:creationId xmlns:a16="http://schemas.microsoft.com/office/drawing/2014/main" id="{2AAF38B1-224B-7EA5-1896-4BAD2589A7BD}"/>
              </a:ext>
            </a:extLst>
          </p:cNvPr>
          <p:cNvSpPr>
            <a:spLocks noGrp="1"/>
          </p:cNvSpPr>
          <p:nvPr>
            <p:ph idx="1"/>
          </p:nvPr>
        </p:nvSpPr>
        <p:spPr>
          <a:xfrm>
            <a:off x="2781300" y="2579451"/>
            <a:ext cx="8769725" cy="3331933"/>
          </a:xfrm>
        </p:spPr>
        <p:txBody>
          <a:bodyPr>
            <a:normAutofit/>
          </a:bodyPr>
          <a:lstStyle/>
          <a:p>
            <a:pPr algn="l"/>
            <a:r>
              <a:rPr lang="en-US" sz="1600" dirty="0">
                <a:latin typeface="arial" panose="020B0604020202020204" pitchFamily="34" charset="0"/>
              </a:rPr>
              <a:t>With issue and pull request templates, you can customize and standardize the information you'd like contributors to include when they open issues and pull requests in your repository. After you create issue and pull request templates in your repository, contributors can use the templates to open issues or describe the proposed changes in their pull requests according to the repository's contributing guidelines.</a:t>
            </a:r>
          </a:p>
          <a:p>
            <a:endParaRPr lang="en-AE" sz="1600" dirty="0">
              <a:latin typeface="arial" panose="020B0604020202020204" pitchFamily="34" charset="0"/>
            </a:endParaRPr>
          </a:p>
        </p:txBody>
      </p:sp>
      <p:sp>
        <p:nvSpPr>
          <p:cNvPr id="100" name="Text Placeholder 3">
            <a:extLst>
              <a:ext uri="{FF2B5EF4-FFF2-40B4-BE49-F238E27FC236}">
                <a16:creationId xmlns:a16="http://schemas.microsoft.com/office/drawing/2014/main" id="{96C4B8DC-AF4C-F544-8C32-96BC4C5B9400}"/>
              </a:ext>
            </a:extLst>
          </p:cNvPr>
          <p:cNvSpPr>
            <a:spLocks noGrp="1"/>
          </p:cNvSpPr>
          <p:nvPr>
            <p:ph type="body" sz="quarter" idx="13"/>
          </p:nvPr>
        </p:nvSpPr>
        <p:spPr>
          <a:xfrm>
            <a:off x="-49160" y="1170961"/>
            <a:ext cx="1897626" cy="5106266"/>
          </a:xfrm>
        </p:spPr>
        <p:txBody>
          <a:bodyPr/>
          <a:lstStyle/>
          <a:p>
            <a:r>
              <a:rPr lang="en-US" sz="1400" dirty="0"/>
              <a:t>GitHub</a:t>
            </a:r>
          </a:p>
          <a:p>
            <a:r>
              <a:rPr lang="en-US" sz="1400" dirty="0"/>
              <a:t>GitHub Organization </a:t>
            </a:r>
          </a:p>
          <a:p>
            <a:r>
              <a:rPr lang="en-US" sz="1400" dirty="0"/>
              <a:t>GitHub Projects</a:t>
            </a:r>
          </a:p>
          <a:p>
            <a:r>
              <a:rPr lang="en-US" sz="1400" dirty="0"/>
              <a:t>GitHub</a:t>
            </a:r>
            <a:r>
              <a:rPr lang="en-US" sz="1800" dirty="0">
                <a:solidFill>
                  <a:schemeClr val="accent6">
                    <a:lumMod val="75000"/>
                  </a:schemeClr>
                </a:solidFill>
              </a:rPr>
              <a:t> </a:t>
            </a:r>
            <a:r>
              <a:rPr lang="en-US" sz="1400" dirty="0"/>
              <a:t>Teams</a:t>
            </a:r>
          </a:p>
          <a:p>
            <a:r>
              <a:rPr lang="en-US" sz="1600" u="sng" dirty="0">
                <a:solidFill>
                  <a:schemeClr val="accent6">
                    <a:lumMod val="75000"/>
                  </a:schemeClr>
                </a:solidFill>
              </a:rPr>
              <a:t>GitHub Issues </a:t>
            </a:r>
          </a:p>
          <a:p>
            <a:pPr marL="0" indent="0">
              <a:buNone/>
            </a:pPr>
            <a:endParaRPr lang="en-US" sz="1600" dirty="0"/>
          </a:p>
          <a:p>
            <a:endParaRPr lang="en-US" sz="1600" dirty="0"/>
          </a:p>
          <a:p>
            <a:endParaRPr lang="en-US" sz="1400" dirty="0"/>
          </a:p>
          <a:p>
            <a:endParaRPr lang="en-US" sz="1600" dirty="0"/>
          </a:p>
          <a:p>
            <a:endParaRPr lang="en-US" sz="1600" dirty="0"/>
          </a:p>
        </p:txBody>
      </p:sp>
      <p:sp>
        <p:nvSpPr>
          <p:cNvPr id="3" name="TextBox 2">
            <a:extLst>
              <a:ext uri="{FF2B5EF4-FFF2-40B4-BE49-F238E27FC236}">
                <a16:creationId xmlns:a16="http://schemas.microsoft.com/office/drawing/2014/main" id="{DC57320B-C0E5-9140-46D0-8CD78D7CCBD9}"/>
              </a:ext>
            </a:extLst>
          </p:cNvPr>
          <p:cNvSpPr txBox="1"/>
          <p:nvPr/>
        </p:nvSpPr>
        <p:spPr>
          <a:xfrm>
            <a:off x="5225143" y="5527221"/>
            <a:ext cx="3645353" cy="307777"/>
          </a:xfrm>
          <a:prstGeom prst="rect">
            <a:avLst/>
          </a:prstGeom>
          <a:noFill/>
        </p:spPr>
        <p:txBody>
          <a:bodyPr wrap="square" rtlCol="0">
            <a:spAutoFit/>
          </a:bodyPr>
          <a:lstStyle/>
          <a:p>
            <a:pPr algn="ctr"/>
            <a:r>
              <a:rPr lang="en-US" sz="1400" dirty="0">
                <a:solidFill>
                  <a:schemeClr val="accent1"/>
                </a:solidFill>
                <a:hlinkClick r:id="rId2">
                  <a:extLst>
                    <a:ext uri="{A12FA001-AC4F-418D-AE19-62706E023703}">
                      <ahyp:hlinkClr xmlns:ahyp="http://schemas.microsoft.com/office/drawing/2018/hyperlinkcolor" val="tx"/>
                    </a:ext>
                  </a:extLst>
                </a:hlinkClick>
              </a:rPr>
              <a:t>GitHub issues documentation</a:t>
            </a:r>
            <a:endParaRPr lang="en-AE" sz="1400" dirty="0">
              <a:solidFill>
                <a:schemeClr val="accent1"/>
              </a:solidFill>
            </a:endParaRPr>
          </a:p>
        </p:txBody>
      </p:sp>
    </p:spTree>
    <p:extLst>
      <p:ext uri="{BB962C8B-B14F-4D97-AF65-F5344CB8AC3E}">
        <p14:creationId xmlns:p14="http://schemas.microsoft.com/office/powerpoint/2010/main" val="38802400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03EF818-EDF6-480C-9B86-0A3B979BCCF0}">
  <ds:schemaRefs>
    <ds:schemaRef ds:uri="http://schemas.microsoft.com/sharepoint/v3/contenttype/forms"/>
  </ds:schemaRefs>
</ds:datastoreItem>
</file>

<file path=customXml/itemProps2.xml><?xml version="1.0" encoding="utf-8"?>
<ds:datastoreItem xmlns:ds="http://schemas.openxmlformats.org/officeDocument/2006/customXml" ds:itemID="{4C8C32A8-E4D9-473C-833A-8950C6E7C0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18BD99-41E9-467C-9777-74587F83171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design</Template>
  <TotalTime>2523</TotalTime>
  <Words>368</Words>
  <Application>Microsoft Office PowerPoint</Application>
  <PresentationFormat>Widescreen</PresentationFormat>
  <Paragraphs>103</Paragraphs>
  <Slides>7</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vt:i4>
      </vt:variant>
    </vt:vector>
  </HeadingPairs>
  <TitlesOfParts>
    <vt:vector size="16" baseType="lpstr">
      <vt:lpstr>-apple-system</vt:lpstr>
      <vt:lpstr>Arial</vt:lpstr>
      <vt:lpstr>Arial</vt:lpstr>
      <vt:lpstr>Calibri</vt:lpstr>
      <vt:lpstr>Calibri Light</vt:lpstr>
      <vt:lpstr>Lato</vt:lpstr>
      <vt:lpstr>Tw Cen MT</vt:lpstr>
      <vt:lpstr>Circuit</vt:lpstr>
      <vt:lpstr>Custom Design</vt:lpstr>
      <vt:lpstr>PowerPoint Presentation</vt:lpstr>
      <vt:lpstr>GitHub</vt:lpstr>
      <vt:lpstr>GitHub Organization </vt:lpstr>
      <vt:lpstr>GitHub projects </vt:lpstr>
      <vt:lpstr>GitHub Teams </vt:lpstr>
      <vt:lpstr>GitHub teams </vt:lpstr>
      <vt:lpstr>GitHub issues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Ubiquitous sensing for smart cities Term Project: Papers Review</dc:title>
  <dc:creator>Omar Ahmed Abdelbasset Haridy 15p8173</dc:creator>
  <cp:lastModifiedBy>Ahmed Farag</cp:lastModifiedBy>
  <cp:revision>83</cp:revision>
  <dcterms:created xsi:type="dcterms:W3CDTF">2021-07-16T22:54:19Z</dcterms:created>
  <dcterms:modified xsi:type="dcterms:W3CDTF">2022-08-30T08:46:53Z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