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5" r:id="rId5"/>
  </p:sldMasterIdLst>
  <p:notesMasterIdLst>
    <p:notesMasterId r:id="rId20"/>
  </p:notesMasterIdLst>
  <p:handoutMasterIdLst>
    <p:handoutMasterId r:id="rId21"/>
  </p:handoutMasterIdLst>
  <p:sldIdLst>
    <p:sldId id="29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hmed Abdelbasset Haridy 15p8173" initials="OAAH1" lastIdx="1" clrIdx="0">
    <p:extLst>
      <p:ext uri="{19B8F6BF-5375-455C-9EA6-DF929625EA0E}">
        <p15:presenceInfo xmlns:p15="http://schemas.microsoft.com/office/powerpoint/2012/main" userId="S::15P8173@eng.asu.edu.eg::a73c5bd9-e261-497b-a045-24190c5f46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050"/>
    <a:srgbClr val="A88046"/>
    <a:srgbClr val="C6E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56" d="100"/>
          <a:sy n="156" d="100"/>
        </p:scale>
        <p:origin x="156" y="212"/>
      </p:cViewPr>
      <p:guideLst/>
    </p:cSldViewPr>
  </p:slideViewPr>
  <p:notesTextViewPr>
    <p:cViewPr>
      <p:scale>
        <a:sx n="1" d="1"/>
        <a:sy n="1" d="1"/>
      </p:scale>
      <p:origin x="0" y="0"/>
    </p:cViewPr>
  </p:notesTextViewPr>
  <p:notesViewPr>
    <p:cSldViewPr snapToGrid="0">
      <p:cViewPr varScale="1">
        <p:scale>
          <a:sx n="122" d="100"/>
          <a:sy n="122" d="100"/>
        </p:scale>
        <p:origin x="493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9/1/2022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9/1/2022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71461" y="6219824"/>
            <a:ext cx="2743200" cy="365125"/>
          </a:xfrm>
          <a:prstGeom prst="rect">
            <a:avLst/>
          </a:prstGeom>
        </p:spPr>
        <p:txBody>
          <a:bodyPr/>
          <a:lstStyle>
            <a:lvl1pPr>
              <a:defRPr sz="1100">
                <a:solidFill>
                  <a:schemeClr val="bg1"/>
                </a:solidFill>
              </a:defRPr>
            </a:lvl1pPr>
          </a:lstStyle>
          <a:p>
            <a:endParaRPr lang="en-US" dirty="0"/>
          </a:p>
        </p:txBody>
      </p:sp>
      <p:sp>
        <p:nvSpPr>
          <p:cNvPr id="7" name="Rectangle: Diagonal Corners Rounded 6">
            <a:extLst>
              <a:ext uri="{FF2B5EF4-FFF2-40B4-BE49-F238E27FC236}">
                <a16:creationId xmlns:a16="http://schemas.microsoft.com/office/drawing/2014/main" id="{FB219101-A66B-4311-A146-743403A9396E}"/>
              </a:ext>
            </a:extLst>
          </p:cNvPr>
          <p:cNvSpPr/>
          <p:nvPr userDrawn="1"/>
        </p:nvSpPr>
        <p:spPr>
          <a:xfrm>
            <a:off x="1714499" y="2428081"/>
            <a:ext cx="8763001" cy="2001838"/>
          </a:xfrm>
          <a:prstGeom prst="round2DiagRect">
            <a:avLst/>
          </a:prstGeom>
          <a:solidFill>
            <a:schemeClr val="bg1">
              <a:lumMod val="95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67" name="Title Placeholder 1">
            <a:extLst>
              <a:ext uri="{FF2B5EF4-FFF2-40B4-BE49-F238E27FC236}">
                <a16:creationId xmlns:a16="http://schemas.microsoft.com/office/drawing/2014/main" id="{A69819F7-AB02-43B2-83A3-70F0F3052B01}"/>
              </a:ext>
            </a:extLst>
          </p:cNvPr>
          <p:cNvSpPr>
            <a:spLocks noGrp="1"/>
          </p:cNvSpPr>
          <p:nvPr>
            <p:ph type="title"/>
          </p:nvPr>
        </p:nvSpPr>
        <p:spPr>
          <a:xfrm>
            <a:off x="1728789" y="2862262"/>
            <a:ext cx="8748711" cy="1133475"/>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17CFB4-7D27-472D-A647-C4F6D33FC826}"/>
              </a:ext>
            </a:extLst>
          </p:cNvPr>
          <p:cNvSpPr>
            <a:spLocks noGrp="1"/>
          </p:cNvSpPr>
          <p:nvPr>
            <p:ph type="sldNum" sz="quarter" idx="11"/>
          </p:nvPr>
        </p:nvSpPr>
        <p:spPr>
          <a:xfrm>
            <a:off x="11155800" y="6486523"/>
            <a:ext cx="771089" cy="365125"/>
          </a:xfrm>
          <a:prstGeom prst="rect">
            <a:avLst/>
          </a:prstGeom>
        </p:spPr>
        <p:txBody>
          <a:bodyPr/>
          <a:lstStyle/>
          <a:p>
            <a:fld id="{6D22F896-40B5-4ADD-8801-0D06FADFA095}" type="slidenum">
              <a:rPr lang="en-US" smtClean="0"/>
              <a:pPr/>
              <a:t>‹#›</a:t>
            </a:fld>
            <a:endParaRPr lang="en-US" dirty="0"/>
          </a:p>
        </p:txBody>
      </p:sp>
      <p:sp>
        <p:nvSpPr>
          <p:cNvPr id="7" name="Text Placeholder 6">
            <a:extLst>
              <a:ext uri="{FF2B5EF4-FFF2-40B4-BE49-F238E27FC236}">
                <a16:creationId xmlns:a16="http://schemas.microsoft.com/office/drawing/2014/main" id="{F766B5C3-68F0-4266-8E6B-28538C0EC344}"/>
              </a:ext>
            </a:extLst>
          </p:cNvPr>
          <p:cNvSpPr>
            <a:spLocks noGrp="1"/>
          </p:cNvSpPr>
          <p:nvPr>
            <p:ph type="body" sz="quarter" idx="12" hasCustomPrompt="1"/>
          </p:nvPr>
        </p:nvSpPr>
        <p:spPr>
          <a:xfrm>
            <a:off x="265113" y="1085850"/>
            <a:ext cx="11661775" cy="904875"/>
          </a:xfrm>
        </p:spPr>
        <p:txBody>
          <a:bodyPr>
            <a:normAutofit/>
          </a:bodyPr>
          <a:lstStyle>
            <a:lvl1pPr marL="0" indent="0" algn="ctr">
              <a:buNone/>
              <a:defRPr sz="4000">
                <a:solidFill>
                  <a:schemeClr val="bg2">
                    <a:lumMod val="50000"/>
                  </a:schemeClr>
                </a:solidFill>
              </a:defRPr>
            </a:lvl1pPr>
          </a:lstStyle>
          <a:p>
            <a:pPr lvl="0"/>
            <a:r>
              <a:rPr lang="en-US" dirty="0"/>
              <a:t>Insert Outline Titles</a:t>
            </a:r>
          </a:p>
        </p:txBody>
      </p:sp>
      <p:sp>
        <p:nvSpPr>
          <p:cNvPr id="9" name="Text Placeholder 8">
            <a:extLst>
              <a:ext uri="{FF2B5EF4-FFF2-40B4-BE49-F238E27FC236}">
                <a16:creationId xmlns:a16="http://schemas.microsoft.com/office/drawing/2014/main" id="{D49D0461-FA54-4257-BA28-BC18EF8E509D}"/>
              </a:ext>
            </a:extLst>
          </p:cNvPr>
          <p:cNvSpPr>
            <a:spLocks noGrp="1"/>
          </p:cNvSpPr>
          <p:nvPr>
            <p:ph type="body" sz="quarter" idx="13" hasCustomPrompt="1"/>
          </p:nvPr>
        </p:nvSpPr>
        <p:spPr>
          <a:xfrm>
            <a:off x="265113" y="2133600"/>
            <a:ext cx="11661775" cy="3333750"/>
          </a:xfrm>
        </p:spPr>
        <p:txBody>
          <a:bodyPr/>
          <a:lstStyle>
            <a:lvl1pPr marL="457200" indent="-457200" algn="ctr">
              <a:buFont typeface="+mj-lt"/>
              <a:buAutoNum type="arabicPeriod"/>
              <a:defRPr>
                <a:solidFill>
                  <a:schemeClr val="bg2">
                    <a:lumMod val="75000"/>
                  </a:schemeClr>
                </a:solidFill>
              </a:defRPr>
            </a:lvl1pPr>
          </a:lstStyle>
          <a:p>
            <a:pPr lvl="0"/>
            <a:r>
              <a:rPr lang="en-US" dirty="0"/>
              <a:t>Outline 1</a:t>
            </a:r>
          </a:p>
          <a:p>
            <a:pPr lvl="0"/>
            <a:r>
              <a:rPr lang="en-US" dirty="0"/>
              <a:t>Outline 2</a:t>
            </a:r>
          </a:p>
          <a:p>
            <a:pPr lvl="0"/>
            <a:r>
              <a:rPr lang="en-US" dirty="0"/>
              <a:t>Outline 3</a:t>
            </a:r>
          </a:p>
        </p:txBody>
      </p:sp>
    </p:spTree>
    <p:extLst>
      <p:ext uri="{BB962C8B-B14F-4D97-AF65-F5344CB8AC3E}">
        <p14:creationId xmlns:p14="http://schemas.microsoft.com/office/powerpoint/2010/main" val="110286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1300" y="1091406"/>
            <a:ext cx="9039224" cy="1133475"/>
          </a:xfrm>
        </p:spPr>
        <p:txBody>
          <a:bodyPr/>
          <a:lstStyle/>
          <a:p>
            <a:r>
              <a:rPr lang="en-US"/>
              <a:t>Click to edit Master title style</a:t>
            </a:r>
            <a:endParaRPr lang="en-US" dirty="0"/>
          </a:p>
        </p:txBody>
      </p:sp>
      <p:sp>
        <p:nvSpPr>
          <p:cNvPr id="3" name="Content Placeholder 2"/>
          <p:cNvSpPr>
            <a:spLocks noGrp="1"/>
          </p:cNvSpPr>
          <p:nvPr>
            <p:ph idx="1"/>
          </p:nvPr>
        </p:nvSpPr>
        <p:spPr>
          <a:xfrm>
            <a:off x="2781299" y="2374102"/>
            <a:ext cx="9039225"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08FD73E4-0EA5-4F5D-9265-16C41483296D}"/>
              </a:ext>
            </a:extLst>
          </p:cNvPr>
          <p:cNvCxnSpPr>
            <a:cxnSpLocks/>
          </p:cNvCxnSpPr>
          <p:nvPr userDrawn="1"/>
        </p:nvCxnSpPr>
        <p:spPr>
          <a:xfrm>
            <a:off x="1783848" y="952500"/>
            <a:ext cx="0" cy="5438775"/>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1" name="Text Placeholder 20">
            <a:extLst>
              <a:ext uri="{FF2B5EF4-FFF2-40B4-BE49-F238E27FC236}">
                <a16:creationId xmlns:a16="http://schemas.microsoft.com/office/drawing/2014/main" id="{007EE2D4-7AD7-47FC-B1B5-CE43418E7981}"/>
              </a:ext>
            </a:extLst>
          </p:cNvPr>
          <p:cNvSpPr>
            <a:spLocks noGrp="1"/>
          </p:cNvSpPr>
          <p:nvPr>
            <p:ph type="body" sz="quarter" idx="13" hasCustomPrompt="1"/>
          </p:nvPr>
        </p:nvSpPr>
        <p:spPr>
          <a:xfrm>
            <a:off x="71023" y="1190625"/>
            <a:ext cx="1695634" cy="4914900"/>
          </a:xfrm>
        </p:spPr>
        <p:txBody>
          <a:bodyPr>
            <a:noAutofit/>
          </a:bodyPr>
          <a:lstStyle>
            <a:lvl1pPr marL="457200" indent="-457200">
              <a:buFont typeface="+mj-lt"/>
              <a:buAutoNum type="arabicPeriod"/>
              <a:defRPr sz="1800">
                <a:latin typeface="Lato"/>
              </a:defRPr>
            </a:lvl1pPr>
          </a:lstStyle>
          <a:p>
            <a:pPr lvl="0"/>
            <a:r>
              <a:rPr lang="en-US" dirty="0"/>
              <a:t>Outline 1</a:t>
            </a:r>
          </a:p>
          <a:p>
            <a:pPr lvl="0"/>
            <a:r>
              <a:rPr lang="en-US" dirty="0"/>
              <a:t>Outline 2</a:t>
            </a:r>
          </a:p>
          <a:p>
            <a:pPr lvl="0"/>
            <a:r>
              <a:rPr lang="en-US" dirty="0"/>
              <a:t>Outline 3</a:t>
            </a:r>
          </a:p>
        </p:txBody>
      </p:sp>
    </p:spTree>
    <p:extLst>
      <p:ext uri="{BB962C8B-B14F-4D97-AF65-F5344CB8AC3E}">
        <p14:creationId xmlns:p14="http://schemas.microsoft.com/office/powerpoint/2010/main" val="149736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EF36-2B8A-455B-8EA6-B8C34E20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0993DC-1954-4AC6-981E-E51F800B2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9C565-76D2-4A68-9E60-3E99E692CB33}"/>
              </a:ext>
            </a:extLst>
          </p:cNvPr>
          <p:cNvSpPr>
            <a:spLocks noGrp="1"/>
          </p:cNvSpPr>
          <p:nvPr>
            <p:ph type="dt" sz="half" idx="10"/>
          </p:nvPr>
        </p:nvSpPr>
        <p:spPr/>
        <p:txBody>
          <a:bodyPr/>
          <a:lstStyle/>
          <a:p>
            <a:fld id="{A8C2A303-026A-4B17-955B-524240B361CB}" type="datetimeFigureOut">
              <a:rPr lang="en-US" smtClean="0"/>
              <a:t>9/1/2022</a:t>
            </a:fld>
            <a:endParaRPr lang="en-US"/>
          </a:p>
        </p:txBody>
      </p:sp>
      <p:sp>
        <p:nvSpPr>
          <p:cNvPr id="5" name="Footer Placeholder 4">
            <a:extLst>
              <a:ext uri="{FF2B5EF4-FFF2-40B4-BE49-F238E27FC236}">
                <a16:creationId xmlns:a16="http://schemas.microsoft.com/office/drawing/2014/main" id="{6478F2F5-DEE4-4EBE-8EAD-6CDBF164A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F20-19BC-497F-BB71-248ADDA26D0F}"/>
              </a:ext>
            </a:extLst>
          </p:cNvPr>
          <p:cNvSpPr>
            <a:spLocks noGrp="1"/>
          </p:cNvSpPr>
          <p:nvPr>
            <p:ph type="sldNum" sz="quarter" idx="12"/>
          </p:nvPr>
        </p:nvSpPr>
        <p:spPr/>
        <p:txBody>
          <a:bodyPr/>
          <a:lstStyle/>
          <a:p>
            <a:fld id="{770D2D3F-AE3E-49F1-BF65-99E5326191ED}" type="slidenum">
              <a:rPr lang="en-US" smtClean="0"/>
              <a:t>‹#›</a:t>
            </a:fld>
            <a:endParaRPr lang="en-US"/>
          </a:p>
        </p:txBody>
      </p:sp>
    </p:spTree>
    <p:extLst>
      <p:ext uri="{BB962C8B-B14F-4D97-AF65-F5344CB8AC3E}">
        <p14:creationId xmlns:p14="http://schemas.microsoft.com/office/powerpoint/2010/main" val="423543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3221-0E33-4C14-A334-4A9338F13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325EA-22E8-4DDF-B8BE-BF8DDC45C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1BF5-8F8F-4604-BD60-86E0168D691B}"/>
              </a:ext>
            </a:extLst>
          </p:cNvPr>
          <p:cNvSpPr>
            <a:spLocks noGrp="1"/>
          </p:cNvSpPr>
          <p:nvPr>
            <p:ph type="dt" sz="half" idx="10"/>
          </p:nvPr>
        </p:nvSpPr>
        <p:spPr/>
        <p:txBody>
          <a:bodyPr/>
          <a:lstStyle/>
          <a:p>
            <a:fld id="{A8C2A303-026A-4B17-955B-524240B361CB}" type="datetimeFigureOut">
              <a:rPr lang="en-US" smtClean="0"/>
              <a:t>9/1/2022</a:t>
            </a:fld>
            <a:endParaRPr lang="en-US"/>
          </a:p>
        </p:txBody>
      </p:sp>
      <p:sp>
        <p:nvSpPr>
          <p:cNvPr id="5" name="Footer Placeholder 4">
            <a:extLst>
              <a:ext uri="{FF2B5EF4-FFF2-40B4-BE49-F238E27FC236}">
                <a16:creationId xmlns:a16="http://schemas.microsoft.com/office/drawing/2014/main" id="{A90ADA2E-3791-410B-ADE5-EA8992A97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07B67-D9A3-4349-BA83-494A5328E46A}"/>
              </a:ext>
            </a:extLst>
          </p:cNvPr>
          <p:cNvSpPr>
            <a:spLocks noGrp="1"/>
          </p:cNvSpPr>
          <p:nvPr>
            <p:ph type="sldNum" sz="quarter" idx="12"/>
          </p:nvPr>
        </p:nvSpPr>
        <p:spPr/>
        <p:txBody>
          <a:bodyPr/>
          <a:lstStyle/>
          <a:p>
            <a:fld id="{770D2D3F-AE3E-49F1-BF65-99E5326191ED}" type="slidenum">
              <a:rPr lang="en-US" smtClean="0"/>
              <a:t>‹#›</a:t>
            </a:fld>
            <a:endParaRPr lang="en-US"/>
          </a:p>
        </p:txBody>
      </p:sp>
    </p:spTree>
    <p:extLst>
      <p:ext uri="{BB962C8B-B14F-4D97-AF65-F5344CB8AC3E}">
        <p14:creationId xmlns:p14="http://schemas.microsoft.com/office/powerpoint/2010/main" val="747600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111" y="1091406"/>
            <a:ext cx="11555413" cy="113347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65111" y="2374102"/>
            <a:ext cx="11555414"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2" name="Straight Connector 51">
            <a:extLst>
              <a:ext uri="{FF2B5EF4-FFF2-40B4-BE49-F238E27FC236}">
                <a16:creationId xmlns:a16="http://schemas.microsoft.com/office/drawing/2014/main" id="{C11C21E6-C37C-4C8A-98F4-21D9161DD025}"/>
              </a:ext>
            </a:extLst>
          </p:cNvPr>
          <p:cNvCxnSpPr>
            <a:cxnSpLocks/>
          </p:cNvCxnSpPr>
          <p:nvPr userDrawn="1"/>
        </p:nvCxnSpPr>
        <p:spPr>
          <a:xfrm>
            <a:off x="265111" y="933450"/>
            <a:ext cx="1155541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5D6AD6-970F-4BA6-A064-FBA11FA5FA2B}"/>
              </a:ext>
            </a:extLst>
          </p:cNvPr>
          <p:cNvCxnSpPr>
            <a:cxnSpLocks/>
          </p:cNvCxnSpPr>
          <p:nvPr userDrawn="1"/>
        </p:nvCxnSpPr>
        <p:spPr>
          <a:xfrm>
            <a:off x="265111" y="6391275"/>
            <a:ext cx="115554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678CED4-883C-4812-9793-02019AB66F4E}"/>
              </a:ext>
            </a:extLst>
          </p:cNvPr>
          <p:cNvSpPr txBox="1"/>
          <p:nvPr userDrawn="1"/>
        </p:nvSpPr>
        <p:spPr>
          <a:xfrm>
            <a:off x="265111" y="260131"/>
            <a:ext cx="6126164" cy="400110"/>
          </a:xfrm>
          <a:prstGeom prst="rect">
            <a:avLst/>
          </a:prstGeom>
          <a:noFill/>
        </p:spPr>
        <p:txBody>
          <a:bodyPr wrap="square" rtlCol="0">
            <a:spAutoFit/>
          </a:bodyPr>
          <a:lstStyle/>
          <a:p>
            <a:r>
              <a:rPr lang="en-US" sz="2000" dirty="0"/>
              <a:t>Micropolis Robotics</a:t>
            </a:r>
          </a:p>
        </p:txBody>
      </p:sp>
      <p:sp>
        <p:nvSpPr>
          <p:cNvPr id="69" name="TextBox 68">
            <a:extLst>
              <a:ext uri="{FF2B5EF4-FFF2-40B4-BE49-F238E27FC236}">
                <a16:creationId xmlns:a16="http://schemas.microsoft.com/office/drawing/2014/main" id="{BB16CB29-3BC9-4729-9581-92C8134785BD}"/>
              </a:ext>
            </a:extLst>
          </p:cNvPr>
          <p:cNvSpPr txBox="1"/>
          <p:nvPr userDrawn="1"/>
        </p:nvSpPr>
        <p:spPr>
          <a:xfrm>
            <a:off x="265111" y="6459802"/>
            <a:ext cx="6086475" cy="307777"/>
          </a:xfrm>
          <a:prstGeom prst="rect">
            <a:avLst/>
          </a:prstGeom>
          <a:noFill/>
        </p:spPr>
        <p:txBody>
          <a:bodyPr wrap="square" rtlCol="0">
            <a:spAutoFit/>
          </a:bodyPr>
          <a:lstStyle/>
          <a:p>
            <a:r>
              <a:rPr lang="en-US" sz="1400" kern="1200" dirty="0">
                <a:solidFill>
                  <a:schemeClr val="tx1"/>
                </a:solidFill>
                <a:latin typeface="+mn-lt"/>
                <a:ea typeface="+mn-ea"/>
                <a:cs typeface="+mn-cs"/>
              </a:rPr>
              <a:t>Embedded Systems Department</a:t>
            </a:r>
            <a:endParaRPr lang="en-US" sz="1400" kern="1200" dirty="0">
              <a:solidFill>
                <a:srgbClr val="FF0000"/>
              </a:solidFill>
              <a:latin typeface="+mn-lt"/>
              <a:ea typeface="+mn-ea"/>
              <a:cs typeface="+mn-cs"/>
            </a:endParaRPr>
          </a:p>
        </p:txBody>
      </p:sp>
      <p:sp>
        <p:nvSpPr>
          <p:cNvPr id="70" name="TextBox 69">
            <a:extLst>
              <a:ext uri="{FF2B5EF4-FFF2-40B4-BE49-F238E27FC236}">
                <a16:creationId xmlns:a16="http://schemas.microsoft.com/office/drawing/2014/main" id="{6AB89E4D-2C60-4A8A-8E54-8F37BF102224}"/>
              </a:ext>
            </a:extLst>
          </p:cNvPr>
          <p:cNvSpPr txBox="1"/>
          <p:nvPr userDrawn="1"/>
        </p:nvSpPr>
        <p:spPr>
          <a:xfrm>
            <a:off x="11220449" y="6486522"/>
            <a:ext cx="600075" cy="307777"/>
          </a:xfrm>
          <a:prstGeom prst="rect">
            <a:avLst/>
          </a:prstGeom>
          <a:noFill/>
        </p:spPr>
        <p:txBody>
          <a:bodyPr wrap="square" rtlCol="0">
            <a:spAutoFit/>
          </a:bodyPr>
          <a:lstStyle/>
          <a:p>
            <a:fld id="{AA88817C-1109-4B89-B80D-40837E9AADE6}" type="slidenum">
              <a:rPr lang="en-US" sz="1400" kern="1200" smtClean="0">
                <a:solidFill>
                  <a:schemeClr val="tx1"/>
                </a:solidFill>
                <a:latin typeface="+mn-lt"/>
                <a:ea typeface="+mn-ea"/>
                <a:cs typeface="+mn-cs"/>
              </a:rPr>
              <a:t>‹#›</a:t>
            </a:fld>
            <a:endParaRPr lang="en-US" sz="1400" kern="1200" dirty="0">
              <a:solidFill>
                <a:schemeClr val="tx1"/>
              </a:solidFill>
              <a:latin typeface="+mn-lt"/>
              <a:ea typeface="+mn-ea"/>
              <a:cs typeface="+mn-cs"/>
            </a:endParaRPr>
          </a:p>
        </p:txBody>
      </p:sp>
      <p:pic>
        <p:nvPicPr>
          <p:cNvPr id="4" name="Picture 3" descr="A picture containing text, clipart&#10;&#10;Description automatically generated">
            <a:extLst>
              <a:ext uri="{FF2B5EF4-FFF2-40B4-BE49-F238E27FC236}">
                <a16:creationId xmlns:a16="http://schemas.microsoft.com/office/drawing/2014/main" id="{D306DC05-D15C-7172-0A82-01DA8C7483C0}"/>
              </a:ext>
            </a:extLst>
          </p:cNvPr>
          <p:cNvPicPr>
            <a:picLocks noChangeAspect="1"/>
          </p:cNvPicPr>
          <p:nvPr userDrawn="1"/>
        </p:nvPicPr>
        <p:blipFill>
          <a:blip r:embed="rId5"/>
          <a:stretch>
            <a:fillRect/>
          </a:stretch>
        </p:blipFill>
        <p:spPr>
          <a:xfrm>
            <a:off x="11002764" y="35917"/>
            <a:ext cx="817760" cy="817760"/>
          </a:xfrm>
          <a:prstGeom prst="rect">
            <a:avLst/>
          </a:prstGeom>
        </p:spPr>
      </p:pic>
    </p:spTree>
    <p:extLst>
      <p:ext uri="{BB962C8B-B14F-4D97-AF65-F5344CB8AC3E}">
        <p14:creationId xmlns:p14="http://schemas.microsoft.com/office/powerpoint/2010/main" val="3191852219"/>
      </p:ext>
    </p:extLst>
  </p:cSld>
  <p:clrMap bg1="lt1" tx1="dk1" bg2="lt2" tx2="dk2" accent1="accent1" accent2="accent2" accent3="accent3" accent4="accent4" accent5="accent5" accent6="accent6" hlink="hlink" folHlink="folHlink"/>
  <p:sldLayoutIdLst>
    <p:sldLayoutId id="2147483670" r:id="rId1"/>
    <p:sldLayoutId id="2147483680" r:id="rId2"/>
    <p:sldLayoutId id="2147483671" r:id="rId3"/>
  </p:sldLayoutIdLst>
  <p:hf hdr="0" ftr="0" dt="0"/>
  <p:txStyles>
    <p:titleStyle>
      <a:lvl1pPr algn="ctr"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E4BF9-3DF5-4908-9F18-7C86C052F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5795-3D6E-42A7-8BA9-7DC4B437F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8EF66-D4BF-442B-A1C4-EF437FE45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2A303-026A-4B17-955B-524240B361CB}" type="datetimeFigureOut">
              <a:rPr lang="en-US" smtClean="0"/>
              <a:t>9/1/2022</a:t>
            </a:fld>
            <a:endParaRPr lang="en-US"/>
          </a:p>
        </p:txBody>
      </p:sp>
      <p:sp>
        <p:nvSpPr>
          <p:cNvPr id="5" name="Footer Placeholder 4">
            <a:extLst>
              <a:ext uri="{FF2B5EF4-FFF2-40B4-BE49-F238E27FC236}">
                <a16:creationId xmlns:a16="http://schemas.microsoft.com/office/drawing/2014/main" id="{76BFC6A9-7D50-4DCE-AD5A-60CD41E41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ADA36-2907-4B1F-876C-7C1FB6712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D2D3F-AE3E-49F1-BF65-99E5326191ED}" type="slidenum">
              <a:rPr lang="en-US" smtClean="0"/>
              <a:t>‹#›</a:t>
            </a:fld>
            <a:endParaRPr lang="en-US"/>
          </a:p>
        </p:txBody>
      </p:sp>
    </p:spTree>
    <p:extLst>
      <p:ext uri="{BB962C8B-B14F-4D97-AF65-F5344CB8AC3E}">
        <p14:creationId xmlns:p14="http://schemas.microsoft.com/office/powerpoint/2010/main" val="1784765388"/>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ithub.com/en/issues/planning-and-tracking-with-projects/learning-about-projects/about-project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ithub.com/en/organizations/organizing-members-into-teams/about-team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ithub.com/en/communities/using-templates-to-encourage-useful-issues-and-pull-request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ithub.com/en/communities/using-templates-to-encourage-useful-issues-and-pull-request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github.com/en/organizations/collaborating-with-groups-in-organizations/about-organization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C5CC5-A8A6-48AA-84CF-3AB5A72ADFF1}"/>
              </a:ext>
            </a:extLst>
          </p:cNvPr>
          <p:cNvSpPr>
            <a:spLocks noGrp="1"/>
          </p:cNvSpPr>
          <p:nvPr>
            <p:ph type="body" sz="quarter" idx="12"/>
          </p:nvPr>
        </p:nvSpPr>
        <p:spPr/>
        <p:txBody>
          <a:bodyPr/>
          <a:lstStyle/>
          <a:p>
            <a:r>
              <a:rPr lang="en-US" b="1" dirty="0"/>
              <a:t>Outlines</a:t>
            </a:r>
          </a:p>
        </p:txBody>
      </p:sp>
      <p:sp>
        <p:nvSpPr>
          <p:cNvPr id="4" name="Text Placeholder 3">
            <a:extLst>
              <a:ext uri="{FF2B5EF4-FFF2-40B4-BE49-F238E27FC236}">
                <a16:creationId xmlns:a16="http://schemas.microsoft.com/office/drawing/2014/main" id="{B587D2E3-2934-4BCB-8A32-B57659C1C7A9}"/>
              </a:ext>
            </a:extLst>
          </p:cNvPr>
          <p:cNvSpPr>
            <a:spLocks noGrp="1"/>
          </p:cNvSpPr>
          <p:nvPr>
            <p:ph type="body" sz="quarter" idx="13"/>
          </p:nvPr>
        </p:nvSpPr>
        <p:spPr>
          <a:xfrm>
            <a:off x="265113" y="1828801"/>
            <a:ext cx="11661775" cy="4429124"/>
          </a:xfrm>
        </p:spPr>
        <p:txBody>
          <a:bodyPr>
            <a:normAutofit/>
          </a:bodyPr>
          <a:lstStyle/>
          <a:p>
            <a:r>
              <a:rPr lang="en-US" dirty="0">
                <a:solidFill>
                  <a:schemeClr val="accent6">
                    <a:lumMod val="75000"/>
                  </a:schemeClr>
                </a:solidFill>
              </a:rPr>
              <a:t>Software Development Life Cycle (SDLC)</a:t>
            </a:r>
          </a:p>
          <a:p>
            <a:r>
              <a:rPr lang="en-US" dirty="0">
                <a:solidFill>
                  <a:schemeClr val="accent6">
                    <a:lumMod val="75000"/>
                  </a:schemeClr>
                </a:solidFill>
              </a:rPr>
              <a:t>Static and Dynamic Design</a:t>
            </a:r>
          </a:p>
          <a:p>
            <a:r>
              <a:rPr lang="en-US" dirty="0">
                <a:solidFill>
                  <a:schemeClr val="accent6">
                    <a:lumMod val="75000"/>
                  </a:schemeClr>
                </a:solidFill>
              </a:rPr>
              <a:t>Architectural Pattern</a:t>
            </a:r>
          </a:p>
          <a:p>
            <a:r>
              <a:rPr lang="en-US" dirty="0">
                <a:solidFill>
                  <a:schemeClr val="accent6">
                    <a:lumMod val="75000"/>
                  </a:schemeClr>
                </a:solidFill>
              </a:rPr>
              <a:t>Layered Architecture</a:t>
            </a:r>
          </a:p>
          <a:p>
            <a:r>
              <a:rPr lang="en-US" dirty="0">
                <a:solidFill>
                  <a:schemeClr val="accent6">
                    <a:lumMod val="75000"/>
                  </a:schemeClr>
                </a:solidFill>
              </a:rPr>
              <a:t>GitHub  </a:t>
            </a:r>
            <a:endParaRPr lang="en-US" sz="2400" dirty="0">
              <a:solidFill>
                <a:schemeClr val="accent6">
                  <a:lumMod val="75000"/>
                </a:schemeClr>
              </a:solidFill>
            </a:endParaRPr>
          </a:p>
          <a:p>
            <a:pPr marL="0" indent="0">
              <a:buNone/>
            </a:pP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197162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projects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1"/>
          </a:solidFill>
          <a:ln>
            <a:solidFill>
              <a:schemeClr val="tx1"/>
            </a:solidFill>
          </a:ln>
        </p:spPr>
        <p:txBody>
          <a:bodyPr wrap="square" rtlCol="0">
            <a:spAutoFit/>
          </a:bodyPr>
          <a:lstStyle/>
          <a:p>
            <a:r>
              <a:rPr lang="en-US" sz="1600" dirty="0">
                <a:solidFill>
                  <a:schemeClr val="bg1"/>
                </a:solidFill>
              </a:rPr>
              <a:t>Organization</a:t>
            </a:r>
            <a:endParaRPr lang="en-AE" sz="1600" dirty="0">
              <a:solidFill>
                <a:schemeClr val="bg1"/>
              </a:solidFill>
            </a:endParaRPr>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Members </a:t>
            </a:r>
            <a:endParaRPr lang="en-AE" sz="1600" dirty="0">
              <a:solidFill>
                <a:schemeClr val="bg1"/>
              </a:solidFill>
            </a:endParaRPr>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a:t>
            </a:r>
            <a:r>
              <a:rPr lang="en-US" sz="1600" dirty="0"/>
              <a:t> </a:t>
            </a:r>
            <a:r>
              <a:rPr lang="en-US" sz="1600" dirty="0">
                <a:solidFill>
                  <a:schemeClr val="bg1"/>
                </a:solidFill>
              </a:rPr>
              <a:t>1</a:t>
            </a:r>
            <a:r>
              <a:rPr lang="en-US" sz="1600" dirty="0"/>
              <a:t> </a:t>
            </a:r>
            <a:endParaRPr lang="en-AE" sz="1600" dirty="0"/>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 2 </a:t>
            </a:r>
            <a:endParaRPr lang="en-AE" sz="1600" dirty="0">
              <a:solidFill>
                <a:schemeClr val="bg1"/>
              </a:solidFill>
            </a:endParaRPr>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a:t>
            </a:r>
            <a:r>
              <a:rPr lang="en-US" sz="1600" dirty="0"/>
              <a:t> </a:t>
            </a:r>
            <a:r>
              <a:rPr lang="en-US" sz="1600" dirty="0">
                <a:solidFill>
                  <a:schemeClr val="bg1"/>
                </a:solidFill>
              </a:rPr>
              <a:t>..</a:t>
            </a:r>
            <a:r>
              <a:rPr lang="en-US" sz="1600" dirty="0"/>
              <a:t> </a:t>
            </a:r>
            <a:endParaRPr lang="en-AE" sz="1600" dirty="0"/>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ontent Placeholder 3">
            <a:extLst>
              <a:ext uri="{FF2B5EF4-FFF2-40B4-BE49-F238E27FC236}">
                <a16:creationId xmlns:a16="http://schemas.microsoft.com/office/drawing/2014/main" id="{F5B994D0-4C82-75F5-7527-C4E30DF1A32A}"/>
              </a:ext>
            </a:extLst>
          </p:cNvPr>
          <p:cNvSpPr>
            <a:spLocks noGrp="1"/>
          </p:cNvSpPr>
          <p:nvPr>
            <p:ph idx="1"/>
          </p:nvPr>
        </p:nvSpPr>
        <p:spPr>
          <a:xfrm>
            <a:off x="2781300" y="4008387"/>
            <a:ext cx="9039224" cy="2106663"/>
          </a:xfrm>
        </p:spPr>
        <p:txBody>
          <a:bodyPr>
            <a:normAutofit/>
          </a:bodyPr>
          <a:lstStyle/>
          <a:p>
            <a:r>
              <a:rPr lang="en-US" sz="1600" dirty="0">
                <a:latin typeface="arial" panose="020B0604020202020204" pitchFamily="34" charset="0"/>
              </a:rPr>
              <a:t>A project is an adaptable spreadsheet that integrates with your issues and pull requests on GitHub to help you plan and track your work effectively. You can create and customize multiple views by filtering, sorting, grouping your issues and pull requests, adding custom fields to track metadata specific to your team, and visualize work with configurable</a:t>
            </a:r>
            <a:r>
              <a:rPr lang="en-US" sz="1600" b="0" i="0" dirty="0">
                <a:solidFill>
                  <a:srgbClr val="24292F"/>
                </a:solidFill>
                <a:effectLst/>
                <a:latin typeface="-apple-system"/>
              </a:rPr>
              <a:t> </a:t>
            </a:r>
            <a:r>
              <a:rPr lang="en-US" sz="1600" dirty="0">
                <a:latin typeface="arial" panose="020B0604020202020204" pitchFamily="34" charset="0"/>
              </a:rPr>
              <a:t>charts.</a:t>
            </a:r>
          </a:p>
          <a:p>
            <a:pPr marL="0" indent="0" algn="ctr">
              <a:buNone/>
            </a:pPr>
            <a:endParaRPr lang="en-US" sz="1600" dirty="0">
              <a:solidFill>
                <a:srgbClr val="6B9F25"/>
              </a:solidFill>
              <a:latin typeface="arial" panose="020B0604020202020204" pitchFamily="34" charset="0"/>
              <a:hlinkClick r:id="rId2">
                <a:extLst>
                  <a:ext uri="{A12FA001-AC4F-418D-AE19-62706E023703}">
                    <ahyp:hlinkClr xmlns:ahyp="http://schemas.microsoft.com/office/drawing/2018/hyperlinkcolor" val="tx"/>
                  </a:ext>
                </a:extLst>
              </a:hlinkClick>
            </a:endParaRPr>
          </a:p>
          <a:p>
            <a:pPr marL="0" indent="0" algn="ctr">
              <a:buNone/>
            </a:pPr>
            <a:r>
              <a:rPr lang="en-US" sz="1400"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GitHub projects documentation</a:t>
            </a:r>
            <a:endParaRPr lang="en-US" sz="1400" dirty="0">
              <a:solidFill>
                <a:schemeClr val="accent1"/>
              </a:solidFill>
              <a:latin typeface="arial" panose="020B0604020202020204" pitchFamily="34" charset="0"/>
            </a:endParaRPr>
          </a:p>
        </p:txBody>
      </p:sp>
      <p:sp>
        <p:nvSpPr>
          <p:cNvPr id="14" name="Text Placeholder 3">
            <a:extLst>
              <a:ext uri="{FF2B5EF4-FFF2-40B4-BE49-F238E27FC236}">
                <a16:creationId xmlns:a16="http://schemas.microsoft.com/office/drawing/2014/main" id="{88542E9A-0650-914D-5DE5-8422AF0B8FC8}"/>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127118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Teams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1"/>
          </a:solidFill>
          <a:ln>
            <a:solidFill>
              <a:schemeClr val="tx1"/>
            </a:solidFill>
          </a:ln>
        </p:spPr>
        <p:txBody>
          <a:bodyPr wrap="square" rtlCol="0">
            <a:spAutoFit/>
          </a:bodyPr>
          <a:lstStyle/>
          <a:p>
            <a:r>
              <a:rPr lang="en-US" sz="1600" dirty="0">
                <a:solidFill>
                  <a:schemeClr val="bg1"/>
                </a:solidFill>
              </a:rPr>
              <a:t>Organization</a:t>
            </a:r>
            <a:endParaRPr lang="en-AE" sz="1600" dirty="0">
              <a:solidFill>
                <a:schemeClr val="bg1"/>
              </a:solidFill>
            </a:endParaRPr>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Members</a:t>
            </a:r>
            <a:r>
              <a:rPr lang="en-US" sz="1600" dirty="0"/>
              <a:t> </a:t>
            </a:r>
            <a:endParaRPr lang="en-AE" sz="1600" dirty="0"/>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a:t>
            </a:r>
            <a:r>
              <a:rPr lang="en-US" sz="1600" dirty="0"/>
              <a:t> </a:t>
            </a:r>
            <a:r>
              <a:rPr lang="en-US" sz="1600" dirty="0">
                <a:solidFill>
                  <a:schemeClr val="bg1"/>
                </a:solidFill>
              </a:rPr>
              <a:t>1</a:t>
            </a:r>
            <a:r>
              <a:rPr lang="en-US" sz="1600" dirty="0"/>
              <a:t> </a:t>
            </a:r>
            <a:endParaRPr lang="en-AE" sz="1600" dirty="0"/>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solidFill>
            <a:schemeClr val="accent1"/>
          </a:solidFill>
          <a:ln>
            <a:solidFill>
              <a:schemeClr val="accent6"/>
            </a:solidFill>
          </a:ln>
        </p:spPr>
        <p:txBody>
          <a:bodyPr wrap="square" rtlCol="0">
            <a:spAutoFit/>
          </a:bodyPr>
          <a:lstStyle/>
          <a:p>
            <a:pPr algn="ctr"/>
            <a:r>
              <a:rPr lang="en-US" sz="1600" dirty="0">
                <a:solidFill>
                  <a:schemeClr val="bg1"/>
                </a:solidFill>
              </a:rPr>
              <a:t>Project 2 </a:t>
            </a:r>
            <a:endParaRPr lang="en-AE" sz="1600" dirty="0">
              <a:solidFill>
                <a:schemeClr val="bg1"/>
              </a:solidFill>
            </a:endParaRPr>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 .. </a:t>
            </a:r>
            <a:endParaRPr lang="en-AE" sz="1600" dirty="0">
              <a:solidFill>
                <a:schemeClr val="bg1"/>
              </a:solidFill>
            </a:endParaRPr>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5EC3D16-FC34-7A18-89A2-08B4115F91B8}"/>
              </a:ext>
            </a:extLst>
          </p:cNvPr>
          <p:cNvSpPr txBox="1"/>
          <p:nvPr/>
        </p:nvSpPr>
        <p:spPr>
          <a:xfrm>
            <a:off x="4246388" y="3902982"/>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4" name="TextBox 13">
            <a:extLst>
              <a:ext uri="{FF2B5EF4-FFF2-40B4-BE49-F238E27FC236}">
                <a16:creationId xmlns:a16="http://schemas.microsoft.com/office/drawing/2014/main" id="{9F693EFC-71AE-4DBC-A6B4-F6CD25C4910E}"/>
              </a:ext>
            </a:extLst>
          </p:cNvPr>
          <p:cNvSpPr txBox="1"/>
          <p:nvPr/>
        </p:nvSpPr>
        <p:spPr>
          <a:xfrm>
            <a:off x="5512681" y="3906689"/>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a:t>
            </a:r>
            <a:endParaRPr lang="en-AE" sz="1600" dirty="0">
              <a:solidFill>
                <a:schemeClr val="bg1"/>
              </a:solidFill>
            </a:endParaRPr>
          </a:p>
        </p:txBody>
      </p:sp>
      <p:sp>
        <p:nvSpPr>
          <p:cNvPr id="15" name="TextBox 14">
            <a:extLst>
              <a:ext uri="{FF2B5EF4-FFF2-40B4-BE49-F238E27FC236}">
                <a16:creationId xmlns:a16="http://schemas.microsoft.com/office/drawing/2014/main" id="{06964CE1-D83D-82D7-55EE-B91A1F929B75}"/>
              </a:ext>
            </a:extLst>
          </p:cNvPr>
          <p:cNvSpPr txBox="1"/>
          <p:nvPr/>
        </p:nvSpPr>
        <p:spPr>
          <a:xfrm>
            <a:off x="6665317" y="3904573"/>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6" name="TextBox 15">
            <a:extLst>
              <a:ext uri="{FF2B5EF4-FFF2-40B4-BE49-F238E27FC236}">
                <a16:creationId xmlns:a16="http://schemas.microsoft.com/office/drawing/2014/main" id="{927DBF0B-8183-F1BB-429B-B00E4F337085}"/>
              </a:ext>
            </a:extLst>
          </p:cNvPr>
          <p:cNvSpPr txBox="1"/>
          <p:nvPr/>
        </p:nvSpPr>
        <p:spPr>
          <a:xfrm>
            <a:off x="7828890" y="3902981"/>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7" name="TextBox 16">
            <a:extLst>
              <a:ext uri="{FF2B5EF4-FFF2-40B4-BE49-F238E27FC236}">
                <a16:creationId xmlns:a16="http://schemas.microsoft.com/office/drawing/2014/main" id="{15372091-E63F-E7A3-7619-D2D427255C80}"/>
              </a:ext>
            </a:extLst>
          </p:cNvPr>
          <p:cNvSpPr txBox="1"/>
          <p:nvPr/>
        </p:nvSpPr>
        <p:spPr>
          <a:xfrm>
            <a:off x="9084247" y="3898800"/>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a:t>
            </a:r>
            <a:endParaRPr lang="en-AE" sz="1600" dirty="0">
              <a:solidFill>
                <a:schemeClr val="bg1"/>
              </a:solidFill>
            </a:endParaRPr>
          </a:p>
        </p:txBody>
      </p:sp>
      <p:cxnSp>
        <p:nvCxnSpPr>
          <p:cNvPr id="18" name="Straight Arrow Connector 17">
            <a:extLst>
              <a:ext uri="{FF2B5EF4-FFF2-40B4-BE49-F238E27FC236}">
                <a16:creationId xmlns:a16="http://schemas.microsoft.com/office/drawing/2014/main" id="{1C88C061-F182-D616-6DB4-B8A68E47AE16}"/>
              </a:ext>
            </a:extLst>
          </p:cNvPr>
          <p:cNvCxnSpPr>
            <a:cxnSpLocks/>
            <a:stCxn id="5" idx="2"/>
            <a:endCxn id="15" idx="0"/>
          </p:cNvCxnSpPr>
          <p:nvPr/>
        </p:nvCxnSpPr>
        <p:spPr>
          <a:xfrm>
            <a:off x="7057395" y="3598277"/>
            <a:ext cx="0" cy="306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DC5487CE-1866-510F-D4EB-47C0D0B47801}"/>
              </a:ext>
            </a:extLst>
          </p:cNvPr>
          <p:cNvCxnSpPr>
            <a:cxnSpLocks/>
            <a:stCxn id="4" idx="2"/>
            <a:endCxn id="13" idx="0"/>
          </p:cNvCxnSpPr>
          <p:nvPr/>
        </p:nvCxnSpPr>
        <p:spPr>
          <a:xfrm rot="5400000">
            <a:off x="4801320" y="3435423"/>
            <a:ext cx="304705" cy="6304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9682209C-AC88-7C78-F41E-451A17D009A7}"/>
              </a:ext>
            </a:extLst>
          </p:cNvPr>
          <p:cNvCxnSpPr>
            <a:cxnSpLocks/>
            <a:stCxn id="6" idx="2"/>
            <a:endCxn id="16" idx="0"/>
          </p:cNvCxnSpPr>
          <p:nvPr/>
        </p:nvCxnSpPr>
        <p:spPr>
          <a:xfrm rot="5400000">
            <a:off x="8381174" y="3438242"/>
            <a:ext cx="304533" cy="6249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 Placeholder 3">
            <a:extLst>
              <a:ext uri="{FF2B5EF4-FFF2-40B4-BE49-F238E27FC236}">
                <a16:creationId xmlns:a16="http://schemas.microsoft.com/office/drawing/2014/main" id="{3CD65CAB-AD72-B68F-C492-DFD3779F677B}"/>
              </a:ext>
            </a:extLst>
          </p:cNvPr>
          <p:cNvSpPr>
            <a:spLocks noGrp="1"/>
          </p:cNvSpPr>
          <p:nvPr>
            <p:ph type="body" sz="quarter" idx="13"/>
          </p:nvPr>
        </p:nvSpPr>
        <p:spPr>
          <a:xfrm>
            <a:off x="-49160" y="1170961"/>
            <a:ext cx="1897626" cy="5106266"/>
          </a:xfrm>
        </p:spPr>
        <p:txBody>
          <a:bodyPr/>
          <a:lstStyle/>
          <a:p>
            <a:r>
              <a:rPr lang="en-US" sz="1400" dirty="0"/>
              <a:t>GitHub</a:t>
            </a:r>
          </a:p>
          <a:p>
            <a:r>
              <a:rPr lang="en-US" sz="1400" dirty="0"/>
              <a:t>GitHub Organization </a:t>
            </a:r>
          </a:p>
          <a:p>
            <a:r>
              <a:rPr lang="en-US" sz="1400" dirty="0"/>
              <a:t>GitHub Projects</a:t>
            </a:r>
          </a:p>
          <a:p>
            <a:r>
              <a:rPr lang="en-US" sz="1600" u="sng" dirty="0">
                <a:solidFill>
                  <a:schemeClr val="accent6">
                    <a:lumMod val="75000"/>
                  </a:schemeClr>
                </a:solidFill>
              </a:rPr>
              <a:t>GitHub Teams</a:t>
            </a:r>
          </a:p>
          <a:p>
            <a:r>
              <a:rPr lang="en-US" sz="1400" dirty="0"/>
              <a:t>GitHub Issues </a:t>
            </a:r>
          </a:p>
          <a:p>
            <a:pPr marL="0" indent="0">
              <a:buNone/>
            </a:pPr>
            <a:endParaRPr lang="en-US" sz="1600" dirty="0"/>
          </a:p>
          <a:p>
            <a:endParaRPr lang="en-US" sz="1600" dirty="0"/>
          </a:p>
          <a:p>
            <a:endParaRPr lang="en-US" sz="1400" dirty="0"/>
          </a:p>
          <a:p>
            <a:endParaRPr lang="en-US" sz="1600" dirty="0"/>
          </a:p>
          <a:p>
            <a:endParaRPr lang="en-US" sz="1600" dirty="0"/>
          </a:p>
        </p:txBody>
      </p:sp>
      <p:sp>
        <p:nvSpPr>
          <p:cNvPr id="9" name="Content Placeholder 3">
            <a:extLst>
              <a:ext uri="{FF2B5EF4-FFF2-40B4-BE49-F238E27FC236}">
                <a16:creationId xmlns:a16="http://schemas.microsoft.com/office/drawing/2014/main" id="{98AA9D2F-EEF6-20DC-EB68-339C51C93DCD}"/>
              </a:ext>
            </a:extLst>
          </p:cNvPr>
          <p:cNvSpPr>
            <a:spLocks noGrp="1"/>
          </p:cNvSpPr>
          <p:nvPr>
            <p:ph idx="1"/>
          </p:nvPr>
        </p:nvSpPr>
        <p:spPr>
          <a:xfrm>
            <a:off x="2781300" y="4474345"/>
            <a:ext cx="9039224" cy="1342047"/>
          </a:xfrm>
        </p:spPr>
        <p:txBody>
          <a:bodyPr>
            <a:normAutofit/>
          </a:bodyPr>
          <a:lstStyle/>
          <a:p>
            <a:r>
              <a:rPr lang="en-US" sz="1600" dirty="0">
                <a:latin typeface="arial" panose="020B0604020202020204" pitchFamily="34" charset="0"/>
              </a:rPr>
              <a:t>Teams can be assigned together to work on a certain project together and have access to the same repositories. Teams' accessibility can be managed with different roles for each team member.</a:t>
            </a:r>
            <a:endParaRPr lang="en-AE" sz="1600" dirty="0">
              <a:latin typeface="arial" panose="020B0604020202020204" pitchFamily="34" charset="0"/>
            </a:endParaRPr>
          </a:p>
        </p:txBody>
      </p:sp>
      <p:cxnSp>
        <p:nvCxnSpPr>
          <p:cNvPr id="32" name="Connector: Elbow 31">
            <a:extLst>
              <a:ext uri="{FF2B5EF4-FFF2-40B4-BE49-F238E27FC236}">
                <a16:creationId xmlns:a16="http://schemas.microsoft.com/office/drawing/2014/main" id="{FF781937-956D-AA8A-260D-0390D67E728A}"/>
              </a:ext>
            </a:extLst>
          </p:cNvPr>
          <p:cNvCxnSpPr>
            <a:stCxn id="4" idx="2"/>
            <a:endCxn id="14" idx="0"/>
          </p:cNvCxnSpPr>
          <p:nvPr/>
        </p:nvCxnSpPr>
        <p:spPr>
          <a:xfrm rot="16200000" flipH="1">
            <a:off x="5432612" y="3434542"/>
            <a:ext cx="308412" cy="6358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FFFC0665-946A-9BF1-E0D6-19A186328D0D}"/>
              </a:ext>
            </a:extLst>
          </p:cNvPr>
          <p:cNvCxnSpPr>
            <a:stCxn id="6" idx="2"/>
            <a:endCxn id="17" idx="0"/>
          </p:cNvCxnSpPr>
          <p:nvPr/>
        </p:nvCxnSpPr>
        <p:spPr>
          <a:xfrm rot="16200000" flipH="1">
            <a:off x="9010942" y="3433417"/>
            <a:ext cx="300352" cy="63041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teams </a:t>
            </a:r>
          </a:p>
        </p:txBody>
      </p:sp>
      <p:sp>
        <p:nvSpPr>
          <p:cNvPr id="7" name="TextBox 6">
            <a:extLst>
              <a:ext uri="{FF2B5EF4-FFF2-40B4-BE49-F238E27FC236}">
                <a16:creationId xmlns:a16="http://schemas.microsoft.com/office/drawing/2014/main" id="{066F3F51-84C0-5268-68F9-F43908512924}"/>
              </a:ext>
            </a:extLst>
          </p:cNvPr>
          <p:cNvSpPr txBox="1"/>
          <p:nvPr/>
        </p:nvSpPr>
        <p:spPr>
          <a:xfrm>
            <a:off x="6426982" y="2142999"/>
            <a:ext cx="1260826" cy="338554"/>
          </a:xfrm>
          <a:prstGeom prst="rect">
            <a:avLst/>
          </a:prstGeom>
          <a:solidFill>
            <a:schemeClr val="accent1"/>
          </a:solidFill>
          <a:ln>
            <a:solidFill>
              <a:schemeClr val="tx1"/>
            </a:solidFill>
          </a:ln>
        </p:spPr>
        <p:txBody>
          <a:bodyPr wrap="square" rtlCol="0">
            <a:spAutoFit/>
          </a:bodyPr>
          <a:lstStyle/>
          <a:p>
            <a:r>
              <a:rPr lang="en-US" sz="1600" dirty="0">
                <a:solidFill>
                  <a:schemeClr val="bg1"/>
                </a:solidFill>
              </a:rPr>
              <a:t>Organization</a:t>
            </a:r>
            <a:endParaRPr lang="en-AE" sz="1600" dirty="0">
              <a:solidFill>
                <a:schemeClr val="bg1"/>
              </a:solidFill>
            </a:endParaRPr>
          </a:p>
        </p:txBody>
      </p:sp>
      <p:sp>
        <p:nvSpPr>
          <p:cNvPr id="3" name="TextBox 2">
            <a:extLst>
              <a:ext uri="{FF2B5EF4-FFF2-40B4-BE49-F238E27FC236}">
                <a16:creationId xmlns:a16="http://schemas.microsoft.com/office/drawing/2014/main" id="{A45E37EF-98E0-804D-2184-639C06CB5D0C}"/>
              </a:ext>
            </a:extLst>
          </p:cNvPr>
          <p:cNvSpPr txBox="1"/>
          <p:nvPr/>
        </p:nvSpPr>
        <p:spPr>
          <a:xfrm>
            <a:off x="6426982" y="2688191"/>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Members</a:t>
            </a:r>
            <a:r>
              <a:rPr lang="en-US" sz="1600" dirty="0"/>
              <a:t> </a:t>
            </a:r>
            <a:endParaRPr lang="en-AE" sz="1600" dirty="0"/>
          </a:p>
        </p:txBody>
      </p:sp>
      <p:sp>
        <p:nvSpPr>
          <p:cNvPr id="4" name="TextBox 3">
            <a:extLst>
              <a:ext uri="{FF2B5EF4-FFF2-40B4-BE49-F238E27FC236}">
                <a16:creationId xmlns:a16="http://schemas.microsoft.com/office/drawing/2014/main" id="{D966C1D8-02E1-4E10-478E-FDDC4F65F671}"/>
              </a:ext>
            </a:extLst>
          </p:cNvPr>
          <p:cNvSpPr txBox="1"/>
          <p:nvPr/>
        </p:nvSpPr>
        <p:spPr>
          <a:xfrm>
            <a:off x="4638465" y="3259723"/>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 1 </a:t>
            </a:r>
            <a:endParaRPr lang="en-AE" sz="1600" dirty="0">
              <a:solidFill>
                <a:schemeClr val="bg1"/>
              </a:solidFill>
            </a:endParaRPr>
          </a:p>
        </p:txBody>
      </p:sp>
      <p:sp>
        <p:nvSpPr>
          <p:cNvPr id="5" name="TextBox 4">
            <a:extLst>
              <a:ext uri="{FF2B5EF4-FFF2-40B4-BE49-F238E27FC236}">
                <a16:creationId xmlns:a16="http://schemas.microsoft.com/office/drawing/2014/main" id="{11A85BB6-4DC8-AC18-039C-B38B575638CC}"/>
              </a:ext>
            </a:extLst>
          </p:cNvPr>
          <p:cNvSpPr txBox="1"/>
          <p:nvPr/>
        </p:nvSpPr>
        <p:spPr>
          <a:xfrm>
            <a:off x="6426982" y="3259723"/>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 2 </a:t>
            </a:r>
            <a:endParaRPr lang="en-AE" sz="1600" dirty="0">
              <a:solidFill>
                <a:schemeClr val="bg1"/>
              </a:solidFill>
            </a:endParaRPr>
          </a:p>
        </p:txBody>
      </p:sp>
      <p:sp>
        <p:nvSpPr>
          <p:cNvPr id="6" name="TextBox 5">
            <a:extLst>
              <a:ext uri="{FF2B5EF4-FFF2-40B4-BE49-F238E27FC236}">
                <a16:creationId xmlns:a16="http://schemas.microsoft.com/office/drawing/2014/main" id="{B1EFB58F-64A4-B70E-EBE2-018D74AEBD71}"/>
              </a:ext>
            </a:extLst>
          </p:cNvPr>
          <p:cNvSpPr txBox="1"/>
          <p:nvPr/>
        </p:nvSpPr>
        <p:spPr>
          <a:xfrm>
            <a:off x="8215499" y="3259894"/>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Project .. </a:t>
            </a:r>
            <a:endParaRPr lang="en-AE" sz="1600" dirty="0">
              <a:solidFill>
                <a:schemeClr val="bg1"/>
              </a:solidFill>
            </a:endParaRPr>
          </a:p>
        </p:txBody>
      </p:sp>
      <p:cxnSp>
        <p:nvCxnSpPr>
          <p:cNvPr id="8" name="Connector: Elbow 7">
            <a:extLst>
              <a:ext uri="{FF2B5EF4-FFF2-40B4-BE49-F238E27FC236}">
                <a16:creationId xmlns:a16="http://schemas.microsoft.com/office/drawing/2014/main" id="{84099FCC-F23C-5032-A3E8-B67AB889B537}"/>
              </a:ext>
            </a:extLst>
          </p:cNvPr>
          <p:cNvCxnSpPr>
            <a:cxnSpLocks/>
            <a:stCxn id="3" idx="2"/>
            <a:endCxn id="4" idx="0"/>
          </p:cNvCxnSpPr>
          <p:nvPr/>
        </p:nvCxnSpPr>
        <p:spPr>
          <a:xfrm rot="5400000">
            <a:off x="6046648" y="2248976"/>
            <a:ext cx="232978"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B9D0A55-8543-D0BD-C970-46DE2477FA4D}"/>
              </a:ext>
            </a:extLst>
          </p:cNvPr>
          <p:cNvCxnSpPr>
            <a:cxnSpLocks/>
            <a:stCxn id="3" idx="2"/>
            <a:endCxn id="6" idx="0"/>
          </p:cNvCxnSpPr>
          <p:nvPr/>
        </p:nvCxnSpPr>
        <p:spPr>
          <a:xfrm rot="16200000" flipH="1">
            <a:off x="7835079" y="2249060"/>
            <a:ext cx="233149" cy="17885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15E66E7-8BB1-086A-B3E8-0FCE5B69F233}"/>
              </a:ext>
            </a:extLst>
          </p:cNvPr>
          <p:cNvCxnSpPr>
            <a:cxnSpLocks/>
            <a:endCxn id="5" idx="0"/>
          </p:cNvCxnSpPr>
          <p:nvPr/>
        </p:nvCxnSpPr>
        <p:spPr>
          <a:xfrm>
            <a:off x="7057395" y="3104404"/>
            <a:ext cx="0" cy="155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FE19263-506E-A4FE-30B1-B492DE7E5225}"/>
              </a:ext>
            </a:extLst>
          </p:cNvPr>
          <p:cNvCxnSpPr>
            <a:cxnSpLocks/>
            <a:endCxn id="3" idx="0"/>
          </p:cNvCxnSpPr>
          <p:nvPr/>
        </p:nvCxnSpPr>
        <p:spPr>
          <a:xfrm>
            <a:off x="7057395" y="2481553"/>
            <a:ext cx="0" cy="206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5EC3D16-FC34-7A18-89A2-08B4115F91B8}"/>
              </a:ext>
            </a:extLst>
          </p:cNvPr>
          <p:cNvSpPr txBox="1"/>
          <p:nvPr/>
        </p:nvSpPr>
        <p:spPr>
          <a:xfrm>
            <a:off x="4246388" y="3902982"/>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4" name="TextBox 13">
            <a:extLst>
              <a:ext uri="{FF2B5EF4-FFF2-40B4-BE49-F238E27FC236}">
                <a16:creationId xmlns:a16="http://schemas.microsoft.com/office/drawing/2014/main" id="{9F693EFC-71AE-4DBC-A6B4-F6CD25C4910E}"/>
              </a:ext>
            </a:extLst>
          </p:cNvPr>
          <p:cNvSpPr txBox="1"/>
          <p:nvPr/>
        </p:nvSpPr>
        <p:spPr>
          <a:xfrm>
            <a:off x="5512681" y="3906689"/>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a:t>
            </a:r>
            <a:endParaRPr lang="en-AE" sz="1600" dirty="0">
              <a:solidFill>
                <a:schemeClr val="bg1"/>
              </a:solidFill>
            </a:endParaRPr>
          </a:p>
        </p:txBody>
      </p:sp>
      <p:sp>
        <p:nvSpPr>
          <p:cNvPr id="15" name="TextBox 14">
            <a:extLst>
              <a:ext uri="{FF2B5EF4-FFF2-40B4-BE49-F238E27FC236}">
                <a16:creationId xmlns:a16="http://schemas.microsoft.com/office/drawing/2014/main" id="{06964CE1-D83D-82D7-55EE-B91A1F929B75}"/>
              </a:ext>
            </a:extLst>
          </p:cNvPr>
          <p:cNvSpPr txBox="1"/>
          <p:nvPr/>
        </p:nvSpPr>
        <p:spPr>
          <a:xfrm>
            <a:off x="6665317" y="3904573"/>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6" name="TextBox 15">
            <a:extLst>
              <a:ext uri="{FF2B5EF4-FFF2-40B4-BE49-F238E27FC236}">
                <a16:creationId xmlns:a16="http://schemas.microsoft.com/office/drawing/2014/main" id="{927DBF0B-8183-F1BB-429B-B00E4F337085}"/>
              </a:ext>
            </a:extLst>
          </p:cNvPr>
          <p:cNvSpPr txBox="1"/>
          <p:nvPr/>
        </p:nvSpPr>
        <p:spPr>
          <a:xfrm>
            <a:off x="7828890" y="3902981"/>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1</a:t>
            </a:r>
            <a:endParaRPr lang="en-AE" sz="1600" dirty="0">
              <a:solidFill>
                <a:schemeClr val="bg1"/>
              </a:solidFill>
            </a:endParaRPr>
          </a:p>
        </p:txBody>
      </p:sp>
      <p:sp>
        <p:nvSpPr>
          <p:cNvPr id="17" name="TextBox 16">
            <a:extLst>
              <a:ext uri="{FF2B5EF4-FFF2-40B4-BE49-F238E27FC236}">
                <a16:creationId xmlns:a16="http://schemas.microsoft.com/office/drawing/2014/main" id="{15372091-E63F-E7A3-7619-D2D427255C80}"/>
              </a:ext>
            </a:extLst>
          </p:cNvPr>
          <p:cNvSpPr txBox="1"/>
          <p:nvPr/>
        </p:nvSpPr>
        <p:spPr>
          <a:xfrm>
            <a:off x="9084247" y="3898800"/>
            <a:ext cx="78415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Team ..</a:t>
            </a:r>
            <a:endParaRPr lang="en-AE" sz="1600" dirty="0">
              <a:solidFill>
                <a:schemeClr val="bg1"/>
              </a:solidFill>
            </a:endParaRPr>
          </a:p>
        </p:txBody>
      </p:sp>
      <p:cxnSp>
        <p:nvCxnSpPr>
          <p:cNvPr id="18" name="Straight Arrow Connector 17">
            <a:extLst>
              <a:ext uri="{FF2B5EF4-FFF2-40B4-BE49-F238E27FC236}">
                <a16:creationId xmlns:a16="http://schemas.microsoft.com/office/drawing/2014/main" id="{1C88C061-F182-D616-6DB4-B8A68E47AE16}"/>
              </a:ext>
            </a:extLst>
          </p:cNvPr>
          <p:cNvCxnSpPr>
            <a:cxnSpLocks/>
            <a:stCxn id="5" idx="2"/>
            <a:endCxn id="15" idx="0"/>
          </p:cNvCxnSpPr>
          <p:nvPr/>
        </p:nvCxnSpPr>
        <p:spPr>
          <a:xfrm>
            <a:off x="7057395" y="3598277"/>
            <a:ext cx="0" cy="306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DC5487CE-1866-510F-D4EB-47C0D0B47801}"/>
              </a:ext>
            </a:extLst>
          </p:cNvPr>
          <p:cNvCxnSpPr>
            <a:cxnSpLocks/>
            <a:stCxn id="4" idx="2"/>
            <a:endCxn id="13" idx="0"/>
          </p:cNvCxnSpPr>
          <p:nvPr/>
        </p:nvCxnSpPr>
        <p:spPr>
          <a:xfrm rot="5400000">
            <a:off x="4801320" y="3435423"/>
            <a:ext cx="304705" cy="6304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71F8914B-4EB1-6EAC-35E6-88FDA991E726}"/>
              </a:ext>
            </a:extLst>
          </p:cNvPr>
          <p:cNvCxnSpPr>
            <a:cxnSpLocks/>
            <a:endCxn id="14" idx="0"/>
          </p:cNvCxnSpPr>
          <p:nvPr/>
        </p:nvCxnSpPr>
        <p:spPr>
          <a:xfrm>
            <a:off x="5268878" y="3750629"/>
            <a:ext cx="635881" cy="156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9682209C-AC88-7C78-F41E-451A17D009A7}"/>
              </a:ext>
            </a:extLst>
          </p:cNvPr>
          <p:cNvCxnSpPr>
            <a:cxnSpLocks/>
            <a:stCxn id="6" idx="2"/>
            <a:endCxn id="16" idx="0"/>
          </p:cNvCxnSpPr>
          <p:nvPr/>
        </p:nvCxnSpPr>
        <p:spPr>
          <a:xfrm rot="5400000">
            <a:off x="8381174" y="3438242"/>
            <a:ext cx="304533" cy="6249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10223D1B-D9CC-A603-526C-6652C9B25061}"/>
              </a:ext>
            </a:extLst>
          </p:cNvPr>
          <p:cNvCxnSpPr>
            <a:cxnSpLocks/>
          </p:cNvCxnSpPr>
          <p:nvPr/>
        </p:nvCxnSpPr>
        <p:spPr>
          <a:xfrm>
            <a:off x="8845912" y="3750629"/>
            <a:ext cx="635881" cy="14817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6F3596C-2952-F416-3440-9889819DE583}"/>
              </a:ext>
            </a:extLst>
          </p:cNvPr>
          <p:cNvSpPr txBox="1"/>
          <p:nvPr/>
        </p:nvSpPr>
        <p:spPr>
          <a:xfrm>
            <a:off x="4638465" y="4678767"/>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Repository </a:t>
            </a:r>
            <a:endParaRPr lang="en-AE" sz="1600" dirty="0">
              <a:solidFill>
                <a:schemeClr val="bg1"/>
              </a:solidFill>
            </a:endParaRPr>
          </a:p>
        </p:txBody>
      </p:sp>
      <p:sp>
        <p:nvSpPr>
          <p:cNvPr id="24" name="TextBox 23">
            <a:extLst>
              <a:ext uri="{FF2B5EF4-FFF2-40B4-BE49-F238E27FC236}">
                <a16:creationId xmlns:a16="http://schemas.microsoft.com/office/drawing/2014/main" id="{058DF96C-A1AA-2220-BF86-15EFFC37D839}"/>
              </a:ext>
            </a:extLst>
          </p:cNvPr>
          <p:cNvSpPr txBox="1"/>
          <p:nvPr/>
        </p:nvSpPr>
        <p:spPr>
          <a:xfrm>
            <a:off x="6426982" y="4673629"/>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Repository  </a:t>
            </a:r>
            <a:endParaRPr lang="en-AE" sz="1600" dirty="0">
              <a:solidFill>
                <a:schemeClr val="bg1"/>
              </a:solidFill>
            </a:endParaRPr>
          </a:p>
        </p:txBody>
      </p:sp>
      <p:sp>
        <p:nvSpPr>
          <p:cNvPr id="25" name="TextBox 24">
            <a:extLst>
              <a:ext uri="{FF2B5EF4-FFF2-40B4-BE49-F238E27FC236}">
                <a16:creationId xmlns:a16="http://schemas.microsoft.com/office/drawing/2014/main" id="{539C84C3-CBE3-1F1F-14B2-7B962B1BDFC8}"/>
              </a:ext>
            </a:extLst>
          </p:cNvPr>
          <p:cNvSpPr txBox="1"/>
          <p:nvPr/>
        </p:nvSpPr>
        <p:spPr>
          <a:xfrm>
            <a:off x="8210031" y="4673629"/>
            <a:ext cx="1260826" cy="338554"/>
          </a:xfrm>
          <a:prstGeom prst="rect">
            <a:avLst/>
          </a:prstGeom>
          <a:solidFill>
            <a:schemeClr val="accent1"/>
          </a:solidFill>
          <a:ln>
            <a:solidFill>
              <a:schemeClr val="tx1"/>
            </a:solidFill>
          </a:ln>
        </p:spPr>
        <p:txBody>
          <a:bodyPr wrap="square" rtlCol="0">
            <a:spAutoFit/>
          </a:bodyPr>
          <a:lstStyle/>
          <a:p>
            <a:pPr algn="ctr"/>
            <a:r>
              <a:rPr lang="en-US" sz="1600" dirty="0">
                <a:solidFill>
                  <a:schemeClr val="bg1"/>
                </a:solidFill>
              </a:rPr>
              <a:t>Repository  </a:t>
            </a:r>
            <a:endParaRPr lang="en-AE" sz="1600" dirty="0">
              <a:solidFill>
                <a:schemeClr val="bg1"/>
              </a:solidFill>
            </a:endParaRPr>
          </a:p>
        </p:txBody>
      </p:sp>
      <p:cxnSp>
        <p:nvCxnSpPr>
          <p:cNvPr id="26" name="Connector: Elbow 25">
            <a:extLst>
              <a:ext uri="{FF2B5EF4-FFF2-40B4-BE49-F238E27FC236}">
                <a16:creationId xmlns:a16="http://schemas.microsoft.com/office/drawing/2014/main" id="{7C0EA8C2-1EEB-FF0B-7779-0C8B61C2633C}"/>
              </a:ext>
            </a:extLst>
          </p:cNvPr>
          <p:cNvCxnSpPr>
            <a:cxnSpLocks/>
            <a:stCxn id="13" idx="2"/>
            <a:endCxn id="23" idx="0"/>
          </p:cNvCxnSpPr>
          <p:nvPr/>
        </p:nvCxnSpPr>
        <p:spPr>
          <a:xfrm rot="16200000" flipH="1">
            <a:off x="4735057" y="4144945"/>
            <a:ext cx="437231" cy="6304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09B4E492-63CB-C720-E7D0-67F2E13B77A2}"/>
              </a:ext>
            </a:extLst>
          </p:cNvPr>
          <p:cNvCxnSpPr>
            <a:cxnSpLocks/>
            <a:stCxn id="14" idx="2"/>
            <a:endCxn id="23" idx="0"/>
          </p:cNvCxnSpPr>
          <p:nvPr/>
        </p:nvCxnSpPr>
        <p:spPr>
          <a:xfrm rot="5400000">
            <a:off x="5370057" y="4144065"/>
            <a:ext cx="433524" cy="6358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3DEE21E-B2BE-2FEF-AAF3-4CEFF3B0A5D6}"/>
              </a:ext>
            </a:extLst>
          </p:cNvPr>
          <p:cNvCxnSpPr>
            <a:cxnSpLocks/>
            <a:stCxn id="15" idx="2"/>
            <a:endCxn id="24" idx="0"/>
          </p:cNvCxnSpPr>
          <p:nvPr/>
        </p:nvCxnSpPr>
        <p:spPr>
          <a:xfrm>
            <a:off x="7057395" y="4243127"/>
            <a:ext cx="0" cy="4305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EC86990E-EF29-F80F-9CB8-0C60A1EB5F46}"/>
              </a:ext>
            </a:extLst>
          </p:cNvPr>
          <p:cNvCxnSpPr>
            <a:cxnSpLocks/>
            <a:stCxn id="16" idx="2"/>
            <a:endCxn id="25" idx="0"/>
          </p:cNvCxnSpPr>
          <p:nvPr/>
        </p:nvCxnSpPr>
        <p:spPr>
          <a:xfrm rot="16200000" flipH="1">
            <a:off x="8314659" y="4147844"/>
            <a:ext cx="432094" cy="61947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210E8781-294F-6662-44E4-2AE2DCAD1DCF}"/>
              </a:ext>
            </a:extLst>
          </p:cNvPr>
          <p:cNvCxnSpPr>
            <a:cxnSpLocks/>
          </p:cNvCxnSpPr>
          <p:nvPr/>
        </p:nvCxnSpPr>
        <p:spPr>
          <a:xfrm rot="5400000">
            <a:off x="8937513" y="4141732"/>
            <a:ext cx="436275" cy="6358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A3B941B-1AB0-932B-897D-A5C51F43AE84}"/>
              </a:ext>
            </a:extLst>
          </p:cNvPr>
          <p:cNvSpPr txBox="1"/>
          <p:nvPr/>
        </p:nvSpPr>
        <p:spPr>
          <a:xfrm>
            <a:off x="5706837" y="5821136"/>
            <a:ext cx="2416628" cy="307777"/>
          </a:xfrm>
          <a:prstGeom prst="rect">
            <a:avLst/>
          </a:prstGeom>
          <a:noFill/>
        </p:spPr>
        <p:txBody>
          <a:bodyPr wrap="square" rtlCol="0">
            <a:spAutoFit/>
          </a:bodyPr>
          <a:lstStyle/>
          <a:p>
            <a:pPr algn="ctr"/>
            <a:r>
              <a:rPr lang="en-US" sz="1400" dirty="0">
                <a:solidFill>
                  <a:schemeClr val="accent1"/>
                </a:solidFill>
                <a:hlinkClick r:id="rId2">
                  <a:extLst>
                    <a:ext uri="{A12FA001-AC4F-418D-AE19-62706E023703}">
                      <ahyp:hlinkClr xmlns:ahyp="http://schemas.microsoft.com/office/drawing/2018/hyperlinkcolor" val="tx"/>
                    </a:ext>
                  </a:extLst>
                </a:hlinkClick>
              </a:rPr>
              <a:t>GitHub teams documentation</a:t>
            </a:r>
            <a:endParaRPr lang="en-AE" sz="1400" dirty="0">
              <a:solidFill>
                <a:schemeClr val="accent1"/>
              </a:solidFill>
            </a:endParaRPr>
          </a:p>
        </p:txBody>
      </p:sp>
      <p:sp>
        <p:nvSpPr>
          <p:cNvPr id="32" name="Text Placeholder 3">
            <a:extLst>
              <a:ext uri="{FF2B5EF4-FFF2-40B4-BE49-F238E27FC236}">
                <a16:creationId xmlns:a16="http://schemas.microsoft.com/office/drawing/2014/main" id="{3D79B899-2E8A-B313-07C6-094D592759F2}"/>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427638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issues </a:t>
            </a:r>
          </a:p>
        </p:txBody>
      </p:sp>
      <p:sp>
        <p:nvSpPr>
          <p:cNvPr id="97" name="Content Placeholder 3">
            <a:extLst>
              <a:ext uri="{FF2B5EF4-FFF2-40B4-BE49-F238E27FC236}">
                <a16:creationId xmlns:a16="http://schemas.microsoft.com/office/drawing/2014/main" id="{2AAF38B1-224B-7EA5-1896-4BAD2589A7BD}"/>
              </a:ext>
            </a:extLst>
          </p:cNvPr>
          <p:cNvSpPr>
            <a:spLocks noGrp="1"/>
          </p:cNvSpPr>
          <p:nvPr>
            <p:ph idx="1"/>
          </p:nvPr>
        </p:nvSpPr>
        <p:spPr>
          <a:xfrm>
            <a:off x="2781300" y="2579451"/>
            <a:ext cx="8769725" cy="3331933"/>
          </a:xfrm>
        </p:spPr>
        <p:txBody>
          <a:bodyPr>
            <a:normAutofit/>
          </a:bodyPr>
          <a:lstStyle/>
          <a:p>
            <a:pPr algn="l"/>
            <a:r>
              <a:rPr lang="en-US" sz="1600" dirty="0">
                <a:latin typeface="arial" panose="020B0604020202020204" pitchFamily="34" charset="0"/>
              </a:rPr>
              <a:t>With issue and pull request templates, you can customize and standardize the information you'd like contributors to include when they open issues and pull requests in your repository. After you create issue and pull request templates in your repository, contributors can use the templates to open issues or describe the proposed changes in their pull requests according to the repository's contributing guidelines.</a:t>
            </a:r>
          </a:p>
          <a:p>
            <a:endParaRPr lang="en-AE" sz="1600" dirty="0">
              <a:latin typeface="arial" panose="020B0604020202020204" pitchFamily="34" charset="0"/>
            </a:endParaRPr>
          </a:p>
        </p:txBody>
      </p:sp>
      <p:sp>
        <p:nvSpPr>
          <p:cNvPr id="3" name="TextBox 2">
            <a:extLst>
              <a:ext uri="{FF2B5EF4-FFF2-40B4-BE49-F238E27FC236}">
                <a16:creationId xmlns:a16="http://schemas.microsoft.com/office/drawing/2014/main" id="{DC57320B-C0E5-9140-46D0-8CD78D7CCBD9}"/>
              </a:ext>
            </a:extLst>
          </p:cNvPr>
          <p:cNvSpPr txBox="1"/>
          <p:nvPr/>
        </p:nvSpPr>
        <p:spPr>
          <a:xfrm>
            <a:off x="5225143" y="5527221"/>
            <a:ext cx="3645353" cy="307777"/>
          </a:xfrm>
          <a:prstGeom prst="rect">
            <a:avLst/>
          </a:prstGeom>
          <a:noFill/>
        </p:spPr>
        <p:txBody>
          <a:bodyPr wrap="square" rtlCol="0">
            <a:spAutoFit/>
          </a:bodyPr>
          <a:lstStyle/>
          <a:p>
            <a:pPr algn="ctr"/>
            <a:r>
              <a:rPr lang="en-US" sz="1400" dirty="0">
                <a:solidFill>
                  <a:schemeClr val="accent1"/>
                </a:solidFill>
                <a:hlinkClick r:id="rId2">
                  <a:extLst>
                    <a:ext uri="{A12FA001-AC4F-418D-AE19-62706E023703}">
                      <ahyp:hlinkClr xmlns:ahyp="http://schemas.microsoft.com/office/drawing/2018/hyperlinkcolor" val="tx"/>
                    </a:ext>
                  </a:extLst>
                </a:hlinkClick>
              </a:rPr>
              <a:t>GitHub issues documentation</a:t>
            </a:r>
            <a:endParaRPr lang="en-AE" sz="1400" dirty="0">
              <a:solidFill>
                <a:schemeClr val="accent1"/>
              </a:solidFill>
            </a:endParaRPr>
          </a:p>
        </p:txBody>
      </p:sp>
      <p:sp>
        <p:nvSpPr>
          <p:cNvPr id="6" name="Text Placeholder 3">
            <a:extLst>
              <a:ext uri="{FF2B5EF4-FFF2-40B4-BE49-F238E27FC236}">
                <a16:creationId xmlns:a16="http://schemas.microsoft.com/office/drawing/2014/main" id="{B67A8071-9B4B-867E-3A36-4AA97CB7A0E3}"/>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388024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Pull requests </a:t>
            </a:r>
          </a:p>
        </p:txBody>
      </p:sp>
      <p:sp>
        <p:nvSpPr>
          <p:cNvPr id="97" name="Content Placeholder 3">
            <a:extLst>
              <a:ext uri="{FF2B5EF4-FFF2-40B4-BE49-F238E27FC236}">
                <a16:creationId xmlns:a16="http://schemas.microsoft.com/office/drawing/2014/main" id="{2AAF38B1-224B-7EA5-1896-4BAD2589A7BD}"/>
              </a:ext>
            </a:extLst>
          </p:cNvPr>
          <p:cNvSpPr>
            <a:spLocks noGrp="1"/>
          </p:cNvSpPr>
          <p:nvPr>
            <p:ph idx="1"/>
          </p:nvPr>
        </p:nvSpPr>
        <p:spPr>
          <a:xfrm>
            <a:off x="2781300" y="2579451"/>
            <a:ext cx="8769725" cy="3331933"/>
          </a:xfrm>
        </p:spPr>
        <p:txBody>
          <a:bodyPr>
            <a:normAutofit/>
          </a:bodyPr>
          <a:lstStyle/>
          <a:p>
            <a:pPr algn="l"/>
            <a:r>
              <a:rPr lang="en-US" sz="1600" dirty="0">
                <a:latin typeface="arial" panose="020B0604020202020204" pitchFamily="34" charset="0"/>
              </a:rPr>
              <a:t>Pull requests let you tell others about changes you've pushed to a branch in a repository on GitHub. Once a pull request is opened, you can discuss and review the potential changes with collaborators and add follow-up commits before your changes are merged into the base branch.</a:t>
            </a:r>
            <a:endParaRPr lang="en-AE" sz="1600" dirty="0">
              <a:latin typeface="arial" panose="020B0604020202020204" pitchFamily="34" charset="0"/>
            </a:endParaRPr>
          </a:p>
        </p:txBody>
      </p:sp>
      <p:sp>
        <p:nvSpPr>
          <p:cNvPr id="3" name="TextBox 2">
            <a:extLst>
              <a:ext uri="{FF2B5EF4-FFF2-40B4-BE49-F238E27FC236}">
                <a16:creationId xmlns:a16="http://schemas.microsoft.com/office/drawing/2014/main" id="{DC57320B-C0E5-9140-46D0-8CD78D7CCBD9}"/>
              </a:ext>
            </a:extLst>
          </p:cNvPr>
          <p:cNvSpPr txBox="1"/>
          <p:nvPr/>
        </p:nvSpPr>
        <p:spPr>
          <a:xfrm>
            <a:off x="5225143" y="5527221"/>
            <a:ext cx="3645353" cy="307777"/>
          </a:xfrm>
          <a:prstGeom prst="rect">
            <a:avLst/>
          </a:prstGeom>
          <a:noFill/>
        </p:spPr>
        <p:txBody>
          <a:bodyPr wrap="square" rtlCol="0">
            <a:spAutoFit/>
          </a:bodyPr>
          <a:lstStyle/>
          <a:p>
            <a:pPr algn="ctr"/>
            <a:r>
              <a:rPr lang="en-US" sz="1400" dirty="0">
                <a:solidFill>
                  <a:schemeClr val="accent1"/>
                </a:solidFill>
                <a:hlinkClick r:id="rId2">
                  <a:extLst>
                    <a:ext uri="{A12FA001-AC4F-418D-AE19-62706E023703}">
                      <ahyp:hlinkClr xmlns:ahyp="http://schemas.microsoft.com/office/drawing/2018/hyperlinkcolor" val="tx"/>
                    </a:ext>
                  </a:extLst>
                </a:hlinkClick>
              </a:rPr>
              <a:t>GitHub pull request</a:t>
            </a:r>
            <a:endParaRPr lang="en-AE" sz="1400" dirty="0">
              <a:solidFill>
                <a:schemeClr val="accent1"/>
              </a:solidFill>
            </a:endParaRPr>
          </a:p>
        </p:txBody>
      </p:sp>
      <p:sp>
        <p:nvSpPr>
          <p:cNvPr id="6" name="Text Placeholder 3">
            <a:extLst>
              <a:ext uri="{FF2B5EF4-FFF2-40B4-BE49-F238E27FC236}">
                <a16:creationId xmlns:a16="http://schemas.microsoft.com/office/drawing/2014/main" id="{B67A8071-9B4B-867E-3A36-4AA97CB7A0E3}"/>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260887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Software Development Life Cycle</a:t>
            </a:r>
          </a:p>
        </p:txBody>
      </p:sp>
      <p:sp>
        <p:nvSpPr>
          <p:cNvPr id="9" name="Text Placeholder 3">
            <a:extLst>
              <a:ext uri="{FF2B5EF4-FFF2-40B4-BE49-F238E27FC236}">
                <a16:creationId xmlns:a16="http://schemas.microsoft.com/office/drawing/2014/main" id="{46B9EF40-8868-4F21-BF1A-6841085D8DFD}"/>
              </a:ext>
            </a:extLst>
          </p:cNvPr>
          <p:cNvSpPr>
            <a:spLocks noGrp="1"/>
          </p:cNvSpPr>
          <p:nvPr>
            <p:ph type="body" sz="quarter" idx="13"/>
          </p:nvPr>
        </p:nvSpPr>
        <p:spPr>
          <a:xfrm>
            <a:off x="-49160" y="1170961"/>
            <a:ext cx="1897626" cy="5106266"/>
          </a:xfrm>
        </p:spPr>
        <p:txBody>
          <a:bodyPr/>
          <a:lstStyle/>
          <a:p>
            <a:r>
              <a:rPr lang="en-US" sz="1800" u="sng" dirty="0">
                <a:solidFill>
                  <a:schemeClr val="accent6">
                    <a:lumMod val="75000"/>
                  </a:schemeClr>
                </a:solidFill>
              </a:rPr>
              <a:t>SDLC</a:t>
            </a:r>
            <a:endParaRPr lang="en-US" sz="1400" dirty="0"/>
          </a:p>
          <a:p>
            <a:r>
              <a:rPr lang="en-US" sz="1400" dirty="0"/>
              <a:t>Static and Dynamic design</a:t>
            </a:r>
          </a:p>
          <a:p>
            <a:r>
              <a:rPr lang="en-US" sz="1400" dirty="0"/>
              <a:t>Architectural Pattern</a:t>
            </a:r>
          </a:p>
          <a:p>
            <a:r>
              <a:rPr lang="en-US" sz="1400" dirty="0"/>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sp>
        <p:nvSpPr>
          <p:cNvPr id="3" name="Rectangle: Rounded Corners 2">
            <a:extLst>
              <a:ext uri="{FF2B5EF4-FFF2-40B4-BE49-F238E27FC236}">
                <a16:creationId xmlns:a16="http://schemas.microsoft.com/office/drawing/2014/main" id="{04AB5A6E-BFBE-7401-70A9-06D2D0A5FFE2}"/>
              </a:ext>
            </a:extLst>
          </p:cNvPr>
          <p:cNvSpPr/>
          <p:nvPr/>
        </p:nvSpPr>
        <p:spPr>
          <a:xfrm>
            <a:off x="5250314" y="1939018"/>
            <a:ext cx="4101194" cy="404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Software Requirements Analysis</a:t>
            </a:r>
            <a:endParaRPr lang="en-AE" dirty="0"/>
          </a:p>
        </p:txBody>
      </p:sp>
      <p:sp>
        <p:nvSpPr>
          <p:cNvPr id="6" name="Rectangle: Rounded Corners 5">
            <a:extLst>
              <a:ext uri="{FF2B5EF4-FFF2-40B4-BE49-F238E27FC236}">
                <a16:creationId xmlns:a16="http://schemas.microsoft.com/office/drawing/2014/main" id="{9CFFE68E-C63C-DACA-0697-563C3CA6020B}"/>
              </a:ext>
            </a:extLst>
          </p:cNvPr>
          <p:cNvSpPr/>
          <p:nvPr/>
        </p:nvSpPr>
        <p:spPr>
          <a:xfrm>
            <a:off x="5733373" y="2746602"/>
            <a:ext cx="3135076" cy="404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Design </a:t>
            </a:r>
            <a:endParaRPr lang="en-AE" dirty="0"/>
          </a:p>
        </p:txBody>
      </p:sp>
      <p:sp>
        <p:nvSpPr>
          <p:cNvPr id="11" name="Rectangle: Rounded Corners 10">
            <a:extLst>
              <a:ext uri="{FF2B5EF4-FFF2-40B4-BE49-F238E27FC236}">
                <a16:creationId xmlns:a16="http://schemas.microsoft.com/office/drawing/2014/main" id="{F65C4E30-A6D7-54E2-2B41-7A1BA428DDF9}"/>
              </a:ext>
            </a:extLst>
          </p:cNvPr>
          <p:cNvSpPr/>
          <p:nvPr/>
        </p:nvSpPr>
        <p:spPr>
          <a:xfrm>
            <a:off x="6088176" y="3554186"/>
            <a:ext cx="2425469" cy="404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Development</a:t>
            </a:r>
            <a:endParaRPr lang="en-AE" dirty="0"/>
          </a:p>
        </p:txBody>
      </p:sp>
      <p:sp>
        <p:nvSpPr>
          <p:cNvPr id="24" name="Rectangle: Rounded Corners 23">
            <a:extLst>
              <a:ext uri="{FF2B5EF4-FFF2-40B4-BE49-F238E27FC236}">
                <a16:creationId xmlns:a16="http://schemas.microsoft.com/office/drawing/2014/main" id="{BEBB7174-E9A2-5C7E-69C0-6914274585B8}"/>
              </a:ext>
            </a:extLst>
          </p:cNvPr>
          <p:cNvSpPr/>
          <p:nvPr/>
        </p:nvSpPr>
        <p:spPr>
          <a:xfrm>
            <a:off x="6281397" y="4361770"/>
            <a:ext cx="2039026" cy="404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Integration</a:t>
            </a:r>
            <a:endParaRPr lang="en-AE" dirty="0"/>
          </a:p>
        </p:txBody>
      </p:sp>
      <p:sp>
        <p:nvSpPr>
          <p:cNvPr id="25" name="Rectangle: Rounded Corners 24">
            <a:extLst>
              <a:ext uri="{FF2B5EF4-FFF2-40B4-BE49-F238E27FC236}">
                <a16:creationId xmlns:a16="http://schemas.microsoft.com/office/drawing/2014/main" id="{7EA835A3-43CB-04E9-A985-0DD0B1AEEE9C}"/>
              </a:ext>
            </a:extLst>
          </p:cNvPr>
          <p:cNvSpPr/>
          <p:nvPr/>
        </p:nvSpPr>
        <p:spPr>
          <a:xfrm>
            <a:off x="6372222" y="5169354"/>
            <a:ext cx="1857375" cy="404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Validation</a:t>
            </a:r>
            <a:endParaRPr lang="en-AE" dirty="0"/>
          </a:p>
        </p:txBody>
      </p:sp>
      <p:cxnSp>
        <p:nvCxnSpPr>
          <p:cNvPr id="74" name="Straight Arrow Connector 73">
            <a:extLst>
              <a:ext uri="{FF2B5EF4-FFF2-40B4-BE49-F238E27FC236}">
                <a16:creationId xmlns:a16="http://schemas.microsoft.com/office/drawing/2014/main" id="{C1162B25-4007-6535-AB85-24ABD76092C5}"/>
              </a:ext>
            </a:extLst>
          </p:cNvPr>
          <p:cNvCxnSpPr>
            <a:stCxn id="3" idx="2"/>
            <a:endCxn id="6" idx="0"/>
          </p:cNvCxnSpPr>
          <p:nvPr/>
        </p:nvCxnSpPr>
        <p:spPr>
          <a:xfrm>
            <a:off x="7300911" y="2343150"/>
            <a:ext cx="0" cy="403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Straight Arrow Connector 75">
            <a:extLst>
              <a:ext uri="{FF2B5EF4-FFF2-40B4-BE49-F238E27FC236}">
                <a16:creationId xmlns:a16="http://schemas.microsoft.com/office/drawing/2014/main" id="{E093F302-2E2F-9643-7BE9-28417E94A9E3}"/>
              </a:ext>
            </a:extLst>
          </p:cNvPr>
          <p:cNvCxnSpPr>
            <a:stCxn id="6" idx="2"/>
            <a:endCxn id="11" idx="0"/>
          </p:cNvCxnSpPr>
          <p:nvPr/>
        </p:nvCxnSpPr>
        <p:spPr>
          <a:xfrm>
            <a:off x="7300911" y="3150734"/>
            <a:ext cx="0" cy="403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6AE52183-8170-BE06-96D0-A176FDE12D9F}"/>
              </a:ext>
            </a:extLst>
          </p:cNvPr>
          <p:cNvCxnSpPr>
            <a:stCxn id="11" idx="2"/>
            <a:endCxn id="24" idx="0"/>
          </p:cNvCxnSpPr>
          <p:nvPr/>
        </p:nvCxnSpPr>
        <p:spPr>
          <a:xfrm flipH="1">
            <a:off x="7300910" y="3958318"/>
            <a:ext cx="1" cy="403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a:extLst>
              <a:ext uri="{FF2B5EF4-FFF2-40B4-BE49-F238E27FC236}">
                <a16:creationId xmlns:a16="http://schemas.microsoft.com/office/drawing/2014/main" id="{DB5B4F88-EE5C-CD23-B7E0-F7C2E9A47BC1}"/>
              </a:ext>
            </a:extLst>
          </p:cNvPr>
          <p:cNvCxnSpPr>
            <a:stCxn id="24" idx="2"/>
            <a:endCxn id="25" idx="0"/>
          </p:cNvCxnSpPr>
          <p:nvPr/>
        </p:nvCxnSpPr>
        <p:spPr>
          <a:xfrm>
            <a:off x="7300910" y="4765902"/>
            <a:ext cx="0" cy="403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76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Static and Dynamic design</a:t>
            </a:r>
          </a:p>
        </p:txBody>
      </p:sp>
      <p:sp>
        <p:nvSpPr>
          <p:cNvPr id="6" name="Text Placeholder 3">
            <a:extLst>
              <a:ext uri="{FF2B5EF4-FFF2-40B4-BE49-F238E27FC236}">
                <a16:creationId xmlns:a16="http://schemas.microsoft.com/office/drawing/2014/main" id="{F15731FC-2310-90E5-F285-91403DD53C2D}"/>
              </a:ext>
            </a:extLst>
          </p:cNvPr>
          <p:cNvSpPr>
            <a:spLocks noGrp="1"/>
          </p:cNvSpPr>
          <p:nvPr>
            <p:ph type="body" sz="quarter" idx="13"/>
          </p:nvPr>
        </p:nvSpPr>
        <p:spPr>
          <a:xfrm>
            <a:off x="-49160" y="1170961"/>
            <a:ext cx="1897626" cy="5106266"/>
          </a:xfrm>
        </p:spPr>
        <p:txBody>
          <a:bodyPr/>
          <a:lstStyle/>
          <a:p>
            <a:r>
              <a:rPr lang="en-US" sz="1400" dirty="0"/>
              <a:t>SDLC</a:t>
            </a:r>
          </a:p>
          <a:p>
            <a:r>
              <a:rPr lang="en-US" u="sng" dirty="0">
                <a:solidFill>
                  <a:schemeClr val="accent6">
                    <a:lumMod val="75000"/>
                  </a:schemeClr>
                </a:solidFill>
              </a:rPr>
              <a:t>Static and Dynamic Design</a:t>
            </a:r>
          </a:p>
          <a:p>
            <a:r>
              <a:rPr lang="en-US" sz="1400" dirty="0"/>
              <a:t>Architectural Pattern</a:t>
            </a:r>
          </a:p>
          <a:p>
            <a:r>
              <a:rPr lang="en-US" sz="1400" dirty="0"/>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sp>
        <p:nvSpPr>
          <p:cNvPr id="11" name="Rectangle: Rounded Corners 10">
            <a:extLst>
              <a:ext uri="{FF2B5EF4-FFF2-40B4-BE49-F238E27FC236}">
                <a16:creationId xmlns:a16="http://schemas.microsoft.com/office/drawing/2014/main" id="{3A13C64E-18A4-96A1-C66E-4557E6E96360}"/>
              </a:ext>
            </a:extLst>
          </p:cNvPr>
          <p:cNvSpPr/>
          <p:nvPr/>
        </p:nvSpPr>
        <p:spPr>
          <a:xfrm>
            <a:off x="6095999" y="1845129"/>
            <a:ext cx="1945821" cy="583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Design</a:t>
            </a:r>
            <a:endParaRPr lang="en-AE" dirty="0"/>
          </a:p>
        </p:txBody>
      </p:sp>
      <p:sp>
        <p:nvSpPr>
          <p:cNvPr id="12" name="Rectangle: Rounded Corners 11">
            <a:extLst>
              <a:ext uri="{FF2B5EF4-FFF2-40B4-BE49-F238E27FC236}">
                <a16:creationId xmlns:a16="http://schemas.microsoft.com/office/drawing/2014/main" id="{A80E783C-9F03-6BC6-F40C-1A477C9607FC}"/>
              </a:ext>
            </a:extLst>
          </p:cNvPr>
          <p:cNvSpPr/>
          <p:nvPr/>
        </p:nvSpPr>
        <p:spPr>
          <a:xfrm>
            <a:off x="4967968" y="2879952"/>
            <a:ext cx="1796538" cy="377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Design </a:t>
            </a:r>
            <a:endParaRPr lang="en-AE" dirty="0"/>
          </a:p>
        </p:txBody>
      </p:sp>
      <p:sp>
        <p:nvSpPr>
          <p:cNvPr id="13" name="Rectangle: Rounded Corners 12">
            <a:extLst>
              <a:ext uri="{FF2B5EF4-FFF2-40B4-BE49-F238E27FC236}">
                <a16:creationId xmlns:a16="http://schemas.microsoft.com/office/drawing/2014/main" id="{FFEE5E21-A550-FE80-9FDC-608D690A5285}"/>
              </a:ext>
            </a:extLst>
          </p:cNvPr>
          <p:cNvSpPr/>
          <p:nvPr/>
        </p:nvSpPr>
        <p:spPr>
          <a:xfrm>
            <a:off x="7325120" y="2884034"/>
            <a:ext cx="1945820" cy="373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level Design </a:t>
            </a:r>
            <a:endParaRPr lang="en-AE" dirty="0"/>
          </a:p>
        </p:txBody>
      </p:sp>
      <p:cxnSp>
        <p:nvCxnSpPr>
          <p:cNvPr id="15" name="Connector: Elbow 14">
            <a:extLst>
              <a:ext uri="{FF2B5EF4-FFF2-40B4-BE49-F238E27FC236}">
                <a16:creationId xmlns:a16="http://schemas.microsoft.com/office/drawing/2014/main" id="{C20D3189-B0FC-9BDE-C511-E876D23F7A8A}"/>
              </a:ext>
            </a:extLst>
          </p:cNvPr>
          <p:cNvCxnSpPr>
            <a:cxnSpLocks/>
            <a:stCxn id="11" idx="2"/>
            <a:endCxn id="12" idx="0"/>
          </p:cNvCxnSpPr>
          <p:nvPr/>
        </p:nvCxnSpPr>
        <p:spPr>
          <a:xfrm rot="5400000">
            <a:off x="6242009" y="2053051"/>
            <a:ext cx="451130" cy="120267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AA5B065E-F04D-A966-D4AD-3A1C5453B91A}"/>
              </a:ext>
            </a:extLst>
          </p:cNvPr>
          <p:cNvCxnSpPr>
            <a:cxnSpLocks/>
            <a:stCxn id="11" idx="2"/>
            <a:endCxn id="13" idx="0"/>
          </p:cNvCxnSpPr>
          <p:nvPr/>
        </p:nvCxnSpPr>
        <p:spPr>
          <a:xfrm rot="16200000" flipH="1">
            <a:off x="7455864" y="2041868"/>
            <a:ext cx="455212" cy="122912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5D0A8567-3FBC-0B49-008B-03F123FEB64D}"/>
              </a:ext>
            </a:extLst>
          </p:cNvPr>
          <p:cNvSpPr txBox="1"/>
          <p:nvPr/>
        </p:nvSpPr>
        <p:spPr>
          <a:xfrm>
            <a:off x="2781299" y="3677093"/>
            <a:ext cx="862420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High level design is related to how the system is designed. What are the components of the system, which components will communicate with which components. It is like the building façade.</a:t>
            </a:r>
          </a:p>
          <a:p>
            <a:endParaRPr lang="en-US" dirty="0"/>
          </a:p>
          <a:p>
            <a:pPr marL="285750" indent="-285750">
              <a:buFont typeface="Arial" panose="020B0604020202020204" pitchFamily="34" charset="0"/>
              <a:buChar char="•"/>
            </a:pPr>
            <a:r>
              <a:rPr lang="en-US" dirty="0"/>
              <a:t> Low level design is related to how the components are build what are the building blocks of each component. It is like the interior design of an apartment. </a:t>
            </a:r>
            <a:endParaRPr lang="en-AE" dirty="0"/>
          </a:p>
        </p:txBody>
      </p:sp>
    </p:spTree>
    <p:extLst>
      <p:ext uri="{BB962C8B-B14F-4D97-AF65-F5344CB8AC3E}">
        <p14:creationId xmlns:p14="http://schemas.microsoft.com/office/powerpoint/2010/main" val="39809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6C1-2106-380A-76B9-081192E900F9}"/>
              </a:ext>
            </a:extLst>
          </p:cNvPr>
          <p:cNvSpPr>
            <a:spLocks noGrp="1"/>
          </p:cNvSpPr>
          <p:nvPr>
            <p:ph type="title"/>
          </p:nvPr>
        </p:nvSpPr>
        <p:spPr/>
        <p:txBody>
          <a:bodyPr/>
          <a:lstStyle/>
          <a:p>
            <a:r>
              <a:rPr lang="en-US" dirty="0">
                <a:solidFill>
                  <a:schemeClr val="accent6">
                    <a:lumMod val="75000"/>
                  </a:schemeClr>
                </a:solidFill>
              </a:rPr>
              <a:t>Static and Dynamic design</a:t>
            </a:r>
            <a:endParaRPr lang="en-AE" dirty="0"/>
          </a:p>
        </p:txBody>
      </p:sp>
      <p:sp>
        <p:nvSpPr>
          <p:cNvPr id="3" name="Content Placeholder 2">
            <a:extLst>
              <a:ext uri="{FF2B5EF4-FFF2-40B4-BE49-F238E27FC236}">
                <a16:creationId xmlns:a16="http://schemas.microsoft.com/office/drawing/2014/main" id="{09D0BA11-5194-004F-886F-152DC1400015}"/>
              </a:ext>
            </a:extLst>
          </p:cNvPr>
          <p:cNvSpPr>
            <a:spLocks noGrp="1"/>
          </p:cNvSpPr>
          <p:nvPr>
            <p:ph idx="1"/>
          </p:nvPr>
        </p:nvSpPr>
        <p:spPr/>
        <p:txBody>
          <a:bodyPr/>
          <a:lstStyle/>
          <a:p>
            <a:r>
              <a:rPr lang="en-US" dirty="0"/>
              <a:t>Dynamic design answers the question when?. When this component is going to communicate to this component. It is based on an operating system.</a:t>
            </a:r>
          </a:p>
          <a:p>
            <a:r>
              <a:rPr lang="en-US" dirty="0"/>
              <a:t>Dynamic design determines all the dynamic information about the system components. When these components are being called, The execution time of this components and the priority of these components. </a:t>
            </a:r>
          </a:p>
        </p:txBody>
      </p:sp>
      <p:sp>
        <p:nvSpPr>
          <p:cNvPr id="5" name="Text Placeholder 3">
            <a:extLst>
              <a:ext uri="{FF2B5EF4-FFF2-40B4-BE49-F238E27FC236}">
                <a16:creationId xmlns:a16="http://schemas.microsoft.com/office/drawing/2014/main" id="{7543D0E8-59CF-6676-45C0-5CFA016C9265}"/>
              </a:ext>
            </a:extLst>
          </p:cNvPr>
          <p:cNvSpPr>
            <a:spLocks noGrp="1"/>
          </p:cNvSpPr>
          <p:nvPr>
            <p:ph type="body" sz="quarter" idx="13"/>
          </p:nvPr>
        </p:nvSpPr>
        <p:spPr>
          <a:xfrm>
            <a:off x="-49160" y="1170961"/>
            <a:ext cx="1897626" cy="5106266"/>
          </a:xfrm>
        </p:spPr>
        <p:txBody>
          <a:bodyPr/>
          <a:lstStyle/>
          <a:p>
            <a:r>
              <a:rPr lang="en-US" sz="1400" dirty="0"/>
              <a:t>SDLC</a:t>
            </a:r>
          </a:p>
          <a:p>
            <a:r>
              <a:rPr lang="en-US" u="sng" dirty="0">
                <a:solidFill>
                  <a:schemeClr val="accent6">
                    <a:lumMod val="75000"/>
                  </a:schemeClr>
                </a:solidFill>
              </a:rPr>
              <a:t>Static and Dynamic Design</a:t>
            </a:r>
          </a:p>
          <a:p>
            <a:r>
              <a:rPr lang="en-US" sz="1400" dirty="0"/>
              <a:t>Architectural Pattern</a:t>
            </a:r>
          </a:p>
          <a:p>
            <a:r>
              <a:rPr lang="en-US" sz="1400" dirty="0"/>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198988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6C1-2106-380A-76B9-081192E900F9}"/>
              </a:ext>
            </a:extLst>
          </p:cNvPr>
          <p:cNvSpPr>
            <a:spLocks noGrp="1"/>
          </p:cNvSpPr>
          <p:nvPr>
            <p:ph type="title"/>
          </p:nvPr>
        </p:nvSpPr>
        <p:spPr/>
        <p:txBody>
          <a:bodyPr/>
          <a:lstStyle/>
          <a:p>
            <a:r>
              <a:rPr lang="en-US" dirty="0">
                <a:solidFill>
                  <a:schemeClr val="accent6">
                    <a:lumMod val="75000"/>
                  </a:schemeClr>
                </a:solidFill>
              </a:rPr>
              <a:t>Architectural Pattern</a:t>
            </a:r>
          </a:p>
        </p:txBody>
      </p:sp>
      <p:sp>
        <p:nvSpPr>
          <p:cNvPr id="3" name="Content Placeholder 2">
            <a:extLst>
              <a:ext uri="{FF2B5EF4-FFF2-40B4-BE49-F238E27FC236}">
                <a16:creationId xmlns:a16="http://schemas.microsoft.com/office/drawing/2014/main" id="{09D0BA11-5194-004F-886F-152DC1400015}"/>
              </a:ext>
            </a:extLst>
          </p:cNvPr>
          <p:cNvSpPr>
            <a:spLocks noGrp="1"/>
          </p:cNvSpPr>
          <p:nvPr>
            <p:ph idx="1"/>
          </p:nvPr>
        </p:nvSpPr>
        <p:spPr>
          <a:xfrm>
            <a:off x="2781299" y="2374102"/>
            <a:ext cx="9039225" cy="2259018"/>
          </a:xfrm>
        </p:spPr>
        <p:txBody>
          <a:bodyPr/>
          <a:lstStyle/>
          <a:p>
            <a:pPr marL="457200" indent="-457200">
              <a:buFont typeface="+mj-lt"/>
              <a:buAutoNum type="arabicPeriod"/>
            </a:pPr>
            <a:r>
              <a:rPr lang="en-US" dirty="0"/>
              <a:t>Layered Architecture</a:t>
            </a:r>
          </a:p>
          <a:p>
            <a:pPr marL="457200" indent="-457200">
              <a:buFont typeface="+mj-lt"/>
              <a:buAutoNum type="arabicPeriod"/>
            </a:pPr>
            <a:r>
              <a:rPr lang="en-US" dirty="0"/>
              <a:t>Event triggered </a:t>
            </a:r>
          </a:p>
          <a:p>
            <a:pPr marL="457200" indent="-457200">
              <a:buFont typeface="+mj-lt"/>
              <a:buAutoNum type="arabicPeriod"/>
            </a:pPr>
            <a:r>
              <a:rPr lang="en-US" dirty="0"/>
              <a:t>Microservice </a:t>
            </a:r>
          </a:p>
          <a:p>
            <a:pPr marL="0" indent="0">
              <a:buNone/>
            </a:pPr>
            <a:endParaRPr lang="en-US" dirty="0"/>
          </a:p>
        </p:txBody>
      </p:sp>
      <p:sp>
        <p:nvSpPr>
          <p:cNvPr id="5" name="Text Placeholder 3">
            <a:extLst>
              <a:ext uri="{FF2B5EF4-FFF2-40B4-BE49-F238E27FC236}">
                <a16:creationId xmlns:a16="http://schemas.microsoft.com/office/drawing/2014/main" id="{7543D0E8-59CF-6676-45C0-5CFA016C9265}"/>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u="sng" dirty="0">
                <a:solidFill>
                  <a:schemeClr val="accent6">
                    <a:lumMod val="75000"/>
                  </a:schemeClr>
                </a:solidFill>
              </a:rPr>
              <a:t>Architectural Pattern</a:t>
            </a:r>
          </a:p>
          <a:p>
            <a:r>
              <a:rPr lang="en-US" sz="1400" dirty="0"/>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sp>
        <p:nvSpPr>
          <p:cNvPr id="4" name="Right Brace 3">
            <a:extLst>
              <a:ext uri="{FF2B5EF4-FFF2-40B4-BE49-F238E27FC236}">
                <a16:creationId xmlns:a16="http://schemas.microsoft.com/office/drawing/2014/main" id="{BF39739B-A278-0051-9980-531813D5195D}"/>
              </a:ext>
            </a:extLst>
          </p:cNvPr>
          <p:cNvSpPr/>
          <p:nvPr/>
        </p:nvSpPr>
        <p:spPr>
          <a:xfrm>
            <a:off x="6057900" y="2522764"/>
            <a:ext cx="232682" cy="906236"/>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E"/>
          </a:p>
        </p:txBody>
      </p:sp>
      <p:sp>
        <p:nvSpPr>
          <p:cNvPr id="6" name="TextBox 5">
            <a:extLst>
              <a:ext uri="{FF2B5EF4-FFF2-40B4-BE49-F238E27FC236}">
                <a16:creationId xmlns:a16="http://schemas.microsoft.com/office/drawing/2014/main" id="{8D1119CC-A169-387C-F455-67C07A24F7E3}"/>
              </a:ext>
            </a:extLst>
          </p:cNvPr>
          <p:cNvSpPr txBox="1"/>
          <p:nvPr/>
        </p:nvSpPr>
        <p:spPr>
          <a:xfrm>
            <a:off x="6429375" y="2792186"/>
            <a:ext cx="2204358" cy="523220"/>
          </a:xfrm>
          <a:prstGeom prst="rect">
            <a:avLst/>
          </a:prstGeom>
          <a:noFill/>
        </p:spPr>
        <p:txBody>
          <a:bodyPr wrap="square" rtlCol="0">
            <a:spAutoFit/>
          </a:bodyPr>
          <a:lstStyle/>
          <a:p>
            <a:r>
              <a:rPr lang="en-US" sz="1400" dirty="0"/>
              <a:t>Most widely used in Embedded</a:t>
            </a:r>
            <a:endParaRPr lang="en-AE" sz="1400" dirty="0"/>
          </a:p>
        </p:txBody>
      </p:sp>
    </p:spTree>
    <p:extLst>
      <p:ext uri="{BB962C8B-B14F-4D97-AF65-F5344CB8AC3E}">
        <p14:creationId xmlns:p14="http://schemas.microsoft.com/office/powerpoint/2010/main" val="300220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6C1-2106-380A-76B9-081192E900F9}"/>
              </a:ext>
            </a:extLst>
          </p:cNvPr>
          <p:cNvSpPr>
            <a:spLocks noGrp="1"/>
          </p:cNvSpPr>
          <p:nvPr>
            <p:ph type="title"/>
          </p:nvPr>
        </p:nvSpPr>
        <p:spPr/>
        <p:txBody>
          <a:bodyPr/>
          <a:lstStyle/>
          <a:p>
            <a:r>
              <a:rPr lang="en-US" dirty="0">
                <a:solidFill>
                  <a:schemeClr val="accent6">
                    <a:lumMod val="75000"/>
                  </a:schemeClr>
                </a:solidFill>
              </a:rPr>
              <a:t>Layered Architecture</a:t>
            </a:r>
          </a:p>
        </p:txBody>
      </p:sp>
      <p:sp>
        <p:nvSpPr>
          <p:cNvPr id="5" name="Text Placeholder 3">
            <a:extLst>
              <a:ext uri="{FF2B5EF4-FFF2-40B4-BE49-F238E27FC236}">
                <a16:creationId xmlns:a16="http://schemas.microsoft.com/office/drawing/2014/main" id="{7543D0E8-59CF-6676-45C0-5CFA016C9265}"/>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u="sng" dirty="0">
                <a:solidFill>
                  <a:schemeClr val="accent6">
                    <a:lumMod val="75000"/>
                  </a:schemeClr>
                </a:solidFill>
              </a:rPr>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sp>
        <p:nvSpPr>
          <p:cNvPr id="9" name="Rounded Rectangle 3">
            <a:extLst>
              <a:ext uri="{FF2B5EF4-FFF2-40B4-BE49-F238E27FC236}">
                <a16:creationId xmlns:a16="http://schemas.microsoft.com/office/drawing/2014/main" id="{7FED5506-ED29-0200-CE12-337E1496B718}"/>
              </a:ext>
            </a:extLst>
          </p:cNvPr>
          <p:cNvSpPr/>
          <p:nvPr/>
        </p:nvSpPr>
        <p:spPr>
          <a:xfrm>
            <a:off x="4675407" y="2257919"/>
            <a:ext cx="1551215" cy="48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Layer</a:t>
            </a:r>
            <a:endParaRPr lang="en-EG" dirty="0"/>
          </a:p>
        </p:txBody>
      </p:sp>
      <p:sp>
        <p:nvSpPr>
          <p:cNvPr id="12" name="Rounded Rectangle 7">
            <a:extLst>
              <a:ext uri="{FF2B5EF4-FFF2-40B4-BE49-F238E27FC236}">
                <a16:creationId xmlns:a16="http://schemas.microsoft.com/office/drawing/2014/main" id="{1A837F9B-84BD-EC9E-9929-E86200FBF8AB}"/>
              </a:ext>
            </a:extLst>
          </p:cNvPr>
          <p:cNvSpPr/>
          <p:nvPr/>
        </p:nvSpPr>
        <p:spPr>
          <a:xfrm>
            <a:off x="3709488" y="2224881"/>
            <a:ext cx="594504" cy="282728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dirty="0"/>
              <a:t>LIB</a:t>
            </a:r>
          </a:p>
        </p:txBody>
      </p:sp>
      <p:sp>
        <p:nvSpPr>
          <p:cNvPr id="24" name="Rounded Rectangle 3">
            <a:extLst>
              <a:ext uri="{FF2B5EF4-FFF2-40B4-BE49-F238E27FC236}">
                <a16:creationId xmlns:a16="http://schemas.microsoft.com/office/drawing/2014/main" id="{AC249A04-61E2-7B44-1E21-B695A2C86D28}"/>
              </a:ext>
            </a:extLst>
          </p:cNvPr>
          <p:cNvSpPr/>
          <p:nvPr/>
        </p:nvSpPr>
        <p:spPr>
          <a:xfrm>
            <a:off x="4675406" y="2984666"/>
            <a:ext cx="1551215" cy="48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endParaRPr lang="en-EG" dirty="0"/>
          </a:p>
        </p:txBody>
      </p:sp>
      <p:sp>
        <p:nvSpPr>
          <p:cNvPr id="25" name="Rounded Rectangle 3">
            <a:extLst>
              <a:ext uri="{FF2B5EF4-FFF2-40B4-BE49-F238E27FC236}">
                <a16:creationId xmlns:a16="http://schemas.microsoft.com/office/drawing/2014/main" id="{E6084330-3925-F62B-5EE8-A038198BE130}"/>
              </a:ext>
            </a:extLst>
          </p:cNvPr>
          <p:cNvSpPr/>
          <p:nvPr/>
        </p:nvSpPr>
        <p:spPr>
          <a:xfrm>
            <a:off x="4675405" y="3711413"/>
            <a:ext cx="1551215" cy="48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 Layer</a:t>
            </a:r>
            <a:endParaRPr lang="en-EG" dirty="0"/>
          </a:p>
        </p:txBody>
      </p:sp>
      <p:sp>
        <p:nvSpPr>
          <p:cNvPr id="26" name="Rounded Rectangle 3">
            <a:extLst>
              <a:ext uri="{FF2B5EF4-FFF2-40B4-BE49-F238E27FC236}">
                <a16:creationId xmlns:a16="http://schemas.microsoft.com/office/drawing/2014/main" id="{BEAA6EB2-5E14-69FF-3B9E-71F4CA894275}"/>
              </a:ext>
            </a:extLst>
          </p:cNvPr>
          <p:cNvSpPr/>
          <p:nvPr/>
        </p:nvSpPr>
        <p:spPr>
          <a:xfrm>
            <a:off x="4675404" y="4439016"/>
            <a:ext cx="1551215" cy="48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MCAL Layer</a:t>
            </a:r>
            <a:endParaRPr lang="en-EG" dirty="0"/>
          </a:p>
        </p:txBody>
      </p:sp>
      <p:sp>
        <p:nvSpPr>
          <p:cNvPr id="28" name="TextBox 27">
            <a:extLst>
              <a:ext uri="{FF2B5EF4-FFF2-40B4-BE49-F238E27FC236}">
                <a16:creationId xmlns:a16="http://schemas.microsoft.com/office/drawing/2014/main" id="{C81A3374-87D3-BFBD-B48A-4E9BB34C69D0}"/>
              </a:ext>
            </a:extLst>
          </p:cNvPr>
          <p:cNvSpPr txBox="1"/>
          <p:nvPr/>
        </p:nvSpPr>
        <p:spPr>
          <a:xfrm>
            <a:off x="6598038" y="2347849"/>
            <a:ext cx="3390963" cy="307777"/>
          </a:xfrm>
          <a:prstGeom prst="rect">
            <a:avLst/>
          </a:prstGeom>
          <a:noFill/>
        </p:spPr>
        <p:txBody>
          <a:bodyPr wrap="square" rtlCol="0">
            <a:spAutoFit/>
          </a:bodyPr>
          <a:lstStyle/>
          <a:p>
            <a:pPr algn="ctr"/>
            <a:r>
              <a:rPr lang="en-US" sz="1400"/>
              <a:t>I</a:t>
            </a:r>
            <a:r>
              <a:rPr lang="en-EG" sz="1400"/>
              <a:t>ncludes function calls to down layers</a:t>
            </a:r>
            <a:r>
              <a:rPr lang="en-US" sz="1400"/>
              <a:t> (main)</a:t>
            </a:r>
            <a:endParaRPr lang="en-EG" sz="1400" dirty="0"/>
          </a:p>
        </p:txBody>
      </p:sp>
      <p:cxnSp>
        <p:nvCxnSpPr>
          <p:cNvPr id="30" name="Straight Arrow Connector 29">
            <a:extLst>
              <a:ext uri="{FF2B5EF4-FFF2-40B4-BE49-F238E27FC236}">
                <a16:creationId xmlns:a16="http://schemas.microsoft.com/office/drawing/2014/main" id="{7B639C9E-3114-4E1B-6FF7-1DA722EB109D}"/>
              </a:ext>
            </a:extLst>
          </p:cNvPr>
          <p:cNvCxnSpPr>
            <a:cxnSpLocks/>
            <a:stCxn id="9" idx="3"/>
            <a:endCxn id="28" idx="1"/>
          </p:cNvCxnSpPr>
          <p:nvPr/>
        </p:nvCxnSpPr>
        <p:spPr>
          <a:xfrm>
            <a:off x="6226622" y="2501738"/>
            <a:ext cx="3714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0D5B046-F533-CE0D-380B-7ED30BD47629}"/>
              </a:ext>
            </a:extLst>
          </p:cNvPr>
          <p:cNvCxnSpPr>
            <a:stCxn id="9" idx="2"/>
            <a:endCxn id="24" idx="0"/>
          </p:cNvCxnSpPr>
          <p:nvPr/>
        </p:nvCxnSpPr>
        <p:spPr>
          <a:xfrm flipH="1">
            <a:off x="5451014" y="2745557"/>
            <a:ext cx="1" cy="239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B943BDB6-35D7-4FC6-A4F8-97A9DDACFCC8}"/>
              </a:ext>
            </a:extLst>
          </p:cNvPr>
          <p:cNvCxnSpPr>
            <a:stCxn id="24" idx="2"/>
            <a:endCxn id="25" idx="0"/>
          </p:cNvCxnSpPr>
          <p:nvPr/>
        </p:nvCxnSpPr>
        <p:spPr>
          <a:xfrm flipH="1">
            <a:off x="5451013" y="3472304"/>
            <a:ext cx="1" cy="239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6878A5B-8B30-3286-05D5-F8CFA926A8DC}"/>
              </a:ext>
            </a:extLst>
          </p:cNvPr>
          <p:cNvCxnSpPr>
            <a:stCxn id="25" idx="2"/>
            <a:endCxn id="26" idx="0"/>
          </p:cNvCxnSpPr>
          <p:nvPr/>
        </p:nvCxnSpPr>
        <p:spPr>
          <a:xfrm flipH="1">
            <a:off x="5451012" y="4199051"/>
            <a:ext cx="1" cy="239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FA67D2FF-59BF-44C5-DA0B-EAC4A22CF74C}"/>
              </a:ext>
            </a:extLst>
          </p:cNvPr>
          <p:cNvSpPr txBox="1"/>
          <p:nvPr/>
        </p:nvSpPr>
        <p:spPr>
          <a:xfrm>
            <a:off x="6598038" y="2962674"/>
            <a:ext cx="3631808" cy="523220"/>
          </a:xfrm>
          <a:prstGeom prst="rect">
            <a:avLst/>
          </a:prstGeom>
          <a:noFill/>
        </p:spPr>
        <p:txBody>
          <a:bodyPr wrap="square" rtlCol="0">
            <a:spAutoFit/>
          </a:bodyPr>
          <a:lstStyle/>
          <a:p>
            <a:pPr algn="ctr"/>
            <a:r>
              <a:rPr lang="en-US" sz="1400" dirty="0"/>
              <a:t>Contain the OS or any other service (Communication manager, NVM manger)</a:t>
            </a:r>
            <a:endParaRPr lang="en-EG" sz="1400" dirty="0"/>
          </a:p>
        </p:txBody>
      </p:sp>
      <p:cxnSp>
        <p:nvCxnSpPr>
          <p:cNvPr id="44" name="Straight Arrow Connector 43">
            <a:extLst>
              <a:ext uri="{FF2B5EF4-FFF2-40B4-BE49-F238E27FC236}">
                <a16:creationId xmlns:a16="http://schemas.microsoft.com/office/drawing/2014/main" id="{B187929A-3F53-9E34-618B-6190F420EFE0}"/>
              </a:ext>
            </a:extLst>
          </p:cNvPr>
          <p:cNvCxnSpPr>
            <a:cxnSpLocks/>
            <a:stCxn id="24" idx="3"/>
            <a:endCxn id="41" idx="1"/>
          </p:cNvCxnSpPr>
          <p:nvPr/>
        </p:nvCxnSpPr>
        <p:spPr>
          <a:xfrm flipV="1">
            <a:off x="6226621" y="3224284"/>
            <a:ext cx="371417" cy="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52CFC3-A23E-27CC-A0D9-03EB76805D77}"/>
              </a:ext>
            </a:extLst>
          </p:cNvPr>
          <p:cNvSpPr txBox="1"/>
          <p:nvPr/>
        </p:nvSpPr>
        <p:spPr>
          <a:xfrm>
            <a:off x="6598034" y="3580369"/>
            <a:ext cx="3848029" cy="738664"/>
          </a:xfrm>
          <a:prstGeom prst="rect">
            <a:avLst/>
          </a:prstGeom>
          <a:noFill/>
        </p:spPr>
        <p:txBody>
          <a:bodyPr wrap="square" rtlCol="0">
            <a:spAutoFit/>
          </a:bodyPr>
          <a:lstStyle/>
          <a:p>
            <a:pPr algn="ctr"/>
            <a:r>
              <a:rPr lang="en-EG" sz="1400" dirty="0"/>
              <a:t>Implementation of software drivers of any peripheral outside the microcontorller ex: motor, display , ..</a:t>
            </a:r>
          </a:p>
        </p:txBody>
      </p:sp>
      <p:cxnSp>
        <p:nvCxnSpPr>
          <p:cNvPr id="50" name="Straight Arrow Connector 49">
            <a:extLst>
              <a:ext uri="{FF2B5EF4-FFF2-40B4-BE49-F238E27FC236}">
                <a16:creationId xmlns:a16="http://schemas.microsoft.com/office/drawing/2014/main" id="{97FAB6D8-93A0-7CDB-3B9F-8F2BFEC2109E}"/>
              </a:ext>
            </a:extLst>
          </p:cNvPr>
          <p:cNvCxnSpPr>
            <a:stCxn id="25" idx="3"/>
            <a:endCxn id="48" idx="1"/>
          </p:cNvCxnSpPr>
          <p:nvPr/>
        </p:nvCxnSpPr>
        <p:spPr>
          <a:xfrm flipV="1">
            <a:off x="6226620" y="3949701"/>
            <a:ext cx="371414" cy="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2D744E-2E3C-5779-D1DF-C2E9E55D0D1E}"/>
              </a:ext>
            </a:extLst>
          </p:cNvPr>
          <p:cNvSpPr txBox="1"/>
          <p:nvPr/>
        </p:nvSpPr>
        <p:spPr>
          <a:xfrm>
            <a:off x="6598032" y="4313503"/>
            <a:ext cx="3848029" cy="738664"/>
          </a:xfrm>
          <a:prstGeom prst="rect">
            <a:avLst/>
          </a:prstGeom>
          <a:noFill/>
        </p:spPr>
        <p:txBody>
          <a:bodyPr wrap="square" rtlCol="0">
            <a:spAutoFit/>
          </a:bodyPr>
          <a:lstStyle/>
          <a:p>
            <a:pPr algn="ctr"/>
            <a:r>
              <a:rPr lang="en-EG" sz="1400" dirty="0"/>
              <a:t>Implementation of software drivers of any peripheral inside the microcontorller ex: ADC, Timers , ..</a:t>
            </a:r>
          </a:p>
        </p:txBody>
      </p:sp>
      <p:cxnSp>
        <p:nvCxnSpPr>
          <p:cNvPr id="55" name="Straight Arrow Connector 54">
            <a:extLst>
              <a:ext uri="{FF2B5EF4-FFF2-40B4-BE49-F238E27FC236}">
                <a16:creationId xmlns:a16="http://schemas.microsoft.com/office/drawing/2014/main" id="{AFB47D7E-785F-AFE0-7FDB-133A5639B40F}"/>
              </a:ext>
            </a:extLst>
          </p:cNvPr>
          <p:cNvCxnSpPr>
            <a:stCxn id="26" idx="3"/>
            <a:endCxn id="53" idx="1"/>
          </p:cNvCxnSpPr>
          <p:nvPr/>
        </p:nvCxnSpPr>
        <p:spPr>
          <a:xfrm>
            <a:off x="6226619" y="4682835"/>
            <a:ext cx="371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67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6C1-2106-380A-76B9-081192E900F9}"/>
              </a:ext>
            </a:extLst>
          </p:cNvPr>
          <p:cNvSpPr>
            <a:spLocks noGrp="1"/>
          </p:cNvSpPr>
          <p:nvPr>
            <p:ph type="title"/>
          </p:nvPr>
        </p:nvSpPr>
        <p:spPr/>
        <p:txBody>
          <a:bodyPr/>
          <a:lstStyle/>
          <a:p>
            <a:r>
              <a:rPr lang="en-US" dirty="0">
                <a:solidFill>
                  <a:schemeClr val="accent6">
                    <a:lumMod val="75000"/>
                  </a:schemeClr>
                </a:solidFill>
              </a:rPr>
              <a:t>Layered Architecture</a:t>
            </a:r>
          </a:p>
        </p:txBody>
      </p:sp>
      <p:sp>
        <p:nvSpPr>
          <p:cNvPr id="5" name="Text Placeholder 3">
            <a:extLst>
              <a:ext uri="{FF2B5EF4-FFF2-40B4-BE49-F238E27FC236}">
                <a16:creationId xmlns:a16="http://schemas.microsoft.com/office/drawing/2014/main" id="{7543D0E8-59CF-6676-45C0-5CFA016C9265}"/>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u="sng" dirty="0">
                <a:solidFill>
                  <a:schemeClr val="accent6">
                    <a:lumMod val="75000"/>
                  </a:schemeClr>
                </a:solidFill>
              </a:rPr>
              <a:t>Layered Architecture</a:t>
            </a:r>
          </a:p>
          <a:p>
            <a:r>
              <a:rPr lang="en-US" sz="1400" dirty="0"/>
              <a:t>GitHub</a:t>
            </a:r>
          </a:p>
          <a:p>
            <a:pPr marL="0" indent="0">
              <a:buNone/>
            </a:pPr>
            <a:endParaRPr lang="en-US" sz="1600" dirty="0"/>
          </a:p>
          <a:p>
            <a:endParaRPr lang="en-US" sz="1600" dirty="0"/>
          </a:p>
          <a:p>
            <a:endParaRPr lang="en-US" sz="1400" dirty="0"/>
          </a:p>
          <a:p>
            <a:endParaRPr lang="en-US" sz="1600" dirty="0"/>
          </a:p>
          <a:p>
            <a:endParaRPr lang="en-US" sz="1600" dirty="0"/>
          </a:p>
        </p:txBody>
      </p:sp>
      <p:pic>
        <p:nvPicPr>
          <p:cNvPr id="4" name="Picture 3" descr="Graphical user interface, application&#10;&#10;Description automatically generated">
            <a:extLst>
              <a:ext uri="{FF2B5EF4-FFF2-40B4-BE49-F238E27FC236}">
                <a16:creationId xmlns:a16="http://schemas.microsoft.com/office/drawing/2014/main" id="{E6B96320-00DB-D6C6-238B-16E18C807448}"/>
              </a:ext>
            </a:extLst>
          </p:cNvPr>
          <p:cNvPicPr>
            <a:picLocks noChangeAspect="1"/>
          </p:cNvPicPr>
          <p:nvPr/>
        </p:nvPicPr>
        <p:blipFill>
          <a:blip r:embed="rId2"/>
          <a:stretch>
            <a:fillRect/>
          </a:stretch>
        </p:blipFill>
        <p:spPr>
          <a:xfrm>
            <a:off x="3831430" y="2224881"/>
            <a:ext cx="6938963" cy="3280655"/>
          </a:xfrm>
          <a:prstGeom prst="rect">
            <a:avLst/>
          </a:prstGeom>
        </p:spPr>
      </p:pic>
    </p:spTree>
    <p:extLst>
      <p:ext uri="{BB962C8B-B14F-4D97-AF65-F5344CB8AC3E}">
        <p14:creationId xmlns:p14="http://schemas.microsoft.com/office/powerpoint/2010/main" val="232600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a:t>
            </a:r>
          </a:p>
        </p:txBody>
      </p:sp>
      <p:sp>
        <p:nvSpPr>
          <p:cNvPr id="5" name="Content Placeholder 3">
            <a:extLst>
              <a:ext uri="{FF2B5EF4-FFF2-40B4-BE49-F238E27FC236}">
                <a16:creationId xmlns:a16="http://schemas.microsoft.com/office/drawing/2014/main" id="{34063BED-3201-5401-1748-1A8C1B8890A8}"/>
              </a:ext>
            </a:extLst>
          </p:cNvPr>
          <p:cNvSpPr>
            <a:spLocks noGrp="1"/>
          </p:cNvSpPr>
          <p:nvPr>
            <p:ph idx="1"/>
          </p:nvPr>
        </p:nvSpPr>
        <p:spPr>
          <a:xfrm>
            <a:off x="2781299" y="2374102"/>
            <a:ext cx="9039225" cy="3541714"/>
          </a:xfrm>
        </p:spPr>
        <p:txBody>
          <a:bodyPr>
            <a:normAutofit/>
          </a:bodyPr>
          <a:lstStyle/>
          <a:p>
            <a:r>
              <a:rPr lang="en-US" sz="1800" b="0" i="0" dirty="0">
                <a:effectLst/>
                <a:latin typeface="arial" panose="020B0604020202020204" pitchFamily="34" charset="0"/>
              </a:rPr>
              <a:t>GitHub, is an Internet hosting service for software development and version control using Git. It provides the distributed version control of Git plus access control, bug tracking, software feature requests, task management, continuous integration, and wikis for every project.</a:t>
            </a:r>
            <a:endParaRPr lang="en-AE" sz="1800" dirty="0"/>
          </a:p>
        </p:txBody>
      </p:sp>
      <p:sp>
        <p:nvSpPr>
          <p:cNvPr id="6" name="Text Placeholder 3">
            <a:extLst>
              <a:ext uri="{FF2B5EF4-FFF2-40B4-BE49-F238E27FC236}">
                <a16:creationId xmlns:a16="http://schemas.microsoft.com/office/drawing/2014/main" id="{42553786-DBD0-CF5B-7295-E8B8666CA3C1}"/>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12522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EA0-2D6A-4DFA-9217-4A69A72729E4}"/>
              </a:ext>
            </a:extLst>
          </p:cNvPr>
          <p:cNvSpPr>
            <a:spLocks noGrp="1"/>
          </p:cNvSpPr>
          <p:nvPr>
            <p:ph type="title"/>
          </p:nvPr>
        </p:nvSpPr>
        <p:spPr>
          <a:xfrm>
            <a:off x="2781300" y="911626"/>
            <a:ext cx="9039224" cy="1133475"/>
          </a:xfrm>
        </p:spPr>
        <p:txBody>
          <a:bodyPr/>
          <a:lstStyle/>
          <a:p>
            <a:r>
              <a:rPr lang="en-US" dirty="0">
                <a:solidFill>
                  <a:schemeClr val="accent6">
                    <a:lumMod val="75000"/>
                  </a:schemeClr>
                </a:solidFill>
              </a:rPr>
              <a:t>GitHub Organization </a:t>
            </a:r>
          </a:p>
        </p:txBody>
      </p:sp>
      <p:sp>
        <p:nvSpPr>
          <p:cNvPr id="97" name="Content Placeholder 3">
            <a:extLst>
              <a:ext uri="{FF2B5EF4-FFF2-40B4-BE49-F238E27FC236}">
                <a16:creationId xmlns:a16="http://schemas.microsoft.com/office/drawing/2014/main" id="{2AAF38B1-224B-7EA5-1896-4BAD2589A7BD}"/>
              </a:ext>
            </a:extLst>
          </p:cNvPr>
          <p:cNvSpPr>
            <a:spLocks noGrp="1"/>
          </p:cNvSpPr>
          <p:nvPr>
            <p:ph idx="1"/>
          </p:nvPr>
        </p:nvSpPr>
        <p:spPr>
          <a:xfrm>
            <a:off x="2781300" y="2579451"/>
            <a:ext cx="8769725" cy="3462120"/>
          </a:xfrm>
        </p:spPr>
        <p:txBody>
          <a:bodyPr>
            <a:normAutofit/>
          </a:bodyPr>
          <a:lstStyle/>
          <a:p>
            <a:r>
              <a:rPr lang="en-US" sz="1800" dirty="0">
                <a:latin typeface="arial" panose="020B0604020202020204" pitchFamily="34" charset="0"/>
              </a:rPr>
              <a:t>Organizations are shared accounts where businesses and open-source projects can collaborate across many projects at once, with sophisticated security and administrative features.</a:t>
            </a:r>
          </a:p>
          <a:p>
            <a:pPr marL="0" indent="0" algn="ctr">
              <a:buNone/>
            </a:pPr>
            <a:endParaRPr lang="en-US" sz="1800" dirty="0">
              <a:latin typeface="arial" panose="020B0604020202020204" pitchFamily="34" charset="0"/>
              <a:hlinkClick r:id=""/>
            </a:endParaRPr>
          </a:p>
          <a:p>
            <a:pPr marL="0" indent="0" algn="ctr">
              <a:buNone/>
            </a:pPr>
            <a:endParaRPr lang="en-US" sz="1800" dirty="0">
              <a:latin typeface="arial" panose="020B0604020202020204" pitchFamily="34" charset="0"/>
              <a:hlinkClick r:id=""/>
            </a:endParaRPr>
          </a:p>
          <a:p>
            <a:pPr marL="0" indent="0" algn="ctr">
              <a:buNone/>
            </a:pPr>
            <a:endParaRPr lang="en-US" sz="1800" dirty="0">
              <a:latin typeface="arial" panose="020B0604020202020204" pitchFamily="34" charset="0"/>
              <a:hlinkClick r:id=""/>
            </a:endParaRPr>
          </a:p>
          <a:p>
            <a:pPr marL="0" indent="0" algn="ctr">
              <a:buNone/>
            </a:pPr>
            <a:endParaRPr lang="en-US" sz="1800" dirty="0">
              <a:solidFill>
                <a:srgbClr val="6B9F25"/>
              </a:solidFill>
              <a:latin typeface="arial" panose="020B0604020202020204" pitchFamily="34" charset="0"/>
              <a:hlinkClick r:id="rId2">
                <a:extLst>
                  <a:ext uri="{A12FA001-AC4F-418D-AE19-62706E023703}">
                    <ahyp:hlinkClr xmlns:ahyp="http://schemas.microsoft.com/office/drawing/2018/hyperlinkcolor" val="tx"/>
                  </a:ext>
                </a:extLst>
              </a:hlinkClick>
            </a:endParaRPr>
          </a:p>
          <a:p>
            <a:pPr marL="0" indent="0" algn="ctr">
              <a:buNone/>
            </a:pPr>
            <a:r>
              <a:rPr lang="en-US" sz="1400"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GitHub organization documentation</a:t>
            </a:r>
            <a:endParaRPr lang="en-US" sz="1400" dirty="0">
              <a:solidFill>
                <a:schemeClr val="accent1"/>
              </a:solidFill>
              <a:latin typeface="arial" panose="020B0604020202020204" pitchFamily="34" charset="0"/>
            </a:endParaRPr>
          </a:p>
          <a:p>
            <a:pPr marL="0" indent="0" algn="ctr">
              <a:buNone/>
            </a:pPr>
            <a:endParaRPr lang="en-AE" sz="1800" dirty="0">
              <a:latin typeface="arial" panose="020B0604020202020204" pitchFamily="34" charset="0"/>
            </a:endParaRPr>
          </a:p>
        </p:txBody>
      </p:sp>
      <p:sp>
        <p:nvSpPr>
          <p:cNvPr id="5" name="Text Placeholder 3">
            <a:extLst>
              <a:ext uri="{FF2B5EF4-FFF2-40B4-BE49-F238E27FC236}">
                <a16:creationId xmlns:a16="http://schemas.microsoft.com/office/drawing/2014/main" id="{50D9EDCA-D988-3EFC-3B26-2FB1C3B9A2A1}"/>
              </a:ext>
            </a:extLst>
          </p:cNvPr>
          <p:cNvSpPr>
            <a:spLocks noGrp="1"/>
          </p:cNvSpPr>
          <p:nvPr>
            <p:ph type="body" sz="quarter" idx="13"/>
          </p:nvPr>
        </p:nvSpPr>
        <p:spPr>
          <a:xfrm>
            <a:off x="-49160" y="1170961"/>
            <a:ext cx="1897626" cy="5106266"/>
          </a:xfrm>
        </p:spPr>
        <p:txBody>
          <a:bodyPr/>
          <a:lstStyle/>
          <a:p>
            <a:r>
              <a:rPr lang="en-US" sz="1400" dirty="0"/>
              <a:t>SDLC</a:t>
            </a:r>
          </a:p>
          <a:p>
            <a:r>
              <a:rPr lang="en-US" sz="1400" dirty="0"/>
              <a:t>Static and Dynamic Design</a:t>
            </a:r>
          </a:p>
          <a:p>
            <a:r>
              <a:rPr lang="en-US" sz="1400" dirty="0"/>
              <a:t>Architectural Pattern</a:t>
            </a:r>
          </a:p>
          <a:p>
            <a:r>
              <a:rPr lang="en-US" sz="1400" dirty="0"/>
              <a:t>Layered Architecture</a:t>
            </a:r>
          </a:p>
          <a:p>
            <a:r>
              <a:rPr lang="en-US" u="sng" dirty="0">
                <a:solidFill>
                  <a:schemeClr val="accent6">
                    <a:lumMod val="75000"/>
                  </a:schemeClr>
                </a:solidFill>
              </a:rPr>
              <a:t>GitHub</a:t>
            </a:r>
          </a:p>
          <a:p>
            <a:pPr marL="0" indent="0">
              <a:buNone/>
            </a:pPr>
            <a:endParaRPr lang="en-US" sz="1600" dirty="0"/>
          </a:p>
          <a:p>
            <a:endParaRPr lang="en-US" sz="1600" dirty="0"/>
          </a:p>
          <a:p>
            <a:endParaRPr lang="en-US" sz="1400" dirty="0"/>
          </a:p>
          <a:p>
            <a:endParaRPr lang="en-US" sz="1600" dirty="0"/>
          </a:p>
          <a:p>
            <a:endParaRPr lang="en-US" sz="1600" dirty="0"/>
          </a:p>
        </p:txBody>
      </p:sp>
    </p:spTree>
    <p:extLst>
      <p:ext uri="{BB962C8B-B14F-4D97-AF65-F5344CB8AC3E}">
        <p14:creationId xmlns:p14="http://schemas.microsoft.com/office/powerpoint/2010/main" val="2403681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2633</TotalTime>
  <Words>745</Words>
  <Application>Microsoft Office PowerPoint</Application>
  <PresentationFormat>Widescreen</PresentationFormat>
  <Paragraphs>194</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-apple-system</vt:lpstr>
      <vt:lpstr>Arial</vt:lpstr>
      <vt:lpstr>Arial</vt:lpstr>
      <vt:lpstr>Calibri</vt:lpstr>
      <vt:lpstr>Calibri Light</vt:lpstr>
      <vt:lpstr>Lato</vt:lpstr>
      <vt:lpstr>Tw Cen MT</vt:lpstr>
      <vt:lpstr>Circuit</vt:lpstr>
      <vt:lpstr>Custom Design</vt:lpstr>
      <vt:lpstr>PowerPoint Presentation</vt:lpstr>
      <vt:lpstr>Software Development Life Cycle</vt:lpstr>
      <vt:lpstr>Static and Dynamic design</vt:lpstr>
      <vt:lpstr>Static and Dynamic design</vt:lpstr>
      <vt:lpstr>Architectural Pattern</vt:lpstr>
      <vt:lpstr>Layered Architecture</vt:lpstr>
      <vt:lpstr>Layered Architecture</vt:lpstr>
      <vt:lpstr>GitHub</vt:lpstr>
      <vt:lpstr>GitHub Organization </vt:lpstr>
      <vt:lpstr>GitHub projects </vt:lpstr>
      <vt:lpstr>GitHub Teams </vt:lpstr>
      <vt:lpstr>GitHub teams </vt:lpstr>
      <vt:lpstr>GitHub issues </vt:lpstr>
      <vt:lpstr>GitHub Pull requests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sensing for smart cities Term Project: Papers Review</dc:title>
  <dc:creator>Omar Ahmed Abdelbasset Haridy 15p8173</dc:creator>
  <cp:lastModifiedBy>Ahmed Farag</cp:lastModifiedBy>
  <cp:revision>85</cp:revision>
  <dcterms:created xsi:type="dcterms:W3CDTF">2021-07-16T22:54:19Z</dcterms:created>
  <dcterms:modified xsi:type="dcterms:W3CDTF">2022-09-01T08:14:25Z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