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874F3B-4C3F-48DF-A8F9-34E6702E3832}">
  <a:tblStyle styleId="{9C874F3B-4C3F-48DF-A8F9-34E6702E3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ef1acf1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ef1acf1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f1acf1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f1acf1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a9d474a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a9d474a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ea9d474a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ea9d474a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D3D4E"/>
                </a:solidFill>
                <a:highlight>
                  <a:srgbClr val="FFFFFF"/>
                </a:highlight>
              </a:rPr>
              <a:t>The first node is called the </a:t>
            </a:r>
            <a:r>
              <a:rPr b="1" lang="en" sz="950">
                <a:solidFill>
                  <a:srgbClr val="3D3D4E"/>
                </a:solidFill>
                <a:highlight>
                  <a:srgbClr val="FFFFFF"/>
                </a:highlight>
              </a:rPr>
              <a:t>head</a:t>
            </a:r>
            <a:r>
              <a:rPr lang="en" sz="950">
                <a:solidFill>
                  <a:srgbClr val="3D3D4E"/>
                </a:solidFill>
                <a:highlight>
                  <a:srgbClr val="FFFFFF"/>
                </a:highlight>
              </a:rPr>
              <a:t>; it points to the first node of the list and helps us access every other element in the list. The last node, also sometimes called the </a:t>
            </a:r>
            <a:r>
              <a:rPr b="1" lang="en" sz="950">
                <a:solidFill>
                  <a:srgbClr val="3D3D4E"/>
                </a:solidFill>
                <a:highlight>
                  <a:srgbClr val="FFFFFF"/>
                </a:highlight>
              </a:rPr>
              <a:t>tail</a:t>
            </a:r>
            <a:r>
              <a:rPr lang="en" sz="950">
                <a:solidFill>
                  <a:srgbClr val="3D3D4E"/>
                </a:solidFill>
                <a:highlight>
                  <a:srgbClr val="FFFFFF"/>
                </a:highlight>
              </a:rPr>
              <a:t>, points to </a:t>
            </a:r>
            <a:r>
              <a:rPr i="1" lang="en" sz="950">
                <a:solidFill>
                  <a:srgbClr val="3D3D4E"/>
                </a:solidFill>
                <a:highlight>
                  <a:srgbClr val="FFFFFF"/>
                </a:highlight>
              </a:rPr>
              <a:t>NULL</a:t>
            </a:r>
            <a:r>
              <a:rPr lang="en" sz="950">
                <a:solidFill>
                  <a:srgbClr val="3D3D4E"/>
                </a:solidFill>
                <a:highlight>
                  <a:srgbClr val="FFFFFF"/>
                </a:highlight>
              </a:rPr>
              <a:t> which helps us in determining when the list ends.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a9d474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a9d474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a9d474a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a9d474a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5b522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c5b522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f1acf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f1acf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f1acf1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ef1acf1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f1acf1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f1acf1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58600"/>
            <a:ext cx="4070400" cy="4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 = 2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We are starting with a list: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a2 -&gt; b1 -&gt; b2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a "fast" pointer initially pointing to the successor of head.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a "slow" pointer initially pointing to the head.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a2 -&gt; b1 -&gt; b2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832400" y="258600"/>
            <a:ext cx="39999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move </a:t>
            </a: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6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two and </a:t>
            </a: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</a:t>
            </a:r>
            <a:r>
              <a:rPr lang="en" sz="16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one until </a:t>
            </a: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6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reaches the end of the list (there is no next).</a:t>
            </a:r>
            <a:endParaRPr sz="16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a2 -&gt; b1 -&gt; b2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sz="18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Move </a:t>
            </a:r>
            <a:r>
              <a:rPr lang="en" sz="17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8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back to the head.</a:t>
            </a:r>
            <a:endParaRPr sz="18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a2 -&gt; b1 -&gt; b2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p2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 </a:t>
            </a:r>
            <a:r>
              <a:rPr lang="en" sz="17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</a:t>
            </a:r>
            <a:r>
              <a:rPr lang="en" sz="18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a2 -&gt; b1 -&gt; b2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p2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258600"/>
            <a:ext cx="85206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Weaving" starts.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element pointed by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move it after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Advance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after inserted element.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p1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b1 -&gt; a2 -&gt; b2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14859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element pointed by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move it after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Advance </a:t>
            </a: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after inserted element.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42900" lvl="0" marL="19431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a1 -&gt; b1 -&gt; a2 -&gt; b2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</a:t>
            </a:r>
            <a:r>
              <a:rPr lang="en" sz="19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null, terminate.</a:t>
            </a:r>
            <a:endParaRPr sz="19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Linked List is a sequence of links which contains items. Each link contains a connection to another link.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{9C874F3B-4C3F-48DF-A8F9-34E6702E3832}</a:tableStyleId>
              </a:tblPr>
              <a:tblGrid>
                <a:gridCol w="40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4"/>
          <p:cNvGraphicFramePr/>
          <p:nvPr/>
        </p:nvGraphicFramePr>
        <p:xfrm>
          <a:off x="15758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{9C874F3B-4C3F-48DF-A8F9-34E6702E3832}</a:tableStyleId>
              </a:tblPr>
              <a:tblGrid>
                <a:gridCol w="40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2199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{9C874F3B-4C3F-48DF-A8F9-34E6702E3832}</a:tableStyleId>
              </a:tblPr>
              <a:tblGrid>
                <a:gridCol w="40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28226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{9C874F3B-4C3F-48DF-A8F9-34E6702E3832}</a:tableStyleId>
              </a:tblPr>
              <a:tblGrid>
                <a:gridCol w="40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" name="Google Shape;76;p14"/>
          <p:cNvCxnSpPr/>
          <p:nvPr/>
        </p:nvCxnSpPr>
        <p:spPr>
          <a:xfrm flipH="1" rot="10800000">
            <a:off x="1375725" y="2553250"/>
            <a:ext cx="210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1987213" y="2553250"/>
            <a:ext cx="210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2609150" y="2565600"/>
            <a:ext cx="210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singly linked list</a:t>
            </a: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type of linked list that is </a:t>
            </a:r>
            <a:r>
              <a:rPr i="1"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unidirectional</a:t>
            </a: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that is, it can be traversed in only one direction from head to the last node (tail).</a:t>
            </a:r>
            <a:endParaRPr>
              <a:solidFill>
                <a:srgbClr val="3D3D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element in a linked list is called a </a:t>
            </a:r>
            <a:r>
              <a:rPr b="1"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 single node contains </a:t>
            </a:r>
            <a:r>
              <a:rPr i="1"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a pointer to the </a:t>
            </a:r>
            <a:r>
              <a:rPr i="1"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">
                <a:solidFill>
                  <a:srgbClr val="3D3D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node which helps in maintaining the structure of the list.</a:t>
            </a:r>
            <a:endParaRPr>
              <a:solidFill>
                <a:srgbClr val="3D3D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950" y="2889750"/>
            <a:ext cx="3769875" cy="16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node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 the front of the linked list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a given node.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 the end of the linked list.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node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delete a node from the linked list, we need to do the following steps. 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Find the previous node of the node to be deleted. 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Change the next of the previous node. 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 Free memory for the node to be deleted.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oubly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inked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ist (DLL) contains an extra pointer, typically called </a:t>
            </a:r>
            <a:r>
              <a:rPr i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pointer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together with next pointer and data which are there in singly linked list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63" y="2479150"/>
            <a:ext cx="86391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“Runner technique”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The runner technique means that you iterate through the linked list with two pointers simultaneously, with one ahead of the other. The "fast" node might be ahead by a fixed amount, or it might be hopping multiple nodes for each one node that the "slow" node iterates through.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8950"/>
            <a:ext cx="8610300" cy="4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150" y="267825"/>
            <a:ext cx="5951700" cy="39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Suppose you had a linked list a1-&gt;a2....-&gt;an-&gt;b1-&gt;b2....bn, and you want to rearrange it into a1-&gt;a2-&gt;...an-&gt;b1-&gt;b2....-&gt;bn.</a:t>
            </a:r>
            <a:endParaRPr sz="17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