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4D3D79-2297-4A66-B151-BDA9037B86F1}">
  <a:tblStyle styleId="{6D4D3D79-2297-4A66-B151-BDA9037B86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b2988ee4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b2988ee4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arrayList shrinks and grows an example could be Youtube subscribers</a:t>
            </a:r>
            <a:endParaRPr/>
          </a:p>
          <a:p>
            <a:pPr indent="0" lvl="0" marL="0" rtl="0" algn="l">
              <a:spcBef>
                <a:spcPts val="0"/>
              </a:spcBef>
              <a:spcAft>
                <a:spcPts val="0"/>
              </a:spcAft>
              <a:buNone/>
            </a:pPr>
            <a:r>
              <a:rPr lang="en"/>
              <a:t>It avoids wastage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b2988ee4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b2988ee4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has to explicitly assign it to the reference variable</a:t>
            </a:r>
            <a:endParaRPr/>
          </a:p>
          <a:p>
            <a:pPr indent="0" lvl="0" marL="0" rtl="0" algn="l">
              <a:spcBef>
                <a:spcPts val="0"/>
              </a:spcBef>
              <a:spcAft>
                <a:spcPts val="0"/>
              </a:spcAft>
              <a:buNone/>
            </a:pPr>
            <a:r>
              <a:rPr lang="en"/>
              <a:t>An example is like the password and username they are immutable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b2988ee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b2988ee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is a student doing 5 subjects their marks will be stored marks[4]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b2988ee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b2988ee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b2988ee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b2988ee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b2988ee4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b2988ee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dictionary</a:t>
            </a:r>
            <a:endParaRPr/>
          </a:p>
          <a:p>
            <a:pPr indent="0" lvl="0" marL="0" rtl="0" algn="l">
              <a:spcBef>
                <a:spcPts val="0"/>
              </a:spcBef>
              <a:spcAft>
                <a:spcPts val="0"/>
              </a:spcAft>
              <a:buNone/>
            </a:pPr>
            <a:r>
              <a:rPr lang="en"/>
              <a:t>One can perform search, insert, delete</a:t>
            </a:r>
            <a:endParaRPr/>
          </a:p>
          <a:p>
            <a:pPr indent="0" lvl="0" marL="0" rtl="0" algn="l">
              <a:spcBef>
                <a:spcPts val="0"/>
              </a:spcBef>
              <a:spcAft>
                <a:spcPts val="0"/>
              </a:spcAft>
              <a:buNone/>
            </a:pPr>
            <a:r>
              <a:rPr lang="en"/>
              <a:t>We can use a hash table to implement those operations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b2988ee4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b2988ee4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had names like Jane, Josh, Jenifer?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b2988ee4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b2988ee4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b2988ee4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b2988ee4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b2988ee4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b2988ee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Arrays and Strings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311700" y="123950"/>
            <a:ext cx="8512800" cy="474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421400" y="236375"/>
            <a:ext cx="8192424" cy="456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StringBuilder</a:t>
            </a:r>
            <a:endParaRPr/>
          </a:p>
        </p:txBody>
      </p:sp>
      <p:sp>
        <p:nvSpPr>
          <p:cNvPr id="138" name="Google Shape;13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0000"/>
          </a:bodyPr>
          <a:lstStyle/>
          <a:p>
            <a:pPr indent="0" lvl="0" marL="0" rtl="0" algn="just">
              <a:spcBef>
                <a:spcPts val="1200"/>
              </a:spcBef>
              <a:spcAft>
                <a:spcPts val="0"/>
              </a:spcAft>
              <a:buNone/>
            </a:pPr>
            <a:r>
              <a:rPr lang="en" sz="3781">
                <a:solidFill>
                  <a:srgbClr val="333333"/>
                </a:solidFill>
                <a:highlight>
                  <a:srgbClr val="FFFFFF"/>
                </a:highlight>
                <a:latin typeface="Arial"/>
                <a:ea typeface="Arial"/>
                <a:cs typeface="Arial"/>
                <a:sym typeface="Arial"/>
              </a:rPr>
              <a:t>Java provides three classes to represent a sequence of characters: String, StringBuffer, and StringBuilder.</a:t>
            </a:r>
            <a:endParaRPr sz="3781">
              <a:solidFill>
                <a:srgbClr val="333333"/>
              </a:solidFill>
              <a:highlight>
                <a:srgbClr val="FFFFFF"/>
              </a:highlight>
              <a:latin typeface="Arial"/>
              <a:ea typeface="Arial"/>
              <a:cs typeface="Arial"/>
              <a:sym typeface="Arial"/>
            </a:endParaRPr>
          </a:p>
          <a:p>
            <a:pPr indent="0" lvl="0" marL="0" rtl="0" algn="just">
              <a:spcBef>
                <a:spcPts val="1200"/>
              </a:spcBef>
              <a:spcAft>
                <a:spcPts val="0"/>
              </a:spcAft>
              <a:buNone/>
            </a:pPr>
            <a:r>
              <a:rPr lang="en" sz="3781">
                <a:solidFill>
                  <a:srgbClr val="333333"/>
                </a:solidFill>
                <a:highlight>
                  <a:srgbClr val="FFFFFF"/>
                </a:highlight>
                <a:latin typeface="Arial"/>
                <a:ea typeface="Arial"/>
                <a:cs typeface="Arial"/>
                <a:sym typeface="Arial"/>
              </a:rPr>
              <a:t>In Java, </a:t>
            </a:r>
            <a:r>
              <a:rPr b="1" lang="en" sz="3781">
                <a:solidFill>
                  <a:srgbClr val="333333"/>
                </a:solidFill>
                <a:highlight>
                  <a:srgbClr val="FFFFFF"/>
                </a:highlight>
                <a:latin typeface="Arial"/>
                <a:ea typeface="Arial"/>
                <a:cs typeface="Arial"/>
                <a:sym typeface="Arial"/>
              </a:rPr>
              <a:t>String objects are immutable</a:t>
            </a:r>
            <a:r>
              <a:rPr lang="en" sz="3781">
                <a:solidFill>
                  <a:srgbClr val="333333"/>
                </a:solidFill>
                <a:highlight>
                  <a:srgbClr val="FFFFFF"/>
                </a:highlight>
                <a:latin typeface="Arial"/>
                <a:ea typeface="Arial"/>
                <a:cs typeface="Arial"/>
                <a:sym typeface="Arial"/>
              </a:rPr>
              <a:t>. Immutable simply means unmodifiable or unchangeable.</a:t>
            </a:r>
            <a:endParaRPr sz="3781">
              <a:solidFill>
                <a:srgbClr val="333333"/>
              </a:solidFill>
              <a:highlight>
                <a:srgbClr val="FFFFFF"/>
              </a:highlight>
              <a:latin typeface="Arial"/>
              <a:ea typeface="Arial"/>
              <a:cs typeface="Arial"/>
              <a:sym typeface="Arial"/>
            </a:endParaRPr>
          </a:p>
          <a:p>
            <a:pPr indent="0" lvl="0" marL="0" rtl="0" algn="just">
              <a:spcBef>
                <a:spcPts val="1200"/>
              </a:spcBef>
              <a:spcAft>
                <a:spcPts val="0"/>
              </a:spcAft>
              <a:buNone/>
            </a:pPr>
            <a:r>
              <a:rPr lang="en" sz="3781">
                <a:solidFill>
                  <a:srgbClr val="333333"/>
                </a:solidFill>
                <a:highlight>
                  <a:srgbClr val="FFFFFF"/>
                </a:highlight>
                <a:latin typeface="Arial"/>
                <a:ea typeface="Arial"/>
                <a:cs typeface="Arial"/>
                <a:sym typeface="Arial"/>
              </a:rPr>
              <a:t>Once a string object is created its data or state can't be changed but a new String object is created.</a:t>
            </a:r>
            <a:endParaRPr sz="3781">
              <a:solidFill>
                <a:srgbClr val="333333"/>
              </a:solidFill>
              <a:highlight>
                <a:srgbClr val="FFFFFF"/>
              </a:highlight>
              <a:latin typeface="Arial"/>
              <a:ea typeface="Arial"/>
              <a:cs typeface="Arial"/>
              <a:sym typeface="Arial"/>
            </a:endParaRPr>
          </a:p>
          <a:p>
            <a:pPr indent="0" lvl="0" marL="0" rtl="0" algn="just">
              <a:spcBef>
                <a:spcPts val="1200"/>
              </a:spcBef>
              <a:spcAft>
                <a:spcPts val="0"/>
              </a:spcAft>
              <a:buNone/>
            </a:pPr>
            <a:r>
              <a:rPr lang="en" sz="3781">
                <a:solidFill>
                  <a:srgbClr val="333333"/>
                </a:solidFill>
                <a:highlight>
                  <a:srgbClr val="FFFFFF"/>
                </a:highlight>
                <a:latin typeface="Arial"/>
                <a:ea typeface="Arial"/>
                <a:cs typeface="Arial"/>
                <a:sym typeface="Arial"/>
              </a:rPr>
              <a:t>A String that can be modified or changed is known as mutable String. StringBuffer and StringBuilder classes are used for creating mutable strings.</a:t>
            </a:r>
            <a:endParaRPr sz="3781">
              <a:solidFill>
                <a:srgbClr val="333333"/>
              </a:solidFill>
              <a:highlight>
                <a:srgbClr val="FFFFFF"/>
              </a:highlight>
              <a:latin typeface="Arial"/>
              <a:ea typeface="Arial"/>
              <a:cs typeface="Arial"/>
              <a:sym typeface="Arial"/>
            </a:endParaRPr>
          </a:p>
          <a:p>
            <a:pPr indent="0" lvl="0" marL="0" rtl="0" algn="just">
              <a:spcBef>
                <a:spcPts val="1200"/>
              </a:spcBef>
              <a:spcAft>
                <a:spcPts val="0"/>
              </a:spcAft>
              <a:buNone/>
            </a:pPr>
            <a:r>
              <a:rPr lang="en" sz="3781">
                <a:solidFill>
                  <a:srgbClr val="333333"/>
                </a:solidFill>
                <a:highlight>
                  <a:srgbClr val="FFFFFF"/>
                </a:highlight>
                <a:latin typeface="Arial"/>
                <a:ea typeface="Arial"/>
                <a:cs typeface="Arial"/>
                <a:sym typeface="Arial"/>
              </a:rPr>
              <a:t>The Java StringBuilder class is same as StringBuffer class except that it is non-synchronized</a:t>
            </a:r>
            <a:r>
              <a:rPr lang="en" sz="3047">
                <a:solidFill>
                  <a:srgbClr val="333333"/>
                </a:solidFill>
                <a:highlight>
                  <a:srgbClr val="FFFFFF"/>
                </a:highlight>
                <a:latin typeface="Arial"/>
                <a:ea typeface="Arial"/>
                <a:cs typeface="Arial"/>
                <a:sym typeface="Arial"/>
              </a:rPr>
              <a:t>.</a:t>
            </a:r>
            <a:endParaRPr sz="3047">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22222"/>
                </a:solidFill>
                <a:highlight>
                  <a:srgbClr val="FFFFFF"/>
                </a:highlight>
                <a:latin typeface="Arial"/>
                <a:ea typeface="Arial"/>
                <a:cs typeface="Arial"/>
                <a:sym typeface="Arial"/>
              </a:rPr>
              <a:t>An array is a collection of similar data elements stored at contiguous memory locations. It is the simplest data structure where each data element can be accessed directly by only using its index number.</a:t>
            </a:r>
            <a:endParaRPr sz="2600"/>
          </a:p>
        </p:txBody>
      </p:sp>
      <p:pic>
        <p:nvPicPr>
          <p:cNvPr id="73" name="Google Shape;73;p14"/>
          <p:cNvPicPr preferRelativeResize="0"/>
          <p:nvPr/>
        </p:nvPicPr>
        <p:blipFill>
          <a:blip r:embed="rId3">
            <a:alphaModFix/>
          </a:blip>
          <a:stretch>
            <a:fillRect/>
          </a:stretch>
        </p:blipFill>
        <p:spPr>
          <a:xfrm>
            <a:off x="421375" y="2487100"/>
            <a:ext cx="3854550" cy="1517750"/>
          </a:xfrm>
          <a:prstGeom prst="rect">
            <a:avLst/>
          </a:prstGeom>
          <a:noFill/>
          <a:ln>
            <a:noFill/>
          </a:ln>
        </p:spPr>
      </p:pic>
      <p:pic>
        <p:nvPicPr>
          <p:cNvPr id="74" name="Google Shape;74;p14"/>
          <p:cNvPicPr preferRelativeResize="0"/>
          <p:nvPr/>
        </p:nvPicPr>
        <p:blipFill>
          <a:blip r:embed="rId4">
            <a:alphaModFix/>
          </a:blip>
          <a:stretch>
            <a:fillRect/>
          </a:stretch>
        </p:blipFill>
        <p:spPr>
          <a:xfrm>
            <a:off x="4474225" y="2487100"/>
            <a:ext cx="4459075" cy="192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These are an array of characters.</a:t>
            </a:r>
            <a:endParaRPr sz="2000">
              <a:solidFill>
                <a:srgbClr val="222222"/>
              </a:solidFill>
              <a:latin typeface="Arial"/>
              <a:ea typeface="Arial"/>
              <a:cs typeface="Arial"/>
              <a:sym typeface="Arial"/>
            </a:endParaRPr>
          </a:p>
          <a:p>
            <a:pPr indent="0" lvl="0" marL="0" rtl="0" algn="l">
              <a:spcBef>
                <a:spcPts val="1200"/>
              </a:spcBef>
              <a:spcAft>
                <a:spcPts val="0"/>
              </a:spcAft>
              <a:buNone/>
            </a:pPr>
            <a:r>
              <a:rPr lang="en" sz="2000">
                <a:solidFill>
                  <a:srgbClr val="222222"/>
                </a:solidFill>
                <a:highlight>
                  <a:srgbClr val="FFFFFF"/>
                </a:highlight>
                <a:latin typeface="Arial"/>
                <a:ea typeface="Arial"/>
                <a:cs typeface="Arial"/>
                <a:sym typeface="Arial"/>
              </a:rPr>
              <a:t>The difference between a character array and a string is the string is terminated with a special character ‘\0’</a:t>
            </a:r>
            <a:endParaRPr sz="20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2000">
              <a:solidFill>
                <a:srgbClr val="222222"/>
              </a:solidFill>
              <a:highlight>
                <a:srgbClr val="FFFFFF"/>
              </a:highlight>
              <a:latin typeface="Arial"/>
              <a:ea typeface="Arial"/>
              <a:cs typeface="Arial"/>
              <a:sym typeface="Arial"/>
            </a:endParaRPr>
          </a:p>
        </p:txBody>
      </p:sp>
      <p:pic>
        <p:nvPicPr>
          <p:cNvPr id="81" name="Google Shape;81;p15"/>
          <p:cNvPicPr preferRelativeResize="0"/>
          <p:nvPr/>
        </p:nvPicPr>
        <p:blipFill>
          <a:blip r:embed="rId3">
            <a:alphaModFix/>
          </a:blip>
          <a:stretch>
            <a:fillRect/>
          </a:stretch>
        </p:blipFill>
        <p:spPr>
          <a:xfrm>
            <a:off x="606750" y="2683300"/>
            <a:ext cx="3790950" cy="156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tables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A hash table is a data structure that maps keys to values for highly efficient lookup.</a:t>
            </a:r>
            <a:endParaRPr sz="2000">
              <a:solidFill>
                <a:srgbClr val="222222"/>
              </a:solidFill>
              <a:latin typeface="Arial"/>
              <a:ea typeface="Arial"/>
              <a:cs typeface="Arial"/>
              <a:sym typeface="Arial"/>
            </a:endParaRPr>
          </a:p>
          <a:p>
            <a:pPr indent="0" lvl="0" marL="0" rtl="0" algn="l">
              <a:lnSpc>
                <a:spcPct val="100000"/>
              </a:lnSpc>
              <a:spcBef>
                <a:spcPts val="1200"/>
              </a:spcBef>
              <a:spcAft>
                <a:spcPts val="0"/>
              </a:spcAft>
              <a:buNone/>
            </a:pPr>
            <a:r>
              <a:rPr lang="en" sz="2000">
                <a:solidFill>
                  <a:srgbClr val="000000"/>
                </a:solidFill>
                <a:highlight>
                  <a:schemeClr val="lt1"/>
                </a:highlight>
                <a:latin typeface="Arial"/>
                <a:ea typeface="Arial"/>
                <a:cs typeface="Arial"/>
                <a:sym typeface="Arial"/>
              </a:rPr>
              <a:t>Hash Table is a data structure which stores data in an associative manner. In a hash table, data is stored in an array format, where each data value has its own unique index value. Access of data becomes very fast if we know the index of the desired data.</a:t>
            </a:r>
            <a:endParaRPr sz="2800">
              <a:solidFill>
                <a:srgbClr val="2222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247875"/>
            <a:ext cx="8520600" cy="43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arr{8}</a:t>
            </a:r>
            <a:endParaRPr/>
          </a:p>
          <a:p>
            <a:pPr indent="0" lvl="0" marL="0" rtl="0" algn="l">
              <a:spcBef>
                <a:spcPts val="1200"/>
              </a:spcBef>
              <a:spcAft>
                <a:spcPts val="0"/>
              </a:spcAft>
              <a:buNone/>
            </a:pPr>
            <a:r>
              <a:rPr lang="en"/>
              <a:t>“Paul” = 15 mod 8 =7</a:t>
            </a:r>
            <a:endParaRPr/>
          </a:p>
          <a:p>
            <a:pPr indent="0" lvl="0" marL="0" rtl="0" algn="l">
              <a:spcBef>
                <a:spcPts val="1200"/>
              </a:spcBef>
              <a:spcAft>
                <a:spcPts val="1200"/>
              </a:spcAft>
              <a:buNone/>
            </a:pPr>
            <a:r>
              <a:t/>
            </a:r>
            <a:endParaRPr/>
          </a:p>
        </p:txBody>
      </p:sp>
      <p:graphicFrame>
        <p:nvGraphicFramePr>
          <p:cNvPr id="93" name="Google Shape;93;p17"/>
          <p:cNvGraphicFramePr/>
          <p:nvPr/>
        </p:nvGraphicFramePr>
        <p:xfrm>
          <a:off x="1051650" y="404763"/>
          <a:ext cx="3000000" cy="3000000"/>
        </p:xfrm>
        <a:graphic>
          <a:graphicData uri="http://schemas.openxmlformats.org/drawingml/2006/table">
            <a:tbl>
              <a:tblPr>
                <a:noFill/>
                <a:tableStyleId>{6D4D3D79-2297-4A66-B151-BDA9037B86F1}</a:tableStyleId>
              </a:tblPr>
              <a:tblGrid>
                <a:gridCol w="2111875"/>
                <a:gridCol w="1241175"/>
              </a:tblGrid>
              <a:tr h="421000">
                <a:tc>
                  <a:txBody>
                    <a:bodyPr/>
                    <a:lstStyle/>
                    <a:p>
                      <a:pPr indent="0" lvl="0" marL="0" rtl="0" algn="l">
                        <a:spcBef>
                          <a:spcPts val="0"/>
                        </a:spcBef>
                        <a:spcAft>
                          <a:spcPts val="0"/>
                        </a:spcAft>
                        <a:buNone/>
                      </a:pPr>
                      <a:r>
                        <a:rPr lang="en"/>
                        <a:t>Key </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r>
              <a:tr h="421000">
                <a:tc>
                  <a:txBody>
                    <a:bodyPr/>
                    <a:lstStyle/>
                    <a:p>
                      <a:pPr indent="0" lvl="0" marL="0" rtl="0" algn="l">
                        <a:spcBef>
                          <a:spcPts val="0"/>
                        </a:spcBef>
                        <a:spcAft>
                          <a:spcPts val="0"/>
                        </a:spcAft>
                        <a:buNone/>
                      </a:pPr>
                      <a:r>
                        <a:rPr lang="en"/>
                        <a:t>“Paul”</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r>
              <a:tr h="421000">
                <a:tc>
                  <a:txBody>
                    <a:bodyPr/>
                    <a:lstStyle/>
                    <a:p>
                      <a:pPr indent="0" lvl="0" marL="0" rtl="0" algn="l">
                        <a:spcBef>
                          <a:spcPts val="0"/>
                        </a:spcBef>
                        <a:spcAft>
                          <a:spcPts val="0"/>
                        </a:spcAft>
                        <a:buNone/>
                      </a:pPr>
                      <a:r>
                        <a:rPr lang="en"/>
                        <a:t>“Jane”</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r>
              <a:tr h="421000">
                <a:tc>
                  <a:txBody>
                    <a:bodyPr/>
                    <a:lstStyle/>
                    <a:p>
                      <a:pPr indent="0" lvl="0" marL="0" rtl="0" algn="l">
                        <a:spcBef>
                          <a:spcPts val="0"/>
                        </a:spcBef>
                        <a:spcAft>
                          <a:spcPts val="0"/>
                        </a:spcAft>
                        <a:buNone/>
                      </a:pPr>
                      <a:r>
                        <a:rPr lang="en"/>
                        <a:t>“Chloe”</a:t>
                      </a:r>
                      <a:endParaRPr/>
                    </a:p>
                  </a:txBody>
                  <a:tcPr marT="91425" marB="91425" marR="91425" marL="91425"/>
                </a:tc>
                <a:tc>
                  <a:txBody>
                    <a:bodyPr/>
                    <a:lstStyle/>
                    <a:p>
                      <a:pPr indent="0" lvl="0" marL="0" rtl="0" algn="l">
                        <a:spcBef>
                          <a:spcPts val="0"/>
                        </a:spcBef>
                        <a:spcAft>
                          <a:spcPts val="0"/>
                        </a:spcAft>
                        <a:buNone/>
                      </a:pPr>
                      <a:r>
                        <a:rPr lang="en"/>
                        <a:t>88</a:t>
                      </a:r>
                      <a:endParaRPr/>
                    </a:p>
                  </a:txBody>
                  <a:tcPr marT="91425" marB="91425" marR="91425" marL="91425"/>
                </a:tc>
              </a:tr>
              <a:tr h="421000">
                <a:tc>
                  <a:txBody>
                    <a:bodyPr/>
                    <a:lstStyle/>
                    <a:p>
                      <a:pPr indent="0" lvl="0" marL="0" rtl="0" algn="l">
                        <a:spcBef>
                          <a:spcPts val="0"/>
                        </a:spcBef>
                        <a:spcAft>
                          <a:spcPts val="0"/>
                        </a:spcAft>
                        <a:buNone/>
                      </a:pPr>
                      <a:r>
                        <a:rPr lang="en"/>
                        <a:t>“Alex”</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bl>
          </a:graphicData>
        </a:graphic>
      </p:graphicFrame>
      <p:graphicFrame>
        <p:nvGraphicFramePr>
          <p:cNvPr id="94" name="Google Shape;94;p17"/>
          <p:cNvGraphicFramePr/>
          <p:nvPr/>
        </p:nvGraphicFramePr>
        <p:xfrm>
          <a:off x="1051650" y="2719575"/>
          <a:ext cx="3000000" cy="3000000"/>
        </p:xfrm>
        <a:graphic>
          <a:graphicData uri="http://schemas.openxmlformats.org/drawingml/2006/table">
            <a:tbl>
              <a:tblPr>
                <a:noFill/>
                <a:tableStyleId>{6D4D3D79-2297-4A66-B151-BDA9037B86F1}</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5" name="Google Shape;95;p17"/>
          <p:cNvGraphicFramePr/>
          <p:nvPr/>
        </p:nvGraphicFramePr>
        <p:xfrm>
          <a:off x="894200" y="3751950"/>
          <a:ext cx="3000000" cy="3000000"/>
        </p:xfrm>
        <a:graphic>
          <a:graphicData uri="http://schemas.openxmlformats.org/drawingml/2006/table">
            <a:tbl>
              <a:tblPr>
                <a:noFill/>
                <a:tableStyleId>{6D4D3D79-2297-4A66-B151-BDA9037B86F1}</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Paul </a:t>
                      </a:r>
                      <a:r>
                        <a:rPr lang="en" sz="900"/>
                        <a:t>29</a:t>
                      </a:r>
                      <a:endParaRPr sz="9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384225"/>
            <a:ext cx="8520600" cy="41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h1(“Paul”) = 7</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hash function should be: i) Fast to compute</a:t>
            </a:r>
            <a:endParaRPr/>
          </a:p>
          <a:p>
            <a:pPr indent="0" lvl="0" marL="0" rtl="0" algn="l">
              <a:spcBef>
                <a:spcPts val="1200"/>
              </a:spcBef>
              <a:spcAft>
                <a:spcPts val="1200"/>
              </a:spcAft>
              <a:buNone/>
            </a:pPr>
            <a:r>
              <a:rPr lang="en"/>
              <a:t>						  ii) Avoid collisions</a:t>
            </a:r>
            <a:endParaRPr/>
          </a:p>
        </p:txBody>
      </p:sp>
      <p:graphicFrame>
        <p:nvGraphicFramePr>
          <p:cNvPr id="101" name="Google Shape;101;p18"/>
          <p:cNvGraphicFramePr/>
          <p:nvPr/>
        </p:nvGraphicFramePr>
        <p:xfrm>
          <a:off x="878125" y="1024350"/>
          <a:ext cx="3000000" cy="3000000"/>
        </p:xfrm>
        <a:graphic>
          <a:graphicData uri="http://schemas.openxmlformats.org/drawingml/2006/table">
            <a:tbl>
              <a:tblPr>
                <a:noFill/>
                <a:tableStyleId>{6D4D3D79-2297-4A66-B151-BDA9037B86F1}</a:tableStyleId>
              </a:tblPr>
              <a:tblGrid>
                <a:gridCol w="1012500"/>
                <a:gridCol w="739800"/>
                <a:gridCol w="752200"/>
              </a:tblGrid>
              <a:tr h="381000">
                <a:tc>
                  <a:txBody>
                    <a:bodyPr/>
                    <a:lstStyle/>
                    <a:p>
                      <a:pPr indent="0" lvl="0" marL="0" rtl="0" algn="l">
                        <a:spcBef>
                          <a:spcPts val="0"/>
                        </a:spcBef>
                        <a:spcAft>
                          <a:spcPts val="0"/>
                        </a:spcAft>
                        <a:buNone/>
                      </a:pPr>
                      <a:r>
                        <a:rPr lang="en"/>
                        <a:t>Key</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Index</a:t>
                      </a:r>
                      <a:endParaRPr/>
                    </a:p>
                  </a:txBody>
                  <a:tcPr marT="91425" marB="91425" marR="91425" marL="91425"/>
                </a:tc>
              </a:tr>
              <a:tr h="381000">
                <a:tc>
                  <a:txBody>
                    <a:bodyPr/>
                    <a:lstStyle/>
                    <a:p>
                      <a:pPr indent="0" lvl="0" marL="0" rtl="0" algn="l">
                        <a:spcBef>
                          <a:spcPts val="0"/>
                        </a:spcBef>
                        <a:spcAft>
                          <a:spcPts val="0"/>
                        </a:spcAft>
                        <a:buNone/>
                      </a:pPr>
                      <a:r>
                        <a:rPr lang="en"/>
                        <a:t>“Paul”</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lang="en"/>
                        <a:t>“Jane”</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“Chloe”</a:t>
                      </a:r>
                      <a:endParaRPr/>
                    </a:p>
                  </a:txBody>
                  <a:tcPr marT="91425" marB="91425" marR="91425" marL="91425"/>
                </a:tc>
                <a:tc>
                  <a:txBody>
                    <a:bodyPr/>
                    <a:lstStyle/>
                    <a:p>
                      <a:pPr indent="0" lvl="0" marL="0" rtl="0" algn="l">
                        <a:spcBef>
                          <a:spcPts val="0"/>
                        </a:spcBef>
                        <a:spcAft>
                          <a:spcPts val="0"/>
                        </a:spcAft>
                        <a:buNone/>
                      </a:pPr>
                      <a:r>
                        <a:rPr lang="en"/>
                        <a:t>88</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“Alex”</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Probing</a:t>
            </a:r>
            <a:endParaRPr/>
          </a:p>
        </p:txBody>
      </p:sp>
      <p:sp>
        <p:nvSpPr>
          <p:cNvPr id="107" name="Google Shape;107;p19"/>
          <p:cNvSpPr txBox="1"/>
          <p:nvPr>
            <p:ph idx="1" type="body"/>
          </p:nvPr>
        </p:nvSpPr>
        <p:spPr>
          <a:xfrm>
            <a:off x="394775" y="1043225"/>
            <a:ext cx="85206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(1,20)</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(2,70)</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(42,80)</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(4,25)</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(12,44)</a:t>
            </a:r>
            <a:endParaRPr sz="12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graphicFrame>
        <p:nvGraphicFramePr>
          <p:cNvPr id="108" name="Google Shape;108;p19"/>
          <p:cNvGraphicFramePr/>
          <p:nvPr/>
        </p:nvGraphicFramePr>
        <p:xfrm>
          <a:off x="2619488" y="1043213"/>
          <a:ext cx="3000000" cy="3000000"/>
        </p:xfrm>
        <a:graphic>
          <a:graphicData uri="http://schemas.openxmlformats.org/drawingml/2006/table">
            <a:tbl>
              <a:tblPr>
                <a:noFill/>
                <a:tableStyleId>{6D4D3D79-2297-4A66-B151-BDA9037B86F1}</a:tableStyleId>
              </a:tblPr>
              <a:tblGrid>
                <a:gridCol w="694300"/>
                <a:gridCol w="694275"/>
                <a:gridCol w="1747775"/>
                <a:gridCol w="1338775"/>
              </a:tblGrid>
              <a:tr h="381000">
                <a:tc>
                  <a:txBody>
                    <a:bodyPr/>
                    <a:lstStyle/>
                    <a:p>
                      <a:pPr indent="0" lvl="0" marL="0" rtl="0" algn="l">
                        <a:spcBef>
                          <a:spcPts val="0"/>
                        </a:spcBef>
                        <a:spcAft>
                          <a:spcPts val="0"/>
                        </a:spcAft>
                        <a:buNone/>
                      </a:pPr>
                      <a:r>
                        <a:rPr lang="en"/>
                        <a:t>Key</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Hash</a:t>
                      </a:r>
                      <a:endParaRPr/>
                    </a:p>
                  </a:txBody>
                  <a:tcPr marT="91425" marB="91425" marR="91425" marL="91425"/>
                </a:tc>
                <a:tc>
                  <a:txBody>
                    <a:bodyPr/>
                    <a:lstStyle/>
                    <a:p>
                      <a:pPr indent="0" lvl="0" marL="0" rtl="0" algn="l">
                        <a:spcBef>
                          <a:spcPts val="0"/>
                        </a:spcBef>
                        <a:spcAft>
                          <a:spcPts val="0"/>
                        </a:spcAft>
                        <a:buNone/>
                      </a:pPr>
                      <a:r>
                        <a:rPr lang="en"/>
                        <a:t>Hash Index after Linear probing</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1 % 5 = 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2 % 5 = 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42</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c>
                  <a:txBody>
                    <a:bodyPr/>
                    <a:lstStyle/>
                    <a:p>
                      <a:pPr indent="0" lvl="0" marL="0" rtl="0" algn="l">
                        <a:spcBef>
                          <a:spcPts val="0"/>
                        </a:spcBef>
                        <a:spcAft>
                          <a:spcPts val="0"/>
                        </a:spcAft>
                        <a:buNone/>
                      </a:pPr>
                      <a:r>
                        <a:rPr lang="en"/>
                        <a:t>42 % 5 = 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4 % 5 = 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12 % 5 = 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graphicFrame>
        <p:nvGraphicFramePr>
          <p:cNvPr id="109" name="Google Shape;109;p19"/>
          <p:cNvGraphicFramePr/>
          <p:nvPr/>
        </p:nvGraphicFramePr>
        <p:xfrm>
          <a:off x="865750" y="4236750"/>
          <a:ext cx="3000000" cy="3000000"/>
        </p:xfrm>
        <a:graphic>
          <a:graphicData uri="http://schemas.openxmlformats.org/drawingml/2006/table">
            <a:tbl>
              <a:tblPr>
                <a:noFill/>
                <a:tableStyleId>{6D4D3D79-2297-4A66-B151-BDA9037B86F1}</a:tableStyleId>
              </a:tblPr>
              <a:tblGrid>
                <a:gridCol w="1447800"/>
                <a:gridCol w="1447800"/>
                <a:gridCol w="1447800"/>
                <a:gridCol w="1447800"/>
                <a:gridCol w="1447800"/>
              </a:tblGrid>
              <a:tr h="100000">
                <a:tc>
                  <a:txBody>
                    <a:bodyPr/>
                    <a:lstStyle/>
                    <a:p>
                      <a:pPr indent="0" lvl="0" marL="0" rtl="0" algn="l">
                        <a:spcBef>
                          <a:spcPts val="0"/>
                        </a:spcBef>
                        <a:spcAft>
                          <a:spcPts val="0"/>
                        </a:spcAft>
                        <a:buNone/>
                      </a:pPr>
                      <a:r>
                        <a:rPr lang="en"/>
                        <a:t>1</a:t>
                      </a:r>
                      <a:r>
                        <a:rPr lang="en" sz="900"/>
                        <a:t>  20</a:t>
                      </a:r>
                      <a:endParaRPr sz="900"/>
                    </a:p>
                  </a:txBody>
                  <a:tcPr marT="91425" marB="91425" marR="91425" marL="91425"/>
                </a:tc>
                <a:tc>
                  <a:txBody>
                    <a:bodyPr/>
                    <a:lstStyle/>
                    <a:p>
                      <a:pPr indent="0" lvl="0" marL="0" rtl="0" algn="l">
                        <a:spcBef>
                          <a:spcPts val="0"/>
                        </a:spcBef>
                        <a:spcAft>
                          <a:spcPts val="0"/>
                        </a:spcAft>
                        <a:buNone/>
                      </a:pPr>
                      <a:r>
                        <a:rPr lang="en"/>
                        <a:t>2 </a:t>
                      </a:r>
                      <a:r>
                        <a:rPr lang="en" sz="900"/>
                        <a:t>70</a:t>
                      </a:r>
                      <a:endParaRPr sz="900"/>
                    </a:p>
                  </a:txBody>
                  <a:tcPr marT="91425" marB="91425" marR="91425" marL="91425"/>
                </a:tc>
                <a:tc>
                  <a:txBody>
                    <a:bodyPr/>
                    <a:lstStyle/>
                    <a:p>
                      <a:pPr indent="0" lvl="0" marL="0" rtl="0" algn="l">
                        <a:spcBef>
                          <a:spcPts val="0"/>
                        </a:spcBef>
                        <a:spcAft>
                          <a:spcPts val="0"/>
                        </a:spcAft>
                        <a:buNone/>
                      </a:pPr>
                      <a:r>
                        <a:rPr lang="en"/>
                        <a:t>42 </a:t>
                      </a:r>
                      <a:r>
                        <a:rPr lang="en" sz="900"/>
                        <a:t>80</a:t>
                      </a:r>
                      <a:endParaRPr sz="900"/>
                    </a:p>
                  </a:txBody>
                  <a:tcPr marT="91425" marB="91425" marR="91425" marL="91425"/>
                </a:tc>
                <a:tc>
                  <a:txBody>
                    <a:bodyPr/>
                    <a:lstStyle/>
                    <a:p>
                      <a:pPr indent="0" lvl="0" marL="0" rtl="0" algn="l">
                        <a:spcBef>
                          <a:spcPts val="0"/>
                        </a:spcBef>
                        <a:spcAft>
                          <a:spcPts val="0"/>
                        </a:spcAft>
                        <a:buNone/>
                      </a:pPr>
                      <a:r>
                        <a:rPr lang="en"/>
                        <a:t>4 </a:t>
                      </a:r>
                      <a:r>
                        <a:rPr lang="en" sz="900"/>
                        <a:t>25</a:t>
                      </a:r>
                      <a:endParaRPr sz="900"/>
                    </a:p>
                  </a:txBody>
                  <a:tcPr marT="91425" marB="91425" marR="91425" marL="91425"/>
                </a:tc>
                <a:tc>
                  <a:txBody>
                    <a:bodyPr/>
                    <a:lstStyle/>
                    <a:p>
                      <a:pPr indent="0" lvl="0" marL="0" rtl="0" algn="l">
                        <a:spcBef>
                          <a:spcPts val="0"/>
                        </a:spcBef>
                        <a:spcAft>
                          <a:spcPts val="0"/>
                        </a:spcAft>
                        <a:buNone/>
                      </a:pPr>
                      <a:r>
                        <a:rPr lang="en"/>
                        <a:t>12 </a:t>
                      </a:r>
                      <a:r>
                        <a:rPr lang="en" sz="900"/>
                        <a:t>44</a:t>
                      </a:r>
                      <a:endParaRPr sz="9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Chaining</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6" name="Google Shape;116;p20"/>
          <p:cNvGraphicFramePr/>
          <p:nvPr/>
        </p:nvGraphicFramePr>
        <p:xfrm>
          <a:off x="952500" y="1848325"/>
          <a:ext cx="3000000" cy="3000000"/>
        </p:xfrm>
        <a:graphic>
          <a:graphicData uri="http://schemas.openxmlformats.org/drawingml/2006/table">
            <a:tbl>
              <a:tblPr>
                <a:noFill/>
                <a:tableStyleId>{6D4D3D79-2297-4A66-B151-BDA9037B86F1}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1</a:t>
                      </a:r>
                      <a:r>
                        <a:rPr lang="en" sz="900"/>
                        <a:t>  20</a:t>
                      </a:r>
                      <a:endParaRPr/>
                    </a:p>
                  </a:txBody>
                  <a:tcPr marT="91425" marB="91425" marR="91425" marL="91425"/>
                </a:tc>
                <a:tc>
                  <a:txBody>
                    <a:bodyPr/>
                    <a:lstStyle/>
                    <a:p>
                      <a:pPr indent="0" lvl="0" marL="0" rtl="0" algn="l">
                        <a:spcBef>
                          <a:spcPts val="0"/>
                        </a:spcBef>
                        <a:spcAft>
                          <a:spcPts val="0"/>
                        </a:spcAft>
                        <a:buNone/>
                      </a:pPr>
                      <a:r>
                        <a:rPr lang="en"/>
                        <a:t>1</a:t>
                      </a:r>
                      <a:r>
                        <a:rPr lang="en"/>
                        <a:t>2 </a:t>
                      </a:r>
                      <a:r>
                        <a:rPr lang="en" sz="900"/>
                        <a:t>44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4 </a:t>
                      </a:r>
                      <a:r>
                        <a:rPr lang="en" sz="900"/>
                        <a:t>25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7" name="Google Shape;117;p20"/>
          <p:cNvGraphicFramePr/>
          <p:nvPr/>
        </p:nvGraphicFramePr>
        <p:xfrm>
          <a:off x="2400300" y="3608250"/>
          <a:ext cx="3000000" cy="3000000"/>
        </p:xfrm>
        <a:graphic>
          <a:graphicData uri="http://schemas.openxmlformats.org/drawingml/2006/table">
            <a:tbl>
              <a:tblPr>
                <a:noFill/>
                <a:tableStyleId>{6D4D3D79-2297-4A66-B151-BDA9037B86F1}</a:tableStyleId>
              </a:tblPr>
              <a:tblGrid>
                <a:gridCol w="1447800"/>
              </a:tblGrid>
              <a:tr h="381000">
                <a:tc>
                  <a:txBody>
                    <a:bodyPr/>
                    <a:lstStyle/>
                    <a:p>
                      <a:pPr indent="0" lvl="0" marL="0" rtl="0" algn="l">
                        <a:spcBef>
                          <a:spcPts val="0"/>
                        </a:spcBef>
                        <a:spcAft>
                          <a:spcPts val="0"/>
                        </a:spcAft>
                        <a:buNone/>
                      </a:pPr>
                      <a:r>
                        <a:rPr lang="en"/>
                        <a:t>2</a:t>
                      </a:r>
                      <a:r>
                        <a:rPr lang="en" sz="900"/>
                        <a:t>  70</a:t>
                      </a:r>
                      <a:endParaRPr/>
                    </a:p>
                  </a:txBody>
                  <a:tcPr marT="91425" marB="91425" marR="91425" marL="91425"/>
                </a:tc>
              </a:tr>
            </a:tbl>
          </a:graphicData>
        </a:graphic>
      </p:graphicFrame>
      <p:graphicFrame>
        <p:nvGraphicFramePr>
          <p:cNvPr id="118" name="Google Shape;118;p20"/>
          <p:cNvGraphicFramePr/>
          <p:nvPr/>
        </p:nvGraphicFramePr>
        <p:xfrm>
          <a:off x="2400300" y="2735888"/>
          <a:ext cx="3000000" cy="3000000"/>
        </p:xfrm>
        <a:graphic>
          <a:graphicData uri="http://schemas.openxmlformats.org/drawingml/2006/table">
            <a:tbl>
              <a:tblPr>
                <a:noFill/>
                <a:tableStyleId>{6D4D3D79-2297-4A66-B151-BDA9037B86F1}</a:tableStyleId>
              </a:tblPr>
              <a:tblGrid>
                <a:gridCol w="1447800"/>
              </a:tblGrid>
              <a:tr h="381000">
                <a:tc>
                  <a:txBody>
                    <a:bodyPr/>
                    <a:lstStyle/>
                    <a:p>
                      <a:pPr indent="0" lvl="0" marL="0" rtl="0" algn="l">
                        <a:spcBef>
                          <a:spcPts val="0"/>
                        </a:spcBef>
                        <a:spcAft>
                          <a:spcPts val="0"/>
                        </a:spcAft>
                        <a:buNone/>
                      </a:pPr>
                      <a:r>
                        <a:rPr lang="en"/>
                        <a:t>42 </a:t>
                      </a:r>
                      <a:r>
                        <a:rPr lang="en" sz="900"/>
                        <a:t>80</a:t>
                      </a:r>
                      <a:endParaRPr/>
                    </a:p>
                  </a:txBody>
                  <a:tcPr marT="91425" marB="91425" marR="91425" marL="91425"/>
                </a:tc>
              </a:tr>
            </a:tbl>
          </a:graphicData>
        </a:graphic>
      </p:graphicFrame>
      <p:sp>
        <p:nvSpPr>
          <p:cNvPr id="119" name="Google Shape;119;p20"/>
          <p:cNvSpPr/>
          <p:nvPr/>
        </p:nvSpPr>
        <p:spPr>
          <a:xfrm flipH="1">
            <a:off x="3024200" y="2342875"/>
            <a:ext cx="285000" cy="396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flipH="1">
            <a:off x="3024200" y="3164425"/>
            <a:ext cx="285000" cy="396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ArrayList &amp; Resizable Arrays</a:t>
            </a:r>
            <a:endParaRPr/>
          </a:p>
        </p:txBody>
      </p:sp>
      <p:sp>
        <p:nvSpPr>
          <p:cNvPr id="126" name="Google Shape;126;p21"/>
          <p:cNvSpPr txBox="1"/>
          <p:nvPr>
            <p:ph idx="1" type="body"/>
          </p:nvPr>
        </p:nvSpPr>
        <p:spPr>
          <a:xfrm>
            <a:off x="61975" y="1266325"/>
            <a:ext cx="8911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latin typeface="Arial"/>
                <a:ea typeface="Arial"/>
                <a:cs typeface="Arial"/>
                <a:sym typeface="Arial"/>
              </a:rPr>
              <a:t>An Arraylist is an array that resizes itself as needed while still providing 0( 1) access. A typical implementation is that when the array is full, the array doubles in size. Each doubling takes 0( n) time, but happens so rarely that its amortized insertion time is still O ( 1).</a:t>
            </a:r>
            <a:endParaRPr sz="20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