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94595"/>
  </p:normalViewPr>
  <p:slideViewPr>
    <p:cSldViewPr snapToGrid="0" snapToObjects="1">
      <p:cViewPr varScale="1">
        <p:scale>
          <a:sx n="92" d="100"/>
          <a:sy n="92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ED6F-88FC-BE4C-8FE0-281A49703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6C95-2291-8B47-8682-ADC995BFC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E67EF-EFD6-DC44-BC47-FCB48F36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42E3-1D64-3F49-8FAE-3088057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B885-D38F-7E4A-8A4D-237229A5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F65-C28F-8541-A77C-A52C9779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E488-AB8B-2545-881D-0919364F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A5B-3E08-6749-BF92-B9B544E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672F-95D5-E34C-8D92-ED152462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C99C-6A63-DF43-8231-D64AE044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865C5-3896-3344-B24D-ABD826A67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108F-28D7-5849-A944-1145F3BB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4856-ACFE-774C-A7A5-81605411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040B-3DD6-7F4F-8E2C-F5991754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A1F3-0A36-AA42-826E-B0742AD6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476-2FDF-F146-BE50-E420DD8B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4BE4-A8D5-A64B-ACCF-87E2C45D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24D0-C73B-5D47-A086-A2A6D1EA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496C-1FD1-8846-B84D-7F3F3B05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66CF-4B06-4844-B4C7-6413755D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853-165A-BA4C-B97F-1EAAAEAC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3C016-E48D-6042-9AEF-EFE19C3D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AA8E-7D3B-A14E-A282-B90BCE5D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9C1A-3711-5943-91AE-6858B3C5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735B-48E2-4647-B183-A2B6F199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088F-86A9-D44F-8B45-EB865B0F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6FD3-A090-954F-A922-97B048F3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62D10-DB2F-6E49-AFCF-D2A92801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B3AF-C56C-8B46-A41C-8EE28F3B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E019-2032-734D-9FA3-23100410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2990-0CFC-0246-A80E-05F272F2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4E55-BEBD-D647-80B5-3219A501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B8F98-7FD3-BA4F-B1D2-8592AF33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B2C21-531C-384C-9E90-936CB722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5D53C-150E-6E42-8C13-56D22848C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F5500-EE49-5D45-90EE-B2F4CF9D7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48915-D54C-824D-8002-8A7FDD3E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BDAAD-98D7-7A44-BE48-0C616737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67BDD-4E0D-8847-B3A8-7A4DBD48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F764-0C70-9B41-8876-2B10B9A5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5E352-5AC2-CF41-9BF9-D4DC647C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F1FA9-D007-5A4E-827C-E91DE952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E4BE2-210E-FD4C-8939-800DD9B6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230DE-5EC2-4A49-A1F3-21FC1183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7D59-1B6B-CE4D-9A6D-6F0274C2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70ABE-2E66-A646-A43E-21F07597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D58B-0DF2-C04F-A7AF-1DA3B9DA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6AF8-7A69-DA40-A604-B8E16551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9069A-977F-B94B-A5FA-1FAD6321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03D8-F97E-984D-9B31-98BD9672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F518-28D5-5B40-A891-1BAA748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28D8-CAFD-A542-A930-7225BA75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C729-1849-D449-BFB7-887F7333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0F456-0948-314C-BDE0-BA4700FA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1F204-C4B5-A242-A340-8E312EE0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480C-7C55-6740-881B-68D7802B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3FB4-AC0D-3645-9DE8-483CD2F6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48F9F-CDBE-0D4A-B1A4-3E5737DF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0E572-CDA1-F24F-AA4B-070E79FA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BDA4-48C0-6F4D-896D-DD2E92BD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D846-C87F-F540-8211-77577B8D5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7B3E-CE90-184E-8768-FD6A4436B8C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4018-D20A-C04C-96C2-F712BCFA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7237-DC31-1B48-B81C-7CFDE6B3C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417-C0E4-C641-976A-1EFD139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E302C-7150-7C43-AF57-C6BE8026E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78776"/>
              </p:ext>
            </p:extLst>
          </p:nvPr>
        </p:nvGraphicFramePr>
        <p:xfrm>
          <a:off x="3588328" y="1063625"/>
          <a:ext cx="5278582" cy="4783680"/>
        </p:xfrm>
        <a:graphic>
          <a:graphicData uri="http://schemas.openxmlformats.org/drawingml/2006/table">
            <a:tbl>
              <a:tblPr/>
              <a:tblGrid>
                <a:gridCol w="2418852">
                  <a:extLst>
                    <a:ext uri="{9D8B030D-6E8A-4147-A177-3AD203B41FA5}">
                      <a16:colId xmlns:a16="http://schemas.microsoft.com/office/drawing/2014/main" val="2700361876"/>
                    </a:ext>
                  </a:extLst>
                </a:gridCol>
                <a:gridCol w="1429865">
                  <a:extLst>
                    <a:ext uri="{9D8B030D-6E8A-4147-A177-3AD203B41FA5}">
                      <a16:colId xmlns:a16="http://schemas.microsoft.com/office/drawing/2014/main" val="1409226290"/>
                    </a:ext>
                  </a:extLst>
                </a:gridCol>
                <a:gridCol w="1429865">
                  <a:extLst>
                    <a:ext uri="{9D8B030D-6E8A-4147-A177-3AD203B41FA5}">
                      <a16:colId xmlns:a16="http://schemas.microsoft.com/office/drawing/2014/main" val="1326476926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Facebook group name</a:t>
                      </a:r>
                      <a:br>
                        <a:rPr lang="en-US" sz="1400" b="1" dirty="0">
                          <a:effectLst/>
                        </a:rPr>
                      </a:br>
                      <a:endParaRPr lang="en-US" sz="1400" b="1" dirty="0">
                        <a:effectLst/>
                      </a:endParaRP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Total posts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Total post authors 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895371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Payment Gateway for Tech Support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2510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780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297226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SEO PPC Tech support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2789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466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25205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Business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2487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692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06325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Calls Available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2839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552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92260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Calls Care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2230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675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833031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Genuine  Calls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2691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649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82348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Hyderabad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2829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511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278160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Jobs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2676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517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7922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World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2501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716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756287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Tech support inbound calls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2885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484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496628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Total posts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26437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80379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C492CF7-D882-3A49-8463-CE54BD4B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1825625"/>
            <a:ext cx="1057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5CCFEB-F37F-DC4C-8155-A0CC6116A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69294"/>
              </p:ext>
            </p:extLst>
          </p:nvPr>
        </p:nvGraphicFramePr>
        <p:xfrm>
          <a:off x="1046018" y="1356110"/>
          <a:ext cx="5278582" cy="3187246"/>
        </p:xfrm>
        <a:graphic>
          <a:graphicData uri="http://schemas.openxmlformats.org/drawingml/2006/table">
            <a:tbl>
              <a:tblPr/>
              <a:tblGrid>
                <a:gridCol w="2418852">
                  <a:extLst>
                    <a:ext uri="{9D8B030D-6E8A-4147-A177-3AD203B41FA5}">
                      <a16:colId xmlns:a16="http://schemas.microsoft.com/office/drawing/2014/main" val="2935961782"/>
                    </a:ext>
                  </a:extLst>
                </a:gridCol>
                <a:gridCol w="1429865">
                  <a:extLst>
                    <a:ext uri="{9D8B030D-6E8A-4147-A177-3AD203B41FA5}">
                      <a16:colId xmlns:a16="http://schemas.microsoft.com/office/drawing/2014/main" val="704622924"/>
                    </a:ext>
                  </a:extLst>
                </a:gridCol>
                <a:gridCol w="1429865">
                  <a:extLst>
                    <a:ext uri="{9D8B030D-6E8A-4147-A177-3AD203B41FA5}">
                      <a16:colId xmlns:a16="http://schemas.microsoft.com/office/drawing/2014/main" val="787246045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Different groups involved in Tech Support Scams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Total posts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Total post authors 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55740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Money laundering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6879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547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62379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Website developer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5337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500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77940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Call center looking for calls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1294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280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03398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Call center looking for agents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1112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187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3424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Victim data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2025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250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91735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Email blasting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2332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225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45803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Toll free number providers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1315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125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98379"/>
                  </a:ext>
                </a:extLst>
              </a:tr>
            </a:tbl>
          </a:graphicData>
        </a:graphic>
      </p:graphicFrame>
      <p:sp>
        <p:nvSpPr>
          <p:cNvPr id="3" name="Text Box 1">
            <a:extLst>
              <a:ext uri="{FF2B5EF4-FFF2-40B4-BE49-F238E27FC236}">
                <a16:creationId xmlns:a16="http://schemas.microsoft.com/office/drawing/2014/main" id="{AF723A31-DD0B-504E-8F19-7EEF347F0A41}"/>
              </a:ext>
            </a:extLst>
          </p:cNvPr>
          <p:cNvSpPr txBox="1"/>
          <p:nvPr/>
        </p:nvSpPr>
        <p:spPr>
          <a:xfrm>
            <a:off x="8247611" y="2910136"/>
            <a:ext cx="956310" cy="6750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Call center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5A2F30B-DECF-694B-81F9-D27D2BE5999B}"/>
              </a:ext>
            </a:extLst>
          </p:cNvPr>
          <p:cNvSpPr txBox="1"/>
          <p:nvPr/>
        </p:nvSpPr>
        <p:spPr>
          <a:xfrm>
            <a:off x="6749216" y="2810440"/>
            <a:ext cx="788497" cy="77469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Toll free number providers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D1549E2-9779-FF4B-98D7-476AEF750B59}"/>
              </a:ext>
            </a:extLst>
          </p:cNvPr>
          <p:cNvSpPr txBox="1"/>
          <p:nvPr/>
        </p:nvSpPr>
        <p:spPr>
          <a:xfrm>
            <a:off x="8366356" y="1717606"/>
            <a:ext cx="1139190" cy="5480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Website developers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0FDF0E3-CB44-5C47-8031-ED9BE4BAF3C5}"/>
              </a:ext>
            </a:extLst>
          </p:cNvPr>
          <p:cNvSpPr txBox="1"/>
          <p:nvPr/>
        </p:nvSpPr>
        <p:spPr>
          <a:xfrm>
            <a:off x="10297391" y="2807266"/>
            <a:ext cx="1325880" cy="4673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Money laundering service providers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67A267-A9F1-9245-8EF4-6C9680C5DF1E}"/>
              </a:ext>
            </a:extLst>
          </p:cNvPr>
          <p:cNvCxnSpPr>
            <a:cxnSpLocks/>
          </p:cNvCxnSpPr>
          <p:nvPr/>
        </p:nvCxnSpPr>
        <p:spPr>
          <a:xfrm>
            <a:off x="7536873" y="3142546"/>
            <a:ext cx="70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9283F2-2000-DD47-916C-E1154B7F1F30}"/>
              </a:ext>
            </a:extLst>
          </p:cNvPr>
          <p:cNvCxnSpPr/>
          <p:nvPr/>
        </p:nvCxnSpPr>
        <p:spPr>
          <a:xfrm>
            <a:off x="8671156" y="2262436"/>
            <a:ext cx="0" cy="5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DD09B-0A5C-FA4E-A9CE-2265E6B2E7EF}"/>
              </a:ext>
            </a:extLst>
          </p:cNvPr>
          <p:cNvCxnSpPr/>
          <p:nvPr/>
        </p:nvCxnSpPr>
        <p:spPr>
          <a:xfrm flipH="1">
            <a:off x="9202016" y="3135561"/>
            <a:ext cx="95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E2778-C5A8-834F-AA84-09068646DAD9}"/>
              </a:ext>
            </a:extLst>
          </p:cNvPr>
          <p:cNvCxnSpPr/>
          <p:nvPr/>
        </p:nvCxnSpPr>
        <p:spPr>
          <a:xfrm flipV="1">
            <a:off x="8654011" y="3279706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>
            <a:extLst>
              <a:ext uri="{FF2B5EF4-FFF2-40B4-BE49-F238E27FC236}">
                <a16:creationId xmlns:a16="http://schemas.microsoft.com/office/drawing/2014/main" id="{5EF1EE4B-0C7A-9E4E-A472-7D54C6D5EEE6}"/>
              </a:ext>
            </a:extLst>
          </p:cNvPr>
          <p:cNvSpPr txBox="1"/>
          <p:nvPr/>
        </p:nvSpPr>
        <p:spPr>
          <a:xfrm>
            <a:off x="8361911" y="3868351"/>
            <a:ext cx="956310" cy="6750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Email blasting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A76169-0824-0342-9954-52827ADAEABE}"/>
              </a:ext>
            </a:extLst>
          </p:cNvPr>
          <p:cNvCxnSpPr/>
          <p:nvPr/>
        </p:nvCxnSpPr>
        <p:spPr>
          <a:xfrm flipV="1">
            <a:off x="8991600" y="2262436"/>
            <a:ext cx="789709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>
            <a:extLst>
              <a:ext uri="{FF2B5EF4-FFF2-40B4-BE49-F238E27FC236}">
                <a16:creationId xmlns:a16="http://schemas.microsoft.com/office/drawing/2014/main" id="{5B38C59E-3582-1D4F-A38F-45915A447F6C}"/>
              </a:ext>
            </a:extLst>
          </p:cNvPr>
          <p:cNvSpPr txBox="1"/>
          <p:nvPr/>
        </p:nvSpPr>
        <p:spPr>
          <a:xfrm>
            <a:off x="9846195" y="1938776"/>
            <a:ext cx="1325880" cy="74720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 support agents who handle calls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2FA835-66FF-8B4F-A319-E0D3EED931DB}"/>
              </a:ext>
            </a:extLst>
          </p:cNvPr>
          <p:cNvCxnSpPr>
            <a:cxnSpLocks/>
          </p:cNvCxnSpPr>
          <p:nvPr/>
        </p:nvCxnSpPr>
        <p:spPr>
          <a:xfrm>
            <a:off x="8852102" y="3242263"/>
            <a:ext cx="552681" cy="51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">
            <a:extLst>
              <a:ext uri="{FF2B5EF4-FFF2-40B4-BE49-F238E27FC236}">
                <a16:creationId xmlns:a16="http://schemas.microsoft.com/office/drawing/2014/main" id="{E6173CFB-0DB6-CF46-829E-B8F0F95EDFD3}"/>
              </a:ext>
            </a:extLst>
          </p:cNvPr>
          <p:cNvSpPr txBox="1"/>
          <p:nvPr/>
        </p:nvSpPr>
        <p:spPr>
          <a:xfrm>
            <a:off x="9340937" y="3860096"/>
            <a:ext cx="1325880" cy="4673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Call center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12121FD-D974-464B-89C2-36C6543779EA}"/>
              </a:ext>
            </a:extLst>
          </p:cNvPr>
          <p:cNvSpPr txBox="1"/>
          <p:nvPr/>
        </p:nvSpPr>
        <p:spPr>
          <a:xfrm>
            <a:off x="9447038" y="3501956"/>
            <a:ext cx="956310" cy="28497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Victim data</a:t>
            </a:r>
          </a:p>
        </p:txBody>
      </p:sp>
    </p:spTree>
    <p:extLst>
      <p:ext uri="{BB962C8B-B14F-4D97-AF65-F5344CB8AC3E}">
        <p14:creationId xmlns:p14="http://schemas.microsoft.com/office/powerpoint/2010/main" val="25864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41F8CE-242D-CD4A-A8F4-64082C9E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04197"/>
              </p:ext>
            </p:extLst>
          </p:nvPr>
        </p:nvGraphicFramePr>
        <p:xfrm>
          <a:off x="4073236" y="1252405"/>
          <a:ext cx="5140037" cy="4353190"/>
        </p:xfrm>
        <a:graphic>
          <a:graphicData uri="http://schemas.openxmlformats.org/drawingml/2006/table">
            <a:tbl>
              <a:tblPr/>
              <a:tblGrid>
                <a:gridCol w="2569313">
                  <a:extLst>
                    <a:ext uri="{9D8B030D-6E8A-4147-A177-3AD203B41FA5}">
                      <a16:colId xmlns:a16="http://schemas.microsoft.com/office/drawing/2014/main" val="892416762"/>
                    </a:ext>
                  </a:extLst>
                </a:gridCol>
                <a:gridCol w="2570724">
                  <a:extLst>
                    <a:ext uri="{9D8B030D-6E8A-4147-A177-3AD203B41FA5}">
                      <a16:colId xmlns:a16="http://schemas.microsoft.com/office/drawing/2014/main" val="1335793770"/>
                    </a:ext>
                  </a:extLst>
                </a:gridCol>
              </a:tblGrid>
              <a:tr h="59909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Number of groups a post author is involved in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Number of post authors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47435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1447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0835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365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076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3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236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369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136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12833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5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94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89616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6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84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6004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7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75675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8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49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57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9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0020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10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46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11845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Total post authors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2558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6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180</Words>
  <Application>Microsoft Macintosh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Pun</dc:creator>
  <cp:lastModifiedBy>Pooja Pun</cp:lastModifiedBy>
  <cp:revision>11</cp:revision>
  <dcterms:created xsi:type="dcterms:W3CDTF">2021-01-22T02:51:18Z</dcterms:created>
  <dcterms:modified xsi:type="dcterms:W3CDTF">2021-02-01T19:06:33Z</dcterms:modified>
</cp:coreProperties>
</file>