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444" r:id="rId6"/>
    <p:sldId id="1367" r:id="rId7"/>
    <p:sldId id="1466" r:id="rId8"/>
    <p:sldId id="1467" r:id="rId9"/>
    <p:sldId id="1469" r:id="rId10"/>
    <p:sldId id="1455" r:id="rId11"/>
    <p:sldId id="1464" r:id="rId12"/>
    <p:sldId id="1468" r:id="rId13"/>
    <p:sldId id="1462" r:id="rId14"/>
    <p:sldId id="1463" r:id="rId15"/>
    <p:sldId id="1465" r:id="rId16"/>
    <p:sldId id="1470" r:id="rId17"/>
    <p:sldId id="1473" r:id="rId18"/>
    <p:sldId id="1471" r:id="rId19"/>
    <p:sldId id="1472" r:id="rId20"/>
    <p:sldId id="136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 DELETE SECTION" id="{4800C02C-F9A5-49D6-A098-754168CF5DCF}">
          <p14:sldIdLst/>
        </p14:section>
        <p14:section name="Light Build 2016 Template" id="{D3E95C9D-3DD4-45B7-BFD9-4AE9F68B7B97}">
          <p14:sldIdLst>
            <p14:sldId id="1444"/>
            <p14:sldId id="1367"/>
            <p14:sldId id="1466"/>
            <p14:sldId id="1467"/>
            <p14:sldId id="1469"/>
            <p14:sldId id="1455"/>
            <p14:sldId id="1464"/>
            <p14:sldId id="1468"/>
            <p14:sldId id="1462"/>
            <p14:sldId id="1463"/>
            <p14:sldId id="1465"/>
            <p14:sldId id="1470"/>
            <p14:sldId id="1473"/>
            <p14:sldId id="1471"/>
            <p14:sldId id="1472"/>
            <p14:sldId id="1368"/>
          </p14:sldIdLst>
        </p14:section>
        <p14:section name="Refs" id="{C7604E77-E83D-4A9A-8311-4E95905CE04F}">
          <p14:sldIdLst/>
        </p14:section>
        <p14:section name="Dark Build 2016 Template" id="{BF2050A5-112F-45DA-ADE2-20086B31A0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FFFFFF"/>
    <a:srgbClr val="505050"/>
    <a:srgbClr val="107C10"/>
    <a:srgbClr val="000000"/>
    <a:srgbClr val="323232"/>
    <a:srgbClr val="5C2D91"/>
    <a:srgbClr val="32145A"/>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3001" autoAdjust="0"/>
  </p:normalViewPr>
  <p:slideViewPr>
    <p:cSldViewPr>
      <p:cViewPr>
        <p:scale>
          <a:sx n="68" d="100"/>
          <a:sy n="68" d="100"/>
        </p:scale>
        <p:origin x="3108" y="1074"/>
      </p:cViewPr>
      <p:guideLst/>
    </p:cSldViewPr>
  </p:slideViewPr>
  <p:outlineViewPr>
    <p:cViewPr>
      <p:scale>
        <a:sx n="33" d="100"/>
        <a:sy n="33" d="100"/>
      </p:scale>
      <p:origin x="0" y="-14442"/>
    </p:cViewPr>
  </p:outlineViewPr>
  <p:notesTextViewPr>
    <p:cViewPr>
      <p:scale>
        <a:sx n="3" d="2"/>
        <a:sy n="3" d="2"/>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3/27/2016 11:06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3/27/2016 11:06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3/27/2016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http://docs.unity3d.com/Manual/windowsstore-plugins.html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3/27/2016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971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978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7421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3/27/2016 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19877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unityplugins" TargetMode="External"/><Relationship Id="rId2" Type="http://schemas.openxmlformats.org/officeDocument/2006/relationships/hyperlink" Target="https://github.com/Microsoft-Build-2016/CodeLabs-GameDev-2-UnityWin10" TargetMode="External"/><Relationship Id="rId1" Type="http://schemas.openxmlformats.org/officeDocument/2006/relationships/slideLayout" Target="../slideLayouts/slideLayout21.xml"/><Relationship Id="rId5" Type="http://schemas.openxmlformats.org/officeDocument/2006/relationships/hyperlink" Target="https://unity3d.com/learn/tutorials/projects/tanks-tutorial" TargetMode="External"/><Relationship Id="rId4" Type="http://schemas.openxmlformats.org/officeDocument/2006/relationships/hyperlink" Target="https://unity3d.com/lear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hyperlink" Target="http://docs.unity3d.com/Manual/PlatformDependentCompilation.html" TargetMode="Externa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hyperlink" Target="http://docs.unity3d.com/Manual/PluginInspector.html"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stretch>
            <a:fillRect/>
          </a:stretch>
        </p:blipFill>
        <p:spPr>
          <a:xfrm>
            <a:off x="639650" y="1704829"/>
            <a:ext cx="5302525" cy="2728987"/>
          </a:xfrm>
          <a:prstGeom prst="rect">
            <a:avLst/>
          </a:prstGeom>
        </p:spPr>
      </p:pic>
      <p:sp>
        <p:nvSpPr>
          <p:cNvPr id="2" name="Title 1"/>
          <p:cNvSpPr>
            <a:spLocks noGrp="1"/>
          </p:cNvSpPr>
          <p:nvPr>
            <p:ph type="title"/>
          </p:nvPr>
        </p:nvSpPr>
        <p:spPr/>
        <p:txBody>
          <a:bodyPr/>
          <a:lstStyle/>
          <a:p>
            <a:r>
              <a:rPr lang="en-US" dirty="0"/>
              <a:t>Plugins (2/2):  Import Settings </a:t>
            </a:r>
            <a:endParaRPr lang="en-US" sz="2400" dirty="0"/>
          </a:p>
        </p:txBody>
      </p:sp>
      <p:cxnSp>
        <p:nvCxnSpPr>
          <p:cNvPr id="9" name="Straight Arrow Connector 8"/>
          <p:cNvCxnSpPr/>
          <p:nvPr/>
        </p:nvCxnSpPr>
        <p:spPr>
          <a:xfrm flipH="1">
            <a:off x="4115140" y="1922554"/>
            <a:ext cx="1828781" cy="425915"/>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29532" y="2676138"/>
            <a:ext cx="1232668" cy="19694"/>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023701" y="3674100"/>
            <a:ext cx="1600775" cy="1367392"/>
          </a:xfrm>
          <a:prstGeom prst="straightConnector1">
            <a:avLst/>
          </a:prstGeom>
          <a:ln w="38100">
            <a:solidFill>
              <a:schemeClr val="accent3">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377799" y="3326762"/>
            <a:ext cx="640073" cy="1907844"/>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852" y="5171141"/>
            <a:ext cx="4900556"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7030A0"/>
                </a:solidFill>
              </a:rPr>
              <a:t>Checked most of the time. </a:t>
            </a:r>
            <a:br>
              <a:rPr lang="en-US" sz="2400" dirty="0">
                <a:solidFill>
                  <a:srgbClr val="7030A0"/>
                </a:solidFill>
              </a:rPr>
            </a:br>
            <a:r>
              <a:rPr lang="en-US" sz="2400" dirty="0">
                <a:solidFill>
                  <a:srgbClr val="7030A0"/>
                </a:solidFill>
              </a:rPr>
              <a:t>Only uncheck if your DLL contains </a:t>
            </a:r>
            <a:r>
              <a:rPr lang="en-US" sz="2400" dirty="0" err="1">
                <a:solidFill>
                  <a:srgbClr val="7030A0"/>
                </a:solidFill>
              </a:rPr>
              <a:t>MonoBehaviors</a:t>
            </a:r>
            <a:endParaRPr lang="en-US" sz="2400" dirty="0">
              <a:solidFill>
                <a:srgbClr val="7030A0"/>
              </a:solidFill>
            </a:endParaRPr>
          </a:p>
        </p:txBody>
      </p:sp>
      <p:sp>
        <p:nvSpPr>
          <p:cNvPr id="27" name="TextBox 26"/>
          <p:cNvSpPr txBox="1"/>
          <p:nvPr/>
        </p:nvSpPr>
        <p:spPr>
          <a:xfrm>
            <a:off x="5624476" y="5074461"/>
            <a:ext cx="4626239"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3"/>
                </a:solidFill>
              </a:rPr>
              <a:t>Use only if you have </a:t>
            </a:r>
            <a:br>
              <a:rPr lang="en-US" sz="2400" dirty="0">
                <a:solidFill>
                  <a:schemeClr val="accent3"/>
                </a:solidFill>
              </a:rPr>
            </a:br>
            <a:r>
              <a:rPr lang="en-US" sz="2400" dirty="0">
                <a:solidFill>
                  <a:schemeClr val="accent3"/>
                </a:solidFill>
              </a:rPr>
              <a:t>a plugin that runs within the Unity Editor</a:t>
            </a:r>
          </a:p>
        </p:txBody>
      </p:sp>
      <p:sp>
        <p:nvSpPr>
          <p:cNvPr id="29" name="TextBox 28"/>
          <p:cNvSpPr txBox="1"/>
          <p:nvPr/>
        </p:nvSpPr>
        <p:spPr>
          <a:xfrm>
            <a:off x="5761042" y="1442906"/>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1"/>
                </a:solidFill>
              </a:rPr>
              <a:t>UWP  for Universal projects (phone and desktop) </a:t>
            </a:r>
          </a:p>
        </p:txBody>
      </p:sp>
      <p:sp>
        <p:nvSpPr>
          <p:cNvPr id="39" name="TextBox 38"/>
          <p:cNvSpPr txBox="1"/>
          <p:nvPr/>
        </p:nvSpPr>
        <p:spPr>
          <a:xfrm>
            <a:off x="6262200" y="2334151"/>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B050"/>
                </a:solidFill>
              </a:rPr>
              <a:t>For .</a:t>
            </a:r>
            <a:r>
              <a:rPr lang="en-US" sz="2400" dirty="0" err="1">
                <a:solidFill>
                  <a:srgbClr val="00B050"/>
                </a:solidFill>
              </a:rPr>
              <a:t>winmd</a:t>
            </a:r>
            <a:r>
              <a:rPr lang="en-US" sz="2400" dirty="0">
                <a:solidFill>
                  <a:srgbClr val="00B050"/>
                </a:solidFill>
              </a:rPr>
              <a:t> use Any CPU  </a:t>
            </a:r>
            <a:br>
              <a:rPr lang="en-US" sz="2400" dirty="0">
                <a:solidFill>
                  <a:srgbClr val="00B050"/>
                </a:solidFill>
              </a:rPr>
            </a:br>
            <a:r>
              <a:rPr lang="en-US" sz="2400" dirty="0">
                <a:solidFill>
                  <a:srgbClr val="00B050"/>
                </a:solidFill>
              </a:rPr>
              <a:t>For .dlls, select platform </a:t>
            </a:r>
          </a:p>
        </p:txBody>
      </p:sp>
      <p:cxnSp>
        <p:nvCxnSpPr>
          <p:cNvPr id="41" name="Straight Arrow Connector 40"/>
          <p:cNvCxnSpPr/>
          <p:nvPr/>
        </p:nvCxnSpPr>
        <p:spPr>
          <a:xfrm flipH="1" flipV="1">
            <a:off x="4832782" y="2992876"/>
            <a:ext cx="1583391" cy="735924"/>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01115" y="3504088"/>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C000"/>
                </a:solidFill>
              </a:rPr>
              <a:t>Select “Any” or “Dot net” </a:t>
            </a:r>
            <a:br>
              <a:rPr lang="en-US" sz="2400" dirty="0">
                <a:solidFill>
                  <a:srgbClr val="FFC000"/>
                </a:solidFill>
              </a:rPr>
            </a:br>
            <a:r>
              <a:rPr lang="en-US" sz="2400" dirty="0">
                <a:solidFill>
                  <a:srgbClr val="FFC000"/>
                </a:solidFill>
              </a:rPr>
              <a:t> </a:t>
            </a:r>
          </a:p>
        </p:txBody>
      </p:sp>
    </p:spTree>
    <p:extLst>
      <p:ext uri="{BB962C8B-B14F-4D97-AF65-F5344CB8AC3E}">
        <p14:creationId xmlns:p14="http://schemas.microsoft.com/office/powerpoint/2010/main" val="28873935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Unity to Windows </a:t>
            </a:r>
          </a:p>
        </p:txBody>
      </p:sp>
      <p:sp>
        <p:nvSpPr>
          <p:cNvPr id="3" name="Text Placeholder 2"/>
          <p:cNvSpPr>
            <a:spLocks noGrp="1"/>
          </p:cNvSpPr>
          <p:nvPr>
            <p:ph type="body" sz="quarter" idx="10"/>
          </p:nvPr>
        </p:nvSpPr>
        <p:spPr>
          <a:xfrm>
            <a:off x="366140" y="2217116"/>
            <a:ext cx="5852097" cy="4958280"/>
          </a:xfrm>
        </p:spPr>
        <p:txBody>
          <a:bodyPr/>
          <a:lstStyle/>
          <a:p>
            <a:pPr marL="514350" indent="-514350">
              <a:lnSpc>
                <a:spcPct val="150000"/>
              </a:lnSpc>
              <a:buFont typeface="+mj-lt"/>
              <a:buAutoNum type="arabicPeriod"/>
            </a:pPr>
            <a:r>
              <a:rPr lang="en-US" dirty="0"/>
              <a:t>Abstract class / interface </a:t>
            </a:r>
          </a:p>
          <a:p>
            <a:pPr marL="514350" indent="-514350">
              <a:lnSpc>
                <a:spcPct val="150000"/>
              </a:lnSpc>
              <a:buFont typeface="+mj-lt"/>
              <a:buAutoNum type="arabicPeriod"/>
            </a:pPr>
            <a:r>
              <a:rPr lang="en-US" dirty="0"/>
              <a:t>Factory/Instantiation</a:t>
            </a:r>
          </a:p>
          <a:p>
            <a:pPr marL="514350" indent="-514350">
              <a:lnSpc>
                <a:spcPct val="150000"/>
              </a:lnSpc>
              <a:buFont typeface="+mj-lt"/>
              <a:buAutoNum type="arabicPeriod"/>
            </a:pPr>
            <a:r>
              <a:rPr lang="en-US" dirty="0"/>
              <a:t>Game logic targeting abstract class </a:t>
            </a:r>
          </a:p>
        </p:txBody>
      </p:sp>
      <p:sp>
        <p:nvSpPr>
          <p:cNvPr id="4" name="Text Placeholder 2"/>
          <p:cNvSpPr txBox="1">
            <a:spLocks/>
          </p:cNvSpPr>
          <p:nvPr/>
        </p:nvSpPr>
        <p:spPr>
          <a:xfrm>
            <a:off x="7516461" y="2348332"/>
            <a:ext cx="4389072" cy="313008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Implementation of interface </a:t>
            </a:r>
            <a:br>
              <a:rPr lang="en-US" dirty="0"/>
            </a:br>
            <a:endParaRPr lang="en-US" dirty="0"/>
          </a:p>
          <a:p>
            <a:pPr marL="514350" indent="-514350">
              <a:buFont typeface="+mj-lt"/>
              <a:buAutoNum type="arabicPeriod"/>
            </a:pPr>
            <a:r>
              <a:rPr lang="en-US" dirty="0"/>
              <a:t>Connect to Factory </a:t>
            </a:r>
          </a:p>
          <a:p>
            <a:endParaRPr lang="en-US" dirty="0"/>
          </a:p>
        </p:txBody>
      </p:sp>
      <p:sp>
        <p:nvSpPr>
          <p:cNvPr id="5" name="Rectangle 4"/>
          <p:cNvSpPr/>
          <p:nvPr/>
        </p:nvSpPr>
        <p:spPr bwMode="auto">
          <a:xfrm>
            <a:off x="914775" y="1460555"/>
            <a:ext cx="3657560" cy="6400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Unity Editor/Game</a:t>
            </a:r>
          </a:p>
        </p:txBody>
      </p:sp>
      <p:sp>
        <p:nvSpPr>
          <p:cNvPr id="6" name="Rectangle 5"/>
          <p:cNvSpPr/>
          <p:nvPr/>
        </p:nvSpPr>
        <p:spPr bwMode="auto">
          <a:xfrm>
            <a:off x="7882217" y="1460555"/>
            <a:ext cx="3657560" cy="6400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Platform specific Project </a:t>
            </a:r>
          </a:p>
        </p:txBody>
      </p:sp>
      <p:sp>
        <p:nvSpPr>
          <p:cNvPr id="7" name="Left-Right Arrow 6"/>
          <p:cNvSpPr/>
          <p:nvPr/>
        </p:nvSpPr>
        <p:spPr bwMode="auto">
          <a:xfrm>
            <a:off x="6035359" y="2765750"/>
            <a:ext cx="1280146" cy="365756"/>
          </a:xfrm>
          <a:prstGeom prst="leftRightArrow">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Left-Right Arrow 7"/>
          <p:cNvSpPr/>
          <p:nvPr/>
        </p:nvSpPr>
        <p:spPr bwMode="auto">
          <a:xfrm>
            <a:off x="6073753" y="4135773"/>
            <a:ext cx="1280146" cy="365756"/>
          </a:xfrm>
          <a:prstGeom prst="leftRightArrow">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9240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Useful References  </a:t>
            </a:r>
          </a:p>
        </p:txBody>
      </p:sp>
      <p:sp>
        <p:nvSpPr>
          <p:cNvPr id="3" name="Text Placeholder 2"/>
          <p:cNvSpPr>
            <a:spLocks noGrp="1"/>
          </p:cNvSpPr>
          <p:nvPr>
            <p:ph type="body" sz="quarter" idx="10"/>
          </p:nvPr>
        </p:nvSpPr>
        <p:spPr>
          <a:xfrm>
            <a:off x="274639" y="1394165"/>
            <a:ext cx="11887199" cy="1098762"/>
          </a:xfrm>
        </p:spPr>
        <p:txBody>
          <a:bodyPr/>
          <a:lstStyle/>
          <a:p>
            <a:r>
              <a:rPr lang="en-US" dirty="0"/>
              <a:t>Integrating native code into Unity games is easy. Lots of choices &amp; flexibility.  </a:t>
            </a:r>
          </a:p>
        </p:txBody>
      </p:sp>
      <p:sp>
        <p:nvSpPr>
          <p:cNvPr id="4" name="TextBox 3"/>
          <p:cNvSpPr txBox="1"/>
          <p:nvPr/>
        </p:nvSpPr>
        <p:spPr>
          <a:xfrm>
            <a:off x="274639" y="2857189"/>
            <a:ext cx="10895419" cy="300697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2"/>
              </a:rPr>
              <a:t>https://github.com/Microsoft-Build-2016/CodeLabs-GameDev-2-UnityWin10</a:t>
            </a:r>
            <a:r>
              <a:rPr lang="en-US" sz="2400" dirty="0">
                <a:gradFill>
                  <a:gsLst>
                    <a:gs pos="2917">
                      <a:schemeClr val="tx1"/>
                    </a:gs>
                    <a:gs pos="30000">
                      <a:schemeClr val="tx1"/>
                    </a:gs>
                  </a:gsLst>
                  <a:lin ang="5400000" scaled="0"/>
                </a:gradFill>
              </a:rPr>
              <a:t> </a:t>
            </a:r>
          </a:p>
          <a:p>
            <a:pPr>
              <a:lnSpc>
                <a:spcPct val="90000"/>
              </a:lnSpc>
              <a:spcAft>
                <a:spcPts val="600"/>
              </a:spcAft>
            </a:pPr>
            <a:br>
              <a:rPr lang="en-US" sz="2400" dirty="0">
                <a:gradFill>
                  <a:gsLst>
                    <a:gs pos="2917">
                      <a:schemeClr val="tx1"/>
                    </a:gs>
                    <a:gs pos="30000">
                      <a:schemeClr val="tx1"/>
                    </a:gs>
                  </a:gsLst>
                  <a:lin ang="5400000" scaled="0"/>
                </a:gradFill>
                <a:hlinkClick r:id="rId3"/>
              </a:rPr>
            </a:br>
            <a:r>
              <a:rPr lang="en-US" sz="2400" dirty="0">
                <a:gradFill>
                  <a:gsLst>
                    <a:gs pos="2917">
                      <a:schemeClr val="tx1"/>
                    </a:gs>
                    <a:gs pos="30000">
                      <a:schemeClr val="tx1"/>
                    </a:gs>
                  </a:gsLst>
                  <a:lin ang="5400000" scaled="0"/>
                </a:gradFill>
                <a:hlinkClick r:id="rId3"/>
              </a:rPr>
              <a:t>https://github.com/microsoft/unityplugins</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hlinkClick r:id="rId4"/>
              </a:rPr>
              <a:t>https://unity3d.com/learn</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hlinkClick r:id="rId5"/>
            </a:endParaRPr>
          </a:p>
          <a:p>
            <a:pPr>
              <a:lnSpc>
                <a:spcPct val="90000"/>
              </a:lnSpc>
              <a:spcAft>
                <a:spcPts val="600"/>
              </a:spcAft>
            </a:pPr>
            <a:r>
              <a:rPr lang="en-US" sz="2400" dirty="0">
                <a:gradFill>
                  <a:gsLst>
                    <a:gs pos="2917">
                      <a:schemeClr val="tx1"/>
                    </a:gs>
                    <a:gs pos="30000">
                      <a:schemeClr val="tx1"/>
                    </a:gs>
                  </a:gsLst>
                  <a:lin ang="5400000" scaled="0"/>
                </a:gradFill>
                <a:hlinkClick r:id="rId5"/>
              </a:rPr>
              <a:t>https://unity3d.com/learn/tutorials/projects/tanks-tutorial</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1162382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73" y="303582"/>
            <a:ext cx="11889564" cy="917575"/>
          </a:xfrm>
        </p:spPr>
        <p:txBody>
          <a:bodyPr/>
          <a:lstStyle/>
          <a:p>
            <a:r>
              <a:rPr lang="en-US" b="1" dirty="0">
                <a:solidFill>
                  <a:schemeClr val="tx2"/>
                </a:solidFill>
              </a:rPr>
              <a:t>Thank You!!!   </a:t>
            </a:r>
          </a:p>
        </p:txBody>
      </p:sp>
      <p:sp>
        <p:nvSpPr>
          <p:cNvPr id="3" name="Text Placeholder 2"/>
          <p:cNvSpPr>
            <a:spLocks noGrp="1"/>
          </p:cNvSpPr>
          <p:nvPr>
            <p:ph type="body" sz="quarter" idx="10"/>
          </p:nvPr>
        </p:nvSpPr>
        <p:spPr>
          <a:xfrm>
            <a:off x="3584293" y="2829778"/>
            <a:ext cx="5265523" cy="641714"/>
          </a:xfrm>
        </p:spPr>
        <p:txBody>
          <a:bodyPr/>
          <a:lstStyle/>
          <a:p>
            <a:r>
              <a:rPr lang="en-US" dirty="0"/>
              <a:t>Questions /Feedback </a:t>
            </a:r>
          </a:p>
        </p:txBody>
      </p:sp>
      <p:sp>
        <p:nvSpPr>
          <p:cNvPr id="4" name="TextBox 3"/>
          <p:cNvSpPr txBox="1"/>
          <p:nvPr/>
        </p:nvSpPr>
        <p:spPr>
          <a:xfrm>
            <a:off x="862833" y="5010628"/>
            <a:ext cx="34366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jaimer@microsoft.com</a:t>
            </a:r>
          </a:p>
        </p:txBody>
      </p:sp>
      <p:sp>
        <p:nvSpPr>
          <p:cNvPr id="5" name="TextBox 4"/>
          <p:cNvSpPr txBox="1"/>
          <p:nvPr/>
        </p:nvSpPr>
        <p:spPr>
          <a:xfrm>
            <a:off x="5303847" y="5010628"/>
            <a:ext cx="2784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@jaimerodriguez </a:t>
            </a:r>
          </a:p>
        </p:txBody>
      </p:sp>
      <p:sp>
        <p:nvSpPr>
          <p:cNvPr id="7" name="TextBox 6"/>
          <p:cNvSpPr txBox="1"/>
          <p:nvPr/>
        </p:nvSpPr>
        <p:spPr>
          <a:xfrm>
            <a:off x="9351577" y="5010628"/>
            <a:ext cx="2784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@jaimerodriguez </a:t>
            </a:r>
          </a:p>
        </p:txBody>
      </p:sp>
      <p:pic>
        <p:nvPicPr>
          <p:cNvPr id="8" name="Picture 7"/>
          <p:cNvPicPr>
            <a:picLocks noChangeAspect="1"/>
          </p:cNvPicPr>
          <p:nvPr/>
        </p:nvPicPr>
        <p:blipFill>
          <a:blip r:embed="rId2"/>
          <a:stretch>
            <a:fillRect/>
          </a:stretch>
        </p:blipFill>
        <p:spPr>
          <a:xfrm>
            <a:off x="10463653" y="5565534"/>
            <a:ext cx="514360" cy="514360"/>
          </a:xfrm>
          <a:prstGeom prst="rect">
            <a:avLst/>
          </a:prstGeom>
        </p:spPr>
      </p:pic>
      <p:pic>
        <p:nvPicPr>
          <p:cNvPr id="12" name="Picture 11"/>
          <p:cNvPicPr>
            <a:picLocks noChangeAspect="1"/>
          </p:cNvPicPr>
          <p:nvPr/>
        </p:nvPicPr>
        <p:blipFill>
          <a:blip r:embed="rId3"/>
          <a:stretch>
            <a:fillRect/>
          </a:stretch>
        </p:blipFill>
        <p:spPr>
          <a:xfrm>
            <a:off x="2122969" y="5565534"/>
            <a:ext cx="477205" cy="477205"/>
          </a:xfrm>
          <a:prstGeom prst="rect">
            <a:avLst/>
          </a:prstGeom>
        </p:spPr>
      </p:pic>
      <p:pic>
        <p:nvPicPr>
          <p:cNvPr id="6" name="Picture 5"/>
          <p:cNvPicPr>
            <a:picLocks noChangeAspect="1"/>
          </p:cNvPicPr>
          <p:nvPr/>
        </p:nvPicPr>
        <p:blipFill>
          <a:blip r:embed="rId4"/>
          <a:stretch>
            <a:fillRect/>
          </a:stretch>
        </p:blipFill>
        <p:spPr>
          <a:xfrm>
            <a:off x="6345379" y="5531650"/>
            <a:ext cx="617343" cy="617343"/>
          </a:xfrm>
          <a:prstGeom prst="rect">
            <a:avLst/>
          </a:prstGeom>
        </p:spPr>
      </p:pic>
    </p:spTree>
    <p:extLst>
      <p:ext uri="{BB962C8B-B14F-4D97-AF65-F5344CB8AC3E}">
        <p14:creationId xmlns:p14="http://schemas.microsoft.com/office/powerpoint/2010/main" val="14461931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51147590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426719520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Lighting up your Unity game </a:t>
            </a:r>
            <a:br>
              <a:rPr lang="en-US" dirty="0"/>
            </a:br>
            <a:r>
              <a:rPr lang="en-US" dirty="0"/>
              <a:t>on Windows 10 </a:t>
            </a:r>
          </a:p>
        </p:txBody>
      </p:sp>
      <p:sp>
        <p:nvSpPr>
          <p:cNvPr id="5" name="Text Placeholder 4"/>
          <p:cNvSpPr>
            <a:spLocks noGrp="1"/>
          </p:cNvSpPr>
          <p:nvPr>
            <p:ph type="body" sz="quarter" idx="12"/>
          </p:nvPr>
        </p:nvSpPr>
        <p:spPr>
          <a:xfrm>
            <a:off x="274702" y="4685969"/>
            <a:ext cx="10058337" cy="1828007"/>
          </a:xfrm>
        </p:spPr>
        <p:txBody>
          <a:bodyPr/>
          <a:lstStyle/>
          <a:p>
            <a:r>
              <a:rPr lang="en-US" dirty="0"/>
              <a:t>Jaime Rodriguez</a:t>
            </a:r>
          </a:p>
          <a:p>
            <a:r>
              <a:rPr lang="en-US" dirty="0"/>
              <a:t>@jaimerodriguez, jaimer@microsoft.com</a:t>
            </a:r>
          </a:p>
        </p:txBody>
      </p:sp>
      <p:sp>
        <p:nvSpPr>
          <p:cNvPr id="6" name="Text Placeholder 5"/>
          <p:cNvSpPr>
            <a:spLocks noGrp="1"/>
          </p:cNvSpPr>
          <p:nvPr>
            <p:ph type="body" sz="quarter" idx="13"/>
          </p:nvPr>
        </p:nvSpPr>
        <p:spPr/>
        <p:txBody>
          <a:bodyPr/>
          <a:lstStyle/>
          <a:p>
            <a:r>
              <a:rPr lang="en-US" dirty="0"/>
              <a:t>L708</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917575"/>
          </a:xfrm>
        </p:spPr>
        <p:txBody>
          <a:bodyPr/>
          <a:lstStyle/>
          <a:p>
            <a:r>
              <a:rPr lang="en-US" dirty="0">
                <a:solidFill>
                  <a:schemeClr val="bg1">
                    <a:lumMod val="75000"/>
                  </a:schemeClr>
                </a:solidFill>
              </a:rPr>
              <a:t>Agenda for today (1/2):</a:t>
            </a:r>
            <a:endParaRPr lang="en-US" b="1" dirty="0"/>
          </a:p>
        </p:txBody>
      </p:sp>
      <p:sp>
        <p:nvSpPr>
          <p:cNvPr id="3" name="Right Arrow Callout 2"/>
          <p:cNvSpPr/>
          <p:nvPr/>
        </p:nvSpPr>
        <p:spPr bwMode="auto">
          <a:xfrm>
            <a:off x="274638" y="1577043"/>
            <a:ext cx="7680939" cy="4937706"/>
          </a:xfrm>
          <a:prstGeom prst="rightArrowCallout">
            <a:avLst>
              <a:gd name="adj1" fmla="val 27634"/>
              <a:gd name="adj2" fmla="val 25000"/>
              <a:gd name="adj3" fmla="val 6306"/>
              <a:gd name="adj4" fmla="val 91322"/>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2"/>
          <a:stretch>
            <a:fillRect/>
          </a:stretch>
        </p:blipFill>
        <p:spPr>
          <a:xfrm>
            <a:off x="457580" y="2034238"/>
            <a:ext cx="6675047" cy="4154936"/>
          </a:xfrm>
          <a:prstGeom prst="rect">
            <a:avLst/>
          </a:prstGeom>
        </p:spPr>
      </p:pic>
      <p:pic>
        <p:nvPicPr>
          <p:cNvPr id="5" name="Picture 4"/>
          <p:cNvPicPr>
            <a:picLocks noChangeAspect="1"/>
          </p:cNvPicPr>
          <p:nvPr/>
        </p:nvPicPr>
        <p:blipFill>
          <a:blip r:embed="rId3"/>
          <a:stretch>
            <a:fillRect/>
          </a:stretch>
        </p:blipFill>
        <p:spPr>
          <a:xfrm>
            <a:off x="8321334" y="1315529"/>
            <a:ext cx="2603154" cy="5234604"/>
          </a:xfrm>
          <a:prstGeom prst="rect">
            <a:avLst/>
          </a:prstGeom>
        </p:spPr>
      </p:pic>
      <p:sp>
        <p:nvSpPr>
          <p:cNvPr id="6" name="Title 1"/>
          <p:cNvSpPr txBox="1">
            <a:spLocks/>
          </p:cNvSpPr>
          <p:nvPr/>
        </p:nvSpPr>
        <p:spPr>
          <a:xfrm>
            <a:off x="7041188" y="295274"/>
            <a:ext cx="502914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Targeting Windows  </a:t>
            </a:r>
          </a:p>
        </p:txBody>
      </p:sp>
    </p:spTree>
    <p:extLst>
      <p:ext uri="{BB962C8B-B14F-4D97-AF65-F5344CB8AC3E}">
        <p14:creationId xmlns:p14="http://schemas.microsoft.com/office/powerpoint/2010/main" val="223730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p:cNvSpPr/>
          <p:nvPr/>
        </p:nvSpPr>
        <p:spPr bwMode="auto">
          <a:xfrm>
            <a:off x="87721"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pic>
        <p:nvPicPr>
          <p:cNvPr id="7" name="Picture 6"/>
          <p:cNvPicPr>
            <a:picLocks noChangeAspect="1"/>
          </p:cNvPicPr>
          <p:nvPr/>
        </p:nvPicPr>
        <p:blipFill>
          <a:blip r:embed="rId2"/>
          <a:stretch>
            <a:fillRect/>
          </a:stretch>
        </p:blipFill>
        <p:spPr>
          <a:xfrm>
            <a:off x="4938091" y="2519440"/>
            <a:ext cx="2057400" cy="1028700"/>
          </a:xfrm>
          <a:prstGeom prst="rect">
            <a:avLst/>
          </a:prstGeom>
        </p:spPr>
      </p:pic>
      <p:pic>
        <p:nvPicPr>
          <p:cNvPr id="9" name="Picture 8"/>
          <p:cNvPicPr>
            <a:picLocks noChangeAspect="1"/>
          </p:cNvPicPr>
          <p:nvPr/>
        </p:nvPicPr>
        <p:blipFill>
          <a:blip r:embed="rId3"/>
          <a:stretch>
            <a:fillRect/>
          </a:stretch>
        </p:blipFill>
        <p:spPr>
          <a:xfrm>
            <a:off x="4938091" y="3825713"/>
            <a:ext cx="2926048" cy="1394128"/>
          </a:xfrm>
          <a:prstGeom prst="rect">
            <a:avLst/>
          </a:prstGeom>
        </p:spPr>
      </p:pic>
      <p:pic>
        <p:nvPicPr>
          <p:cNvPr id="5" name="Picture 4"/>
          <p:cNvPicPr>
            <a:picLocks noChangeAspect="1"/>
          </p:cNvPicPr>
          <p:nvPr/>
        </p:nvPicPr>
        <p:blipFill>
          <a:blip r:embed="rId4"/>
          <a:stretch>
            <a:fillRect/>
          </a:stretch>
        </p:blipFill>
        <p:spPr>
          <a:xfrm>
            <a:off x="183263" y="2308555"/>
            <a:ext cx="4264534" cy="2848921"/>
          </a:xfrm>
          <a:prstGeom prst="rect">
            <a:avLst/>
          </a:prstGeom>
        </p:spPr>
      </p:pic>
      <p:sp>
        <p:nvSpPr>
          <p:cNvPr id="11" name="Title 1"/>
          <p:cNvSpPr txBox="1">
            <a:spLocks/>
          </p:cNvSpPr>
          <p:nvPr/>
        </p:nvSpPr>
        <p:spPr>
          <a:xfrm>
            <a:off x="272208" y="205458"/>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lumMod val="75000"/>
                  </a:schemeClr>
                </a:solidFill>
              </a:rPr>
              <a:t>Agenda for today (2/2):    </a:t>
            </a:r>
            <a:r>
              <a:rPr lang="en-US" b="1" dirty="0"/>
              <a:t>Light-up techniques</a:t>
            </a:r>
          </a:p>
        </p:txBody>
      </p:sp>
      <p:sp>
        <p:nvSpPr>
          <p:cNvPr id="13" name="TextBox 12"/>
          <p:cNvSpPr txBox="1"/>
          <p:nvPr/>
        </p:nvSpPr>
        <p:spPr>
          <a:xfrm>
            <a:off x="495038" y="1362787"/>
            <a:ext cx="27225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UnityEngine.WSA</a:t>
            </a:r>
          </a:p>
        </p:txBody>
      </p:sp>
      <p:sp>
        <p:nvSpPr>
          <p:cNvPr id="14" name="TextBox 13"/>
          <p:cNvSpPr txBox="1"/>
          <p:nvPr/>
        </p:nvSpPr>
        <p:spPr>
          <a:xfrm>
            <a:off x="5316465" y="1362787"/>
            <a:ext cx="28219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Inline WinRT code</a:t>
            </a:r>
          </a:p>
        </p:txBody>
      </p:sp>
      <p:cxnSp>
        <p:nvCxnSpPr>
          <p:cNvPr id="16" name="Straight Connector 15"/>
          <p:cNvCxnSpPr/>
          <p:nvPr/>
        </p:nvCxnSpPr>
        <p:spPr>
          <a:xfrm>
            <a:off x="4663774" y="1859517"/>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138456" y="1793275"/>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73738" y="1362787"/>
            <a:ext cx="29421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Plugins &amp; bridges </a:t>
            </a:r>
          </a:p>
        </p:txBody>
      </p:sp>
      <p:sp>
        <p:nvSpPr>
          <p:cNvPr id="22" name="TextBox 21"/>
          <p:cNvSpPr txBox="1"/>
          <p:nvPr/>
        </p:nvSpPr>
        <p:spPr>
          <a:xfrm>
            <a:off x="189075" y="5783237"/>
            <a:ext cx="403219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Rating</a:t>
            </a:r>
          </a:p>
          <a:p>
            <a:pPr>
              <a:lnSpc>
                <a:spcPct val="90000"/>
              </a:lnSpc>
              <a:spcAft>
                <a:spcPts val="600"/>
              </a:spcAft>
            </a:pPr>
            <a:r>
              <a:rPr lang="en-US" sz="2400" dirty="0">
                <a:gradFill>
                  <a:gsLst>
                    <a:gs pos="2917">
                      <a:schemeClr val="tx1"/>
                    </a:gs>
                    <a:gs pos="30000">
                      <a:schemeClr val="tx1"/>
                    </a:gs>
                  </a:gsLst>
                  <a:lin ang="5400000" scaled="0"/>
                </a:gradFill>
              </a:rPr>
              <a:t>Uri launching for help files </a:t>
            </a:r>
          </a:p>
        </p:txBody>
      </p:sp>
      <p:sp>
        <p:nvSpPr>
          <p:cNvPr id="23" name="TextBox 22"/>
          <p:cNvSpPr txBox="1"/>
          <p:nvPr/>
        </p:nvSpPr>
        <p:spPr>
          <a:xfrm>
            <a:off x="4835438" y="5783237"/>
            <a:ext cx="2182329"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Live tiles</a:t>
            </a:r>
          </a:p>
          <a:p>
            <a:pPr>
              <a:lnSpc>
                <a:spcPct val="90000"/>
              </a:lnSpc>
              <a:spcAft>
                <a:spcPts val="600"/>
              </a:spcAft>
            </a:pPr>
            <a:r>
              <a:rPr lang="en-US" sz="2400" dirty="0">
                <a:gradFill>
                  <a:gsLst>
                    <a:gs pos="2917">
                      <a:schemeClr val="tx1"/>
                    </a:gs>
                    <a:gs pos="30000">
                      <a:schemeClr val="tx1"/>
                    </a:gs>
                  </a:gsLst>
                  <a:lin ang="5400000" scaled="0"/>
                </a:gradFill>
              </a:rPr>
              <a:t>Notifications </a:t>
            </a:r>
          </a:p>
        </p:txBody>
      </p:sp>
      <p:sp>
        <p:nvSpPr>
          <p:cNvPr id="24" name="TextBox 23"/>
          <p:cNvSpPr txBox="1"/>
          <p:nvPr/>
        </p:nvSpPr>
        <p:spPr>
          <a:xfrm>
            <a:off x="8427341" y="5783237"/>
            <a:ext cx="2253630" cy="1037207"/>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Vungle</a:t>
            </a:r>
            <a:r>
              <a:rPr lang="en-US" sz="2400" dirty="0">
                <a:gradFill>
                  <a:gsLst>
                    <a:gs pos="2917">
                      <a:schemeClr val="tx1"/>
                    </a:gs>
                    <a:gs pos="30000">
                      <a:schemeClr val="tx1"/>
                    </a:gs>
                  </a:gsLst>
                  <a:lin ang="5400000" scaled="0"/>
                </a:gradFill>
              </a:rPr>
              <a:t> Ads</a:t>
            </a:r>
          </a:p>
          <a:p>
            <a:pPr>
              <a:lnSpc>
                <a:spcPct val="90000"/>
              </a:lnSpc>
              <a:spcAft>
                <a:spcPts val="600"/>
              </a:spcAft>
            </a:pPr>
            <a:r>
              <a:rPr lang="en-US" sz="2400" dirty="0">
                <a:gradFill>
                  <a:gsLst>
                    <a:gs pos="2917">
                      <a:schemeClr val="tx1"/>
                    </a:gs>
                    <a:gs pos="30000">
                      <a:schemeClr val="tx1"/>
                    </a:gs>
                  </a:gsLst>
                  <a:lin ang="5400000" scaled="0"/>
                </a:gradFill>
              </a:rPr>
              <a:t>Microsoft Ads</a:t>
            </a:r>
          </a:p>
        </p:txBody>
      </p:sp>
      <p:sp>
        <p:nvSpPr>
          <p:cNvPr id="25" name="Oval 24"/>
          <p:cNvSpPr/>
          <p:nvPr/>
        </p:nvSpPr>
        <p:spPr bwMode="auto">
          <a:xfrm>
            <a:off x="4717694"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27" name="Oval 26"/>
          <p:cNvSpPr/>
          <p:nvPr/>
        </p:nvSpPr>
        <p:spPr bwMode="auto">
          <a:xfrm>
            <a:off x="8250545"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pic>
        <p:nvPicPr>
          <p:cNvPr id="2" name="Picture 1"/>
          <p:cNvPicPr>
            <a:picLocks noChangeAspect="1"/>
          </p:cNvPicPr>
          <p:nvPr/>
        </p:nvPicPr>
        <p:blipFill>
          <a:blip r:embed="rId5"/>
          <a:stretch>
            <a:fillRect/>
          </a:stretch>
        </p:blipFill>
        <p:spPr>
          <a:xfrm>
            <a:off x="8687090" y="2287162"/>
            <a:ext cx="2505432" cy="1668000"/>
          </a:xfrm>
          <a:prstGeom prst="rect">
            <a:avLst/>
          </a:prstGeom>
        </p:spPr>
      </p:pic>
      <p:pic>
        <p:nvPicPr>
          <p:cNvPr id="3" name="Picture 2"/>
          <p:cNvPicPr>
            <a:picLocks noChangeAspect="1"/>
          </p:cNvPicPr>
          <p:nvPr/>
        </p:nvPicPr>
        <p:blipFill>
          <a:blip r:embed="rId6"/>
          <a:stretch>
            <a:fillRect/>
          </a:stretch>
        </p:blipFill>
        <p:spPr>
          <a:xfrm>
            <a:off x="8687090" y="4086175"/>
            <a:ext cx="2505432" cy="1667999"/>
          </a:xfrm>
          <a:prstGeom prst="rect">
            <a:avLst/>
          </a:prstGeom>
        </p:spPr>
      </p:pic>
    </p:spTree>
    <p:extLst>
      <p:ext uri="{BB962C8B-B14F-4D97-AF65-F5344CB8AC3E}">
        <p14:creationId xmlns:p14="http://schemas.microsoft.com/office/powerpoint/2010/main" val="3121505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driving principle to remember</a:t>
            </a:r>
          </a:p>
        </p:txBody>
      </p:sp>
      <p:cxnSp>
        <p:nvCxnSpPr>
          <p:cNvPr id="4" name="Straight Connector 3"/>
          <p:cNvCxnSpPr/>
          <p:nvPr/>
        </p:nvCxnSpPr>
        <p:spPr>
          <a:xfrm>
            <a:off x="6218237" y="1942799"/>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914776" y="1908204"/>
            <a:ext cx="4994596" cy="3108926"/>
          </a:xfrm>
          <a:prstGeom prst="rect">
            <a:avLst/>
          </a:prstGeom>
        </p:spPr>
      </p:pic>
      <p:sp>
        <p:nvSpPr>
          <p:cNvPr id="6" name="TextBox 5"/>
          <p:cNvSpPr txBox="1"/>
          <p:nvPr/>
        </p:nvSpPr>
        <p:spPr>
          <a:xfrm>
            <a:off x="914776" y="5516537"/>
            <a:ext cx="4994596"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 running on Mono run-time</a:t>
            </a:r>
          </a:p>
          <a:p>
            <a:pPr>
              <a:lnSpc>
                <a:spcPct val="90000"/>
              </a:lnSpc>
              <a:spcAft>
                <a:spcPts val="600"/>
              </a:spcAft>
            </a:pPr>
            <a:r>
              <a:rPr lang="en-US" sz="2400" dirty="0">
                <a:gradFill>
                  <a:gsLst>
                    <a:gs pos="2917">
                      <a:schemeClr val="tx1"/>
                    </a:gs>
                    <a:gs pos="30000">
                      <a:schemeClr val="tx1"/>
                    </a:gs>
                  </a:gsLst>
                  <a:lin ang="5400000" scaled="0"/>
                </a:gradFill>
              </a:rPr>
              <a:t>If built in VS, targets .NET 3.5 APIs, compiles to Mono</a:t>
            </a:r>
          </a:p>
        </p:txBody>
      </p:sp>
      <p:pic>
        <p:nvPicPr>
          <p:cNvPr id="7" name="Picture 6"/>
          <p:cNvPicPr>
            <a:picLocks noChangeAspect="1"/>
          </p:cNvPicPr>
          <p:nvPr/>
        </p:nvPicPr>
        <p:blipFill>
          <a:blip r:embed="rId3"/>
          <a:stretch>
            <a:fillRect/>
          </a:stretch>
        </p:blipFill>
        <p:spPr>
          <a:xfrm>
            <a:off x="6756547" y="1942799"/>
            <a:ext cx="4452101" cy="2921310"/>
          </a:xfrm>
          <a:prstGeom prst="rect">
            <a:avLst/>
          </a:prstGeom>
        </p:spPr>
      </p:pic>
      <p:sp>
        <p:nvSpPr>
          <p:cNvPr id="8" name="TextBox 7"/>
          <p:cNvSpPr txBox="1"/>
          <p:nvPr/>
        </p:nvSpPr>
        <p:spPr>
          <a:xfrm>
            <a:off x="6756547" y="5531435"/>
            <a:ext cx="5344027" cy="1292662"/>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 runs against .NET run-time for </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Windows Store</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Can reference WinRT APIs </a:t>
            </a:r>
          </a:p>
        </p:txBody>
      </p:sp>
    </p:spTree>
    <p:extLst>
      <p:ext uri="{BB962C8B-B14F-4D97-AF65-F5344CB8AC3E}">
        <p14:creationId xmlns:p14="http://schemas.microsoft.com/office/powerpoint/2010/main" val="42556172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UnityEngine.WSA namespace </a:t>
            </a:r>
          </a:p>
        </p:txBody>
      </p:sp>
      <p:pic>
        <p:nvPicPr>
          <p:cNvPr id="4" name="Picture 3"/>
          <p:cNvPicPr>
            <a:picLocks noChangeAspect="1"/>
          </p:cNvPicPr>
          <p:nvPr/>
        </p:nvPicPr>
        <p:blipFill rotWithShape="1">
          <a:blip r:embed="rId2"/>
          <a:srcRect t="1868" r="42915"/>
          <a:stretch/>
        </p:blipFill>
        <p:spPr>
          <a:xfrm>
            <a:off x="640458" y="1759921"/>
            <a:ext cx="3748999" cy="4803075"/>
          </a:xfrm>
          <a:prstGeom prst="rect">
            <a:avLst/>
          </a:prstGeom>
        </p:spPr>
      </p:pic>
    </p:spTree>
    <p:extLst>
      <p:ext uri="{BB962C8B-B14F-4D97-AF65-F5344CB8AC3E}">
        <p14:creationId xmlns:p14="http://schemas.microsoft.com/office/powerpoint/2010/main" val="2558191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WinRT code (1/2):  Pre-processors </a:t>
            </a:r>
          </a:p>
        </p:txBody>
      </p:sp>
      <p:graphicFrame>
        <p:nvGraphicFramePr>
          <p:cNvPr id="4" name="Table 3"/>
          <p:cNvGraphicFramePr>
            <a:graphicFrameLocks noGrp="1"/>
          </p:cNvGraphicFramePr>
          <p:nvPr>
            <p:extLst>
              <p:ext uri="{D42A27DB-BD31-4B8C-83A1-F6EECF244321}">
                <p14:modId xmlns:p14="http://schemas.microsoft.com/office/powerpoint/2010/main" val="3336558559"/>
              </p:ext>
            </p:extLst>
          </p:nvPr>
        </p:nvGraphicFramePr>
        <p:xfrm>
          <a:off x="1053118" y="1257247"/>
          <a:ext cx="10332606" cy="4880274"/>
        </p:xfrm>
        <a:graphic>
          <a:graphicData uri="http://schemas.openxmlformats.org/drawingml/2006/table">
            <a:tbl>
              <a:tblPr firstRow="1" bandRow="1">
                <a:tableStyleId>{5C22544A-7EE6-4342-B048-85BDC9FD1C3A}</a:tableStyleId>
              </a:tblPr>
              <a:tblGrid>
                <a:gridCol w="2468853">
                  <a:extLst>
                    <a:ext uri="{9D8B030D-6E8A-4147-A177-3AD203B41FA5}">
                      <a16:colId xmlns:a16="http://schemas.microsoft.com/office/drawing/2014/main" val="3418891577"/>
                    </a:ext>
                  </a:extLst>
                </a:gridCol>
                <a:gridCol w="4480511">
                  <a:extLst>
                    <a:ext uri="{9D8B030D-6E8A-4147-A177-3AD203B41FA5}">
                      <a16:colId xmlns:a16="http://schemas.microsoft.com/office/drawing/2014/main" val="3794062602"/>
                    </a:ext>
                  </a:extLst>
                </a:gridCol>
                <a:gridCol w="3383242">
                  <a:extLst>
                    <a:ext uri="{9D8B030D-6E8A-4147-A177-3AD203B41FA5}">
                      <a16:colId xmlns:a16="http://schemas.microsoft.com/office/drawing/2014/main" val="4059285922"/>
                    </a:ext>
                  </a:extLst>
                </a:gridCol>
              </a:tblGrid>
              <a:tr h="653948">
                <a:tc>
                  <a:txBody>
                    <a:bodyPr/>
                    <a:lstStyle/>
                    <a:p>
                      <a:r>
                        <a:rPr lang="en-US" dirty="0"/>
                        <a:t> Pre-processor</a:t>
                      </a:r>
                    </a:p>
                  </a:txBody>
                  <a:tcPr/>
                </a:tc>
                <a:tc>
                  <a:txBody>
                    <a:bodyPr/>
                    <a:lstStyle/>
                    <a:p>
                      <a:r>
                        <a:rPr lang="en-US" dirty="0"/>
                        <a:t>Use</a:t>
                      </a:r>
                      <a:r>
                        <a:rPr lang="en-US" baseline="0" dirty="0"/>
                        <a:t> when/for </a:t>
                      </a:r>
                      <a:endParaRPr lang="en-US" dirty="0"/>
                    </a:p>
                  </a:txBody>
                  <a:tcPr/>
                </a:tc>
                <a:tc>
                  <a:txBody>
                    <a:bodyPr/>
                    <a:lstStyle/>
                    <a:p>
                      <a:r>
                        <a:rPr lang="en-US" dirty="0"/>
                        <a:t>Notes</a:t>
                      </a:r>
                    </a:p>
                  </a:txBody>
                  <a:tcPr/>
                </a:tc>
                <a:extLst>
                  <a:ext uri="{0D108BD9-81ED-4DB2-BD59-A6C34878D82A}">
                    <a16:rowId xmlns:a16="http://schemas.microsoft.com/office/drawing/2014/main" val="245409523"/>
                  </a:ext>
                </a:extLst>
              </a:tr>
              <a:tr h="553745">
                <a:tc>
                  <a:txBody>
                    <a:bodyPr/>
                    <a:lstStyle/>
                    <a:p>
                      <a:r>
                        <a:rPr lang="en-US" dirty="0"/>
                        <a:t>NETFX_CORE</a:t>
                      </a:r>
                      <a:r>
                        <a:rPr lang="en-US" baseline="0" dirty="0"/>
                        <a:t> </a:t>
                      </a:r>
                      <a:endParaRPr lang="en-US" dirty="0"/>
                    </a:p>
                  </a:txBody>
                  <a:tcPr/>
                </a:tc>
                <a:tc>
                  <a:txBody>
                    <a:bodyPr/>
                    <a:lstStyle/>
                    <a:p>
                      <a:r>
                        <a:rPr lang="en-US" dirty="0"/>
                        <a:t>Compiling C# against .NET Core</a:t>
                      </a:r>
                    </a:p>
                  </a:txBody>
                  <a:tcPr/>
                </a:tc>
                <a:tc>
                  <a:txBody>
                    <a:bodyPr/>
                    <a:lstStyle/>
                    <a:p>
                      <a:endParaRPr lang="en-US" dirty="0"/>
                    </a:p>
                  </a:txBody>
                  <a:tcPr/>
                </a:tc>
                <a:extLst>
                  <a:ext uri="{0D108BD9-81ED-4DB2-BD59-A6C34878D82A}">
                    <a16:rowId xmlns:a16="http://schemas.microsoft.com/office/drawing/2014/main" val="2151395520"/>
                  </a:ext>
                </a:extLst>
              </a:tr>
              <a:tr h="474639">
                <a:tc>
                  <a:txBody>
                    <a:bodyPr/>
                    <a:lstStyle/>
                    <a:p>
                      <a:r>
                        <a:rPr lang="en-US" dirty="0"/>
                        <a:t>WINDOWS_UWP </a:t>
                      </a:r>
                    </a:p>
                  </a:txBody>
                  <a:tcPr/>
                </a:tc>
                <a:tc>
                  <a:txBody>
                    <a:bodyPr/>
                    <a:lstStyle/>
                    <a:p>
                      <a:r>
                        <a:rPr lang="en-US" dirty="0"/>
                        <a:t>Targeting</a:t>
                      </a:r>
                      <a:r>
                        <a:rPr lang="en-US" baseline="0" dirty="0"/>
                        <a:t> UWP </a:t>
                      </a:r>
                      <a:endParaRPr lang="en-US" dirty="0"/>
                    </a:p>
                  </a:txBody>
                  <a:tcPr/>
                </a:tc>
                <a:tc>
                  <a:txBody>
                    <a:bodyPr/>
                    <a:lstStyle/>
                    <a:p>
                      <a:endParaRPr lang="en-US" dirty="0"/>
                    </a:p>
                  </a:txBody>
                  <a:tcPr/>
                </a:tc>
                <a:extLst>
                  <a:ext uri="{0D108BD9-81ED-4DB2-BD59-A6C34878D82A}">
                    <a16:rowId xmlns:a16="http://schemas.microsoft.com/office/drawing/2014/main" val="3537943112"/>
                  </a:ext>
                </a:extLst>
              </a:tr>
              <a:tr h="627587">
                <a:tc>
                  <a:txBody>
                    <a:bodyPr/>
                    <a:lstStyle/>
                    <a:p>
                      <a:r>
                        <a:rPr lang="en-US" dirty="0"/>
                        <a:t>UNITY_WINRT</a:t>
                      </a:r>
                      <a:r>
                        <a:rPr lang="en-US" baseline="0" dirty="0"/>
                        <a:t> </a:t>
                      </a:r>
                      <a:endParaRPr lang="en-US" dirty="0"/>
                    </a:p>
                  </a:txBody>
                  <a:tcPr/>
                </a:tc>
                <a:tc>
                  <a:txBody>
                    <a:bodyPr/>
                    <a:lstStyle/>
                    <a:p>
                      <a:r>
                        <a:rPr lang="en-US" dirty="0">
                          <a:effectLst/>
                        </a:rPr>
                        <a:t>Equivalent to UNITY_WP8 | UNITY_WSA</a:t>
                      </a:r>
                      <a:endParaRPr lang="en-US" dirty="0"/>
                    </a:p>
                  </a:txBody>
                  <a:tcPr/>
                </a:tc>
                <a:tc>
                  <a:txBody>
                    <a:bodyPr/>
                    <a:lstStyle/>
                    <a:p>
                      <a:r>
                        <a:rPr lang="en-US" dirty="0"/>
                        <a:t>Use</a:t>
                      </a:r>
                      <a:r>
                        <a:rPr lang="en-US" baseline="0" dirty="0"/>
                        <a:t> for backwards </a:t>
                      </a:r>
                      <a:r>
                        <a:rPr lang="en-US" baseline="0" dirty="0" err="1"/>
                        <a:t>compat</a:t>
                      </a:r>
                      <a:r>
                        <a:rPr lang="en-US" baseline="0" dirty="0"/>
                        <a:t>. Going forward use WINDOWS_UWP </a:t>
                      </a:r>
                      <a:endParaRPr lang="en-US" dirty="0"/>
                    </a:p>
                  </a:txBody>
                  <a:tcPr/>
                </a:tc>
                <a:extLst>
                  <a:ext uri="{0D108BD9-81ED-4DB2-BD59-A6C34878D82A}">
                    <a16:rowId xmlns:a16="http://schemas.microsoft.com/office/drawing/2014/main" val="2095958528"/>
                  </a:ext>
                </a:extLst>
              </a:tr>
              <a:tr h="1096945">
                <a:tc>
                  <a:txBody>
                    <a:bodyPr/>
                    <a:lstStyle/>
                    <a:p>
                      <a:r>
                        <a:rPr lang="en-US" dirty="0"/>
                        <a:t>UNITY_EDITOR</a:t>
                      </a:r>
                    </a:p>
                  </a:txBody>
                  <a:tcPr/>
                </a:tc>
                <a:tc>
                  <a:txBody>
                    <a:bodyPr/>
                    <a:lstStyle/>
                    <a:p>
                      <a:r>
                        <a:rPr lang="en-US" dirty="0"/>
                        <a:t>Filter out code that will</a:t>
                      </a:r>
                      <a:r>
                        <a:rPr lang="en-US" baseline="0" dirty="0"/>
                        <a:t> only run inside editor (most of the time code within NETFX_CORE should not run in editor</a:t>
                      </a:r>
                      <a:endParaRPr lang="en-US" dirty="0"/>
                    </a:p>
                  </a:txBody>
                  <a:tcPr/>
                </a:tc>
                <a:tc>
                  <a:txBody>
                    <a:bodyPr/>
                    <a:lstStyle/>
                    <a:p>
                      <a:endParaRPr lang="en-US" dirty="0"/>
                    </a:p>
                  </a:txBody>
                  <a:tcPr/>
                </a:tc>
                <a:extLst>
                  <a:ext uri="{0D108BD9-81ED-4DB2-BD59-A6C34878D82A}">
                    <a16:rowId xmlns:a16="http://schemas.microsoft.com/office/drawing/2014/main" val="632308941"/>
                  </a:ext>
                </a:extLst>
              </a:tr>
              <a:tr h="1186597">
                <a:tc>
                  <a:txBody>
                    <a:bodyPr/>
                    <a:lstStyle/>
                    <a:p>
                      <a:r>
                        <a:rPr lang="en-US" dirty="0"/>
                        <a:t>UNITY_WSA</a:t>
                      </a:r>
                      <a:r>
                        <a:rPr lang="en-US" baseline="0" dirty="0"/>
                        <a:t>  </a:t>
                      </a:r>
                      <a:r>
                        <a:rPr lang="en-US" dirty="0"/>
                        <a:t>|</a:t>
                      </a:r>
                      <a:r>
                        <a:rPr lang="en-US" baseline="0" dirty="0"/>
                        <a:t> </a:t>
                      </a:r>
                      <a:br>
                        <a:rPr lang="en-US" baseline="0" dirty="0"/>
                      </a:br>
                      <a:endParaRPr lang="en-US" baseline="0" dirty="0"/>
                    </a:p>
                    <a:p>
                      <a:r>
                        <a:rPr lang="en-US" dirty="0">
                          <a:effectLst/>
                        </a:rPr>
                        <a:t>UNITY_WSA_10_0</a:t>
                      </a:r>
                      <a:endParaRPr lang="en-US" dirty="0"/>
                    </a:p>
                  </a:txBody>
                  <a:tcPr/>
                </a:tc>
                <a:tc>
                  <a:txBody>
                    <a:bodyPr/>
                    <a:lstStyle/>
                    <a:p>
                      <a:r>
                        <a:rPr lang="en-US" dirty="0"/>
                        <a:t>Targeting Windows Store apps earlier</a:t>
                      </a:r>
                      <a:r>
                        <a:rPr lang="en-US" baseline="0" dirty="0"/>
                        <a:t> than 10. It includes 10 too. </a:t>
                      </a:r>
                      <a:endParaRPr lang="en-US" dirty="0"/>
                    </a:p>
                  </a:txBody>
                  <a:tcPr/>
                </a:tc>
                <a:tc>
                  <a:txBody>
                    <a:bodyPr/>
                    <a:lstStyle/>
                    <a:p>
                      <a:r>
                        <a:rPr lang="en-US" dirty="0"/>
                        <a:t> Going forward</a:t>
                      </a:r>
                      <a:r>
                        <a:rPr lang="en-US" baseline="0" dirty="0"/>
                        <a:t> use WINDOWS_UWP </a:t>
                      </a:r>
                      <a:endParaRPr lang="en-US" dirty="0"/>
                    </a:p>
                  </a:txBody>
                  <a:tcPr/>
                </a:tc>
                <a:extLst>
                  <a:ext uri="{0D108BD9-81ED-4DB2-BD59-A6C34878D82A}">
                    <a16:rowId xmlns:a16="http://schemas.microsoft.com/office/drawing/2014/main" val="1103369620"/>
                  </a:ext>
                </a:extLst>
              </a:tr>
            </a:tbl>
          </a:graphicData>
        </a:graphic>
      </p:graphicFrame>
      <p:sp>
        <p:nvSpPr>
          <p:cNvPr id="6" name="TextBox 5"/>
          <p:cNvSpPr txBox="1"/>
          <p:nvPr/>
        </p:nvSpPr>
        <p:spPr>
          <a:xfrm>
            <a:off x="1487117" y="6148993"/>
            <a:ext cx="989860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hlinkClick r:id="rId2"/>
              </a:rPr>
              <a:t>http://docs.unity3d.com/Manual/PlatformDependentCompilation.html</a:t>
            </a:r>
            <a:r>
              <a:rPr lang="en-US" sz="2400" i="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6293210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394165"/>
            <a:ext cx="11887199" cy="1846659"/>
          </a:xfrm>
        </p:spPr>
        <p:txBody>
          <a:bodyPr/>
          <a:lstStyle/>
          <a:p>
            <a:r>
              <a:rPr lang="en-US" sz="1600" dirty="0">
                <a:solidFill>
                  <a:srgbClr val="008000"/>
                </a:solidFill>
                <a:highlight>
                  <a:srgbClr val="FFFFFF"/>
                </a:highlight>
              </a:rPr>
              <a:t>//Dispatch from Windows UI Thread to Unity Thread </a:t>
            </a:r>
            <a:endParaRPr lang="en-US" sz="1600" dirty="0">
              <a:solidFill>
                <a:srgbClr val="000000"/>
              </a:solidFill>
              <a:highlight>
                <a:srgbClr val="FFFFFF"/>
              </a:highlight>
            </a:endParaRPr>
          </a:p>
          <a:p>
            <a:r>
              <a:rPr lang="en-US" sz="2400" b="1" dirty="0" err="1">
                <a:solidFill>
                  <a:srgbClr val="000000"/>
                </a:solidFill>
                <a:highlight>
                  <a:srgbClr val="FFFFFF"/>
                </a:highlight>
              </a:rPr>
              <a:t>UnityEngine.WSA.</a:t>
            </a:r>
            <a:r>
              <a:rPr lang="en-US" sz="2400" b="1" dirty="0" err="1">
                <a:solidFill>
                  <a:srgbClr val="2B91AF"/>
                </a:solidFill>
                <a:highlight>
                  <a:srgbClr val="FFFFFF"/>
                </a:highlight>
              </a:rPr>
              <a:t>Application</a:t>
            </a:r>
            <a:r>
              <a:rPr lang="en-US" sz="2400" b="1" dirty="0" err="1">
                <a:solidFill>
                  <a:srgbClr val="000000"/>
                </a:solidFill>
                <a:highlight>
                  <a:srgbClr val="FFFFFF"/>
                </a:highlight>
              </a:rPr>
              <a:t>.InvokeOnAppThread</a:t>
            </a:r>
            <a:r>
              <a:rPr lang="en-US" sz="1600" dirty="0">
                <a:solidFill>
                  <a:srgbClr val="000000"/>
                </a:solidFill>
                <a:highlight>
                  <a:srgbClr val="FFFFFF"/>
                </a:highlight>
              </a:rPr>
              <a:t>(() =&gt;</a:t>
            </a:r>
          </a:p>
          <a:p>
            <a:r>
              <a:rPr lang="en-US" sz="1600" dirty="0">
                <a:solidFill>
                  <a:srgbClr val="000000"/>
                </a:solidFill>
                <a:highlight>
                  <a:srgbClr val="FFFFFF"/>
                </a:highlight>
              </a:rPr>
              <a:t>{</a:t>
            </a:r>
          </a:p>
          <a:p>
            <a:r>
              <a:rPr lang="en-US" sz="1600" dirty="0">
                <a:solidFill>
                  <a:srgbClr val="008000"/>
                </a:solidFill>
                <a:highlight>
                  <a:srgbClr val="FFFFFF"/>
                </a:highlight>
              </a:rPr>
              <a:t>         // Unity thread work goes here </a:t>
            </a:r>
            <a:br>
              <a:rPr lang="en-US" sz="1600" dirty="0">
                <a:solidFill>
                  <a:srgbClr val="000000"/>
                </a:solidFill>
                <a:highlight>
                  <a:srgbClr val="FFFFFF"/>
                </a:highlight>
              </a:rPr>
            </a:br>
            <a:r>
              <a:rPr lang="en-US" sz="1600" dirty="0">
                <a:solidFill>
                  <a:srgbClr val="000000"/>
                </a:solidFill>
                <a:highlight>
                  <a:srgbClr val="FFFFFF"/>
                </a:highlight>
              </a:rPr>
              <a:t>         </a:t>
            </a:r>
            <a:r>
              <a:rPr lang="en-US" sz="1600" dirty="0" err="1">
                <a:solidFill>
                  <a:srgbClr val="000000"/>
                </a:solidFill>
                <a:highlight>
                  <a:srgbClr val="FFFFFF"/>
                </a:highlight>
              </a:rPr>
              <a:t>GetComponent</a:t>
            </a:r>
            <a:r>
              <a:rPr lang="en-US" sz="1600" dirty="0">
                <a:solidFill>
                  <a:srgbClr val="000000"/>
                </a:solidFill>
                <a:highlight>
                  <a:srgbClr val="FFFFFF"/>
                </a:highlight>
              </a:rPr>
              <a:t>&lt;</a:t>
            </a:r>
            <a:r>
              <a:rPr lang="en-US" sz="1600" dirty="0" err="1">
                <a:solidFill>
                  <a:srgbClr val="2B91AF"/>
                </a:solidFill>
                <a:highlight>
                  <a:srgbClr val="FFFFFF"/>
                </a:highlight>
              </a:rPr>
              <a:t>AudioSource</a:t>
            </a:r>
            <a:r>
              <a:rPr lang="en-US" sz="1600" dirty="0">
                <a:solidFill>
                  <a:srgbClr val="000000"/>
                </a:solidFill>
                <a:highlight>
                  <a:srgbClr val="FFFFFF"/>
                </a:highlight>
              </a:rPr>
              <a:t>&gt;().mute = </a:t>
            </a:r>
            <a:r>
              <a:rPr lang="en-US" sz="1600" dirty="0">
                <a:solidFill>
                  <a:srgbClr val="0000FF"/>
                </a:solidFill>
                <a:highlight>
                  <a:srgbClr val="FFFFFF"/>
                </a:highlight>
              </a:rPr>
              <a:t>false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a:solidFill>
                  <a:srgbClr val="0000FF"/>
                </a:solidFill>
                <a:highlight>
                  <a:srgbClr val="FFFFFF"/>
                </a:highlight>
              </a:rPr>
              <a:t>false</a:t>
            </a:r>
            <a:r>
              <a:rPr lang="en-US" sz="1600" dirty="0">
                <a:solidFill>
                  <a:srgbClr val="000000"/>
                </a:solidFill>
                <a:highlight>
                  <a:srgbClr val="FFFFFF"/>
                </a:highlight>
              </a:rPr>
              <a:t>); </a:t>
            </a:r>
            <a:endParaRPr lang="en-US" sz="1600" dirty="0"/>
          </a:p>
        </p:txBody>
      </p:sp>
      <p:sp>
        <p:nvSpPr>
          <p:cNvPr id="4" name="Text Placeholder 2"/>
          <p:cNvSpPr txBox="1">
            <a:spLocks/>
          </p:cNvSpPr>
          <p:nvPr/>
        </p:nvSpPr>
        <p:spPr>
          <a:xfrm>
            <a:off x="274639" y="3954457"/>
            <a:ext cx="11887199" cy="216674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8000"/>
                </a:solidFill>
                <a:highlight>
                  <a:srgbClr val="FFFFFF"/>
                </a:highlight>
              </a:rPr>
              <a:t>//Dispatch from Unity App thread to Windows UI Thread </a:t>
            </a:r>
            <a:endParaRPr lang="en-US" sz="1600" dirty="0">
              <a:solidFill>
                <a:srgbClr val="000000"/>
              </a:solidFill>
              <a:highlight>
                <a:srgbClr val="FFFFFF"/>
              </a:highlight>
            </a:endParaRPr>
          </a:p>
          <a:p>
            <a:r>
              <a:rPr lang="en-US" sz="2400" b="1" dirty="0" err="1">
                <a:solidFill>
                  <a:srgbClr val="000000"/>
                </a:solidFill>
                <a:highlight>
                  <a:srgbClr val="FFFFFF"/>
                </a:highlight>
              </a:rPr>
              <a:t>UnityEngine.WSA.</a:t>
            </a:r>
            <a:r>
              <a:rPr lang="en-US" sz="2400" b="1" dirty="0" err="1">
                <a:solidFill>
                  <a:srgbClr val="2B91AF"/>
                </a:solidFill>
                <a:highlight>
                  <a:srgbClr val="FFFFFF"/>
                </a:highlight>
              </a:rPr>
              <a:t>Application</a:t>
            </a:r>
            <a:r>
              <a:rPr lang="en-US" sz="2400" b="1" dirty="0" err="1">
                <a:solidFill>
                  <a:srgbClr val="000000"/>
                </a:solidFill>
                <a:highlight>
                  <a:srgbClr val="FFFFFF"/>
                </a:highlight>
              </a:rPr>
              <a:t>.InvokeOnUIThread</a:t>
            </a:r>
            <a:r>
              <a:rPr lang="en-US" sz="1600" dirty="0">
                <a:solidFill>
                  <a:srgbClr val="000000"/>
                </a:solidFill>
                <a:highlight>
                  <a:srgbClr val="FFFFFF"/>
                </a:highlight>
              </a:rPr>
              <a:t>( ()=&gt;</a:t>
            </a:r>
          </a:p>
          <a:p>
            <a:r>
              <a:rPr lang="en-US" sz="1600" dirty="0">
                <a:solidFill>
                  <a:srgbClr val="000000"/>
                </a:solidFill>
                <a:highlight>
                  <a:srgbClr val="FFFFFF"/>
                </a:highlight>
              </a:rPr>
              <a:t>{</a:t>
            </a:r>
          </a:p>
          <a:p>
            <a:r>
              <a:rPr lang="en-US" sz="1600" dirty="0">
                <a:solidFill>
                  <a:srgbClr val="008000"/>
                </a:solidFill>
                <a:highlight>
                  <a:srgbClr val="FFFFFF"/>
                </a:highlight>
              </a:rPr>
              <a:t>//Windows UI work goes here </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a:solidFill>
                  <a:srgbClr val="0000FF"/>
                </a:solidFill>
                <a:highlight>
                  <a:srgbClr val="FFFFFF"/>
                </a:highlight>
              </a:rPr>
              <a:t>var</a:t>
            </a:r>
            <a:r>
              <a:rPr lang="en-US" sz="1600" dirty="0">
                <a:solidFill>
                  <a:srgbClr val="000000"/>
                </a:solidFill>
                <a:highlight>
                  <a:srgbClr val="FFFFFF"/>
                </a:highlight>
              </a:rPr>
              <a:t> </a:t>
            </a:r>
            <a:r>
              <a:rPr lang="en-US" sz="1600" dirty="0" err="1">
                <a:solidFill>
                  <a:srgbClr val="000000"/>
                </a:solidFill>
                <a:highlight>
                  <a:srgbClr val="FFFFFF"/>
                </a:highlight>
              </a:rPr>
              <a:t>appView</a:t>
            </a:r>
            <a:r>
              <a:rPr lang="en-US" sz="1600" dirty="0">
                <a:solidFill>
                  <a:srgbClr val="000000"/>
                </a:solidFill>
                <a:highlight>
                  <a:srgbClr val="FFFFFF"/>
                </a:highlight>
              </a:rPr>
              <a:t> = </a:t>
            </a:r>
            <a:r>
              <a:rPr lang="en-US" sz="1600" dirty="0" err="1">
                <a:solidFill>
                  <a:srgbClr val="000000"/>
                </a:solidFill>
                <a:highlight>
                  <a:srgbClr val="FFFFFF"/>
                </a:highlight>
              </a:rPr>
              <a:t>Windows.UI.ViewManagement.</a:t>
            </a:r>
            <a:r>
              <a:rPr lang="en-US" sz="1600" dirty="0" err="1">
                <a:solidFill>
                  <a:srgbClr val="2B91AF"/>
                </a:solidFill>
                <a:highlight>
                  <a:srgbClr val="FFFFFF"/>
                </a:highlight>
              </a:rPr>
              <a:t>ApplicationView</a:t>
            </a:r>
            <a:r>
              <a:rPr lang="en-US" sz="1600" dirty="0" err="1">
                <a:solidFill>
                  <a:srgbClr val="000000"/>
                </a:solidFill>
                <a:highlight>
                  <a:srgbClr val="FFFFFF"/>
                </a:highlight>
              </a:rPr>
              <a:t>.GetForCurrentView</a:t>
            </a:r>
            <a:r>
              <a:rPr lang="en-US" sz="1600" dirty="0">
                <a:solidFill>
                  <a:srgbClr val="000000"/>
                </a:solidFill>
                <a:highlight>
                  <a:srgbClr val="FFFFFF"/>
                </a:highlight>
              </a:rPr>
              <a:t>();</a:t>
            </a:r>
          </a:p>
          <a:p>
            <a:r>
              <a:rPr lang="en-US" sz="1600" dirty="0">
                <a:solidFill>
                  <a:srgbClr val="000000"/>
                </a:solidFill>
                <a:highlight>
                  <a:srgbClr val="FFFFFF"/>
                </a:highlight>
              </a:rPr>
              <a:t>    </a:t>
            </a:r>
            <a:r>
              <a:rPr lang="en-US" sz="1600" dirty="0" err="1">
                <a:solidFill>
                  <a:srgbClr val="000000"/>
                </a:solidFill>
                <a:highlight>
                  <a:srgbClr val="FFFFFF"/>
                </a:highlight>
              </a:rPr>
              <a:t>appView.TryEnterFullScreenMode</a:t>
            </a:r>
            <a:r>
              <a:rPr lang="en-US" sz="1600" dirty="0">
                <a:solidFill>
                  <a:srgbClr val="000000"/>
                </a:solidFill>
                <a:highlight>
                  <a:srgbClr val="FFFFFF"/>
                </a:highlight>
              </a:rPr>
              <a:t>(); </a:t>
            </a:r>
          </a:p>
          <a:p>
            <a:r>
              <a:rPr lang="en-US" sz="1600" dirty="0">
                <a:solidFill>
                  <a:srgbClr val="000000"/>
                </a:solidFill>
                <a:highlight>
                  <a:srgbClr val="FFFFFF"/>
                </a:highlight>
              </a:rPr>
              <a:t>} , </a:t>
            </a:r>
            <a:r>
              <a:rPr lang="en-US" sz="1600" dirty="0">
                <a:solidFill>
                  <a:srgbClr val="0000FF"/>
                </a:solidFill>
                <a:highlight>
                  <a:srgbClr val="FFFFFF"/>
                </a:highlight>
              </a:rPr>
              <a:t>false</a:t>
            </a:r>
            <a:r>
              <a:rPr lang="en-US" sz="1600" dirty="0">
                <a:solidFill>
                  <a:srgbClr val="000000"/>
                </a:solidFill>
                <a:highlight>
                  <a:srgbClr val="FFFFFF"/>
                </a:highlight>
              </a:rPr>
              <a:t>); </a:t>
            </a:r>
            <a:endParaRPr lang="en-US" sz="1600" dirty="0"/>
          </a:p>
        </p:txBody>
      </p:sp>
      <p:sp>
        <p:nvSpPr>
          <p:cNvPr id="5" name="Title 1"/>
          <p:cNvSpPr txBox="1">
            <a:spLocks/>
          </p:cNvSpPr>
          <p:nvPr/>
        </p:nvSpPr>
        <p:spPr>
          <a:xfrm>
            <a:off x="546911" y="1221136"/>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Title 5"/>
          <p:cNvSpPr>
            <a:spLocks noGrp="1"/>
          </p:cNvSpPr>
          <p:nvPr>
            <p:ph type="title"/>
          </p:nvPr>
        </p:nvSpPr>
        <p:spPr/>
        <p:txBody>
          <a:bodyPr/>
          <a:lstStyle/>
          <a:p>
            <a:r>
              <a:rPr lang="en-US" dirty="0"/>
              <a:t>Inline WinRT code (1/2):  Threading  </a:t>
            </a:r>
            <a:br>
              <a:rPr lang="en-US" dirty="0"/>
            </a:br>
            <a:endParaRPr lang="en-US" dirty="0"/>
          </a:p>
        </p:txBody>
      </p:sp>
    </p:spTree>
    <p:extLst>
      <p:ext uri="{BB962C8B-B14F-4D97-AF65-F5344CB8AC3E}">
        <p14:creationId xmlns:p14="http://schemas.microsoft.com/office/powerpoint/2010/main" val="5856012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Plugins (1/2):  </a:t>
            </a:r>
            <a:r>
              <a:rPr lang="en-US"/>
              <a:t>Folders Names</a:t>
            </a:r>
            <a:endParaRPr lang="en-US" sz="2400" dirty="0"/>
          </a:p>
        </p:txBody>
      </p:sp>
      <p:sp>
        <p:nvSpPr>
          <p:cNvPr id="4" name="TextBox 3"/>
          <p:cNvSpPr txBox="1"/>
          <p:nvPr/>
        </p:nvSpPr>
        <p:spPr>
          <a:xfrm>
            <a:off x="7589822" y="2715345"/>
            <a:ext cx="4300064" cy="238834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Not required since Unity 5.0</a:t>
            </a:r>
          </a:p>
          <a:p>
            <a:pPr>
              <a:lnSpc>
                <a:spcPct val="90000"/>
              </a:lnSpc>
              <a:spcAft>
                <a:spcPts val="600"/>
              </a:spcAft>
            </a:pP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Metro can be used instead of WSA. These two are interchangeable. </a:t>
            </a: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WP8  support deprecated with Unity 5.3)</a:t>
            </a:r>
          </a:p>
        </p:txBody>
      </p:sp>
      <p:sp>
        <p:nvSpPr>
          <p:cNvPr id="5" name="Rectangle 4"/>
          <p:cNvSpPr/>
          <p:nvPr/>
        </p:nvSpPr>
        <p:spPr bwMode="auto">
          <a:xfrm>
            <a:off x="7589822" y="2258150"/>
            <a:ext cx="4300064" cy="457195"/>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Notes</a:t>
            </a:r>
          </a:p>
        </p:txBody>
      </p:sp>
      <p:graphicFrame>
        <p:nvGraphicFramePr>
          <p:cNvPr id="6" name="Table 5"/>
          <p:cNvGraphicFramePr>
            <a:graphicFrameLocks noGrp="1"/>
          </p:cNvGraphicFramePr>
          <p:nvPr>
            <p:extLst>
              <p:ext uri="{D42A27DB-BD31-4B8C-83A1-F6EECF244321}">
                <p14:modId xmlns:p14="http://schemas.microsoft.com/office/powerpoint/2010/main" val="2348901649"/>
              </p:ext>
            </p:extLst>
          </p:nvPr>
        </p:nvGraphicFramePr>
        <p:xfrm>
          <a:off x="366141" y="1659081"/>
          <a:ext cx="6217852" cy="4043680"/>
        </p:xfrm>
        <a:graphic>
          <a:graphicData uri="http://schemas.openxmlformats.org/drawingml/2006/table">
            <a:tbl>
              <a:tblPr firstRow="1" bandRow="1">
                <a:tableStyleId>{5C22544A-7EE6-4342-B048-85BDC9FD1C3A}</a:tableStyleId>
              </a:tblPr>
              <a:tblGrid>
                <a:gridCol w="2103097">
                  <a:extLst>
                    <a:ext uri="{9D8B030D-6E8A-4147-A177-3AD203B41FA5}">
                      <a16:colId xmlns:a16="http://schemas.microsoft.com/office/drawing/2014/main" val="1496792084"/>
                    </a:ext>
                  </a:extLst>
                </a:gridCol>
                <a:gridCol w="4114755">
                  <a:extLst>
                    <a:ext uri="{9D8B030D-6E8A-4147-A177-3AD203B41FA5}">
                      <a16:colId xmlns:a16="http://schemas.microsoft.com/office/drawing/2014/main" val="935114927"/>
                    </a:ext>
                  </a:extLst>
                </a:gridCol>
              </a:tblGrid>
              <a:tr h="370840">
                <a:tc>
                  <a:txBody>
                    <a:bodyPr/>
                    <a:lstStyle/>
                    <a:p>
                      <a:r>
                        <a:rPr lang="en-US" dirty="0"/>
                        <a:t>Plugins Folder</a:t>
                      </a:r>
                    </a:p>
                  </a:txBody>
                  <a:tcPr/>
                </a:tc>
                <a:tc>
                  <a:txBody>
                    <a:bodyPr/>
                    <a:lstStyle/>
                    <a:p>
                      <a:r>
                        <a:rPr lang="en-US" dirty="0"/>
                        <a:t>Target </a:t>
                      </a:r>
                    </a:p>
                  </a:txBody>
                  <a:tcPr/>
                </a:tc>
                <a:extLst>
                  <a:ext uri="{0D108BD9-81ED-4DB2-BD59-A6C34878D82A}">
                    <a16:rowId xmlns:a16="http://schemas.microsoft.com/office/drawing/2014/main" val="3858411566"/>
                  </a:ext>
                </a:extLst>
              </a:tr>
              <a:tr h="370840">
                <a:tc>
                  <a:txBody>
                    <a:bodyPr/>
                    <a:lstStyle/>
                    <a:p>
                      <a:r>
                        <a:rPr lang="en-US" dirty="0">
                          <a:solidFill>
                            <a:schemeClr val="bg1">
                              <a:lumMod val="65000"/>
                            </a:schemeClr>
                          </a:solidFill>
                        </a:rPr>
                        <a:t>Plugins</a:t>
                      </a:r>
                    </a:p>
                  </a:txBody>
                  <a:tcPr/>
                </a:tc>
                <a:tc>
                  <a:txBody>
                    <a:bodyPr/>
                    <a:lstStyle/>
                    <a:p>
                      <a:r>
                        <a:rPr lang="en-US" dirty="0">
                          <a:solidFill>
                            <a:schemeClr val="bg1">
                              <a:lumMod val="65000"/>
                            </a:schemeClr>
                          </a:solidFill>
                        </a:rPr>
                        <a:t>Global</a:t>
                      </a:r>
                      <a:r>
                        <a:rPr lang="en-US" baseline="0" dirty="0">
                          <a:solidFill>
                            <a:schemeClr val="bg1">
                              <a:lumMod val="65000"/>
                            </a:schemeClr>
                          </a:solidFill>
                        </a:rPr>
                        <a:t> (scope with plugin inspector) </a:t>
                      </a:r>
                      <a:endParaRPr lang="en-US" dirty="0">
                        <a:solidFill>
                          <a:schemeClr val="bg1">
                            <a:lumMod val="65000"/>
                          </a:schemeClr>
                        </a:solidFill>
                      </a:endParaRPr>
                    </a:p>
                  </a:txBody>
                  <a:tcPr/>
                </a:tc>
                <a:extLst>
                  <a:ext uri="{0D108BD9-81ED-4DB2-BD59-A6C34878D82A}">
                    <a16:rowId xmlns:a16="http://schemas.microsoft.com/office/drawing/2014/main" val="4098464530"/>
                  </a:ext>
                </a:extLst>
              </a:tr>
              <a:tr h="370840">
                <a:tc>
                  <a:txBody>
                    <a:bodyPr/>
                    <a:lstStyle/>
                    <a:p>
                      <a:r>
                        <a:rPr lang="en-US" dirty="0">
                          <a:solidFill>
                            <a:schemeClr val="bg1">
                              <a:lumMod val="65000"/>
                            </a:schemeClr>
                          </a:solidFill>
                        </a:rPr>
                        <a:t>Plugins\Editor</a:t>
                      </a:r>
                    </a:p>
                  </a:txBody>
                  <a:tcPr/>
                </a:tc>
                <a:tc>
                  <a:txBody>
                    <a:bodyPr/>
                    <a:lstStyle/>
                    <a:p>
                      <a:r>
                        <a:rPr lang="en-US" dirty="0">
                          <a:solidFill>
                            <a:schemeClr val="bg1">
                              <a:lumMod val="65000"/>
                            </a:schemeClr>
                          </a:solidFill>
                        </a:rPr>
                        <a:t>Compatible w/ Editor </a:t>
                      </a:r>
                    </a:p>
                  </a:txBody>
                  <a:tcPr/>
                </a:tc>
                <a:extLst>
                  <a:ext uri="{0D108BD9-81ED-4DB2-BD59-A6C34878D82A}">
                    <a16:rowId xmlns:a16="http://schemas.microsoft.com/office/drawing/2014/main" val="1036543020"/>
                  </a:ext>
                </a:extLst>
              </a:tr>
              <a:tr h="370840">
                <a:tc>
                  <a:txBody>
                    <a:bodyPr/>
                    <a:lstStyle/>
                    <a:p>
                      <a:r>
                        <a:rPr lang="en-US" dirty="0">
                          <a:solidFill>
                            <a:schemeClr val="bg1">
                              <a:lumMod val="65000"/>
                            </a:schemeClr>
                          </a:solidFill>
                        </a:rPr>
                        <a:t>Plugins\x86|x64</a:t>
                      </a:r>
                    </a:p>
                  </a:txBody>
                  <a:tcPr/>
                </a:tc>
                <a:tc>
                  <a:txBody>
                    <a:bodyPr/>
                    <a:lstStyle/>
                    <a:p>
                      <a:r>
                        <a:rPr lang="en-US" dirty="0">
                          <a:solidFill>
                            <a:schemeClr val="bg1">
                              <a:lumMod val="65000"/>
                            </a:schemeClr>
                          </a:solidFill>
                        </a:rPr>
                        <a:t>Desktop</a:t>
                      </a:r>
                      <a:r>
                        <a:rPr lang="en-US" baseline="0" dirty="0">
                          <a:solidFill>
                            <a:schemeClr val="bg1">
                              <a:lumMod val="65000"/>
                            </a:schemeClr>
                          </a:solidFill>
                        </a:rPr>
                        <a:t> (aka standalone), not Windows store</a:t>
                      </a:r>
                      <a:endParaRPr lang="en-US" dirty="0">
                        <a:solidFill>
                          <a:schemeClr val="bg1">
                            <a:lumMod val="65000"/>
                          </a:schemeClr>
                        </a:solidFill>
                      </a:endParaRPr>
                    </a:p>
                  </a:txBody>
                  <a:tcPr/>
                </a:tc>
                <a:extLst>
                  <a:ext uri="{0D108BD9-81ED-4DB2-BD59-A6C34878D82A}">
                    <a16:rowId xmlns:a16="http://schemas.microsoft.com/office/drawing/2014/main" val="893129367"/>
                  </a:ext>
                </a:extLst>
              </a:tr>
              <a:tr h="370840">
                <a:tc>
                  <a:txBody>
                    <a:bodyPr/>
                    <a:lstStyle/>
                    <a:p>
                      <a:r>
                        <a:rPr lang="en-US" dirty="0"/>
                        <a:t>Plugins\WP8</a:t>
                      </a:r>
                    </a:p>
                  </a:txBody>
                  <a:tcPr/>
                </a:tc>
                <a:tc>
                  <a:txBody>
                    <a:bodyPr/>
                    <a:lstStyle/>
                    <a:p>
                      <a:r>
                        <a:rPr lang="en-US" dirty="0"/>
                        <a:t>Windows</a:t>
                      </a:r>
                      <a:r>
                        <a:rPr lang="en-US" baseline="0" dirty="0"/>
                        <a:t> Phone (Silverlight only)</a:t>
                      </a:r>
                      <a:endParaRPr lang="en-US" dirty="0"/>
                    </a:p>
                  </a:txBody>
                  <a:tcPr/>
                </a:tc>
                <a:extLst>
                  <a:ext uri="{0D108BD9-81ED-4DB2-BD59-A6C34878D82A}">
                    <a16:rowId xmlns:a16="http://schemas.microsoft.com/office/drawing/2014/main" val="2502584936"/>
                  </a:ext>
                </a:extLst>
              </a:tr>
              <a:tr h="370840">
                <a:tc>
                  <a:txBody>
                    <a:bodyPr/>
                    <a:lstStyle/>
                    <a:p>
                      <a:r>
                        <a:rPr lang="en-US" dirty="0"/>
                        <a:t>Plugins\WSA</a:t>
                      </a:r>
                    </a:p>
                  </a:txBody>
                  <a:tcPr/>
                </a:tc>
                <a:tc>
                  <a:txBody>
                    <a:bodyPr/>
                    <a:lstStyle/>
                    <a:p>
                      <a:r>
                        <a:rPr lang="en-US" dirty="0"/>
                        <a:t>Windows Store Apps</a:t>
                      </a:r>
                      <a:r>
                        <a:rPr lang="en-US" baseline="0" dirty="0"/>
                        <a:t> &amp; Windows Phone 8.1 (Universal)</a:t>
                      </a:r>
                      <a:endParaRPr lang="en-US" dirty="0"/>
                    </a:p>
                  </a:txBody>
                  <a:tcPr/>
                </a:tc>
                <a:extLst>
                  <a:ext uri="{0D108BD9-81ED-4DB2-BD59-A6C34878D82A}">
                    <a16:rowId xmlns:a16="http://schemas.microsoft.com/office/drawing/2014/main" val="2592970333"/>
                  </a:ext>
                </a:extLst>
              </a:tr>
              <a:tr h="370840">
                <a:tc>
                  <a:txBody>
                    <a:bodyPr/>
                    <a:lstStyle/>
                    <a:p>
                      <a:r>
                        <a:rPr lang="en-US" dirty="0">
                          <a:effectLst/>
                        </a:rPr>
                        <a:t>Plugins\WSA\ x86 | | x64</a:t>
                      </a:r>
                      <a:r>
                        <a:rPr lang="en-US" baseline="0" dirty="0">
                          <a:effectLst/>
                        </a:rPr>
                        <a:t> | </a:t>
                      </a:r>
                      <a:r>
                        <a:rPr lang="en-US" dirty="0">
                          <a:effectLst/>
                        </a:rPr>
                        <a:t> ARM)</a:t>
                      </a:r>
                      <a:endParaRPr lang="en-US" dirty="0"/>
                    </a:p>
                  </a:txBody>
                  <a:tcPr/>
                </a:tc>
                <a:tc>
                  <a:txBody>
                    <a:bodyPr/>
                    <a:lstStyle/>
                    <a:p>
                      <a:r>
                        <a:rPr lang="en-US" dirty="0"/>
                        <a:t>CPU</a:t>
                      </a:r>
                      <a:r>
                        <a:rPr lang="en-US" baseline="0" dirty="0"/>
                        <a:t> values for WSA </a:t>
                      </a:r>
                      <a:endParaRPr lang="en-US" dirty="0"/>
                    </a:p>
                  </a:txBody>
                  <a:tcPr/>
                </a:tc>
                <a:extLst>
                  <a:ext uri="{0D108BD9-81ED-4DB2-BD59-A6C34878D82A}">
                    <a16:rowId xmlns:a16="http://schemas.microsoft.com/office/drawing/2014/main" val="3235108925"/>
                  </a:ext>
                </a:extLst>
              </a:tr>
              <a:tr h="370840">
                <a:tc>
                  <a:txBody>
                    <a:bodyPr/>
                    <a:lstStyle/>
                    <a:p>
                      <a:r>
                        <a:rPr lang="en-US" dirty="0">
                          <a:solidFill>
                            <a:schemeClr val="bg1">
                              <a:lumMod val="65000"/>
                            </a:schemeClr>
                          </a:solidFill>
                        </a:rPr>
                        <a:t>Plugins\WSA\SDK80|</a:t>
                      </a:r>
                      <a:r>
                        <a:rPr lang="en-US" baseline="0" dirty="0">
                          <a:solidFill>
                            <a:schemeClr val="bg1">
                              <a:lumMod val="65000"/>
                            </a:schemeClr>
                          </a:solidFill>
                        </a:rPr>
                        <a:t>SDK81\</a:t>
                      </a:r>
                      <a:endParaRPr lang="en-US" dirty="0">
                        <a:solidFill>
                          <a:schemeClr val="bg1">
                            <a:lumMod val="65000"/>
                          </a:schemeClr>
                        </a:solidFill>
                      </a:endParaRPr>
                    </a:p>
                  </a:txBody>
                  <a:tcPr/>
                </a:tc>
                <a:tc>
                  <a:txBody>
                    <a:bodyPr/>
                    <a:lstStyle/>
                    <a:p>
                      <a:r>
                        <a:rPr lang="en-US" dirty="0">
                          <a:solidFill>
                            <a:schemeClr val="bg1">
                              <a:lumMod val="65000"/>
                            </a:schemeClr>
                          </a:solidFill>
                        </a:rPr>
                        <a:t>SDK values for WSA. CPU folders</a:t>
                      </a:r>
                      <a:r>
                        <a:rPr lang="en-US" baseline="0" dirty="0">
                          <a:solidFill>
                            <a:schemeClr val="bg1">
                              <a:lumMod val="65000"/>
                            </a:schemeClr>
                          </a:solidFill>
                        </a:rPr>
                        <a:t> can follow. </a:t>
                      </a:r>
                      <a:endParaRPr lang="en-US" dirty="0">
                        <a:solidFill>
                          <a:schemeClr val="bg1">
                            <a:lumMod val="65000"/>
                          </a:schemeClr>
                        </a:solidFill>
                      </a:endParaRPr>
                    </a:p>
                  </a:txBody>
                  <a:tcPr/>
                </a:tc>
                <a:extLst>
                  <a:ext uri="{0D108BD9-81ED-4DB2-BD59-A6C34878D82A}">
                    <a16:rowId xmlns:a16="http://schemas.microsoft.com/office/drawing/2014/main" val="3509695484"/>
                  </a:ext>
                </a:extLst>
              </a:tr>
            </a:tbl>
          </a:graphicData>
        </a:graphic>
      </p:graphicFrame>
      <p:sp>
        <p:nvSpPr>
          <p:cNvPr id="7" name="TextBox 6"/>
          <p:cNvSpPr txBox="1"/>
          <p:nvPr/>
        </p:nvSpPr>
        <p:spPr>
          <a:xfrm>
            <a:off x="2652116" y="6148993"/>
            <a:ext cx="7655878"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hlinkClick r:id="rId2"/>
              </a:rPr>
              <a:t>http://docs.unity3d.com/Manual/PluginInspector.html</a:t>
            </a:r>
            <a:r>
              <a:rPr lang="en-US" sz="2400" i="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4089447941"/>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20610</TotalTime>
  <Words>857</Words>
  <Application>Microsoft Office PowerPoint</Application>
  <PresentationFormat>Custom</PresentationFormat>
  <Paragraphs>137</Paragraphs>
  <Slides>16</Slides>
  <Notes>5</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Consolas</vt:lpstr>
      <vt:lpstr>Segoe</vt:lpstr>
      <vt:lpstr>Segoe UI</vt:lpstr>
      <vt:lpstr>Segoe UI Light</vt:lpstr>
      <vt:lpstr>Wingdings</vt:lpstr>
      <vt:lpstr>5-30721_Build_2016_Template_Light</vt:lpstr>
      <vt:lpstr>5-30721_Build_2016_Template_Dark</vt:lpstr>
      <vt:lpstr>PowerPoint Presentation</vt:lpstr>
      <vt:lpstr>Lighting up your Unity game  on Windows 10 </vt:lpstr>
      <vt:lpstr>Agenda for today (1/2):</vt:lpstr>
      <vt:lpstr>PowerPoint Presentation</vt:lpstr>
      <vt:lpstr>Key driving principle to remember</vt:lpstr>
      <vt:lpstr>UnityEngine.WSA namespace </vt:lpstr>
      <vt:lpstr>Inline WinRT code (1/2):  Pre-processors </vt:lpstr>
      <vt:lpstr>Inline WinRT code (1/2):  Threading   </vt:lpstr>
      <vt:lpstr>Plugins (1/2):  Folders Names</vt:lpstr>
      <vt:lpstr>Plugins (2/2):  Import Settings </vt:lpstr>
      <vt:lpstr>Bridging Unity to Windows </vt:lpstr>
      <vt:lpstr>Conclusion &amp; Useful References  </vt:lpstr>
      <vt:lpstr>Thank You!!!   </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Build 2016</cp:keywords>
  <dc:description>Template: Mitchell Derrey, Silver Fox Productions
Formatting: 
Audience Type:</dc:description>
  <cp:lastModifiedBy>Jaime Rodriguez</cp:lastModifiedBy>
  <cp:revision>463</cp:revision>
  <dcterms:created xsi:type="dcterms:W3CDTF">2014-06-10T19:28:25Z</dcterms:created>
  <dcterms:modified xsi:type="dcterms:W3CDTF">2016-03-28T01:07:48Z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