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19"/>
  </p:notesMasterIdLst>
  <p:handoutMasterIdLst>
    <p:handoutMasterId r:id="rId20"/>
  </p:handoutMasterIdLst>
  <p:sldIdLst>
    <p:sldId id="1444" r:id="rId6"/>
    <p:sldId id="1367" r:id="rId7"/>
    <p:sldId id="1455" r:id="rId8"/>
    <p:sldId id="1451" r:id="rId9"/>
    <p:sldId id="1457" r:id="rId10"/>
    <p:sldId id="1456" r:id="rId11"/>
    <p:sldId id="1459" r:id="rId12"/>
    <p:sldId id="1460" r:id="rId13"/>
    <p:sldId id="1462" r:id="rId14"/>
    <p:sldId id="1465" r:id="rId15"/>
    <p:sldId id="1463" r:id="rId16"/>
    <p:sldId id="1464" r:id="rId17"/>
    <p:sldId id="1466"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3001" autoAdjust="0"/>
  </p:normalViewPr>
  <p:slideViewPr>
    <p:cSldViewPr>
      <p:cViewPr varScale="1">
        <p:scale>
          <a:sx n="111" d="100"/>
          <a:sy n="111" d="100"/>
        </p:scale>
        <p:origin x="132" y="96"/>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Build 2016</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3/18/2016 10:18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Build 2016</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3/18/2016 10:18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3/18/2016 10:18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3/18/2016 12:30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92050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916" rtl="0" eaLnBrk="1" fontAlgn="auto" latinLnBrk="0" hangingPunct="1">
              <a:lnSpc>
                <a:spcPct val="90000"/>
              </a:lnSpc>
              <a:spcBef>
                <a:spcPts val="0"/>
              </a:spcBef>
              <a:spcAft>
                <a:spcPts val="340"/>
              </a:spcAft>
              <a:buClrTx/>
              <a:buSzTx/>
              <a:buFontTx/>
              <a:buNone/>
              <a:tabLst/>
              <a:defRPr/>
            </a:pPr>
            <a:r>
              <a:rPr lang="en-US" baseline="0" dirty="0"/>
              <a:t>“With Windows 10, we’ve taken our best work from Desktop, Windows Phone, and Xbox merged it into a single core operating system with a tailored experience for each device. Windows 10 runs on everything from Phone to laptop to desktop to IoT devices and </a:t>
            </a:r>
            <a:r>
              <a:rPr lang="en-US" baseline="0" dirty="0" err="1"/>
              <a:t>Hololens</a:t>
            </a:r>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10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3/18/2016 12:34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951100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3181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get to this slide no later than 10 minutes into the session</a:t>
            </a:r>
          </a:p>
          <a:p>
            <a:endParaRPr lang="en-US" dirty="0"/>
          </a:p>
          <a:p>
            <a:r>
              <a:rPr lang="en-US" dirty="0"/>
              <a:t>Show how to get to the lab</a:t>
            </a:r>
            <a:r>
              <a:rPr lang="en-US" baseline="0" dirty="0"/>
              <a:t> on the workstation, and then leave this slide up on the projector.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3/18/2016 11:02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70971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Update phone image</a:t>
            </a:r>
            <a:r>
              <a:rPr lang="en-US" baseline="0" dirty="0" smtClean="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3/18/2016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41260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smtClean="0">
                <a:latin typeface="Segoe"/>
              </a:rPr>
              <a:t>Speakers: </a:t>
            </a:r>
            <a:r>
              <a:rPr lang="en-US" dirty="0" smtClean="0">
                <a:latin typeface="Segoe"/>
              </a:rPr>
              <a:t>Please note this slide will be updated with your session’s QR code during the scrub process which</a:t>
            </a:r>
            <a:r>
              <a:rPr lang="en-US" baseline="0" dirty="0" smtClean="0">
                <a:latin typeface="Segoe"/>
              </a:rPr>
              <a:t> is </a:t>
            </a:r>
            <a:r>
              <a:rPr lang="en-US" dirty="0" smtClean="0">
                <a:latin typeface="Segoe"/>
              </a:rPr>
              <a:t>outlined</a:t>
            </a:r>
            <a:r>
              <a:rPr lang="en-US" baseline="0" dirty="0" smtClean="0">
                <a:latin typeface="Segoe"/>
              </a:rPr>
              <a:t> on side 3. Attendees can scan the QR code for access to your session’s </a:t>
            </a:r>
            <a:r>
              <a:rPr lang="en-US" baseline="0" dirty="0" err="1" smtClean="0">
                <a:latin typeface="Segoe"/>
              </a:rPr>
              <a:t>eval</a:t>
            </a:r>
            <a:r>
              <a:rPr lang="en-US" baseline="0" dirty="0" smtClean="0">
                <a:latin typeface="Segoe"/>
              </a:rPr>
              <a:t>.</a:t>
            </a:r>
            <a:endParaRPr lang="en-US" dirty="0" smtClean="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3/18/2016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642267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3/18/2016 12:20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1177122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300288095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3977451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67622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254255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3174803"/>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65293602"/>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366392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theme" Target="../theme/theme2.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0 G:120 B:215</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smtClean="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smtClean="0">
                    <a:gradFill>
                      <a:gsLst>
                        <a:gs pos="7965">
                          <a:srgbClr val="000000"/>
                        </a:gs>
                        <a:gs pos="28319">
                          <a:srgbClr val="000000"/>
                        </a:gs>
                      </a:gsLst>
                      <a:lin ang="5400000" scaled="0"/>
                    </a:gradFill>
                    <a:ea typeface="Segoe UI" pitchFamily="34" charset="0"/>
                    <a:cs typeface="Segoe UI" pitchFamily="34" charset="0"/>
                  </a:rPr>
                  <a:t>R:</a:t>
                </a:r>
                <a:r>
                  <a:rPr lang="en-US" sz="500" baseline="0" dirty="0" smtClean="0">
                    <a:gradFill>
                      <a:gsLst>
                        <a:gs pos="7965">
                          <a:srgbClr val="000000"/>
                        </a:gs>
                        <a:gs pos="28319">
                          <a:srgbClr val="000000"/>
                        </a:gs>
                      </a:gsLst>
                      <a:lin ang="5400000" scaled="0"/>
                    </a:gradFill>
                    <a:ea typeface="Segoe UI" pitchFamily="34" charset="0"/>
                    <a:cs typeface="Segoe UI" pitchFamily="34" charset="0"/>
                  </a:rPr>
                  <a:t>0 G:188 B:242</a:t>
                </a:r>
                <a:endParaRPr lang="en-US" sz="500" dirty="0" smtClean="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smtClean="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smtClean="0">
                    <a:gradFill>
                      <a:gsLst>
                        <a:gs pos="92035">
                          <a:srgbClr val="505050"/>
                        </a:gs>
                        <a:gs pos="27000">
                          <a:srgbClr val="505050"/>
                        </a:gs>
                      </a:gsLst>
                      <a:lin ang="5400000" scaled="0"/>
                    </a:gradFill>
                    <a:ea typeface="Segoe UI" pitchFamily="34" charset="0"/>
                    <a:cs typeface="Segoe UI" pitchFamily="34" charset="0"/>
                  </a:rPr>
                  <a:t>R:</a:t>
                </a:r>
                <a:r>
                  <a:rPr lang="en-US" sz="500" baseline="0" dirty="0" smtClean="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smtClean="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smtClean="0">
                    <a:gradFill>
                      <a:gsLst>
                        <a:gs pos="0">
                          <a:srgbClr val="FFFFFF"/>
                        </a:gs>
                        <a:gs pos="100000">
                          <a:srgbClr val="FFFFFF"/>
                        </a:gs>
                      </a:gsLst>
                      <a:lin ang="5400000" scaled="0"/>
                    </a:gradFill>
                    <a:ea typeface="Segoe UI" pitchFamily="34" charset="0"/>
                    <a:cs typeface="Segoe UI" pitchFamily="34" charset="0"/>
                  </a:rPr>
                  <a:t>R:</a:t>
                </a:r>
                <a:r>
                  <a:rPr lang="en-US" sz="500" baseline="0" dirty="0" smtClean="0">
                    <a:gradFill>
                      <a:gsLst>
                        <a:gs pos="0">
                          <a:srgbClr val="FFFFFF"/>
                        </a:gs>
                        <a:gs pos="100000">
                          <a:srgbClr val="FFFFFF"/>
                        </a:gs>
                      </a:gsLst>
                      <a:lin ang="5400000" scaled="0"/>
                    </a:gradFill>
                    <a:ea typeface="Segoe UI" pitchFamily="34" charset="0"/>
                    <a:cs typeface="Segoe UI" pitchFamily="34" charset="0"/>
                  </a:rPr>
                  <a:t>0 G:32 B:80</a:t>
                </a:r>
                <a:endParaRPr lang="en-US" sz="5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80 G:80 B:80</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115 G:115 B:115</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smtClean="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16 G:124 B:16</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smtClean="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smtClean="0">
                  <a:gradFill>
                    <a:gsLst>
                      <a:gs pos="2917">
                        <a:schemeClr val="tx1"/>
                      </a:gs>
                      <a:gs pos="30000">
                        <a:schemeClr val="tx1"/>
                      </a:gs>
                    </a:gsLst>
                    <a:lin ang="5400000" scaled="0"/>
                  </a:gradFill>
                </a:rPr>
                <a:t>Secondary colors (use only when</a:t>
              </a:r>
              <a:r>
                <a:rPr lang="en-US" sz="1000" baseline="0" dirty="0" smtClean="0">
                  <a:gradFill>
                    <a:gsLst>
                      <a:gs pos="2917">
                        <a:schemeClr val="tx1"/>
                      </a:gs>
                      <a:gs pos="30000">
                        <a:schemeClr val="tx1"/>
                      </a:gs>
                    </a:gsLst>
                    <a:lin ang="5400000" scaled="0"/>
                  </a:gradFill>
                </a:rPr>
                <a:t> necessary)</a:t>
              </a:r>
              <a:endParaRPr lang="en-US" sz="1000" dirty="0" smtClean="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smtClean="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smtClean="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smtClean="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smtClean="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SOpenTech/angle"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www.khronos.org/registry/gle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https://github.com/MSOpenTech/angle/wiki/Known-Issues" TargetMode="External"/><Relationship Id="rId4" Type="http://schemas.openxmlformats.org/officeDocument/2006/relationships/hyperlink" Target="http://www.khronos.org/registry/eg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SOpenTech/angle/wiki" TargetMode="External"/><Relationship Id="rId7" Type="http://schemas.openxmlformats.org/officeDocument/2006/relationships/hyperlink" Target="http://www.khronos.org/registry/egl/" TargetMode="External"/><Relationship Id="rId2" Type="http://schemas.openxmlformats.org/officeDocument/2006/relationships/hyperlink" Target="https://github.com/MSOpenTech/angle" TargetMode="External"/><Relationship Id="rId1" Type="http://schemas.openxmlformats.org/officeDocument/2006/relationships/slideLayout" Target="../slideLayouts/slideLayout7.xml"/><Relationship Id="rId6" Type="http://schemas.openxmlformats.org/officeDocument/2006/relationships/hyperlink" Target="http://www.khronos.org/registry/gles/" TargetMode="External"/><Relationship Id="rId5" Type="http://schemas.openxmlformats.org/officeDocument/2006/relationships/hyperlink" Target="http://learnopengl.com/#!In-Practice/2D-Game/Breakout" TargetMode="External"/><Relationship Id="rId4" Type="http://schemas.openxmlformats.org/officeDocument/2006/relationships/hyperlink" Target="https://github.com/Microsoft-Build-2016/CodeLabs-GameDev-3-ANG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693319"/>
          </a:xfrm>
        </p:spPr>
        <p:txBody>
          <a:bodyPr/>
          <a:lstStyle/>
          <a:p>
            <a:pPr marL="0" indent="0">
              <a:buNone/>
            </a:pPr>
            <a:endParaRPr lang="en-US" sz="2000" b="1" dirty="0" smtClean="0"/>
          </a:p>
          <a:p>
            <a:pPr marL="241300" lvl="1" indent="0">
              <a:buNone/>
            </a:pPr>
            <a:r>
              <a:rPr lang="en-US" dirty="0" smtClean="0">
                <a:latin typeface="+mj-lt"/>
              </a:rPr>
              <a:t>L707 Game </a:t>
            </a:r>
            <a:r>
              <a:rPr lang="en-US" dirty="0">
                <a:latin typeface="+mj-lt"/>
              </a:rPr>
              <a:t>Development 1: Introduction to </a:t>
            </a:r>
            <a:r>
              <a:rPr lang="en-US" dirty="0" smtClean="0">
                <a:latin typeface="+mj-lt"/>
              </a:rPr>
              <a:t>Unity</a:t>
            </a:r>
          </a:p>
          <a:p>
            <a:pPr marL="241300" lvl="1" indent="0">
              <a:buNone/>
            </a:pPr>
            <a:r>
              <a:rPr lang="en-US" dirty="0" smtClean="0">
                <a:latin typeface="+mj-lt"/>
              </a:rPr>
              <a:t>L708 Game </a:t>
            </a:r>
            <a:r>
              <a:rPr lang="en-US" dirty="0">
                <a:latin typeface="+mj-lt"/>
              </a:rPr>
              <a:t>Development 2: Lighting up your Unity Game on Windows </a:t>
            </a:r>
            <a:r>
              <a:rPr lang="en-US" dirty="0" smtClean="0">
                <a:latin typeface="+mj-lt"/>
              </a:rPr>
              <a:t>10</a:t>
            </a:r>
          </a:p>
          <a:p>
            <a:pPr marL="241300" lvl="1" indent="0">
              <a:buNone/>
            </a:pPr>
            <a:r>
              <a:rPr lang="en-US" dirty="0">
                <a:latin typeface="+mj-lt"/>
              </a:rPr>
              <a:t>L713 Game Development 4: Integrating your Windows 10 UWP Game with Xbox Live</a:t>
            </a:r>
          </a:p>
          <a:p>
            <a:pPr marL="241300" lvl="1" indent="0">
              <a:buNone/>
            </a:pPr>
            <a:r>
              <a:rPr lang="en-US" dirty="0" smtClean="0">
                <a:latin typeface="+mj-lt"/>
              </a:rPr>
              <a:t>L711 </a:t>
            </a:r>
            <a:r>
              <a:rPr lang="en-US" dirty="0">
                <a:latin typeface="+mj-lt"/>
              </a:rPr>
              <a:t>Game Development 5: Introduction to </a:t>
            </a:r>
            <a:r>
              <a:rPr lang="en-US" dirty="0" err="1">
                <a:latin typeface="+mj-lt"/>
              </a:rPr>
              <a:t>MonoGame</a:t>
            </a:r>
            <a:endParaRPr lang="en-US" dirty="0">
              <a:latin typeface="+mj-lt"/>
            </a:endParaRPr>
          </a:p>
          <a:p>
            <a:pPr marL="241300" lvl="1" indent="0">
              <a:buNone/>
            </a:pPr>
            <a:r>
              <a:rPr lang="en-US" dirty="0">
                <a:latin typeface="+mj-lt"/>
              </a:rPr>
              <a:t>L712 Game Development 6: Engaging Players with Azure</a:t>
            </a:r>
          </a:p>
          <a:p>
            <a:pPr marL="241300" lvl="1" indent="0">
              <a:buNone/>
            </a:pPr>
            <a:endParaRPr lang="en-US" dirty="0">
              <a:latin typeface="+mj-lt"/>
            </a:endParaRPr>
          </a:p>
          <a:p>
            <a:pPr marL="241300" lvl="1" indent="0">
              <a:buNone/>
            </a:pPr>
            <a:r>
              <a:rPr lang="en-US" dirty="0">
                <a:latin typeface="+mj-lt"/>
              </a:rPr>
              <a:t>The Future of Game Development on </a:t>
            </a:r>
            <a:r>
              <a:rPr lang="en-US" dirty="0" smtClean="0">
                <a:latin typeface="+mj-lt"/>
              </a:rPr>
              <a:t>Windows ROOM</a:t>
            </a:r>
            <a:r>
              <a:rPr lang="en-US" dirty="0">
                <a:latin typeface="+mj-lt"/>
              </a:rPr>
              <a:t>: Marriott 6</a:t>
            </a:r>
            <a:r>
              <a:rPr lang="en-US" sz="2800" dirty="0">
                <a:latin typeface="+mj-lt"/>
              </a:rPr>
              <a:t/>
            </a:r>
            <a:br>
              <a:rPr lang="en-US" sz="2800" dirty="0">
                <a:latin typeface="+mj-lt"/>
              </a:rPr>
            </a:br>
            <a:endParaRPr lang="en-US" sz="2800" dirty="0">
              <a:latin typeface="+mj-lt"/>
            </a:endParaRPr>
          </a:p>
        </p:txBody>
      </p:sp>
      <p:sp>
        <p:nvSpPr>
          <p:cNvPr id="2" name="Title 1"/>
          <p:cNvSpPr>
            <a:spLocks noGrp="1"/>
          </p:cNvSpPr>
          <p:nvPr>
            <p:ph type="title"/>
          </p:nvPr>
        </p:nvSpPr>
        <p:spPr>
          <a:xfrm>
            <a:off x="272274" y="295275"/>
            <a:ext cx="11889564" cy="917575"/>
          </a:xfrm>
        </p:spPr>
        <p:txBody>
          <a:bodyPr/>
          <a:lstStyle/>
          <a:p>
            <a:r>
              <a:rPr lang="en-US" b="1" dirty="0" smtClean="0"/>
              <a:t>Game </a:t>
            </a:r>
            <a:r>
              <a:rPr lang="en-US" b="1" dirty="0"/>
              <a:t>Dev //Build Sessions:</a:t>
            </a:r>
          </a:p>
        </p:txBody>
      </p:sp>
    </p:spTree>
    <p:extLst>
      <p:ext uri="{BB962C8B-B14F-4D97-AF65-F5344CB8AC3E}">
        <p14:creationId xmlns:p14="http://schemas.microsoft.com/office/powerpoint/2010/main" val="287956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r>
              <a:rPr lang="en-US" sz="4400" dirty="0" smtClean="0"/>
              <a: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smtClean="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smtClean="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smtClean="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19613307"/>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this session</a:t>
            </a:r>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smtClean="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smtClean="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smtClean="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1432298896"/>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57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Porting your OpenGL ES 2.0 Game to Windows 10 using ANGLE</a:t>
            </a:r>
          </a:p>
        </p:txBody>
      </p:sp>
      <p:sp>
        <p:nvSpPr>
          <p:cNvPr id="5" name="Text Placeholder 4"/>
          <p:cNvSpPr>
            <a:spLocks noGrp="1"/>
          </p:cNvSpPr>
          <p:nvPr>
            <p:ph type="body" sz="quarter" idx="12"/>
          </p:nvPr>
        </p:nvSpPr>
        <p:spPr/>
        <p:txBody>
          <a:bodyPr/>
          <a:lstStyle/>
          <a:p>
            <a:r>
              <a:rPr lang="en-US" dirty="0" smtClean="0"/>
              <a:t>Dale Stammen</a:t>
            </a:r>
            <a:endParaRPr lang="en-US" dirty="0" smtClean="0"/>
          </a:p>
          <a:p>
            <a:r>
              <a:rPr lang="en-US" dirty="0" smtClean="0"/>
              <a:t>Senior Software Engineer</a:t>
            </a:r>
            <a:endParaRPr lang="en-US" dirty="0"/>
          </a:p>
        </p:txBody>
      </p:sp>
      <p:sp>
        <p:nvSpPr>
          <p:cNvPr id="6" name="Text Placeholder 5"/>
          <p:cNvSpPr>
            <a:spLocks noGrp="1"/>
          </p:cNvSpPr>
          <p:nvPr>
            <p:ph type="body" sz="quarter" idx="13"/>
          </p:nvPr>
        </p:nvSpPr>
        <p:spPr>
          <a:xfrm>
            <a:off x="8504238" y="307621"/>
            <a:ext cx="3656013" cy="572464"/>
          </a:xfrm>
        </p:spPr>
        <p:txBody>
          <a:bodyPr/>
          <a:lstStyle/>
          <a:p>
            <a:r>
              <a:rPr lang="en-US" b="1" dirty="0"/>
              <a:t>L709</a:t>
            </a:r>
            <a:endParaRPr lang="en-US"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ANGLE</a:t>
            </a:r>
            <a:endParaRPr lang="en-US" dirty="0"/>
          </a:p>
        </p:txBody>
      </p:sp>
      <p:sp>
        <p:nvSpPr>
          <p:cNvPr id="6" name="Text Placeholder 5"/>
          <p:cNvSpPr>
            <a:spLocks noGrp="1"/>
          </p:cNvSpPr>
          <p:nvPr>
            <p:ph type="body" sz="quarter" idx="10"/>
          </p:nvPr>
        </p:nvSpPr>
        <p:spPr>
          <a:xfrm>
            <a:off x="274638" y="1212850"/>
            <a:ext cx="11887200" cy="4616648"/>
          </a:xfrm>
        </p:spPr>
        <p:txBody>
          <a:bodyPr/>
          <a:lstStyle/>
          <a:p>
            <a:r>
              <a:rPr lang="en-US" b="1" dirty="0" smtClean="0"/>
              <a:t>A</a:t>
            </a:r>
            <a:r>
              <a:rPr lang="en-US" dirty="0" smtClean="0"/>
              <a:t>lm</a:t>
            </a:r>
            <a:r>
              <a:rPr lang="en-US" dirty="0" smtClean="0"/>
              <a:t>ost </a:t>
            </a:r>
            <a:r>
              <a:rPr lang="en-US" b="1" dirty="0" smtClean="0"/>
              <a:t>N</a:t>
            </a:r>
            <a:r>
              <a:rPr lang="en-US" dirty="0" smtClean="0"/>
              <a:t>ative </a:t>
            </a:r>
            <a:r>
              <a:rPr lang="en-US" b="1" dirty="0" smtClean="0"/>
              <a:t>G</a:t>
            </a:r>
            <a:r>
              <a:rPr lang="en-US" dirty="0" smtClean="0"/>
              <a:t>raphics </a:t>
            </a:r>
            <a:r>
              <a:rPr lang="en-US" b="1" dirty="0" smtClean="0"/>
              <a:t>L</a:t>
            </a:r>
            <a:r>
              <a:rPr lang="en-US" dirty="0" smtClean="0"/>
              <a:t>ayer </a:t>
            </a:r>
            <a:r>
              <a:rPr lang="en-US" b="1" dirty="0" smtClean="0"/>
              <a:t>E</a:t>
            </a:r>
            <a:r>
              <a:rPr lang="en-US" dirty="0" smtClean="0"/>
              <a:t>ngine</a:t>
            </a:r>
            <a:endParaRPr lang="en-US" dirty="0" smtClean="0"/>
          </a:p>
          <a:p>
            <a:pPr lvl="1"/>
            <a:endParaRPr lang="en-US" dirty="0" smtClean="0"/>
          </a:p>
          <a:p>
            <a:pPr lvl="1"/>
            <a:r>
              <a:rPr lang="en-US" dirty="0" smtClean="0"/>
              <a:t>The original goal </a:t>
            </a:r>
            <a:r>
              <a:rPr lang="en-US" dirty="0"/>
              <a:t>of ANGLE </a:t>
            </a:r>
            <a:r>
              <a:rPr lang="en-US" dirty="0" smtClean="0"/>
              <a:t>was </a:t>
            </a:r>
            <a:r>
              <a:rPr lang="en-US" dirty="0"/>
              <a:t>to layer </a:t>
            </a:r>
            <a:r>
              <a:rPr lang="en-US" dirty="0" err="1"/>
              <a:t>WebGL's</a:t>
            </a:r>
            <a:r>
              <a:rPr lang="en-US" dirty="0"/>
              <a:t> subset of the OpenGL ES 2.0 API over DirectX 9.0c API </a:t>
            </a:r>
            <a:r>
              <a:rPr lang="en-US" dirty="0" smtClean="0"/>
              <a:t>calls. This would enable </a:t>
            </a:r>
            <a:r>
              <a:rPr lang="en-US" dirty="0"/>
              <a:t>browsers like Google Chrome to run WebGL content on Windows computers without having to rely on OpenGL drivers.</a:t>
            </a:r>
            <a:endParaRPr lang="en-US" dirty="0" smtClean="0"/>
          </a:p>
          <a:p>
            <a:pPr lvl="1"/>
            <a:endParaRPr lang="en-US" dirty="0" smtClean="0"/>
          </a:p>
          <a:p>
            <a:pPr lvl="1"/>
            <a:r>
              <a:rPr lang="en-US" dirty="0"/>
              <a:t>Windows 10 UWP </a:t>
            </a:r>
            <a:r>
              <a:rPr lang="en-US" dirty="0" smtClean="0"/>
              <a:t>apps </a:t>
            </a:r>
            <a:r>
              <a:rPr lang="en-US" dirty="0"/>
              <a:t>do not natively support OpenGL ES 2.0.</a:t>
            </a:r>
          </a:p>
          <a:p>
            <a:pPr lvl="1"/>
            <a:endParaRPr lang="en-US" dirty="0" smtClean="0"/>
          </a:p>
          <a:p>
            <a:pPr lvl="1"/>
            <a:r>
              <a:rPr lang="en-US" dirty="0" smtClean="0"/>
              <a:t>Microsoft has contributed code to enable Windows 8.1 and 10 UWP apps to run OpenGL ES 2.0 content. </a:t>
            </a:r>
            <a:r>
              <a:rPr lang="en-US" dirty="0" smtClean="0">
                <a:hlinkClick r:id="rId3"/>
              </a:rPr>
              <a:t>https://github.com/MSOpenTech/angle</a:t>
            </a:r>
            <a:r>
              <a:rPr lang="en-US" dirty="0" smtClean="0"/>
              <a:t> </a:t>
            </a:r>
          </a:p>
          <a:p>
            <a:pPr lvl="1"/>
            <a:endParaRPr lang="en-US" dirty="0"/>
          </a:p>
          <a:p>
            <a:pPr lvl="1"/>
            <a:r>
              <a:rPr lang="en-US" b="1" dirty="0" smtClean="0"/>
              <a:t>You don’t need to port your OpenGL ES 2.0 code to DirectX. ANGLE does the conversion for you.</a:t>
            </a:r>
            <a:endParaRPr lang="en-US" b="1" dirty="0"/>
          </a:p>
          <a:p>
            <a:pPr lvl="1"/>
            <a:endParaRPr lang="en-US" dirty="0"/>
          </a:p>
        </p:txBody>
      </p:sp>
    </p:spTree>
    <p:extLst>
      <p:ext uri="{BB962C8B-B14F-4D97-AF65-F5344CB8AC3E}">
        <p14:creationId xmlns:p14="http://schemas.microsoft.com/office/powerpoint/2010/main" val="265518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63" name="Rectangle 62"/>
          <p:cNvSpPr/>
          <p:nvPr/>
        </p:nvSpPr>
        <p:spPr bwMode="auto">
          <a:xfrm>
            <a:off x="-101924" y="3326261"/>
            <a:ext cx="12537518" cy="945664"/>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646" tIns="202917" rIns="253646" bIns="202917" numCol="1" spcCol="0" rtlCol="0" fromWordArt="0" anchor="t" anchorCtr="0" forceAA="0" compatLnSpc="1">
            <a:prstTxWarp prst="textNoShape">
              <a:avLst/>
            </a:prstTxWarp>
            <a:noAutofit/>
          </a:bodyPr>
          <a:lstStyle/>
          <a:p>
            <a:pPr algn="ctr" defTabSz="1293239" fontAlgn="base">
              <a:lnSpc>
                <a:spcPct val="90000"/>
              </a:lnSpc>
              <a:spcBef>
                <a:spcPct val="0"/>
              </a:spcBef>
              <a:spcAft>
                <a:spcPct val="0"/>
              </a:spcAft>
              <a:defRPr/>
            </a:pPr>
            <a:endParaRPr lang="en-US" sz="2448" dirty="0" err="1">
              <a:gradFill>
                <a:gsLst>
                  <a:gs pos="2917">
                    <a:srgbClr val="737373"/>
                  </a:gs>
                  <a:gs pos="81000">
                    <a:srgbClr val="737373"/>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Windows on a full range of devices…</a:t>
            </a:r>
          </a:p>
        </p:txBody>
      </p:sp>
      <p:sp>
        <p:nvSpPr>
          <p:cNvPr id="29" name="Oval 33"/>
          <p:cNvSpPr/>
          <p:nvPr/>
        </p:nvSpPr>
        <p:spPr>
          <a:xfrm>
            <a:off x="5210516" y="2740842"/>
            <a:ext cx="2015443" cy="2015443"/>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0" name="Group 29"/>
          <p:cNvGrpSpPr/>
          <p:nvPr/>
        </p:nvGrpSpPr>
        <p:grpSpPr>
          <a:xfrm>
            <a:off x="5153496" y="2826644"/>
            <a:ext cx="2129484" cy="1843841"/>
            <a:chOff x="5052041" y="2485844"/>
            <a:chExt cx="2087919" cy="1807851"/>
          </a:xfrm>
        </p:grpSpPr>
        <p:sp>
          <p:nvSpPr>
            <p:cNvPr id="31"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2" name="Group 31"/>
            <p:cNvGrpSpPr/>
            <p:nvPr/>
          </p:nvGrpSpPr>
          <p:grpSpPr>
            <a:xfrm>
              <a:off x="5052041" y="2836625"/>
              <a:ext cx="2087919" cy="1071421"/>
              <a:chOff x="5052041" y="2836625"/>
              <a:chExt cx="2087919" cy="1071421"/>
            </a:xfrm>
          </p:grpSpPr>
          <p:sp>
            <p:nvSpPr>
              <p:cNvPr id="33" name="TextBox 35"/>
              <p:cNvSpPr txBox="1"/>
              <p:nvPr/>
            </p:nvSpPr>
            <p:spPr>
              <a:xfrm>
                <a:off x="5052041" y="3644319"/>
                <a:ext cx="2087919" cy="263727"/>
              </a:xfrm>
              <a:prstGeom prst="rect">
                <a:avLst/>
              </a:prstGeom>
              <a:noFill/>
            </p:spPr>
            <p:txBody>
              <a:bodyPr wrap="square" lIns="0" tIns="0" rIns="0" bIns="0" rtlCol="0">
                <a:spAutoFit/>
              </a:bodyPr>
              <a:lstStyle/>
              <a:p>
                <a:pPr algn="ctr" defTabSz="932573">
                  <a:lnSpc>
                    <a:spcPct val="90000"/>
                  </a:lnSpc>
                  <a:defRPr/>
                </a:pPr>
                <a:r>
                  <a:rPr lang="en-US" sz="1904" dirty="0">
                    <a:solidFill>
                      <a:srgbClr val="FFFFFF"/>
                    </a:solidFill>
                    <a:latin typeface="Segoe UI"/>
                    <a:cs typeface="Segoe UI Semibold" panose="020B0702040204020203" pitchFamily="34" charset="0"/>
                  </a:rPr>
                  <a:t>Windows 10</a:t>
                </a:r>
              </a:p>
            </p:txBody>
          </p:sp>
          <p:sp>
            <p:nvSpPr>
              <p:cNvPr id="34"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4347" tIns="62174" rIns="124347" bIns="62174" numCol="1" anchor="t" anchorCtr="0" compatLnSpc="1">
                <a:prstTxWarp prst="textNoShape">
                  <a:avLst/>
                </a:prstTxWarp>
              </a:bodyPr>
              <a:lstStyle/>
              <a:p>
                <a:pPr defTabSz="932573">
                  <a:defRPr/>
                </a:pPr>
                <a:endParaRPr lang="en-US" sz="1904">
                  <a:solidFill>
                    <a:srgbClr val="737373"/>
                  </a:solidFill>
                  <a:latin typeface="Segoe UI"/>
                </a:endParaRPr>
              </a:p>
            </p:txBody>
          </p:sp>
        </p:grpSp>
      </p:grpSp>
      <p:sp>
        <p:nvSpPr>
          <p:cNvPr id="36" name="TextBox 35"/>
          <p:cNvSpPr txBox="1"/>
          <p:nvPr/>
        </p:nvSpPr>
        <p:spPr>
          <a:xfrm>
            <a:off x="304696" y="1793258"/>
            <a:ext cx="67969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Phone</a:t>
            </a:r>
          </a:p>
        </p:txBody>
      </p:sp>
      <p:sp>
        <p:nvSpPr>
          <p:cNvPr id="37" name="TextBox 36"/>
          <p:cNvSpPr txBox="1"/>
          <p:nvPr/>
        </p:nvSpPr>
        <p:spPr>
          <a:xfrm>
            <a:off x="2096832" y="1793258"/>
            <a:ext cx="1188733"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Small Tablet</a:t>
            </a:r>
          </a:p>
        </p:txBody>
      </p:sp>
      <p:sp>
        <p:nvSpPr>
          <p:cNvPr id="38" name="TextBox 37"/>
          <p:cNvSpPr txBox="1"/>
          <p:nvPr/>
        </p:nvSpPr>
        <p:spPr>
          <a:xfrm>
            <a:off x="6962028" y="1571759"/>
            <a:ext cx="2007944" cy="451760"/>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pPr defTabSz="932563">
              <a:spcAft>
                <a:spcPts val="612"/>
              </a:spcAft>
              <a:defRPr/>
            </a:pPr>
            <a:r>
              <a:rPr lang="en-US" sz="1599" dirty="0">
                <a:solidFill>
                  <a:srgbClr val="4F4F4F"/>
                </a:solidFill>
                <a:latin typeface="Segoe UI"/>
              </a:rPr>
              <a:t>2-in-1s</a:t>
            </a:r>
            <a:br>
              <a:rPr lang="en-US" sz="1599" dirty="0">
                <a:solidFill>
                  <a:srgbClr val="4F4F4F"/>
                </a:solidFill>
                <a:latin typeface="Segoe UI"/>
              </a:rPr>
            </a:br>
            <a:r>
              <a:rPr lang="en-US" sz="1599" dirty="0">
                <a:solidFill>
                  <a:srgbClr val="4F4F4F"/>
                </a:solidFill>
                <a:latin typeface="Segoe UI"/>
              </a:rPr>
              <a:t>(Tablet or Laptop)</a:t>
            </a:r>
          </a:p>
        </p:txBody>
      </p:sp>
      <p:sp>
        <p:nvSpPr>
          <p:cNvPr id="39" name="TextBox 38"/>
          <p:cNvSpPr txBox="1"/>
          <p:nvPr/>
        </p:nvSpPr>
        <p:spPr>
          <a:xfrm>
            <a:off x="10424085" y="1571759"/>
            <a:ext cx="1958166"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Desktops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&amp; All-in-Ones</a:t>
            </a:r>
          </a:p>
        </p:txBody>
      </p:sp>
      <p:sp>
        <p:nvSpPr>
          <p:cNvPr id="40" name="TextBox 39"/>
          <p:cNvSpPr txBox="1"/>
          <p:nvPr/>
        </p:nvSpPr>
        <p:spPr>
          <a:xfrm>
            <a:off x="1162898" y="1793258"/>
            <a:ext cx="85854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Phablet</a:t>
            </a:r>
          </a:p>
        </p:txBody>
      </p:sp>
      <p:sp>
        <p:nvSpPr>
          <p:cNvPr id="41" name="TextBox 40"/>
          <p:cNvSpPr txBox="1"/>
          <p:nvPr/>
        </p:nvSpPr>
        <p:spPr>
          <a:xfrm>
            <a:off x="3161630" y="1793258"/>
            <a:ext cx="1984801"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Large Tablet</a:t>
            </a:r>
          </a:p>
        </p:txBody>
      </p:sp>
      <p:sp>
        <p:nvSpPr>
          <p:cNvPr id="42" name="TextBox 41"/>
          <p:cNvSpPr txBox="1"/>
          <p:nvPr/>
        </p:nvSpPr>
        <p:spPr>
          <a:xfrm>
            <a:off x="9188846" y="1571759"/>
            <a:ext cx="973584"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Classic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Laptop</a:t>
            </a:r>
          </a:p>
        </p:txBody>
      </p:sp>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r="10956" b="15432"/>
          <a:stretch/>
        </p:blipFill>
        <p:spPr>
          <a:xfrm>
            <a:off x="7319168" y="2151002"/>
            <a:ext cx="1435800" cy="913251"/>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2618" y="2105338"/>
            <a:ext cx="1556401" cy="1145005"/>
          </a:xfrm>
          <a:prstGeom prst="rect">
            <a:avLst/>
          </a:prstGeom>
        </p:spPr>
      </p:pic>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9814" y="2105339"/>
            <a:ext cx="1528433" cy="977195"/>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4590" y="2105338"/>
            <a:ext cx="887400" cy="681396"/>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882" y="2105339"/>
            <a:ext cx="607446" cy="591600"/>
          </a:xfrm>
          <a:prstGeom prst="rect">
            <a:avLst/>
          </a:prstGeom>
        </p:spPr>
      </p:pic>
      <p:pic>
        <p:nvPicPr>
          <p:cNvPr id="48" name="Picture 47"/>
          <p:cNvPicPr>
            <a:picLocks noChangeAspect="1"/>
          </p:cNvPicPr>
          <p:nvPr/>
        </p:nvPicPr>
        <p:blipFill rotWithShape="1">
          <a:blip r:embed="rId8" cstate="print">
            <a:extLst>
              <a:ext uri="{28A0092B-C50C-407E-A947-70E740481C1C}">
                <a14:useLocalDpi xmlns:a14="http://schemas.microsoft.com/office/drawing/2010/main" val="0"/>
              </a:ext>
            </a:extLst>
          </a:blip>
          <a:srcRect l="6535" r="9044"/>
          <a:stretch/>
        </p:blipFill>
        <p:spPr>
          <a:xfrm>
            <a:off x="2250465" y="2105339"/>
            <a:ext cx="870025" cy="866618"/>
          </a:xfrm>
          <a:prstGeom prst="rect">
            <a:avLst/>
          </a:prstGeom>
        </p:spPr>
      </p:pic>
      <p:pic>
        <p:nvPicPr>
          <p:cNvPr id="49" name="Picture 48"/>
          <p:cNvPicPr>
            <a:picLocks noChangeAspect="1"/>
          </p:cNvPicPr>
          <p:nvPr/>
        </p:nvPicPr>
        <p:blipFill rotWithShape="1">
          <a:blip r:embed="rId9" cstate="print">
            <a:extLst>
              <a:ext uri="{28A0092B-C50C-407E-A947-70E740481C1C}">
                <a14:useLocalDpi xmlns:a14="http://schemas.microsoft.com/office/drawing/2010/main" val="0"/>
              </a:ext>
            </a:extLst>
          </a:blip>
          <a:srcRect r="12153"/>
          <a:stretch/>
        </p:blipFill>
        <p:spPr>
          <a:xfrm>
            <a:off x="9018840" y="2152475"/>
            <a:ext cx="1463331" cy="942720"/>
          </a:xfrm>
          <a:prstGeom prst="rect">
            <a:avLst/>
          </a:prstGeom>
        </p:spPr>
      </p:pic>
      <p:sp>
        <p:nvSpPr>
          <p:cNvPr id="50" name="TextBox 49"/>
          <p:cNvSpPr txBox="1"/>
          <p:nvPr/>
        </p:nvSpPr>
        <p:spPr>
          <a:xfrm>
            <a:off x="3722789" y="4802643"/>
            <a:ext cx="61790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Xbox</a:t>
            </a:r>
          </a:p>
        </p:txBody>
      </p:sp>
      <p:sp>
        <p:nvSpPr>
          <p:cNvPr id="51" name="TextBox 50"/>
          <p:cNvSpPr txBox="1"/>
          <p:nvPr/>
        </p:nvSpPr>
        <p:spPr>
          <a:xfrm>
            <a:off x="10561698" y="5017020"/>
            <a:ext cx="12502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IoT</a:t>
            </a:r>
          </a:p>
        </p:txBody>
      </p:sp>
      <p:sp>
        <p:nvSpPr>
          <p:cNvPr id="52" name="TextBox 51"/>
          <p:cNvSpPr txBox="1"/>
          <p:nvPr/>
        </p:nvSpPr>
        <p:spPr>
          <a:xfrm>
            <a:off x="967328" y="4582332"/>
            <a:ext cx="127479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Surface Hub</a:t>
            </a:r>
          </a:p>
        </p:txBody>
      </p:sp>
      <p:grpSp>
        <p:nvGrpSpPr>
          <p:cNvPr id="53" name="Xbox"/>
          <p:cNvGrpSpPr/>
          <p:nvPr/>
        </p:nvGrpSpPr>
        <p:grpSpPr bwMode="ltGray">
          <a:xfrm>
            <a:off x="3112750" y="5128417"/>
            <a:ext cx="1846319" cy="1328325"/>
            <a:chOff x="8610991" y="1992417"/>
            <a:chExt cx="3186889" cy="2292792"/>
          </a:xfrm>
        </p:grpSpPr>
        <p:pic>
          <p:nvPicPr>
            <p:cNvPr id="54" name="Picture 53"/>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bwMode="ltGray">
            <a:xfrm>
              <a:off x="8610991" y="1992417"/>
              <a:ext cx="3186889" cy="1956172"/>
            </a:xfrm>
            <a:prstGeom prst="rect">
              <a:avLst/>
            </a:prstGeom>
          </p:spPr>
        </p:pic>
        <p:pic>
          <p:nvPicPr>
            <p:cNvPr id="55" name="Picture 5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ltGray">
            <a:xfrm>
              <a:off x="9566830" y="3952379"/>
              <a:ext cx="1275210" cy="332830"/>
            </a:xfrm>
            <a:prstGeom prst="rect">
              <a:avLst/>
            </a:prstGeom>
          </p:spPr>
        </p:pic>
        <p:pic>
          <p:nvPicPr>
            <p:cNvPr id="5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ltGray">
            <a:xfrm>
              <a:off x="8656422" y="2030494"/>
              <a:ext cx="3101655" cy="1731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7" name="PPI"/>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ltGray">
          <a:xfrm>
            <a:off x="446978" y="4938937"/>
            <a:ext cx="2421698" cy="1477446"/>
          </a:xfrm>
          <a:prstGeom prst="rect">
            <a:avLst/>
          </a:prstGeom>
        </p:spPr>
      </p:pic>
      <p:grpSp>
        <p:nvGrpSpPr>
          <p:cNvPr id="58" name="Group 57"/>
          <p:cNvGrpSpPr/>
          <p:nvPr/>
        </p:nvGrpSpPr>
        <p:grpSpPr>
          <a:xfrm>
            <a:off x="10622180" y="5375485"/>
            <a:ext cx="1116098" cy="632561"/>
            <a:chOff x="87532" y="3622341"/>
            <a:chExt cx="1116863" cy="632995"/>
          </a:xfrm>
        </p:grpSpPr>
        <p:sp>
          <p:nvSpPr>
            <p:cNvPr id="59" name="Rectangle 58"/>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5" rIns="182755" bIns="146205" numCol="1" spcCol="0" rtlCol="0" fromWordArt="0" anchor="t" anchorCtr="0" forceAA="0" compatLnSpc="1">
              <a:prstTxWarp prst="textNoShape">
                <a:avLst/>
              </a:prstTxWarp>
              <a:noAutofit/>
            </a:bodyPr>
            <a:lstStyle/>
            <a:p>
              <a:pPr algn="ctr" defTabSz="931815" fontAlgn="base">
                <a:lnSpc>
                  <a:spcPct val="90000"/>
                </a:lnSpc>
                <a:spcBef>
                  <a:spcPct val="0"/>
                </a:spcBef>
                <a:spcAft>
                  <a:spcPct val="0"/>
                </a:spcAft>
                <a:defRPr/>
              </a:pPr>
              <a:endParaRPr lang="en-US" sz="23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Picture 5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7532" y="3622341"/>
              <a:ext cx="1116863" cy="632995"/>
            </a:xfrm>
            <a:prstGeom prst="rect">
              <a:avLst/>
            </a:prstGeom>
          </p:spPr>
        </p:pic>
      </p:grpSp>
      <p:pic>
        <p:nvPicPr>
          <p:cNvPr id="61" name="Picture 60" descr="141215_B-hero_01.png"/>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7907587" y="5306496"/>
            <a:ext cx="2241381" cy="884489"/>
          </a:xfrm>
          <a:prstGeom prst="rect">
            <a:avLst/>
          </a:prstGeom>
          <a:noFill/>
          <a:ln>
            <a:noFill/>
          </a:ln>
        </p:spPr>
      </p:pic>
      <p:sp>
        <p:nvSpPr>
          <p:cNvPr id="62" name="TextBox 61"/>
          <p:cNvSpPr txBox="1"/>
          <p:nvPr/>
        </p:nvSpPr>
        <p:spPr>
          <a:xfrm>
            <a:off x="8473853" y="5017020"/>
            <a:ext cx="11305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Holographic</a:t>
            </a:r>
          </a:p>
        </p:txBody>
      </p:sp>
    </p:spTree>
    <p:extLst>
      <p:ext uri="{BB962C8B-B14F-4D97-AF65-F5344CB8AC3E}">
        <p14:creationId xmlns:p14="http://schemas.microsoft.com/office/powerpoint/2010/main" val="2079533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42" presetClass="path" presetSubtype="0" decel="100000" fill="hold" nodeType="withEffect">
                                  <p:stCondLst>
                                    <p:cond delay="0"/>
                                  </p:stCondLst>
                                  <p:childTnLst>
                                    <p:animMotion origin="layout" path="M -0.03946 -0.00047 L 4.79167E-6 2.96296E-6 " pathEditMode="relative" rAng="0" ptsTypes="AA">
                                      <p:cBhvr>
                                        <p:cTn id="9" dur="600" fill="hold"/>
                                        <p:tgtEl>
                                          <p:spTgt spid="47"/>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1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42" presetClass="path" presetSubtype="0" decel="100000" fill="hold" nodeType="withEffect">
                                  <p:stCondLst>
                                    <p:cond delay="100"/>
                                  </p:stCondLst>
                                  <p:childTnLst>
                                    <p:animMotion origin="layout" path="M -0.03945 -0.00047 L -2.91667E-6 2.96296E-6 " pathEditMode="relative" rAng="0" ptsTypes="AA">
                                      <p:cBhvr>
                                        <p:cTn id="17" dur="600" fill="hold"/>
                                        <p:tgtEl>
                                          <p:spTgt spid="46"/>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nodeType="withEffect">
                                  <p:stCondLst>
                                    <p:cond delay="20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42" presetClass="path" presetSubtype="0" decel="100000" fill="hold" nodeType="withEffect">
                                  <p:stCondLst>
                                    <p:cond delay="200"/>
                                  </p:stCondLst>
                                  <p:childTnLst>
                                    <p:animMotion origin="layout" path="M -0.03946 -0.00046 L 4.58333E-6 -2.96296E-6 " pathEditMode="relative" rAng="0" ptsTypes="AA">
                                      <p:cBhvr>
                                        <p:cTn id="25" dur="600" fill="hold"/>
                                        <p:tgtEl>
                                          <p:spTgt spid="48"/>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40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par>
                                <p:cTn id="32" presetID="42" presetClass="path" presetSubtype="0" decel="100000" fill="hold" nodeType="withEffect">
                                  <p:stCondLst>
                                    <p:cond delay="400"/>
                                  </p:stCondLst>
                                  <p:childTnLst>
                                    <p:animMotion origin="layout" path="M -0.03945 -0.00046 L -4.375E-6 -3.33333E-6 " pathEditMode="relative" rAng="0" ptsTypes="AA">
                                      <p:cBhvr>
                                        <p:cTn id="33" dur="600" fill="hold"/>
                                        <p:tgtEl>
                                          <p:spTgt spid="45"/>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0" presetClass="entr" presetSubtype="0" fill="hold" nodeType="withEffect">
                                  <p:stCondLst>
                                    <p:cond delay="50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42" presetClass="path" presetSubtype="0" decel="100000" fill="hold" nodeType="withEffect">
                                  <p:stCondLst>
                                    <p:cond delay="500"/>
                                  </p:stCondLst>
                                  <p:childTnLst>
                                    <p:animMotion origin="layout" path="M -0.03945 -0.00047 L -3.95833E-6 3.33333E-6 " pathEditMode="relative" rAng="0" ptsTypes="AA">
                                      <p:cBhvr>
                                        <p:cTn id="41" dur="600" fill="hold"/>
                                        <p:tgtEl>
                                          <p:spTgt spid="43"/>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6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42" presetClass="path" presetSubtype="0" decel="100000" fill="hold" nodeType="withEffect">
                                  <p:stCondLst>
                                    <p:cond delay="600"/>
                                  </p:stCondLst>
                                  <p:childTnLst>
                                    <p:animMotion origin="layout" path="M -0.03945 -0.00046 L -4.58333E-6 5.55112E-17 " pathEditMode="relative" rAng="0" ptsTypes="AA">
                                      <p:cBhvr>
                                        <p:cTn id="49" dur="600" fill="hold"/>
                                        <p:tgtEl>
                                          <p:spTgt spid="49"/>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70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42" presetClass="path" presetSubtype="0" decel="100000" fill="hold" nodeType="withEffect">
                                  <p:stCondLst>
                                    <p:cond delay="700"/>
                                  </p:stCondLst>
                                  <p:childTnLst>
                                    <p:animMotion origin="layout" path="M -0.03945 -0.00046 L -4.79167E-6 1.11111E-6 " pathEditMode="relative" rAng="0" ptsTypes="AA">
                                      <p:cBhvr>
                                        <p:cTn id="57" dur="600" fill="hold"/>
                                        <p:tgtEl>
                                          <p:spTgt spid="44"/>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par>
                                <p:cTn id="61" presetID="10" presetClass="entr" presetSubtype="0" fill="hold" nodeType="withEffect">
                                  <p:stCondLst>
                                    <p:cond delay="70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par>
                                <p:cTn id="64" presetID="42" presetClass="path" presetSubtype="0" decel="30000" fill="hold" nodeType="withEffect">
                                  <p:stCondLst>
                                    <p:cond delay="500"/>
                                  </p:stCondLst>
                                  <p:childTnLst>
                                    <p:animMotion origin="layout" path="M -0.04909 0.00023 L 4.16667E-6 3.7037E-7 " pathEditMode="relative" rAng="0" ptsTypes="AA">
                                      <p:cBhvr>
                                        <p:cTn id="65" dur="600" fill="hold"/>
                                        <p:tgtEl>
                                          <p:spTgt spid="57"/>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par>
                                <p:cTn id="69" presetID="10" presetClass="entr" presetSubtype="0" fill="hold" nodeType="withEffect">
                                  <p:stCondLst>
                                    <p:cond delay="70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par>
                                <p:cTn id="72" presetID="42" presetClass="path" presetSubtype="0" decel="100000" fill="hold" nodeType="withEffect">
                                  <p:stCondLst>
                                    <p:cond delay="700"/>
                                  </p:stCondLst>
                                  <p:childTnLst>
                                    <p:animMotion origin="layout" path="M -0.03946 -0.00023 L 2.5E-6 -2.59259E-6 " pathEditMode="relative" rAng="0" ptsTypes="AA">
                                      <p:cBhvr>
                                        <p:cTn id="73" dur="600" fill="hold"/>
                                        <p:tgtEl>
                                          <p:spTgt spid="53"/>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par>
                                <p:cTn id="80" presetID="10" presetClass="entr" presetSubtype="0" fill="hold" nodeType="withEffect">
                                  <p:stCondLst>
                                    <p:cond delay="70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500"/>
                                        <p:tgtEl>
                                          <p:spTgt spid="58"/>
                                        </p:tgtEl>
                                      </p:cBhvr>
                                    </p:animEffect>
                                  </p:childTnLst>
                                </p:cTn>
                              </p:par>
                              <p:par>
                                <p:cTn id="83" presetID="42" presetClass="path" presetSubtype="0" decel="100000" fill="hold" nodeType="withEffect">
                                  <p:stCondLst>
                                    <p:cond delay="700"/>
                                  </p:stCondLst>
                                  <p:childTnLst>
                                    <p:animMotion origin="layout" path="M -0.03945 -0.00023 L 6.25E-7 2.22222E-6 " pathEditMode="relative" rAng="0" ptsTypes="AA">
                                      <p:cBhvr>
                                        <p:cTn id="84" dur="600" fill="hold"/>
                                        <p:tgtEl>
                                          <p:spTgt spid="58"/>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500"/>
                                        <p:tgtEl>
                                          <p:spTgt spid="51"/>
                                        </p:tgtEl>
                                      </p:cBhvr>
                                    </p:animEffect>
                                  </p:childTnLst>
                                </p:cTn>
                              </p:par>
                              <p:par>
                                <p:cTn id="88" presetID="10" presetClass="entr" presetSubtype="0" fill="hold" nodeType="withEffect">
                                  <p:stCondLst>
                                    <p:cond delay="70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500"/>
                                        <p:tgtEl>
                                          <p:spTgt spid="61"/>
                                        </p:tgtEl>
                                      </p:cBhvr>
                                    </p:animEffect>
                                  </p:childTnLst>
                                </p:cTn>
                              </p:par>
                              <p:par>
                                <p:cTn id="91" presetID="42" presetClass="path" presetSubtype="0" decel="100000" fill="hold" nodeType="withEffect">
                                  <p:stCondLst>
                                    <p:cond delay="700"/>
                                  </p:stCondLst>
                                  <p:childTnLst>
                                    <p:animMotion origin="layout" path="M -0.03946 -0.00023 L 2.5E-6 -2.59259E-6 " pathEditMode="relative" rAng="0" ptsTypes="AA">
                                      <p:cBhvr>
                                        <p:cTn id="92" dur="600" fill="hold"/>
                                        <p:tgtEl>
                                          <p:spTgt spid="61"/>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50" grpId="0"/>
      <p:bldP spid="51" grpId="0"/>
      <p:bldP spid="52" grpId="0"/>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ANGLE Device Support</a:t>
            </a:r>
            <a:endParaRPr lang="en-US" dirty="0"/>
          </a:p>
        </p:txBody>
      </p:sp>
      <p:graphicFrame>
        <p:nvGraphicFramePr>
          <p:cNvPr id="6" name="Table 5"/>
          <p:cNvGraphicFramePr>
            <a:graphicFrameLocks noGrp="1"/>
          </p:cNvGraphicFramePr>
          <p:nvPr>
            <p:extLst/>
          </p:nvPr>
        </p:nvGraphicFramePr>
        <p:xfrm>
          <a:off x="503237" y="1211263"/>
          <a:ext cx="11277600" cy="4343398"/>
        </p:xfrm>
        <a:graphic>
          <a:graphicData uri="http://schemas.openxmlformats.org/drawingml/2006/table">
            <a:tbl>
              <a:tblPr firstRow="1" bandRow="1">
                <a:tableStyleId>{793D81CF-94F2-401A-BA57-92F5A7B2D0C5}</a:tableStyleId>
              </a:tblPr>
              <a:tblGrid>
                <a:gridCol w="3759197">
                  <a:extLst>
                    <a:ext uri="{9D8B030D-6E8A-4147-A177-3AD203B41FA5}">
                      <a16:colId xmlns:a16="http://schemas.microsoft.com/office/drawing/2014/main" val="20000"/>
                    </a:ext>
                  </a:extLst>
                </a:gridCol>
                <a:gridCol w="3749320">
                  <a:extLst>
                    <a:ext uri="{9D8B030D-6E8A-4147-A177-3AD203B41FA5}">
                      <a16:colId xmlns:a16="http://schemas.microsoft.com/office/drawing/2014/main" val="20001"/>
                    </a:ext>
                  </a:extLst>
                </a:gridCol>
                <a:gridCol w="3769083">
                  <a:extLst>
                    <a:ext uri="{9D8B030D-6E8A-4147-A177-3AD203B41FA5}">
                      <a16:colId xmlns:a16="http://schemas.microsoft.com/office/drawing/2014/main" val="20002"/>
                    </a:ext>
                  </a:extLst>
                </a:gridCol>
              </a:tblGrid>
              <a:tr h="1229317">
                <a:tc>
                  <a:txBody>
                    <a:bodyPr/>
                    <a:lstStyle/>
                    <a:p>
                      <a:r>
                        <a:rPr lang="en-US" sz="1600" dirty="0" smtClean="0">
                          <a:gradFill>
                            <a:gsLst>
                              <a:gs pos="5310">
                                <a:srgbClr val="FFFFFF"/>
                              </a:gs>
                              <a:gs pos="21239">
                                <a:srgbClr val="FFFFFF"/>
                              </a:gs>
                            </a:gsLst>
                            <a:lin ang="5400000" scaled="0"/>
                          </a:gradFill>
                          <a:latin typeface="+mn-lt"/>
                        </a:rPr>
                        <a:t>Hardware Feature Level</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5310">
                                <a:srgbClr val="FFFFFF"/>
                              </a:gs>
                              <a:gs pos="21239">
                                <a:srgbClr val="FFFFFF"/>
                              </a:gs>
                            </a:gsLst>
                            <a:lin ang="5400000" scaled="0"/>
                          </a:gradFill>
                          <a:latin typeface="+mn-lt"/>
                        </a:rPr>
                        <a:t>Device</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5310">
                                <a:srgbClr val="FFFFFF"/>
                              </a:gs>
                              <a:gs pos="21239">
                                <a:srgbClr val="FFFFFF"/>
                              </a:gs>
                            </a:gsLst>
                            <a:lin ang="5400000" scaled="0"/>
                          </a:gradFill>
                          <a:latin typeface="+mn-lt"/>
                        </a:rPr>
                        <a:t>OpenGL ES Support</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848511">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11_1, 11_0,</a:t>
                      </a:r>
                      <a:r>
                        <a:rPr lang="en-US" sz="1400" baseline="0" dirty="0" smtClean="0">
                          <a:gradFill>
                            <a:gsLst>
                              <a:gs pos="66981">
                                <a:schemeClr val="tx1">
                                  <a:lumMod val="75000"/>
                                  <a:lumOff val="25000"/>
                                </a:schemeClr>
                              </a:gs>
                              <a:gs pos="0">
                                <a:schemeClr val="tx1">
                                  <a:lumMod val="75000"/>
                                  <a:lumOff val="25000"/>
                                </a:schemeClr>
                              </a:gs>
                            </a:gsLst>
                            <a:lin ang="5400000" scaled="0"/>
                          </a:gradFill>
                        </a:rPr>
                        <a:t> 10_1, 10_0</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Modern</a:t>
                      </a:r>
                      <a:r>
                        <a:rPr lang="en-US" sz="1400" baseline="0" dirty="0" smtClean="0">
                          <a:gradFill>
                            <a:gsLst>
                              <a:gs pos="66981">
                                <a:schemeClr val="tx1">
                                  <a:lumMod val="75000"/>
                                  <a:lumOff val="25000"/>
                                </a:schemeClr>
                              </a:gs>
                              <a:gs pos="0">
                                <a:schemeClr val="tx1">
                                  <a:lumMod val="75000"/>
                                  <a:lumOff val="25000"/>
                                </a:schemeClr>
                              </a:gs>
                            </a:gsLst>
                            <a:lin ang="5400000" scaled="0"/>
                          </a:gradFill>
                        </a:rPr>
                        <a:t> Desktop PCs</a:t>
                      </a:r>
                    </a:p>
                    <a:p>
                      <a:r>
                        <a:rPr lang="en-US" sz="1400" baseline="0" dirty="0" smtClean="0">
                          <a:gradFill>
                            <a:gsLst>
                              <a:gs pos="66981">
                                <a:schemeClr val="tx1">
                                  <a:lumMod val="75000"/>
                                  <a:lumOff val="25000"/>
                                </a:schemeClr>
                              </a:gs>
                              <a:gs pos="0">
                                <a:schemeClr val="tx1">
                                  <a:lumMod val="75000"/>
                                  <a:lumOff val="25000"/>
                                </a:schemeClr>
                              </a:gs>
                            </a:gsLst>
                            <a:lin ang="5400000" scaled="0"/>
                          </a:gradFill>
                        </a:rPr>
                        <a:t>Surface Pros</a:t>
                      </a:r>
                    </a:p>
                    <a:p>
                      <a:r>
                        <a:rPr lang="en-US" sz="1400" baseline="0" dirty="0" smtClean="0">
                          <a:gradFill>
                            <a:gsLst>
                              <a:gs pos="66981">
                                <a:schemeClr val="tx1">
                                  <a:lumMod val="75000"/>
                                  <a:lumOff val="25000"/>
                                </a:schemeClr>
                              </a:gs>
                              <a:gs pos="0">
                                <a:schemeClr val="tx1">
                                  <a:lumMod val="75000"/>
                                  <a:lumOff val="25000"/>
                                </a:schemeClr>
                              </a:gs>
                            </a:gsLst>
                            <a:lin ang="5400000" scaled="0"/>
                          </a:gradFill>
                        </a:rPr>
                        <a:t>Lumia 950, 950XL</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OpenGL ES 2.0</a:t>
                      </a:r>
                    </a:p>
                    <a:p>
                      <a:r>
                        <a:rPr lang="en-US" sz="1400" dirty="0" smtClean="0">
                          <a:gradFill>
                            <a:gsLst>
                              <a:gs pos="66981">
                                <a:schemeClr val="tx1">
                                  <a:lumMod val="75000"/>
                                  <a:lumOff val="25000"/>
                                </a:schemeClr>
                              </a:gs>
                              <a:gs pos="0">
                                <a:schemeClr val="tx1">
                                  <a:lumMod val="75000"/>
                                  <a:lumOff val="25000"/>
                                </a:schemeClr>
                              </a:gs>
                            </a:gsLst>
                            <a:lin ang="5400000" scaled="0"/>
                          </a:gradFill>
                        </a:rPr>
                        <a:t>Part of OpenGL ES 3.0</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r h="755190">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9_3</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Windows Phones</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OpenGL ES 2.0</a:t>
                      </a:r>
                      <a:endParaRPr lang="en-US" sz="1400" dirty="0" smtClean="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2"/>
                  </a:ext>
                </a:extLst>
              </a:tr>
              <a:tr h="755190">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9_2,</a:t>
                      </a:r>
                      <a:r>
                        <a:rPr lang="en-US" sz="1400" baseline="0" dirty="0" smtClean="0">
                          <a:gradFill>
                            <a:gsLst>
                              <a:gs pos="66981">
                                <a:schemeClr val="tx1">
                                  <a:lumMod val="75000"/>
                                  <a:lumOff val="25000"/>
                                </a:schemeClr>
                              </a:gs>
                              <a:gs pos="0">
                                <a:schemeClr val="tx1">
                                  <a:lumMod val="75000"/>
                                  <a:lumOff val="25000"/>
                                </a:schemeClr>
                              </a:gs>
                            </a:gsLst>
                            <a:lin ang="5400000" scaled="0"/>
                          </a:gradFill>
                        </a:rPr>
                        <a:t> 9_1</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Surface RT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OpenGL ES 2.0 (WARP)</a:t>
                      </a:r>
                      <a:endParaRPr lang="en-US" sz="1400" dirty="0" smtClean="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3"/>
                  </a:ext>
                </a:extLst>
              </a:tr>
              <a:tr h="755190">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None</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Raspberry Pi 2</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smtClean="0">
                          <a:gradFill>
                            <a:gsLst>
                              <a:gs pos="66981">
                                <a:schemeClr val="tx1">
                                  <a:lumMod val="75000"/>
                                  <a:lumOff val="25000"/>
                                </a:schemeClr>
                              </a:gs>
                              <a:gs pos="0">
                                <a:schemeClr val="tx1">
                                  <a:lumMod val="75000"/>
                                  <a:lumOff val="25000"/>
                                </a:schemeClr>
                              </a:gs>
                            </a:gsLst>
                            <a:lin ang="5400000" scaled="0"/>
                          </a:gradFill>
                        </a:rPr>
                        <a:t>OpenGL ES 2.0 (WARP)</a:t>
                      </a:r>
                    </a:p>
                    <a:p>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4"/>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gradFill>
                <a:gsLst>
                  <a:gs pos="87611">
                    <a:schemeClr val="tx1"/>
                  </a:gs>
                  <a:gs pos="58000">
                    <a:schemeClr val="tx1"/>
                  </a:gs>
                </a:gsLst>
                <a:lin ang="5400000" scaled="0"/>
              </a:gradFill>
              <a:latin typeface="+mn-lt"/>
              <a:ea typeface="+mj-ea"/>
              <a:cs typeface="+mj-cs"/>
            </a:endParaRPr>
          </a:p>
        </p:txBody>
      </p:sp>
    </p:spTree>
    <p:extLst>
      <p:ext uri="{BB962C8B-B14F-4D97-AF65-F5344CB8AC3E}">
        <p14:creationId xmlns:p14="http://schemas.microsoft.com/office/powerpoint/2010/main" val="35339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ANGLE</a:t>
            </a:r>
            <a:endParaRPr lang="en-US" dirty="0"/>
          </a:p>
        </p:txBody>
      </p:sp>
      <p:sp>
        <p:nvSpPr>
          <p:cNvPr id="6" name="Text Placeholder 5"/>
          <p:cNvSpPr>
            <a:spLocks noGrp="1"/>
          </p:cNvSpPr>
          <p:nvPr>
            <p:ph type="body" sz="quarter" idx="10"/>
          </p:nvPr>
        </p:nvSpPr>
        <p:spPr>
          <a:xfrm>
            <a:off x="274638" y="1212850"/>
            <a:ext cx="11887200" cy="5139869"/>
          </a:xfrm>
        </p:spPr>
        <p:txBody>
          <a:bodyPr/>
          <a:lstStyle/>
          <a:p>
            <a:pPr lvl="1"/>
            <a:r>
              <a:rPr lang="en-US" dirty="0"/>
              <a:t>ANGLE fully supports these C++ app types:</a:t>
            </a:r>
          </a:p>
          <a:p>
            <a:pPr marL="342900" lvl="1" indent="-342900">
              <a:buFont typeface="Arial" panose="020B0604020202020204" pitchFamily="34" charset="0"/>
              <a:buChar char="•"/>
            </a:pPr>
            <a:r>
              <a:rPr lang="en-US" dirty="0"/>
              <a:t>Universal Windows Apps (Windows 10) UWP</a:t>
            </a:r>
          </a:p>
          <a:p>
            <a:pPr marL="342900" lvl="1" indent="-342900">
              <a:buFont typeface="Arial" panose="020B0604020202020204" pitchFamily="34" charset="0"/>
              <a:buChar char="•"/>
            </a:pPr>
            <a:r>
              <a:rPr lang="en-US" dirty="0"/>
              <a:t>Windows 8.1 and Windows Phone 8.1apps</a:t>
            </a:r>
          </a:p>
          <a:p>
            <a:pPr marL="342900" lvl="1" indent="-342900">
              <a:buFont typeface="Arial" panose="020B0604020202020204" pitchFamily="34" charset="0"/>
              <a:buChar char="•"/>
            </a:pPr>
            <a:r>
              <a:rPr lang="en-US" dirty="0"/>
              <a:t>Windows desktop applications</a:t>
            </a:r>
          </a:p>
          <a:p>
            <a:endParaRPr lang="en-US" sz="2000" dirty="0" smtClean="0"/>
          </a:p>
          <a:p>
            <a:pPr lvl="1"/>
            <a:r>
              <a:rPr lang="en-US" dirty="0"/>
              <a:t>ANGLE </a:t>
            </a:r>
            <a:r>
              <a:rPr lang="en-US" dirty="0" smtClean="0"/>
              <a:t>provides templates for Visual Studio 2013 and 2015 that work as starting points for porting your game.</a:t>
            </a:r>
            <a:endParaRPr lang="en-US" dirty="0"/>
          </a:p>
          <a:p>
            <a:endParaRPr lang="en-US" sz="2000" dirty="0"/>
          </a:p>
          <a:p>
            <a:pPr lvl="1"/>
            <a:r>
              <a:rPr lang="en-US" dirty="0" smtClean="0"/>
              <a:t>Code </a:t>
            </a:r>
            <a:r>
              <a:rPr lang="en-US" dirty="0"/>
              <a:t>your application to the </a:t>
            </a:r>
            <a:r>
              <a:rPr lang="en-US" dirty="0" err="1"/>
              <a:t>Khronos</a:t>
            </a:r>
            <a:r>
              <a:rPr lang="en-US" dirty="0"/>
              <a:t> </a:t>
            </a:r>
            <a:r>
              <a:rPr lang="en-US" dirty="0">
                <a:hlinkClick r:id="rId3"/>
              </a:rPr>
              <a:t>OpenGL ES 2.0</a:t>
            </a:r>
            <a:r>
              <a:rPr lang="en-US" dirty="0"/>
              <a:t> and </a:t>
            </a:r>
            <a:r>
              <a:rPr lang="en-US" dirty="0">
                <a:hlinkClick r:id="rId4"/>
              </a:rPr>
              <a:t>EGL 1.4</a:t>
            </a:r>
            <a:r>
              <a:rPr lang="en-US" dirty="0"/>
              <a:t> APIs</a:t>
            </a:r>
            <a:r>
              <a:rPr lang="en-US" dirty="0" smtClean="0"/>
              <a:t>.</a:t>
            </a:r>
          </a:p>
          <a:p>
            <a:pPr lvl="1"/>
            <a:endParaRPr lang="en-US" dirty="0"/>
          </a:p>
          <a:p>
            <a:pPr lvl="1"/>
            <a:r>
              <a:rPr lang="en-US" dirty="0" smtClean="0"/>
              <a:t>Known </a:t>
            </a:r>
            <a:r>
              <a:rPr lang="en-US" dirty="0"/>
              <a:t>Issues: </a:t>
            </a:r>
            <a:r>
              <a:rPr lang="en-US" dirty="0">
                <a:hlinkClick r:id="rId5"/>
              </a:rPr>
              <a:t>https://github.com/MSOpenTech/angle/wiki/Known-Issues</a:t>
            </a:r>
            <a:endParaRPr lang="en-US" dirty="0"/>
          </a:p>
          <a:p>
            <a:pPr lvl="1"/>
            <a:endParaRPr lang="en-US" dirty="0" smtClean="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765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ANGLE</a:t>
            </a:r>
            <a:r>
              <a:rPr lang="en-US" dirty="0" smtClean="0"/>
              <a:t> </a:t>
            </a:r>
            <a:r>
              <a:rPr lang="en-US" dirty="0"/>
              <a:t>Lab </a:t>
            </a:r>
            <a:r>
              <a:rPr lang="en-US" dirty="0" smtClean="0"/>
              <a:t>Exercises</a:t>
            </a:r>
            <a:endParaRPr lang="en-US" dirty="0"/>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44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1840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endParaRPr lang="en-US" sz="4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1968859" y="2606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602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20" name="Rectangle 19"/>
          <p:cNvSpPr/>
          <p:nvPr/>
        </p:nvSpPr>
        <p:spPr bwMode="auto">
          <a:xfrm>
            <a:off x="1968859" y="3368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3364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
        <p:nvSpPr>
          <p:cNvPr id="22" name="Rectangle 21"/>
          <p:cNvSpPr/>
          <p:nvPr/>
        </p:nvSpPr>
        <p:spPr bwMode="auto">
          <a:xfrm>
            <a:off x="1968859" y="4130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4126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
        <p:nvSpPr>
          <p:cNvPr id="24" name="Rectangle 23"/>
          <p:cNvSpPr/>
          <p:nvPr/>
        </p:nvSpPr>
        <p:spPr bwMode="auto">
          <a:xfrm>
            <a:off x="1968859" y="4892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game resources to your app</a:t>
            </a:r>
          </a:p>
        </p:txBody>
      </p:sp>
      <p:sp>
        <p:nvSpPr>
          <p:cNvPr id="25" name="Rectangle 24"/>
          <p:cNvSpPr/>
          <p:nvPr/>
        </p:nvSpPr>
        <p:spPr bwMode="auto">
          <a:xfrm>
            <a:off x="808037" y="4888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5</a:t>
            </a:r>
          </a:p>
        </p:txBody>
      </p:sp>
      <p:sp>
        <p:nvSpPr>
          <p:cNvPr id="26" name="Rectangle 25"/>
          <p:cNvSpPr/>
          <p:nvPr/>
        </p:nvSpPr>
        <p:spPr bwMode="auto">
          <a:xfrm>
            <a:off x="1968859" y="5654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Run your game on Windows 10 Phone</a:t>
            </a:r>
          </a:p>
        </p:txBody>
      </p:sp>
      <p:sp>
        <p:nvSpPr>
          <p:cNvPr id="27" name="Rectangle 26"/>
          <p:cNvSpPr/>
          <p:nvPr/>
        </p:nvSpPr>
        <p:spPr bwMode="auto">
          <a:xfrm>
            <a:off x="808037" y="5650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6</a:t>
            </a:r>
          </a:p>
        </p:txBody>
      </p:sp>
    </p:spTree>
    <p:extLst>
      <p:ext uri="{BB962C8B-B14F-4D97-AF65-F5344CB8AC3E}">
        <p14:creationId xmlns:p14="http://schemas.microsoft.com/office/powerpoint/2010/main" val="3483417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87462"/>
            <a:ext cx="11887200" cy="1903400"/>
          </a:xfrm>
        </p:spPr>
        <p:txBody>
          <a:bodyPr/>
          <a:lstStyle/>
          <a:p>
            <a:r>
              <a:rPr lang="en-US" sz="11500" dirty="0"/>
              <a:t>Lab</a:t>
            </a:r>
          </a:p>
        </p:txBody>
      </p:sp>
      <p:sp>
        <p:nvSpPr>
          <p:cNvPr id="7" name="Text Placeholder 6"/>
          <p:cNvSpPr>
            <a:spLocks noGrp="1"/>
          </p:cNvSpPr>
          <p:nvPr>
            <p:ph type="body" sz="quarter" idx="4294967295"/>
          </p:nvPr>
        </p:nvSpPr>
        <p:spPr>
          <a:xfrm>
            <a:off x="350836" y="3954463"/>
            <a:ext cx="11277601" cy="1538883"/>
          </a:xfrm>
        </p:spPr>
        <p:txBody>
          <a:bodyPr/>
          <a:lstStyle/>
          <a:p>
            <a:pPr marL="0" indent="0">
              <a:buNone/>
            </a:pPr>
            <a:r>
              <a:rPr lang="en-US" sz="4400" dirty="0"/>
              <a:t>Share your photos and experiences!</a:t>
            </a:r>
          </a:p>
          <a:p>
            <a:pPr marL="0" indent="0">
              <a:buNone/>
            </a:pPr>
            <a:r>
              <a:rPr lang="en-US" sz="4400" dirty="0"/>
              <a:t>#Build2016</a:t>
            </a:r>
          </a:p>
        </p:txBody>
      </p:sp>
    </p:spTree>
    <p:extLst>
      <p:ext uri="{BB962C8B-B14F-4D97-AF65-F5344CB8AC3E}">
        <p14:creationId xmlns:p14="http://schemas.microsoft.com/office/powerpoint/2010/main" val="33050325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838248"/>
          </a:xfrm>
        </p:spPr>
        <p:txBody>
          <a:bodyPr/>
          <a:lstStyle/>
          <a:p>
            <a:pPr marL="0" indent="0">
              <a:buNone/>
            </a:pPr>
            <a:endParaRPr lang="en-US" sz="2800" dirty="0" smtClean="0"/>
          </a:p>
          <a:p>
            <a:pPr marL="0" indent="0">
              <a:buNone/>
            </a:pPr>
            <a:r>
              <a:rPr lang="en-US" sz="2800" dirty="0" smtClean="0"/>
              <a:t>ANGLE: </a:t>
            </a:r>
            <a:r>
              <a:rPr lang="en-US" sz="2800" dirty="0" smtClean="0">
                <a:hlinkClick r:id="rId2"/>
              </a:rPr>
              <a:t>https</a:t>
            </a:r>
            <a:r>
              <a:rPr lang="en-US" sz="2800" dirty="0">
                <a:hlinkClick r:id="rId2"/>
              </a:rPr>
              <a:t>://github.com/MSOpenTech/angle</a:t>
            </a:r>
            <a:r>
              <a:rPr lang="en-US" sz="2800" dirty="0"/>
              <a:t> </a:t>
            </a:r>
            <a:endParaRPr lang="en-US" sz="2800" dirty="0" smtClean="0"/>
          </a:p>
          <a:p>
            <a:pPr marL="0" indent="0">
              <a:buNone/>
            </a:pPr>
            <a:endParaRPr lang="en-US" sz="2800" dirty="0" smtClean="0"/>
          </a:p>
          <a:p>
            <a:pPr marL="0" indent="0">
              <a:buNone/>
            </a:pPr>
            <a:r>
              <a:rPr lang="en-US" sz="2800" dirty="0"/>
              <a:t>Wiki: </a:t>
            </a:r>
            <a:r>
              <a:rPr lang="en-US" sz="2800" dirty="0" smtClean="0"/>
              <a:t>	</a:t>
            </a:r>
            <a:r>
              <a:rPr lang="en-US" sz="2800" dirty="0" smtClean="0">
                <a:hlinkClick r:id="rId3"/>
              </a:rPr>
              <a:t>https</a:t>
            </a:r>
            <a:r>
              <a:rPr lang="en-US" sz="2800" dirty="0">
                <a:hlinkClick r:id="rId3"/>
              </a:rPr>
              <a:t>://</a:t>
            </a:r>
            <a:r>
              <a:rPr lang="en-US" sz="2800" dirty="0" smtClean="0">
                <a:hlinkClick r:id="rId3"/>
              </a:rPr>
              <a:t>github.com/MSOpenTech/angle/wiki</a:t>
            </a:r>
            <a:endParaRPr lang="en-US" sz="2800" dirty="0" smtClean="0"/>
          </a:p>
          <a:p>
            <a:pPr marL="0" indent="0">
              <a:buNone/>
            </a:pPr>
            <a:endParaRPr lang="en-US" sz="2800" dirty="0"/>
          </a:p>
          <a:p>
            <a:pPr marL="0" lvl="0" indent="0">
              <a:buNone/>
            </a:pPr>
            <a:r>
              <a:rPr lang="en-US" sz="2800" dirty="0"/>
              <a:t>Lab: </a:t>
            </a:r>
            <a:r>
              <a:rPr lang="en-US" sz="2800" dirty="0">
                <a:hlinkClick r:id="rId4"/>
              </a:rPr>
              <a:t>https://</a:t>
            </a:r>
            <a:r>
              <a:rPr lang="en-US" sz="2800" dirty="0" smtClean="0">
                <a:hlinkClick r:id="rId4"/>
              </a:rPr>
              <a:t>github.com/Microsoft-Build-2016/CodeLabs-GameDev-3-ANGLE</a:t>
            </a:r>
            <a:endParaRPr lang="en-US" sz="2800" dirty="0" smtClean="0"/>
          </a:p>
          <a:p>
            <a:pPr marL="0" lvl="0" indent="0">
              <a:buNone/>
            </a:pPr>
            <a:endParaRPr lang="en-US" sz="2800" dirty="0"/>
          </a:p>
          <a:p>
            <a:pPr marL="0" lvl="0" indent="0">
              <a:buNone/>
            </a:pPr>
            <a:r>
              <a:rPr lang="en-US" sz="2800" dirty="0"/>
              <a:t>Breakout Tutorial</a:t>
            </a:r>
            <a:r>
              <a:rPr lang="en-US" sz="2800" dirty="0" smtClean="0"/>
              <a:t>: </a:t>
            </a:r>
            <a:r>
              <a:rPr lang="en-US" sz="2800" dirty="0" smtClean="0">
                <a:hlinkClick r:id="rId5"/>
              </a:rPr>
              <a:t>http</a:t>
            </a:r>
            <a:r>
              <a:rPr lang="en-US" sz="2800" dirty="0">
                <a:hlinkClick r:id="rId5"/>
              </a:rPr>
              <a:t>://learnopengl.com/#!</a:t>
            </a:r>
            <a:r>
              <a:rPr lang="en-US" sz="2800" dirty="0" smtClean="0">
                <a:hlinkClick r:id="rId5"/>
              </a:rPr>
              <a:t>In-Practice/2D-Game/Breakout</a:t>
            </a:r>
            <a:endParaRPr lang="en-US" sz="2800" dirty="0" smtClean="0"/>
          </a:p>
          <a:p>
            <a:pPr marL="0" lvl="0" indent="0">
              <a:buNone/>
            </a:pPr>
            <a:endParaRPr lang="en-US" sz="2800" dirty="0"/>
          </a:p>
          <a:p>
            <a:pPr marL="0" lvl="0" indent="0">
              <a:buNone/>
            </a:pPr>
            <a:r>
              <a:rPr lang="en-US" sz="2800" dirty="0" err="1" smtClean="0"/>
              <a:t>Khronos</a:t>
            </a:r>
            <a:r>
              <a:rPr lang="en-US" sz="2800" dirty="0" smtClean="0"/>
              <a:t>:</a:t>
            </a:r>
            <a:r>
              <a:rPr lang="en-US" sz="2800" dirty="0"/>
              <a:t> </a:t>
            </a:r>
            <a:r>
              <a:rPr lang="en-US" sz="2800" dirty="0">
                <a:hlinkClick r:id="rId6"/>
              </a:rPr>
              <a:t>OpenGL ES 2.0</a:t>
            </a:r>
            <a:r>
              <a:rPr lang="en-US" sz="2800" dirty="0"/>
              <a:t> and </a:t>
            </a:r>
            <a:r>
              <a:rPr lang="en-US" sz="2800" dirty="0">
                <a:hlinkClick r:id="rId7"/>
              </a:rPr>
              <a:t>EGL 1.4</a:t>
            </a:r>
            <a:r>
              <a:rPr lang="en-US" sz="2800" dirty="0"/>
              <a:t> APIs</a:t>
            </a:r>
            <a:endParaRPr lang="en-US" sz="2800" dirty="0"/>
          </a:p>
        </p:txBody>
      </p:sp>
      <p:sp>
        <p:nvSpPr>
          <p:cNvPr id="2" name="Title 1"/>
          <p:cNvSpPr>
            <a:spLocks noGrp="1"/>
          </p:cNvSpPr>
          <p:nvPr>
            <p:ph type="title"/>
          </p:nvPr>
        </p:nvSpPr>
        <p:spPr/>
        <p:txBody>
          <a:bodyPr/>
          <a:lstStyle/>
          <a:p>
            <a:r>
              <a:rPr lang="en-US" dirty="0" smtClean="0"/>
              <a:t>For more information:</a:t>
            </a:r>
            <a:endParaRPr lang="en-US" dirty="0"/>
          </a:p>
        </p:txBody>
      </p:sp>
    </p:spTree>
    <p:extLst>
      <p:ext uri="{BB962C8B-B14F-4D97-AF65-F5344CB8AC3E}">
        <p14:creationId xmlns:p14="http://schemas.microsoft.com/office/powerpoint/2010/main" val="412982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138</TotalTime>
  <Words>1075</Words>
  <Application>Microsoft Office PowerPoint</Application>
  <PresentationFormat>Custom</PresentationFormat>
  <Paragraphs>142</Paragraphs>
  <Slides>13</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Segoe</vt:lpstr>
      <vt:lpstr>Arial</vt:lpstr>
      <vt:lpstr>Calibri</vt:lpstr>
      <vt:lpstr>Consolas</vt:lpstr>
      <vt:lpstr>Segoe UI</vt:lpstr>
      <vt:lpstr>Segoe UI Light</vt:lpstr>
      <vt:lpstr>Segoe UI Semibold</vt:lpstr>
      <vt:lpstr>Wingdings</vt:lpstr>
      <vt:lpstr>5-30721_Build_2016_Template_Light</vt:lpstr>
      <vt:lpstr>5-30721_Build_2016_Template_Dark</vt:lpstr>
      <vt:lpstr>PowerPoint Presentation</vt:lpstr>
      <vt:lpstr>Porting your OpenGL ES 2.0 Game to Windows 10 using ANGLE</vt:lpstr>
      <vt:lpstr>ANGLE</vt:lpstr>
      <vt:lpstr>Windows on a full range of devices…</vt:lpstr>
      <vt:lpstr>ANGLE Device Support</vt:lpstr>
      <vt:lpstr>ANGLE</vt:lpstr>
      <vt:lpstr>ANGLE Lab Exercises</vt:lpstr>
      <vt:lpstr>Lab</vt:lpstr>
      <vt:lpstr>For more information:</vt:lpstr>
      <vt:lpstr>Game Dev //Build Sessions:</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Dale Stammen</dc:creator>
  <cp:keywords>Microsoft Build 2016</cp:keywords>
  <dc:description>Template: Mitchell Derrey, Silver Fox Productions
Formatting: 
Audience Type:</dc:description>
  <cp:lastModifiedBy>Dale Stammen</cp:lastModifiedBy>
  <cp:revision>14</cp:revision>
  <dcterms:created xsi:type="dcterms:W3CDTF">2016-03-11T19:39:57Z</dcterms:created>
  <dcterms:modified xsi:type="dcterms:W3CDTF">2016-03-18T19:36:44Z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