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10" r:id="rId5"/>
  </p:sldMasterIdLst>
  <p:notesMasterIdLst>
    <p:notesMasterId r:id="rId30"/>
  </p:notesMasterIdLst>
  <p:handoutMasterIdLst>
    <p:handoutMasterId r:id="rId31"/>
  </p:handoutMasterIdLst>
  <p:sldIdLst>
    <p:sldId id="1444" r:id="rId6"/>
    <p:sldId id="1367" r:id="rId7"/>
    <p:sldId id="1468" r:id="rId8"/>
    <p:sldId id="1455" r:id="rId9"/>
    <p:sldId id="1467" r:id="rId10"/>
    <p:sldId id="1451" r:id="rId11"/>
    <p:sldId id="1457" r:id="rId12"/>
    <p:sldId id="1456" r:id="rId13"/>
    <p:sldId id="1459" r:id="rId14"/>
    <p:sldId id="1470" r:id="rId15"/>
    <p:sldId id="1460" r:id="rId16"/>
    <p:sldId id="1478" r:id="rId17"/>
    <p:sldId id="1479" r:id="rId18"/>
    <p:sldId id="1473" r:id="rId19"/>
    <p:sldId id="1474" r:id="rId20"/>
    <p:sldId id="1475" r:id="rId21"/>
    <p:sldId id="1476" r:id="rId22"/>
    <p:sldId id="1477" r:id="rId23"/>
    <p:sldId id="1462" r:id="rId24"/>
    <p:sldId id="1469" r:id="rId25"/>
    <p:sldId id="1472" r:id="rId26"/>
    <p:sldId id="1463" r:id="rId27"/>
    <p:sldId id="1464" r:id="rId28"/>
    <p:sldId id="1466" r:id="rId2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05050"/>
    <a:srgbClr val="107C10"/>
    <a:srgbClr val="000000"/>
    <a:srgbClr val="323232"/>
    <a:srgbClr val="5C2D91"/>
    <a:srgbClr val="32145A"/>
    <a:srgbClr val="00BCF2"/>
    <a:srgbClr val="002050"/>
    <a:srgbClr val="D63F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7" autoAdjust="0"/>
    <p:restoredTop sz="93001" autoAdjust="0"/>
  </p:normalViewPr>
  <p:slideViewPr>
    <p:cSldViewPr>
      <p:cViewPr varScale="1">
        <p:scale>
          <a:sx n="85" d="100"/>
          <a:sy n="85" d="100"/>
        </p:scale>
        <p:origin x="389" y="62"/>
      </p:cViewPr>
      <p:guideLst/>
    </p:cSldViewPr>
  </p:slideViewPr>
  <p:outlineViewPr>
    <p:cViewPr>
      <p:scale>
        <a:sx n="33" d="100"/>
        <a:sy n="33" d="100"/>
      </p:scale>
      <p:origin x="0" y="-14442"/>
    </p:cViewPr>
  </p:outlineViewPr>
  <p:notesTextViewPr>
    <p:cViewPr>
      <p:scale>
        <a:sx n="100" d="100"/>
        <a:sy n="100" d="100"/>
      </p:scale>
      <p:origin x="0" y="0"/>
    </p:cViewPr>
  </p:notesTextViewPr>
  <p:sorterViewPr>
    <p:cViewPr>
      <p:scale>
        <a:sx n="75" d="100"/>
        <a:sy n="75" d="100"/>
      </p:scale>
      <p:origin x="0" y="-2292"/>
    </p:cViewPr>
  </p:sorterViewPr>
  <p:notesViewPr>
    <p:cSldViewPr showGuides="1">
      <p:cViewPr>
        <p:scale>
          <a:sx n="100" d="100"/>
          <a:sy n="100" d="100"/>
        </p:scale>
        <p:origin x="261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Build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3/29/2016 5:19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Build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3/29/2016 5:19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3/29/2016 5:19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409073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should get to this slide no later than 10 minutes into the session</a:t>
            </a:r>
          </a:p>
          <a:p>
            <a:endParaRPr lang="en-US" dirty="0"/>
          </a:p>
          <a:p>
            <a:r>
              <a:rPr lang="en-US" dirty="0"/>
              <a:t>Show how to get to the lab</a:t>
            </a:r>
            <a:r>
              <a:rPr lang="en-US" baseline="0" dirty="0"/>
              <a:t> on the workstation, and then leave this slide up on the projector.</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3/29/2016 5:20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6708272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should get to this slide no later than 10 minutes into the session</a:t>
            </a:r>
          </a:p>
          <a:p>
            <a:endParaRPr lang="en-US" dirty="0"/>
          </a:p>
          <a:p>
            <a:r>
              <a:rPr lang="en-US" dirty="0"/>
              <a:t>Show how to get to the lab</a:t>
            </a:r>
            <a:r>
              <a:rPr lang="en-US" baseline="0" dirty="0"/>
              <a:t> on the workstation, and then leave this slide up on the projector.</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3/29/2016 5:21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3168926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a follow-on to this lab, we also have the Azure IoT lab. In that, you’ll learn how to use the Raspberry Pi to send sensor data to IoT Hub and process it using other Azure IoT services.</a:t>
            </a:r>
          </a:p>
          <a:p>
            <a:endParaRPr lang="en-US" baseline="0" dirty="0"/>
          </a:p>
          <a:p>
            <a:r>
              <a:rPr lang="en-US" baseline="0" dirty="0"/>
              <a:t>If you are interested in the underlying IO and other capabilities on devices like the Raspberry Pi, or want to explore more with Azure and devices, we also have the Open Hack in this same room, starting on Day 2.”</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54059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a follow-on to this lab, we also have the Azure IoT lab. In that, you’ll learn how to use the Raspberry Pi to send sensor data to IoT Hub and process it using other Azure IoT services.</a:t>
            </a:r>
          </a:p>
          <a:p>
            <a:endParaRPr lang="en-US" baseline="0" dirty="0"/>
          </a:p>
          <a:p>
            <a:r>
              <a:rPr lang="en-US" baseline="0" dirty="0"/>
              <a:t>If you are interested in the underlying IO and other capabilities on devices like the Raspberry Pi, or want to explore more with Azure and devices, we also have the Open Hack in this same room, starting on Day 2.”</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321930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a follow-on to this lab, we also have the Azure IoT lab. In that, you’ll learn how to use the Raspberry Pi to send sensor data to IoT Hub and process it using other Azure IoT services.</a:t>
            </a:r>
          </a:p>
          <a:p>
            <a:endParaRPr lang="en-US" baseline="0" dirty="0"/>
          </a:p>
          <a:p>
            <a:r>
              <a:rPr lang="en-US" baseline="0" dirty="0"/>
              <a:t>If you are interested in the underlying IO and other capabilities on devices like the Raspberry Pi, or want to explore more with Azure and devices, we also have the Open Hack in this same room, starting on Day 2.”</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93703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a follow-on to this lab, we also have the Azure IoT lab. In that, you’ll learn how to use the Raspberry Pi to send sensor data to IoT Hub and process it using other Azure IoT services.</a:t>
            </a:r>
          </a:p>
          <a:p>
            <a:endParaRPr lang="en-US" baseline="0" dirty="0"/>
          </a:p>
          <a:p>
            <a:r>
              <a:rPr lang="en-US" baseline="0" dirty="0"/>
              <a:t>If you are interested in the underlying IO and other capabilities on devices like the Raspberry Pi, or want to explore more with Azure and devices, we also have the Open Hack in this same room, starting on Day 2.”</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45473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a follow-on to this lab, we also have the Azure IoT lab. In that, you’ll learn how to use the Raspberry Pi to send sensor data to IoT Hub and process it using other Azure IoT services.</a:t>
            </a:r>
          </a:p>
          <a:p>
            <a:endParaRPr lang="en-US" baseline="0" dirty="0"/>
          </a:p>
          <a:p>
            <a:r>
              <a:rPr lang="en-US" baseline="0" dirty="0"/>
              <a:t>If you are interested in the underlying IO and other capabilities on devices like the Raspberry Pi, or want to explore more with Azure and devices, we also have the Open Hack in this same room, starting on Day 2.”</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417051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a follow-on to this lab, we also have the Azure IoT lab. In that, you’ll learn how to use the Raspberry Pi to send sensor data to IoT Hub and process it using other Azure IoT services.</a:t>
            </a:r>
          </a:p>
          <a:p>
            <a:endParaRPr lang="en-US" baseline="0" dirty="0"/>
          </a:p>
          <a:p>
            <a:r>
              <a:rPr lang="en-US" baseline="0" dirty="0"/>
              <a:t>If you are interested in the underlying IO and other capabilities on devices like the Raspberry Pi, or want to explore more with Azure and devices, we also have the Open Hack in this same room, starting on Day 2.”</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9259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Update phone image</a:t>
            </a:r>
            <a:r>
              <a:rPr lang="en-US" baseline="0" dirty="0"/>
              <a:t> to a Microsoft phone.</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3/29/2016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6412606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b="1" dirty="0">
                <a:latin typeface="Segoe"/>
              </a:rPr>
              <a:t>Speakers: </a:t>
            </a:r>
            <a:r>
              <a:rPr lang="en-US" dirty="0">
                <a:latin typeface="Segoe"/>
              </a:rPr>
              <a:t>Please note this slide will be updated with your session’s QR code during the scrub process which</a:t>
            </a:r>
            <a:r>
              <a:rPr lang="en-US" baseline="0" dirty="0">
                <a:latin typeface="Segoe"/>
              </a:rPr>
              <a:t> is </a:t>
            </a:r>
            <a:r>
              <a:rPr lang="en-US" dirty="0">
                <a:latin typeface="Segoe"/>
              </a:rPr>
              <a:t>outlined</a:t>
            </a:r>
            <a:r>
              <a:rPr lang="en-US" baseline="0" dirty="0">
                <a:latin typeface="Segoe"/>
              </a:rPr>
              <a:t> on side 3. Attendees can scan the QR code for access to your session’s </a:t>
            </a:r>
            <a:r>
              <a:rPr lang="en-US" baseline="0" dirty="0" err="1">
                <a:latin typeface="Segoe"/>
              </a:rPr>
              <a:t>eval</a:t>
            </a:r>
            <a:r>
              <a:rPr lang="en-US" baseline="0" dirty="0">
                <a:latin typeface="Segoe"/>
              </a:rPr>
              <a:t>.</a:t>
            </a:r>
            <a:endParaRPr lang="en-US" dirty="0">
              <a:latin typeface="Segoe"/>
            </a:endParaRP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3/29/2016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642267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3/29/2016 5:19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101659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3/29/2016 5:19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41177122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3/29/2016 5:19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792050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3/29/2016 5:19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13822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24916" rtl="0" eaLnBrk="1" fontAlgn="auto" latinLnBrk="0" hangingPunct="1">
              <a:lnSpc>
                <a:spcPct val="90000"/>
              </a:lnSpc>
              <a:spcBef>
                <a:spcPts val="0"/>
              </a:spcBef>
              <a:spcAft>
                <a:spcPts val="340"/>
              </a:spcAft>
              <a:buClrTx/>
              <a:buSzTx/>
              <a:buFontTx/>
              <a:buNone/>
              <a:tabLst/>
              <a:defRPr/>
            </a:pPr>
            <a:r>
              <a:rPr lang="en-US" baseline="0" dirty="0"/>
              <a:t>“With Windows 10, we’ve taken our best work from Desktop, Windows Phone, and Xbox merged it into a single core operating system with a tailored experience for each device. Windows 10 runs on everything from Phone to laptop to desktop to IoT devices and </a:t>
            </a:r>
            <a:r>
              <a:rPr lang="en-US" baseline="0" dirty="0" err="1"/>
              <a:t>Hololens</a:t>
            </a:r>
            <a:r>
              <a:rPr lang="en-US" baseline="0" dirty="0"/>
              <a:t>.”</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6410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3/29/2016 5:19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951100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a follow-on to this lab, we also have the Azure IoT lab. In that, you’ll learn how to use the Raspberry Pi to send sensor data to IoT Hub and process it using other Azure IoT services.</a:t>
            </a:r>
          </a:p>
          <a:p>
            <a:endParaRPr lang="en-US" baseline="0" dirty="0"/>
          </a:p>
          <a:p>
            <a:r>
              <a:rPr lang="en-US" baseline="0" dirty="0"/>
              <a:t>If you are interested in the underlying IO and other capabilities on devices like the Raspberry Pi, or want to explore more with Azure and devices, we also have the Open Hack in this same room, starting on Day 2.”</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31810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a follow-on to this lab, we also have the Azure IoT lab. In that, you’ll learn how to use the Raspberry Pi to send sensor data to IoT Hub and process it using other Azure IoT services.</a:t>
            </a:r>
          </a:p>
          <a:p>
            <a:endParaRPr lang="en-US" baseline="0" dirty="0"/>
          </a:p>
          <a:p>
            <a:r>
              <a:rPr lang="en-US" baseline="0" dirty="0"/>
              <a:t>If you are interested in the underlying IO and other capabilities on devices like the Raspberry Pi, or want to explore more with Azure and devices, we also have the Open Hack in this same room, starting on Day 2.”</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4252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should get to this slide no later than 10 minutes into the session</a:t>
            </a:r>
          </a:p>
          <a:p>
            <a:endParaRPr lang="en-US" dirty="0"/>
          </a:p>
          <a:p>
            <a:r>
              <a:rPr lang="en-US" dirty="0"/>
              <a:t>Show how to get to the lab</a:t>
            </a:r>
            <a:r>
              <a:rPr lang="en-US" baseline="0" dirty="0"/>
              <a:t> on the workstation, and then leave this slide up on the projector.</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3/29/2016 5:19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3709711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5596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43713139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2" name="TextBox 1"/>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68501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9" y="481796"/>
            <a:ext cx="11889564" cy="917575"/>
          </a:xfrm>
        </p:spPr>
        <p:txBody>
          <a:bodyPr/>
          <a:lstStyle>
            <a:lvl1pPr marL="0" algn="l" defTabSz="951028" rtl="0" eaLnBrk="1" fontAlgn="base" latinLnBrk="0" hangingPunct="1">
              <a:lnSpc>
                <a:spcPct val="90000"/>
              </a:lnSpc>
              <a:spcBef>
                <a:spcPct val="0"/>
              </a:spcBef>
              <a:spcAft>
                <a:spcPct val="0"/>
              </a:spcAft>
              <a:buNone/>
              <a:defRPr lang="en-US" sz="5507" kern="1200" dirty="0">
                <a:gradFill>
                  <a:gsLst>
                    <a:gs pos="0">
                      <a:srgbClr val="FFFFFF"/>
                    </a:gs>
                    <a:gs pos="100000">
                      <a:srgbClr val="FFFFFF"/>
                    </a:gs>
                  </a:gsLst>
                  <a:lin ang="5400000" scaled="0"/>
                </a:gradFill>
                <a:latin typeface="Segoe UI Light"/>
                <a:ea typeface="+mn-ea"/>
                <a:cs typeface="+mn-cs"/>
              </a:defRPr>
            </a:lvl1pPr>
          </a:lstStyle>
          <a:p>
            <a:r>
              <a:rPr lang="en-US" dirty="0"/>
              <a:t>Click to edit Master title style</a:t>
            </a:r>
          </a:p>
        </p:txBody>
      </p:sp>
    </p:spTree>
    <p:extLst>
      <p:ext uri="{BB962C8B-B14F-4D97-AF65-F5344CB8AC3E}">
        <p14:creationId xmlns:p14="http://schemas.microsoft.com/office/powerpoint/2010/main" val="300288095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243759689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533843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TextBox 7"/>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2433159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25002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977451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628960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067622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2542555"/>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317480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16529360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3366392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6195">
                      <a:schemeClr val="tx1"/>
                    </a:gs>
                    <a:gs pos="24779">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6195">
                      <a:schemeClr val="tx1"/>
                    </a:gs>
                    <a:gs pos="24779">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63728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8150593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372050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41242146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8461135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868753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73054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Accent Color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0803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705256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rgbClr val="505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42557834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36503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3" Type="http://schemas.openxmlformats.org/officeDocument/2006/relationships/slideLayout" Target="../slideLayouts/slideLayout28.xml"/><Relationship Id="rId21" Type="http://schemas.openxmlformats.org/officeDocument/2006/relationships/theme" Target="../theme/theme2.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userDrawn="1"/>
        </p:nvGrpSpPr>
        <p:grpSpPr>
          <a:xfrm>
            <a:off x="12618967" y="0"/>
            <a:ext cx="952401" cy="5766965"/>
            <a:chOff x="12618967" y="0"/>
            <a:chExt cx="952401" cy="5766965"/>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472" fontAlgn="base">
                  <a:lnSpc>
                    <a:spcPct val="100000"/>
                  </a:lnSpc>
                  <a:spcBef>
                    <a:spcPct val="0"/>
                  </a:spcBef>
                  <a:spcAft>
                    <a:spcPct val="0"/>
                  </a:spcAft>
                </a:pPr>
                <a:r>
                  <a:rPr lang="en-US" sz="500" dirty="0">
                    <a:gradFill>
                      <a:gsLst>
                        <a:gs pos="7965">
                          <a:srgbClr val="000000"/>
                        </a:gs>
                        <a:gs pos="28319">
                          <a:srgbClr val="000000"/>
                        </a:gs>
                      </a:gsLst>
                      <a:lin ang="5400000" scaled="0"/>
                    </a:gradFill>
                    <a:ea typeface="Segoe UI" pitchFamily="34" charset="0"/>
                    <a:cs typeface="Segoe UI" pitchFamily="34" charset="0"/>
                  </a:rPr>
                  <a:t>R:</a:t>
                </a:r>
                <a:r>
                  <a:rPr lang="en-US" sz="50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50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92035">
                          <a:srgbClr val="505050"/>
                        </a:gs>
                        <a:gs pos="27000">
                          <a:srgbClr val="505050"/>
                        </a:gs>
                      </a:gsLst>
                      <a:lin ang="5400000" scaled="0"/>
                    </a:gradFill>
                    <a:ea typeface="Segoe UI" pitchFamily="34" charset="0"/>
                    <a:cs typeface="Segoe UI" pitchFamily="34" charset="0"/>
                  </a:rPr>
                  <a:t>R:</a:t>
                </a:r>
                <a:r>
                  <a:rPr lang="en-US" sz="50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50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G:32 B:80</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9" r:id="rId1"/>
    <p:sldLayoutId id="2147484300" r:id="rId2"/>
    <p:sldLayoutId id="2147484318" r:id="rId3"/>
    <p:sldLayoutId id="2147484295" r:id="rId4"/>
    <p:sldLayoutId id="2147484240" r:id="rId5"/>
    <p:sldLayoutId id="2147484296" r:id="rId6"/>
    <p:sldLayoutId id="2147484241" r:id="rId7"/>
    <p:sldLayoutId id="2147484297" r:id="rId8"/>
    <p:sldLayoutId id="2147484244" r:id="rId9"/>
    <p:sldLayoutId id="2147484298" r:id="rId10"/>
    <p:sldLayoutId id="2147484245" r:id="rId11"/>
    <p:sldLayoutId id="2147484247" r:id="rId12"/>
    <p:sldLayoutId id="2147484337" r:id="rId13"/>
    <p:sldLayoutId id="2147484249" r:id="rId14"/>
    <p:sldLayoutId id="2147484301" r:id="rId15"/>
    <p:sldLayoutId id="2147484252" r:id="rId16"/>
    <p:sldLayoutId id="2147484251" r:id="rId17"/>
    <p:sldLayoutId id="2147484254" r:id="rId18"/>
    <p:sldLayoutId id="2147484257" r:id="rId19"/>
    <p:sldLayoutId id="2147484258" r:id="rId20"/>
    <p:sldLayoutId id="2147484260" r:id="rId21"/>
    <p:sldLayoutId id="2147484299" r:id="rId22"/>
    <p:sldLayoutId id="2147484263" r:id="rId23"/>
    <p:sldLayoutId id="2147484341" r:id="rId24"/>
    <p:sldLayoutId id="2147484342"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Click to edit Master text styles</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Second level</a:t>
            </a:r>
          </a:p>
          <a:p>
            <a:pPr lvl="2"/>
            <a:r>
              <a:rPr lang="en-US" dirty="0"/>
              <a:t>Third level</a:t>
            </a:r>
          </a:p>
          <a:p>
            <a:pPr lvl="3"/>
            <a:r>
              <a:rPr lang="en-US" dirty="0"/>
              <a:t>Fourth level</a:t>
            </a:r>
          </a:p>
          <a:p>
            <a:pPr lvl="4"/>
            <a:r>
              <a:rPr lang="en-US" dirty="0"/>
              <a:t>Fifth level</a:t>
            </a:r>
          </a:p>
        </p:txBody>
      </p:sp>
      <p:grpSp>
        <p:nvGrpSpPr>
          <p:cNvPr id="42" name="Group 41"/>
          <p:cNvGrpSpPr/>
          <p:nvPr userDrawn="1"/>
        </p:nvGrpSpPr>
        <p:grpSpPr>
          <a:xfrm>
            <a:off x="12618967" y="0"/>
            <a:ext cx="952401" cy="5766965"/>
            <a:chOff x="12618967" y="0"/>
            <a:chExt cx="952401" cy="5766965"/>
          </a:xfrm>
        </p:grpSpPr>
        <p:grpSp>
          <p:nvGrpSpPr>
            <p:cNvPr id="43" name="Group 42"/>
            <p:cNvGrpSpPr/>
            <p:nvPr userDrawn="1"/>
          </p:nvGrpSpPr>
          <p:grpSpPr>
            <a:xfrm rot="5400000">
              <a:off x="11582059" y="1045293"/>
              <a:ext cx="2703052" cy="629236"/>
              <a:chOff x="1586734" y="4543426"/>
              <a:chExt cx="2703052" cy="629236"/>
            </a:xfrm>
          </p:grpSpPr>
          <p:sp>
            <p:nvSpPr>
              <p:cNvPr id="50" name="Rectangle 49"/>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51" name="Rectangle 50"/>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52" name="Rectangle 51"/>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53" name="Rectangle 52"/>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54" name="Rectangle 53"/>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55" name="Rectangle 54"/>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44" name="Group 43"/>
            <p:cNvGrpSpPr/>
            <p:nvPr userDrawn="1"/>
          </p:nvGrpSpPr>
          <p:grpSpPr>
            <a:xfrm rot="5400000">
              <a:off x="11412325" y="4270556"/>
              <a:ext cx="2703052" cy="289766"/>
              <a:chOff x="4476564" y="4543426"/>
              <a:chExt cx="2703052" cy="289766"/>
            </a:xfrm>
          </p:grpSpPr>
          <p:sp>
            <p:nvSpPr>
              <p:cNvPr id="47" name="Rectangle 46"/>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72"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72"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48" name="Rectangle 47"/>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49" name="Rectangle 48"/>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45" name="TextBox 44"/>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46" name="TextBox 45"/>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460120779"/>
      </p:ext>
    </p:extLst>
  </p:cSld>
  <p:clrMap bg1="dk1" tx1="lt1" bg2="dk2" tx2="lt2" accent1="accent1" accent2="accent2" accent3="accent3" accent4="accent4" accent5="accent5" accent6="accent6" hlink="hlink" folHlink="folHlink"/>
  <p:sldLayoutIdLst>
    <p:sldLayoutId id="2147484338" r:id="rId1"/>
    <p:sldLayoutId id="2147484339" r:id="rId2"/>
    <p:sldLayoutId id="2147484340" r:id="rId3"/>
    <p:sldLayoutId id="2147484311" r:id="rId4"/>
    <p:sldLayoutId id="2147484312" r:id="rId5"/>
    <p:sldLayoutId id="2147484313" r:id="rId6"/>
    <p:sldLayoutId id="2147484314" r:id="rId7"/>
    <p:sldLayoutId id="2147484315" r:id="rId8"/>
    <p:sldLayoutId id="2147484316" r:id="rId9"/>
    <p:sldLayoutId id="2147484327" r:id="rId10"/>
    <p:sldLayoutId id="2147484328" r:id="rId11"/>
    <p:sldLayoutId id="2147484329" r:id="rId12"/>
    <p:sldLayoutId id="2147484330" r:id="rId13"/>
    <p:sldLayoutId id="2147484331" r:id="rId14"/>
    <p:sldLayoutId id="2147484317" r:id="rId15"/>
    <p:sldLayoutId id="2147484332" r:id="rId16"/>
    <p:sldLayoutId id="2147484333" r:id="rId17"/>
    <p:sldLayoutId id="2147484334" r:id="rId18"/>
    <p:sldLayoutId id="2147484335" r:id="rId19"/>
    <p:sldLayoutId id="2147484336" r:id="rId20"/>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MSOpenTech/angle/wiki" TargetMode="External"/><Relationship Id="rId7" Type="http://schemas.openxmlformats.org/officeDocument/2006/relationships/hyperlink" Target="http://www.khronos.org/registry/egl/" TargetMode="External"/><Relationship Id="rId2" Type="http://schemas.openxmlformats.org/officeDocument/2006/relationships/hyperlink" Target="https://github.com/MSOpenTech/angle" TargetMode="External"/><Relationship Id="rId1" Type="http://schemas.openxmlformats.org/officeDocument/2006/relationships/slideLayout" Target="../slideLayouts/slideLayout7.xml"/><Relationship Id="rId6" Type="http://schemas.openxmlformats.org/officeDocument/2006/relationships/hyperlink" Target="http://www.khronos.org/registry/gles/" TargetMode="External"/><Relationship Id="rId5" Type="http://schemas.openxmlformats.org/officeDocument/2006/relationships/hyperlink" Target="http://learnopengl.com/#!In-Practice/2D-Game/Breakout" TargetMode="External"/><Relationship Id="rId4" Type="http://schemas.openxmlformats.org/officeDocument/2006/relationships/hyperlink" Target="https://github.com/Microsoft-Build-2016/CodeLabs-GameDev-3-ANGL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12.xml"/><Relationship Id="rId5" Type="http://schemas.openxmlformats.org/officeDocument/2006/relationships/image" Target="../media/image20.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MSOpenTech/angle"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24.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http://www.khronos.org/registry/gles/"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hyperlink" Target="https://github.com/MSOpenTech/angle/wiki/Known-Issues" TargetMode="External"/><Relationship Id="rId4" Type="http://schemas.openxmlformats.org/officeDocument/2006/relationships/hyperlink" Target="http://www.khronos.org/registry/egl/"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9810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a:t>ANGLE Lab Exercises (Optional)</a:t>
            </a:r>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22" name="Rectangle 21"/>
          <p:cNvSpPr/>
          <p:nvPr/>
        </p:nvSpPr>
        <p:spPr bwMode="auto">
          <a:xfrm>
            <a:off x="1965960" y="2073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Add game resources to your app</a:t>
            </a:r>
          </a:p>
        </p:txBody>
      </p:sp>
      <p:sp>
        <p:nvSpPr>
          <p:cNvPr id="23" name="Rectangle 22"/>
          <p:cNvSpPr/>
          <p:nvPr/>
        </p:nvSpPr>
        <p:spPr bwMode="auto">
          <a:xfrm>
            <a:off x="805138" y="2068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5</a:t>
            </a:r>
          </a:p>
        </p:txBody>
      </p:sp>
      <p:sp>
        <p:nvSpPr>
          <p:cNvPr id="24" name="Rectangle 23"/>
          <p:cNvSpPr/>
          <p:nvPr/>
        </p:nvSpPr>
        <p:spPr bwMode="auto">
          <a:xfrm>
            <a:off x="1965960" y="2835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Run your game on Windows 10 Phone</a:t>
            </a:r>
          </a:p>
        </p:txBody>
      </p:sp>
      <p:sp>
        <p:nvSpPr>
          <p:cNvPr id="25" name="Rectangle 24"/>
          <p:cNvSpPr/>
          <p:nvPr/>
        </p:nvSpPr>
        <p:spPr bwMode="auto">
          <a:xfrm>
            <a:off x="805138" y="2830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6</a:t>
            </a:r>
          </a:p>
        </p:txBody>
      </p:sp>
      <p:sp>
        <p:nvSpPr>
          <p:cNvPr id="26" name="Rectangle 25"/>
          <p:cNvSpPr/>
          <p:nvPr/>
        </p:nvSpPr>
        <p:spPr bwMode="auto">
          <a:xfrm>
            <a:off x="1965960" y="3597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Adding ANGLE using </a:t>
            </a:r>
            <a:r>
              <a:rPr lang="en-US" dirty="0" err="1"/>
              <a:t>NuGet</a:t>
            </a:r>
            <a:endParaRPr lang="en-US" dirty="0"/>
          </a:p>
        </p:txBody>
      </p:sp>
      <p:sp>
        <p:nvSpPr>
          <p:cNvPr id="27" name="Rectangle 26"/>
          <p:cNvSpPr/>
          <p:nvPr/>
        </p:nvSpPr>
        <p:spPr bwMode="auto">
          <a:xfrm>
            <a:off x="805138" y="3592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7</a:t>
            </a:r>
          </a:p>
        </p:txBody>
      </p:sp>
    </p:spTree>
    <p:extLst>
      <p:ext uri="{BB962C8B-B14F-4D97-AF65-F5344CB8AC3E}">
        <p14:creationId xmlns:p14="http://schemas.microsoft.com/office/powerpoint/2010/main" val="3052554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1287462"/>
            <a:ext cx="11887200" cy="1903400"/>
          </a:xfrm>
        </p:spPr>
        <p:txBody>
          <a:bodyPr/>
          <a:lstStyle/>
          <a:p>
            <a:r>
              <a:rPr lang="en-US" sz="11500" dirty="0"/>
              <a:t>Lab</a:t>
            </a:r>
          </a:p>
        </p:txBody>
      </p:sp>
      <p:sp>
        <p:nvSpPr>
          <p:cNvPr id="7" name="Text Placeholder 6"/>
          <p:cNvSpPr>
            <a:spLocks noGrp="1"/>
          </p:cNvSpPr>
          <p:nvPr>
            <p:ph type="body" sz="quarter" idx="4294967295"/>
          </p:nvPr>
        </p:nvSpPr>
        <p:spPr>
          <a:xfrm>
            <a:off x="350836" y="3954463"/>
            <a:ext cx="11277601" cy="1538883"/>
          </a:xfrm>
        </p:spPr>
        <p:txBody>
          <a:bodyPr/>
          <a:lstStyle/>
          <a:p>
            <a:pPr marL="0" indent="0">
              <a:buNone/>
            </a:pPr>
            <a:r>
              <a:rPr lang="en-US" sz="4400" dirty="0"/>
              <a:t>Share your photos and experiences!</a:t>
            </a:r>
          </a:p>
          <a:p>
            <a:pPr marL="0" indent="0">
              <a:buNone/>
            </a:pPr>
            <a:r>
              <a:rPr lang="en-US" sz="4400" dirty="0"/>
              <a:t>#Build2016</a:t>
            </a:r>
          </a:p>
        </p:txBody>
      </p:sp>
    </p:spTree>
    <p:extLst>
      <p:ext uri="{BB962C8B-B14F-4D97-AF65-F5344CB8AC3E}">
        <p14:creationId xmlns:p14="http://schemas.microsoft.com/office/powerpoint/2010/main" val="330503259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1287462"/>
            <a:ext cx="11887200" cy="1903400"/>
          </a:xfrm>
        </p:spPr>
        <p:txBody>
          <a:bodyPr/>
          <a:lstStyle/>
          <a:p>
            <a:r>
              <a:rPr lang="en-US" sz="11500" dirty="0"/>
              <a:t>Lab</a:t>
            </a:r>
          </a:p>
        </p:txBody>
      </p:sp>
      <p:sp>
        <p:nvSpPr>
          <p:cNvPr id="7" name="Text Placeholder 6"/>
          <p:cNvSpPr>
            <a:spLocks noGrp="1"/>
          </p:cNvSpPr>
          <p:nvPr>
            <p:ph type="body" sz="quarter" idx="4294967295"/>
          </p:nvPr>
        </p:nvSpPr>
        <p:spPr>
          <a:xfrm>
            <a:off x="350836" y="3954463"/>
            <a:ext cx="11277601" cy="1538883"/>
          </a:xfrm>
        </p:spPr>
        <p:txBody>
          <a:bodyPr/>
          <a:lstStyle/>
          <a:p>
            <a:pPr marL="0" indent="0">
              <a:buNone/>
            </a:pPr>
            <a:r>
              <a:rPr lang="en-US" sz="4400" dirty="0"/>
              <a:t>Share your photos and experiences!</a:t>
            </a:r>
          </a:p>
          <a:p>
            <a:pPr marL="0" indent="0">
              <a:buNone/>
            </a:pPr>
            <a:r>
              <a:rPr lang="en-US" sz="4400" dirty="0"/>
              <a:t>#Build2016</a:t>
            </a:r>
          </a:p>
        </p:txBody>
      </p:sp>
    </p:spTree>
    <p:extLst>
      <p:ext uri="{BB962C8B-B14F-4D97-AF65-F5344CB8AC3E}">
        <p14:creationId xmlns:p14="http://schemas.microsoft.com/office/powerpoint/2010/main" val="418855582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1287462"/>
            <a:ext cx="11887200" cy="1903400"/>
          </a:xfrm>
        </p:spPr>
        <p:txBody>
          <a:bodyPr/>
          <a:lstStyle/>
          <a:p>
            <a:r>
              <a:rPr lang="en-US" sz="11500" dirty="0"/>
              <a:t>Lab</a:t>
            </a:r>
          </a:p>
        </p:txBody>
      </p:sp>
      <p:sp>
        <p:nvSpPr>
          <p:cNvPr id="7" name="Text Placeholder 6"/>
          <p:cNvSpPr>
            <a:spLocks noGrp="1"/>
          </p:cNvSpPr>
          <p:nvPr>
            <p:ph type="body" sz="quarter" idx="4294967295"/>
          </p:nvPr>
        </p:nvSpPr>
        <p:spPr>
          <a:xfrm>
            <a:off x="350836" y="3954463"/>
            <a:ext cx="11277601" cy="1538883"/>
          </a:xfrm>
        </p:spPr>
        <p:txBody>
          <a:bodyPr/>
          <a:lstStyle/>
          <a:p>
            <a:pPr marL="0" indent="0">
              <a:buNone/>
            </a:pPr>
            <a:r>
              <a:rPr lang="en-US" sz="4400" dirty="0"/>
              <a:t>http://aka.ms/angle-hol</a:t>
            </a:r>
          </a:p>
          <a:p>
            <a:pPr marL="0" indent="0">
              <a:buNone/>
            </a:pPr>
            <a:r>
              <a:rPr lang="en-US" sz="4400" dirty="0" err="1"/>
              <a:t>ANGLE.shortcut</a:t>
            </a:r>
            <a:endParaRPr lang="en-US" sz="4400" dirty="0"/>
          </a:p>
        </p:txBody>
      </p:sp>
    </p:spTree>
    <p:extLst>
      <p:ext uri="{BB962C8B-B14F-4D97-AF65-F5344CB8AC3E}">
        <p14:creationId xmlns:p14="http://schemas.microsoft.com/office/powerpoint/2010/main" val="239041824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a:t>ANGLE Lab Exercises</a:t>
            </a:r>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8" name="Rectangle 7"/>
          <p:cNvSpPr/>
          <p:nvPr/>
        </p:nvSpPr>
        <p:spPr bwMode="auto">
          <a:xfrm>
            <a:off x="1965960" y="2073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Create a new ANGLE project using a Visual Studio Template</a:t>
            </a:r>
          </a:p>
        </p:txBody>
      </p:sp>
      <p:sp>
        <p:nvSpPr>
          <p:cNvPr id="17" name="Rectangle 16"/>
          <p:cNvSpPr/>
          <p:nvPr/>
        </p:nvSpPr>
        <p:spPr bwMode="auto">
          <a:xfrm>
            <a:off x="805138" y="2068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1</a:t>
            </a:r>
          </a:p>
        </p:txBody>
      </p:sp>
    </p:spTree>
    <p:extLst>
      <p:ext uri="{BB962C8B-B14F-4D97-AF65-F5344CB8AC3E}">
        <p14:creationId xmlns:p14="http://schemas.microsoft.com/office/powerpoint/2010/main" val="17213610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a:t>ANGLE Lab Exercises</a:t>
            </a:r>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18" name="Rectangle 17"/>
          <p:cNvSpPr/>
          <p:nvPr/>
        </p:nvSpPr>
        <p:spPr bwMode="auto">
          <a:xfrm>
            <a:off x="1968859" y="2073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Integrate your game code with ANGLE</a:t>
            </a:r>
          </a:p>
        </p:txBody>
      </p:sp>
      <p:sp>
        <p:nvSpPr>
          <p:cNvPr id="19" name="Rectangle 18"/>
          <p:cNvSpPr/>
          <p:nvPr/>
        </p:nvSpPr>
        <p:spPr bwMode="auto">
          <a:xfrm>
            <a:off x="808037" y="2068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2</a:t>
            </a:r>
          </a:p>
        </p:txBody>
      </p:sp>
    </p:spTree>
    <p:extLst>
      <p:ext uri="{BB962C8B-B14F-4D97-AF65-F5344CB8AC3E}">
        <p14:creationId xmlns:p14="http://schemas.microsoft.com/office/powerpoint/2010/main" val="5083220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a:t>ANGLE Lab Exercises</a:t>
            </a:r>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20" name="Rectangle 19"/>
          <p:cNvSpPr/>
          <p:nvPr/>
        </p:nvSpPr>
        <p:spPr bwMode="auto">
          <a:xfrm>
            <a:off x="1968859" y="2073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Handle window resizing</a:t>
            </a:r>
          </a:p>
        </p:txBody>
      </p:sp>
      <p:sp>
        <p:nvSpPr>
          <p:cNvPr id="21" name="Rectangle 20"/>
          <p:cNvSpPr/>
          <p:nvPr/>
        </p:nvSpPr>
        <p:spPr bwMode="auto">
          <a:xfrm>
            <a:off x="808037" y="2068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3</a:t>
            </a:r>
          </a:p>
        </p:txBody>
      </p:sp>
    </p:spTree>
    <p:extLst>
      <p:ext uri="{BB962C8B-B14F-4D97-AF65-F5344CB8AC3E}">
        <p14:creationId xmlns:p14="http://schemas.microsoft.com/office/powerpoint/2010/main" val="9016918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a:t>ANGLE Lab Exercises</a:t>
            </a:r>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22" name="Rectangle 21"/>
          <p:cNvSpPr/>
          <p:nvPr/>
        </p:nvSpPr>
        <p:spPr bwMode="auto">
          <a:xfrm>
            <a:off x="1968859" y="2073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Add touch and keyboard events to your app</a:t>
            </a:r>
          </a:p>
        </p:txBody>
      </p:sp>
      <p:sp>
        <p:nvSpPr>
          <p:cNvPr id="23" name="Rectangle 22"/>
          <p:cNvSpPr/>
          <p:nvPr/>
        </p:nvSpPr>
        <p:spPr bwMode="auto">
          <a:xfrm>
            <a:off x="808037" y="2068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4</a:t>
            </a:r>
          </a:p>
        </p:txBody>
      </p:sp>
    </p:spTree>
    <p:extLst>
      <p:ext uri="{BB962C8B-B14F-4D97-AF65-F5344CB8AC3E}">
        <p14:creationId xmlns:p14="http://schemas.microsoft.com/office/powerpoint/2010/main" val="18557607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lvl="1"/>
            <a:r>
              <a:rPr lang="en-US" sz="2400" b="1" dirty="0">
                <a:solidFill>
                  <a:schemeClr val="tx1"/>
                </a:solidFill>
              </a:rPr>
              <a:t>Using </a:t>
            </a:r>
            <a:r>
              <a:rPr lang="en-US" sz="2400" b="1" dirty="0" err="1">
                <a:solidFill>
                  <a:schemeClr val="tx1"/>
                </a:solidFill>
              </a:rPr>
              <a:t>NuGet</a:t>
            </a:r>
            <a:r>
              <a:rPr lang="en-US" sz="2400" b="1" dirty="0">
                <a:solidFill>
                  <a:schemeClr val="tx1"/>
                </a:solidFill>
              </a:rPr>
              <a:t> is the RECOMMENDED way of adding ANGLE to your project.</a:t>
            </a:r>
            <a:r>
              <a:rPr lang="en-US" sz="2400" dirty="0"/>
              <a:t>se </a:t>
            </a:r>
            <a:r>
              <a:rPr lang="en-US" dirty="0"/>
              <a:t>C++ app types:</a:t>
            </a:r>
          </a:p>
        </p:txBody>
      </p:sp>
      <p:sp>
        <p:nvSpPr>
          <p:cNvPr id="2" name="Title 1"/>
          <p:cNvSpPr>
            <a:spLocks noGrp="1"/>
          </p:cNvSpPr>
          <p:nvPr>
            <p:ph type="title"/>
          </p:nvPr>
        </p:nvSpPr>
        <p:spPr/>
        <p:txBody>
          <a:bodyPr/>
          <a:lstStyle/>
          <a:p>
            <a:r>
              <a:rPr lang="en-US" dirty="0"/>
              <a:t>ANGLE Lab Exercises (Optional)</a:t>
            </a:r>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26" name="Rectangle 25"/>
          <p:cNvSpPr/>
          <p:nvPr/>
        </p:nvSpPr>
        <p:spPr bwMode="auto">
          <a:xfrm>
            <a:off x="1965960" y="2073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Adding ANGLE using </a:t>
            </a:r>
            <a:r>
              <a:rPr lang="en-US" dirty="0" err="1"/>
              <a:t>NuGet</a:t>
            </a:r>
            <a:endParaRPr lang="en-US" dirty="0"/>
          </a:p>
        </p:txBody>
      </p:sp>
      <p:sp>
        <p:nvSpPr>
          <p:cNvPr id="27" name="Rectangle 26"/>
          <p:cNvSpPr/>
          <p:nvPr/>
        </p:nvSpPr>
        <p:spPr bwMode="auto">
          <a:xfrm>
            <a:off x="805138" y="2068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7</a:t>
            </a:r>
          </a:p>
        </p:txBody>
      </p:sp>
    </p:spTree>
    <p:extLst>
      <p:ext uri="{BB962C8B-B14F-4D97-AF65-F5344CB8AC3E}">
        <p14:creationId xmlns:p14="http://schemas.microsoft.com/office/powerpoint/2010/main" val="41469976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4838248"/>
          </a:xfrm>
        </p:spPr>
        <p:txBody>
          <a:bodyPr/>
          <a:lstStyle/>
          <a:p>
            <a:pPr marL="0" indent="0">
              <a:buNone/>
            </a:pPr>
            <a:endParaRPr lang="en-US" sz="2800" dirty="0"/>
          </a:p>
          <a:p>
            <a:pPr marL="0" indent="0">
              <a:buNone/>
            </a:pPr>
            <a:r>
              <a:rPr lang="en-US" sz="2800" dirty="0"/>
              <a:t>ANGLE: </a:t>
            </a:r>
            <a:r>
              <a:rPr lang="en-US" sz="2800" dirty="0">
                <a:hlinkClick r:id="rId2"/>
              </a:rPr>
              <a:t>https://github.com/MSOpenTech/angle</a:t>
            </a:r>
            <a:r>
              <a:rPr lang="en-US" sz="2800" dirty="0"/>
              <a:t> </a:t>
            </a:r>
          </a:p>
          <a:p>
            <a:pPr marL="0" indent="0">
              <a:buNone/>
            </a:pPr>
            <a:endParaRPr lang="en-US" sz="2800" dirty="0"/>
          </a:p>
          <a:p>
            <a:pPr marL="0" indent="0">
              <a:buNone/>
            </a:pPr>
            <a:r>
              <a:rPr lang="en-US" sz="2800" dirty="0"/>
              <a:t>Wiki: 	</a:t>
            </a:r>
            <a:r>
              <a:rPr lang="en-US" sz="2800" dirty="0">
                <a:hlinkClick r:id="rId3"/>
              </a:rPr>
              <a:t>https://github.com/MSOpenTech/angle/wiki</a:t>
            </a:r>
            <a:endParaRPr lang="en-US" sz="2800" dirty="0"/>
          </a:p>
          <a:p>
            <a:pPr marL="0" indent="0">
              <a:buNone/>
            </a:pPr>
            <a:endParaRPr lang="en-US" sz="2800" dirty="0"/>
          </a:p>
          <a:p>
            <a:pPr marL="0" lvl="0" indent="0">
              <a:buNone/>
            </a:pPr>
            <a:r>
              <a:rPr lang="en-US" sz="2800" dirty="0"/>
              <a:t>Lab: </a:t>
            </a:r>
            <a:r>
              <a:rPr lang="en-US" sz="2800" dirty="0">
                <a:hlinkClick r:id="rId4"/>
              </a:rPr>
              <a:t>https://github.com/Microsoft-Build-2016/CodeLabs-GameDev-3-ANGLE</a:t>
            </a:r>
            <a:endParaRPr lang="en-US" sz="2800" dirty="0"/>
          </a:p>
          <a:p>
            <a:pPr marL="0" lvl="0" indent="0">
              <a:buNone/>
            </a:pPr>
            <a:endParaRPr lang="en-US" sz="2800" dirty="0"/>
          </a:p>
          <a:p>
            <a:pPr marL="0" lvl="0" indent="0">
              <a:buNone/>
            </a:pPr>
            <a:r>
              <a:rPr lang="en-US" sz="2800" dirty="0"/>
              <a:t>Breakout Tutorial: </a:t>
            </a:r>
            <a:r>
              <a:rPr lang="en-US" sz="2800" dirty="0">
                <a:hlinkClick r:id="rId5"/>
              </a:rPr>
              <a:t>http://learnopengl.com/#!In-Practice/2D-Game/Breakout</a:t>
            </a:r>
            <a:endParaRPr lang="en-US" sz="2800" dirty="0"/>
          </a:p>
          <a:p>
            <a:pPr marL="0" lvl="0" indent="0">
              <a:buNone/>
            </a:pPr>
            <a:endParaRPr lang="en-US" sz="2800" dirty="0"/>
          </a:p>
          <a:p>
            <a:pPr marL="0" lvl="0" indent="0">
              <a:buNone/>
            </a:pPr>
            <a:r>
              <a:rPr lang="en-US" sz="2800" dirty="0" err="1"/>
              <a:t>Khronos</a:t>
            </a:r>
            <a:r>
              <a:rPr lang="en-US" sz="2800" dirty="0"/>
              <a:t>: </a:t>
            </a:r>
            <a:r>
              <a:rPr lang="en-US" sz="2800" dirty="0">
                <a:hlinkClick r:id="rId6"/>
              </a:rPr>
              <a:t>OpenGL ES 2.0</a:t>
            </a:r>
            <a:r>
              <a:rPr lang="en-US" sz="2800" dirty="0"/>
              <a:t> and </a:t>
            </a:r>
            <a:r>
              <a:rPr lang="en-US" sz="2800" dirty="0">
                <a:hlinkClick r:id="rId7"/>
              </a:rPr>
              <a:t>EGL 1.4</a:t>
            </a:r>
            <a:r>
              <a:rPr lang="en-US" sz="2800" dirty="0"/>
              <a:t> APIs</a:t>
            </a:r>
          </a:p>
        </p:txBody>
      </p:sp>
      <p:sp>
        <p:nvSpPr>
          <p:cNvPr id="2" name="Title 1"/>
          <p:cNvSpPr>
            <a:spLocks noGrp="1"/>
          </p:cNvSpPr>
          <p:nvPr>
            <p:ph type="title"/>
          </p:nvPr>
        </p:nvSpPr>
        <p:spPr/>
        <p:txBody>
          <a:bodyPr/>
          <a:lstStyle/>
          <a:p>
            <a:r>
              <a:rPr lang="en-US" dirty="0"/>
              <a:t>For more information:</a:t>
            </a:r>
          </a:p>
        </p:txBody>
      </p:sp>
    </p:spTree>
    <p:extLst>
      <p:ext uri="{BB962C8B-B14F-4D97-AF65-F5344CB8AC3E}">
        <p14:creationId xmlns:p14="http://schemas.microsoft.com/office/powerpoint/2010/main" val="4129826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Porting your OpenGL ES 2.0 Game to Windows 10 using ANGLE</a:t>
            </a:r>
          </a:p>
        </p:txBody>
      </p:sp>
      <p:sp>
        <p:nvSpPr>
          <p:cNvPr id="5" name="Text Placeholder 4"/>
          <p:cNvSpPr>
            <a:spLocks noGrp="1"/>
          </p:cNvSpPr>
          <p:nvPr>
            <p:ph type="body" sz="quarter" idx="12"/>
          </p:nvPr>
        </p:nvSpPr>
        <p:spPr/>
        <p:txBody>
          <a:bodyPr/>
          <a:lstStyle/>
          <a:p>
            <a:r>
              <a:rPr lang="en-US" dirty="0"/>
              <a:t>Dale Stammen</a:t>
            </a:r>
          </a:p>
          <a:p>
            <a:r>
              <a:rPr lang="en-US" dirty="0"/>
              <a:t>Senior Software Engineer</a:t>
            </a:r>
          </a:p>
        </p:txBody>
      </p:sp>
      <p:sp>
        <p:nvSpPr>
          <p:cNvPr id="6" name="Text Placeholder 5"/>
          <p:cNvSpPr>
            <a:spLocks noGrp="1"/>
          </p:cNvSpPr>
          <p:nvPr>
            <p:ph type="body" sz="quarter" idx="13"/>
          </p:nvPr>
        </p:nvSpPr>
        <p:spPr>
          <a:xfrm>
            <a:off x="8504238" y="307621"/>
            <a:ext cx="3656013" cy="572464"/>
          </a:xfrm>
        </p:spPr>
        <p:txBody>
          <a:bodyPr/>
          <a:lstStyle/>
          <a:p>
            <a:r>
              <a:rPr lang="en-US" b="1" dirty="0"/>
              <a:t>L709</a:t>
            </a:r>
            <a:endParaRPr lang="en-US" dirty="0"/>
          </a:p>
        </p:txBody>
      </p:sp>
    </p:spTree>
    <p:extLst>
      <p:ext uri="{BB962C8B-B14F-4D97-AF65-F5344CB8AC3E}">
        <p14:creationId xmlns:p14="http://schemas.microsoft.com/office/powerpoint/2010/main" val="2666902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Related session</a:t>
            </a:r>
          </a:p>
        </p:txBody>
      </p:sp>
      <p:sp>
        <p:nvSpPr>
          <p:cNvPr id="6" name="Text Placeholder 5"/>
          <p:cNvSpPr>
            <a:spLocks noGrp="1"/>
          </p:cNvSpPr>
          <p:nvPr>
            <p:ph type="body" sz="quarter" idx="10"/>
          </p:nvPr>
        </p:nvSpPr>
        <p:spPr>
          <a:xfrm>
            <a:off x="277003" y="1897062"/>
            <a:ext cx="11887200" cy="1754326"/>
          </a:xfrm>
        </p:spPr>
        <p:txBody>
          <a:bodyPr anchor="ctr" anchorCtr="0"/>
          <a:lstStyle/>
          <a:p>
            <a:r>
              <a:rPr lang="en-US" dirty="0"/>
              <a:t>The Future of Game Development on Windows</a:t>
            </a:r>
          </a:p>
          <a:p>
            <a:pPr lvl="1"/>
            <a:r>
              <a:rPr lang="en-US" b="1" dirty="0"/>
              <a:t>Date:</a:t>
            </a:r>
            <a:r>
              <a:rPr lang="en-US" dirty="0"/>
              <a:t> 	Wednesday, March 30</a:t>
            </a:r>
          </a:p>
          <a:p>
            <a:pPr lvl="1"/>
            <a:r>
              <a:rPr lang="en-US" b="1" dirty="0"/>
              <a:t>Time:</a:t>
            </a:r>
            <a:r>
              <a:rPr lang="en-US" dirty="0"/>
              <a:t> 	5:00pm – 6:00pm</a:t>
            </a:r>
          </a:p>
          <a:p>
            <a:pPr lvl="1"/>
            <a:r>
              <a:rPr lang="en-US" b="1" dirty="0"/>
              <a:t>Room: 	</a:t>
            </a:r>
            <a:r>
              <a:rPr lang="en-US" dirty="0"/>
              <a:t>Marriott 6</a:t>
            </a:r>
          </a:p>
        </p:txBody>
      </p:sp>
    </p:spTree>
    <p:extLst>
      <p:ext uri="{BB962C8B-B14F-4D97-AF65-F5344CB8AC3E}">
        <p14:creationId xmlns:p14="http://schemas.microsoft.com/office/powerpoint/2010/main" val="345691521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a:t>Build Game Labs</a:t>
            </a:r>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8" name="Rectangle 7"/>
          <p:cNvSpPr/>
          <p:nvPr/>
        </p:nvSpPr>
        <p:spPr bwMode="auto">
          <a:xfrm>
            <a:off x="2255837" y="2073319"/>
            <a:ext cx="9296400"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Introduction to Unity</a:t>
            </a:r>
          </a:p>
        </p:txBody>
      </p:sp>
      <p:sp>
        <p:nvSpPr>
          <p:cNvPr id="17" name="Rectangle 16"/>
          <p:cNvSpPr/>
          <p:nvPr/>
        </p:nvSpPr>
        <p:spPr bwMode="auto">
          <a:xfrm>
            <a:off x="655637" y="2068905"/>
            <a:ext cx="1447800"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L707</a:t>
            </a:r>
          </a:p>
        </p:txBody>
      </p:sp>
      <p:sp>
        <p:nvSpPr>
          <p:cNvPr id="16" name="Rectangle 15"/>
          <p:cNvSpPr/>
          <p:nvPr/>
        </p:nvSpPr>
        <p:spPr bwMode="auto">
          <a:xfrm>
            <a:off x="2255837" y="2835319"/>
            <a:ext cx="9296400"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Lighting up your Unity Game on Windows 10</a:t>
            </a:r>
          </a:p>
        </p:txBody>
      </p:sp>
      <p:sp>
        <p:nvSpPr>
          <p:cNvPr id="24" name="Rectangle 23"/>
          <p:cNvSpPr/>
          <p:nvPr/>
        </p:nvSpPr>
        <p:spPr bwMode="auto">
          <a:xfrm>
            <a:off x="655637" y="2830905"/>
            <a:ext cx="1447800"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L708</a:t>
            </a:r>
          </a:p>
        </p:txBody>
      </p:sp>
      <p:sp>
        <p:nvSpPr>
          <p:cNvPr id="25" name="Rectangle 24"/>
          <p:cNvSpPr/>
          <p:nvPr/>
        </p:nvSpPr>
        <p:spPr bwMode="auto">
          <a:xfrm>
            <a:off x="2255837" y="5101876"/>
            <a:ext cx="9296400"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Integrating your Windows 10 UWP Game with Xbox Live</a:t>
            </a:r>
          </a:p>
        </p:txBody>
      </p:sp>
      <p:sp>
        <p:nvSpPr>
          <p:cNvPr id="26" name="Rectangle 25"/>
          <p:cNvSpPr/>
          <p:nvPr/>
        </p:nvSpPr>
        <p:spPr bwMode="auto">
          <a:xfrm>
            <a:off x="655637" y="5097462"/>
            <a:ext cx="1447800"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L713</a:t>
            </a:r>
          </a:p>
        </p:txBody>
      </p:sp>
      <p:sp>
        <p:nvSpPr>
          <p:cNvPr id="27" name="Rectangle 26"/>
          <p:cNvSpPr/>
          <p:nvPr/>
        </p:nvSpPr>
        <p:spPr bwMode="auto">
          <a:xfrm>
            <a:off x="2255837" y="3577876"/>
            <a:ext cx="9296400"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Introduction to </a:t>
            </a:r>
            <a:r>
              <a:rPr lang="en-US" dirty="0" err="1"/>
              <a:t>MonoGame</a:t>
            </a:r>
            <a:endParaRPr lang="en-US" dirty="0"/>
          </a:p>
        </p:txBody>
      </p:sp>
      <p:sp>
        <p:nvSpPr>
          <p:cNvPr id="28" name="Rectangle 27"/>
          <p:cNvSpPr/>
          <p:nvPr/>
        </p:nvSpPr>
        <p:spPr bwMode="auto">
          <a:xfrm>
            <a:off x="655637" y="3573462"/>
            <a:ext cx="1447800"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L711</a:t>
            </a:r>
          </a:p>
        </p:txBody>
      </p:sp>
      <p:sp>
        <p:nvSpPr>
          <p:cNvPr id="29" name="Rectangle 28"/>
          <p:cNvSpPr/>
          <p:nvPr/>
        </p:nvSpPr>
        <p:spPr bwMode="auto">
          <a:xfrm>
            <a:off x="2255837" y="4339876"/>
            <a:ext cx="9296400"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Engaging Players with Azure</a:t>
            </a:r>
          </a:p>
        </p:txBody>
      </p:sp>
      <p:sp>
        <p:nvSpPr>
          <p:cNvPr id="30" name="Rectangle 29"/>
          <p:cNvSpPr/>
          <p:nvPr/>
        </p:nvSpPr>
        <p:spPr bwMode="auto">
          <a:xfrm>
            <a:off x="655637" y="4335462"/>
            <a:ext cx="1447800"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L712</a:t>
            </a:r>
          </a:p>
        </p:txBody>
      </p:sp>
    </p:spTree>
    <p:extLst>
      <p:ext uri="{BB962C8B-B14F-4D97-AF65-F5344CB8AC3E}">
        <p14:creationId xmlns:p14="http://schemas.microsoft.com/office/powerpoint/2010/main" val="273209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5965" b="25517"/>
          <a:stretch/>
        </p:blipFill>
        <p:spPr>
          <a:xfrm>
            <a:off x="-1" y="2112657"/>
            <a:ext cx="6219421" cy="4881868"/>
          </a:xfrm>
          <a:prstGeom prst="rect">
            <a:avLst/>
          </a:prstGeom>
        </p:spPr>
      </p:pic>
      <p:sp>
        <p:nvSpPr>
          <p:cNvPr id="2" name="Title 1"/>
          <p:cNvSpPr>
            <a:spLocks noGrp="1"/>
          </p:cNvSpPr>
          <p:nvPr>
            <p:ph type="title"/>
          </p:nvPr>
        </p:nvSpPr>
        <p:spPr/>
        <p:txBody>
          <a:bodyPr/>
          <a:lstStyle/>
          <a:p>
            <a:r>
              <a:rPr lang="en-US" dirty="0"/>
              <a:t>Please Complete An Evaluation Form</a:t>
            </a:r>
            <a:br>
              <a:rPr lang="en-US" dirty="0"/>
            </a:br>
            <a:r>
              <a:rPr lang="en-US" sz="4400" dirty="0"/>
              <a:t>Your input is important!</a:t>
            </a:r>
            <a:endParaRPr lang="en-US" dirty="0"/>
          </a:p>
        </p:txBody>
      </p:sp>
      <p:grpSp>
        <p:nvGrpSpPr>
          <p:cNvPr id="6" name="Group 5"/>
          <p:cNvGrpSpPr/>
          <p:nvPr/>
        </p:nvGrpSpPr>
        <p:grpSpPr>
          <a:xfrm>
            <a:off x="8047017" y="2675446"/>
            <a:ext cx="3463271" cy="3463268"/>
            <a:chOff x="4190683" y="2133976"/>
            <a:chExt cx="4391779" cy="4391779"/>
          </a:xfrm>
        </p:grpSpPr>
        <p:pic>
          <p:nvPicPr>
            <p:cNvPr id="13" name="Picture 2"/>
            <p:cNvPicPr>
              <a:picLocks noChangeAspect="1" noChangeArrowheads="1"/>
            </p:cNvPicPr>
            <p:nvPr/>
          </p:nvPicPr>
          <p:blipFill>
            <a:blip r:embed="rId4" cstate="email">
              <a:extLst>
                <a:ext uri="{28A0092B-C50C-407E-A947-70E740481C1C}">
                  <a14:useLocalDpi xmlns:a14="http://schemas.microsoft.com/office/drawing/2010/main" val="0"/>
                </a:ext>
              </a:extLst>
            </a:blip>
            <a:stretch>
              <a:fillRect/>
            </a:stretch>
          </p:blipFill>
          <p:spPr bwMode="auto">
            <a:xfrm>
              <a:off x="4190683" y="2133976"/>
              <a:ext cx="4391779" cy="439177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rot="19033581">
              <a:off x="4318685" y="3668320"/>
              <a:ext cx="4135775" cy="1323091"/>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nchor="ctr">
              <a:spAutoFit/>
            </a:bodyPr>
            <a:lstStyle/>
            <a:p>
              <a:pPr algn="ctr">
                <a:lnSpc>
                  <a:spcPct val="90000"/>
                </a:lnSpc>
                <a:spcAft>
                  <a:spcPts val="600"/>
                </a:spcAft>
              </a:pPr>
              <a:r>
                <a:rPr lang="en-US" sz="5400" dirty="0">
                  <a:solidFill>
                    <a:schemeClr val="bg1">
                      <a:lumMod val="75000"/>
                      <a:lumOff val="25000"/>
                    </a:schemeClr>
                  </a:solidFill>
                </a:rPr>
                <a:t>SAMPLE</a:t>
              </a:r>
            </a:p>
          </p:txBody>
        </p:sp>
      </p:grpSp>
      <p:sp>
        <p:nvSpPr>
          <p:cNvPr id="18" name="Text Placeholder 2"/>
          <p:cNvSpPr txBox="1">
            <a:spLocks/>
          </p:cNvSpPr>
          <p:nvPr/>
        </p:nvSpPr>
        <p:spPr>
          <a:xfrm>
            <a:off x="5174256" y="4092592"/>
            <a:ext cx="3150539" cy="62897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1600" indent="0" algn="ctr">
              <a:spcAft>
                <a:spcPts val="600"/>
              </a:spcAft>
              <a:buFontTx/>
              <a:buNone/>
            </a:pPr>
            <a:r>
              <a:rPr lang="en-US" sz="2800" u="sng" dirty="0">
                <a:latin typeface="+mn-lt"/>
              </a:rPr>
              <a:t>or</a:t>
            </a:r>
          </a:p>
        </p:txBody>
      </p:sp>
      <p:sp>
        <p:nvSpPr>
          <p:cNvPr id="20" name="Rectangle 19"/>
          <p:cNvSpPr/>
          <p:nvPr/>
        </p:nvSpPr>
        <p:spPr bwMode="auto">
          <a:xfrm>
            <a:off x="9581721" y="1101566"/>
            <a:ext cx="2854754" cy="1077218"/>
          </a:xfrm>
          <a:prstGeom prst="rect">
            <a:avLst/>
          </a:prstGeom>
          <a:solidFill>
            <a:schemeClr val="accent2"/>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a:gradFill>
                  <a:gsLst>
                    <a:gs pos="0">
                      <a:srgbClr val="FFFFFF"/>
                    </a:gs>
                    <a:gs pos="100000">
                      <a:srgbClr val="FFFFFF"/>
                    </a:gs>
                  </a:gsLst>
                  <a:lin ang="5400000" scaled="1"/>
                </a:gradFill>
              </a:rPr>
              <a:t>Required Slide</a:t>
            </a:r>
          </a:p>
          <a:p>
            <a:pPr defTabSz="914099" fontAlgn="base">
              <a:spcBef>
                <a:spcPct val="0"/>
              </a:spcBef>
              <a:spcAft>
                <a:spcPct val="0"/>
              </a:spcAft>
            </a:pPr>
            <a:r>
              <a:rPr lang="en-US" sz="1200" dirty="0">
                <a:gradFill>
                  <a:gsLst>
                    <a:gs pos="0">
                      <a:srgbClr val="FFFFFF"/>
                    </a:gs>
                    <a:gs pos="100000">
                      <a:srgbClr val="FFFFFF"/>
                    </a:gs>
                  </a:gsLst>
                  <a:lin ang="5400000" scaled="1"/>
                </a:gradFill>
              </a:rPr>
              <a:t>*delete this box when your slide is finalized</a:t>
            </a:r>
          </a:p>
        </p:txBody>
      </p:sp>
    </p:spTree>
    <p:extLst>
      <p:ext uri="{BB962C8B-B14F-4D97-AF65-F5344CB8AC3E}">
        <p14:creationId xmlns:p14="http://schemas.microsoft.com/office/powerpoint/2010/main" val="19613307"/>
      </p:ext>
    </p:extLst>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Evaluate this session</a:t>
            </a:r>
          </a:p>
        </p:txBody>
      </p:sp>
      <p:pic>
        <p:nvPicPr>
          <p:cNvPr id="10" name="Picture 2"/>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3475830" y="1212849"/>
            <a:ext cx="5484814" cy="548481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rot="19033581">
            <a:off x="4316015" y="3190942"/>
            <a:ext cx="4135775" cy="1403461"/>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spAutoFit/>
          </a:bodyPr>
          <a:lstStyle/>
          <a:p>
            <a:pPr>
              <a:lnSpc>
                <a:spcPct val="90000"/>
              </a:lnSpc>
              <a:spcAft>
                <a:spcPts val="600"/>
              </a:spcAft>
            </a:pPr>
            <a:r>
              <a:rPr lang="en-US" sz="8000" dirty="0">
                <a:solidFill>
                  <a:schemeClr val="bg1">
                    <a:lumMod val="75000"/>
                    <a:lumOff val="25000"/>
                  </a:schemeClr>
                </a:solidFill>
              </a:rPr>
              <a:t>SAMPLE</a:t>
            </a:r>
          </a:p>
        </p:txBody>
      </p:sp>
      <p:sp>
        <p:nvSpPr>
          <p:cNvPr id="9" name="Rectangle 8"/>
          <p:cNvSpPr/>
          <p:nvPr/>
        </p:nvSpPr>
        <p:spPr bwMode="auto">
          <a:xfrm>
            <a:off x="9310616" y="298910"/>
            <a:ext cx="2854754" cy="3293209"/>
          </a:xfrm>
          <a:prstGeom prst="rect">
            <a:avLst/>
          </a:prstGeom>
          <a:solidFill>
            <a:schemeClr val="accent2"/>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a:gradFill>
                  <a:gsLst>
                    <a:gs pos="10619">
                      <a:schemeClr val="bg1"/>
                    </a:gs>
                    <a:gs pos="48000">
                      <a:schemeClr val="bg1"/>
                    </a:gs>
                  </a:gsLst>
                  <a:lin ang="5400000" scaled="0"/>
                </a:gradFill>
              </a:rPr>
              <a:t>Required Slide</a:t>
            </a:r>
          </a:p>
          <a:p>
            <a:pPr defTabSz="914099" fontAlgn="base">
              <a:spcBef>
                <a:spcPct val="0"/>
              </a:spcBef>
              <a:spcAft>
                <a:spcPct val="0"/>
              </a:spcAft>
            </a:pPr>
            <a:r>
              <a:rPr lang="en-US" sz="1200" dirty="0">
                <a:gradFill>
                  <a:gsLst>
                    <a:gs pos="10619">
                      <a:schemeClr val="bg1"/>
                    </a:gs>
                    <a:gs pos="48000">
                      <a:schemeClr val="bg1"/>
                    </a:gs>
                  </a:gsLst>
                  <a:lin ang="5400000" scaled="0"/>
                </a:gradFill>
              </a:rPr>
              <a:t>*delete this box when your slide is finalized</a:t>
            </a:r>
          </a:p>
          <a:p>
            <a:pPr defTabSz="914099" fontAlgn="base">
              <a:spcBef>
                <a:spcPct val="0"/>
              </a:spcBef>
              <a:spcAft>
                <a:spcPct val="0"/>
              </a:spcAft>
            </a:pPr>
            <a:endParaRPr lang="en-US" dirty="0">
              <a:gradFill>
                <a:gsLst>
                  <a:gs pos="10619">
                    <a:schemeClr val="bg1"/>
                  </a:gs>
                  <a:gs pos="48000">
                    <a:schemeClr val="bg1"/>
                  </a:gs>
                </a:gsLst>
                <a:lin ang="5400000" scaled="0"/>
              </a:gradFill>
            </a:endParaRPr>
          </a:p>
          <a:p>
            <a:r>
              <a:rPr lang="en-US" b="1" dirty="0">
                <a:gradFill>
                  <a:gsLst>
                    <a:gs pos="10619">
                      <a:schemeClr val="bg1"/>
                    </a:gs>
                    <a:gs pos="48000">
                      <a:schemeClr val="bg1"/>
                    </a:gs>
                  </a:gsLst>
                  <a:lin ang="5400000" scaled="0"/>
                </a:gradFill>
              </a:rPr>
              <a:t>Speakers: </a:t>
            </a:r>
            <a:r>
              <a:rPr lang="en-US" dirty="0">
                <a:gradFill>
                  <a:gsLst>
                    <a:gs pos="10619">
                      <a:schemeClr val="bg1"/>
                    </a:gs>
                    <a:gs pos="48000">
                      <a:schemeClr val="bg1"/>
                    </a:gs>
                  </a:gsLst>
                  <a:lin ang="5400000" scaled="0"/>
                </a:gradFill>
              </a:rPr>
              <a:t>This slide will be updated during the scrub process with a unique QR code. Attendees scan the QR code to access the </a:t>
            </a:r>
            <a:r>
              <a:rPr lang="en-US" dirty="0" err="1">
                <a:gradFill>
                  <a:gsLst>
                    <a:gs pos="10619">
                      <a:schemeClr val="bg1"/>
                    </a:gs>
                    <a:gs pos="48000">
                      <a:schemeClr val="bg1"/>
                    </a:gs>
                  </a:gsLst>
                  <a:lin ang="5400000" scaled="0"/>
                </a:gradFill>
              </a:rPr>
              <a:t>eval</a:t>
            </a:r>
            <a:r>
              <a:rPr lang="en-US" dirty="0">
                <a:gradFill>
                  <a:gsLst>
                    <a:gs pos="10619">
                      <a:schemeClr val="bg1"/>
                    </a:gs>
                    <a:gs pos="48000">
                      <a:schemeClr val="bg1"/>
                    </a:gs>
                  </a:gsLst>
                  <a:lin ang="5400000" scaled="0"/>
                </a:gradFill>
              </a:rPr>
              <a:t> for your session.</a:t>
            </a:r>
          </a:p>
        </p:txBody>
      </p:sp>
    </p:spTree>
    <p:extLst>
      <p:ext uri="{BB962C8B-B14F-4D97-AF65-F5344CB8AC3E}">
        <p14:creationId xmlns:p14="http://schemas.microsoft.com/office/powerpoint/2010/main" val="1432298896"/>
      </p:ext>
    </p:extLst>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34577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6326773" y="3181199"/>
            <a:ext cx="2863264" cy="849463"/>
          </a:xfrm>
          <a:prstGeom prst="rect">
            <a:avLst/>
          </a:prstGeom>
          <a:solidFill>
            <a:schemeClr val="accent3"/>
          </a:solidFill>
        </p:spPr>
        <p:txBody>
          <a:bodyPr wrap="square" lIns="182880" tIns="146304" rIns="182880" bIns="146304" rtlCol="0">
            <a:spAutoFit/>
          </a:bodyPr>
          <a:lstStyle/>
          <a:p>
            <a:pPr defTabSz="932406"/>
            <a:r>
              <a:rPr lang="en-US"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rPr>
              <a:t>Coordinated/managed by Google, Inc.</a:t>
            </a:r>
          </a:p>
        </p:txBody>
      </p:sp>
      <p:sp>
        <p:nvSpPr>
          <p:cNvPr id="7" name="Text Placeholder 6"/>
          <p:cNvSpPr>
            <a:spLocks noGrp="1"/>
          </p:cNvSpPr>
          <p:nvPr>
            <p:ph type="body" sz="quarter" idx="11"/>
          </p:nvPr>
        </p:nvSpPr>
        <p:spPr/>
        <p:txBody>
          <a:bodyPr/>
          <a:lstStyle/>
          <a:p>
            <a:r>
              <a:rPr lang="en-US" sz="3200" b="1" dirty="0"/>
              <a:t>A</a:t>
            </a:r>
            <a:r>
              <a:rPr lang="en-US" sz="3200" dirty="0"/>
              <a:t>lmost </a:t>
            </a:r>
          </a:p>
          <a:p>
            <a:r>
              <a:rPr lang="en-US" sz="3200" b="1" dirty="0"/>
              <a:t>N</a:t>
            </a:r>
            <a:r>
              <a:rPr lang="en-US" sz="3200" dirty="0"/>
              <a:t>ative </a:t>
            </a:r>
          </a:p>
          <a:p>
            <a:r>
              <a:rPr lang="en-US" sz="3200" b="1" dirty="0"/>
              <a:t>G</a:t>
            </a:r>
            <a:r>
              <a:rPr lang="en-US" sz="3200" dirty="0"/>
              <a:t>raphics </a:t>
            </a:r>
          </a:p>
          <a:p>
            <a:r>
              <a:rPr lang="en-US" sz="3200" b="1" dirty="0"/>
              <a:t>L</a:t>
            </a:r>
            <a:r>
              <a:rPr lang="en-US" sz="3200" dirty="0"/>
              <a:t>ayer </a:t>
            </a:r>
          </a:p>
          <a:p>
            <a:r>
              <a:rPr lang="en-US" sz="3200" b="1" dirty="0"/>
              <a:t>E</a:t>
            </a:r>
            <a:r>
              <a:rPr lang="en-US" sz="3200" dirty="0"/>
              <a:t>ngine</a:t>
            </a:r>
          </a:p>
          <a:p>
            <a:endParaRPr lang="en-US" sz="3200" dirty="0"/>
          </a:p>
        </p:txBody>
      </p:sp>
      <p:sp>
        <p:nvSpPr>
          <p:cNvPr id="5" name="TextBox 4"/>
          <p:cNvSpPr txBox="1"/>
          <p:nvPr/>
        </p:nvSpPr>
        <p:spPr>
          <a:xfrm>
            <a:off x="9271009" y="3181199"/>
            <a:ext cx="2890828" cy="849463"/>
          </a:xfrm>
          <a:prstGeom prst="rect">
            <a:avLst/>
          </a:prstGeom>
          <a:solidFill>
            <a:schemeClr val="accent3"/>
          </a:solidFill>
        </p:spPr>
        <p:txBody>
          <a:bodyPr wrap="square" lIns="182880" tIns="146304" rIns="182880" bIns="146304" rtlCol="0">
            <a:spAutoFit/>
          </a:bodyPr>
          <a:lstStyle/>
          <a:p>
            <a:pPr defTabSz="932406"/>
            <a:r>
              <a:rPr lang="en-US"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rPr>
              <a:t>15 Companies</a:t>
            </a:r>
          </a:p>
          <a:p>
            <a:pPr defTabSz="932406"/>
            <a:r>
              <a:rPr lang="en-US"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rPr>
              <a:t>66+ Individuals</a:t>
            </a:r>
          </a:p>
        </p:txBody>
      </p:sp>
      <p:sp>
        <p:nvSpPr>
          <p:cNvPr id="17" name="Rectangle 16"/>
          <p:cNvSpPr/>
          <p:nvPr/>
        </p:nvSpPr>
        <p:spPr bwMode="auto">
          <a:xfrm>
            <a:off x="3383628" y="1668463"/>
            <a:ext cx="8778210" cy="14690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ctr" anchorCtr="0"/>
          <a:lstStyle/>
          <a:p>
            <a:pPr algn="ctr" defTabSz="932406"/>
            <a:r>
              <a:rPr lang="en-US" sz="2400" dirty="0">
                <a:solidFill>
                  <a:srgbClr val="FFFFFF"/>
                </a:solidFill>
                <a:effectLst>
                  <a:outerShdw blurRad="38100" dist="38100" dir="2700000" algn="tl">
                    <a:srgbClr val="000000">
                      <a:alpha val="43137"/>
                    </a:srgbClr>
                  </a:outerShdw>
                </a:effectLst>
              </a:rPr>
              <a:t>“An open-source project that allows Windows users to seamlessly run OpenGL ES 2.0 content by translating OpenGL ES 2.0 API calls to DirectX 11 API calls.” – </a:t>
            </a:r>
            <a:r>
              <a:rPr lang="en-US" sz="2400" i="1" dirty="0">
                <a:solidFill>
                  <a:srgbClr val="FFFFFF"/>
                </a:solidFill>
                <a:effectLst>
                  <a:outerShdw blurRad="38100" dist="38100" dir="2700000" algn="tl">
                    <a:srgbClr val="000000">
                      <a:alpha val="43137"/>
                    </a:srgbClr>
                  </a:outerShdw>
                </a:effectLst>
              </a:rPr>
              <a:t>ANGLE Project</a:t>
            </a:r>
            <a:endParaRPr lang="en-US" sz="2400"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endParaRPr>
          </a:p>
        </p:txBody>
      </p:sp>
      <p:sp>
        <p:nvSpPr>
          <p:cNvPr id="23" name="TextBox 22"/>
          <p:cNvSpPr txBox="1"/>
          <p:nvPr/>
        </p:nvSpPr>
        <p:spPr>
          <a:xfrm>
            <a:off x="3383627" y="3181199"/>
            <a:ext cx="2834610" cy="849463"/>
          </a:xfrm>
          <a:prstGeom prst="rect">
            <a:avLst/>
          </a:prstGeom>
          <a:solidFill>
            <a:schemeClr val="accent3"/>
          </a:solidFill>
        </p:spPr>
        <p:txBody>
          <a:bodyPr wrap="square" lIns="182880" tIns="146304" rIns="182880" bIns="146304" rtlCol="0">
            <a:spAutoFit/>
          </a:bodyPr>
          <a:lstStyle/>
          <a:p>
            <a:pPr defTabSz="932406"/>
            <a:r>
              <a:rPr lang="en-US"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rPr>
              <a:t>Started in 2010</a:t>
            </a:r>
          </a:p>
          <a:p>
            <a:pPr defTabSz="932406"/>
            <a:r>
              <a:rPr lang="en-US"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rPr>
              <a:t>by Google, Inc.</a:t>
            </a:r>
          </a:p>
        </p:txBody>
      </p:sp>
      <p:sp>
        <p:nvSpPr>
          <p:cNvPr id="24" name="Title 2"/>
          <p:cNvSpPr>
            <a:spLocks noGrp="1"/>
          </p:cNvSpPr>
          <p:nvPr>
            <p:ph type="title"/>
          </p:nvPr>
        </p:nvSpPr>
        <p:spPr>
          <a:xfrm>
            <a:off x="274639" y="295274"/>
            <a:ext cx="11889564" cy="917575"/>
          </a:xfrm>
        </p:spPr>
        <p:txBody>
          <a:bodyPr lIns="182880" tIns="146304" rIns="182880" bIns="146304"/>
          <a:lstStyle/>
          <a:p>
            <a:r>
              <a:rPr lang="en-US" dirty="0"/>
              <a:t>Background</a:t>
            </a:r>
          </a:p>
        </p:txBody>
      </p:sp>
      <p:sp>
        <p:nvSpPr>
          <p:cNvPr id="2" name="Rectangle 1"/>
          <p:cNvSpPr/>
          <p:nvPr/>
        </p:nvSpPr>
        <p:spPr bwMode="auto">
          <a:xfrm>
            <a:off x="3383627" y="4106862"/>
            <a:ext cx="8778210" cy="1295400"/>
          </a:xfrm>
          <a:prstGeom prst="rect">
            <a:avLst/>
          </a:prstGeom>
          <a:solidFill>
            <a:schemeClr val="accent1"/>
          </a:soli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lIns="91440" tIns="91440" rIns="34294" bIns="34294" rtlCol="0" anchor="ctr" anchorCtr="0"/>
          <a:lstStyle/>
          <a:p>
            <a:pPr algn="ctr" defTabSz="932406"/>
            <a:r>
              <a:rPr lang="en-US" sz="2400" dirty="0">
                <a:solidFill>
                  <a:schemeClr val="bg2"/>
                </a:solidFill>
                <a:ea typeface="Segoe UI" pitchFamily="34" charset="0"/>
                <a:cs typeface="Segoe UI" pitchFamily="34" charset="0"/>
              </a:rPr>
              <a:t>Goal: provide a way to universally run OpenGL ES 2.0 applications on Windows</a:t>
            </a:r>
          </a:p>
        </p:txBody>
      </p:sp>
    </p:spTree>
    <p:extLst>
      <p:ext uri="{BB962C8B-B14F-4D97-AF65-F5344CB8AC3E}">
        <p14:creationId xmlns:p14="http://schemas.microsoft.com/office/powerpoint/2010/main" val="364466171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ANGLE</a:t>
            </a:r>
          </a:p>
        </p:txBody>
      </p:sp>
      <p:sp>
        <p:nvSpPr>
          <p:cNvPr id="6" name="Text Placeholder 5"/>
          <p:cNvSpPr>
            <a:spLocks noGrp="1"/>
          </p:cNvSpPr>
          <p:nvPr>
            <p:ph type="body" sz="quarter" idx="10"/>
          </p:nvPr>
        </p:nvSpPr>
        <p:spPr>
          <a:xfrm>
            <a:off x="274638" y="1212850"/>
            <a:ext cx="11887200" cy="3385542"/>
          </a:xfrm>
        </p:spPr>
        <p:txBody>
          <a:bodyPr/>
          <a:lstStyle/>
          <a:p>
            <a:r>
              <a:rPr lang="en-US" b="1" dirty="0"/>
              <a:t>A</a:t>
            </a:r>
            <a:r>
              <a:rPr lang="en-US" dirty="0"/>
              <a:t>lmost </a:t>
            </a:r>
            <a:r>
              <a:rPr lang="en-US" b="1" dirty="0"/>
              <a:t>N</a:t>
            </a:r>
            <a:r>
              <a:rPr lang="en-US" dirty="0"/>
              <a:t>ative </a:t>
            </a:r>
            <a:r>
              <a:rPr lang="en-US" b="1" dirty="0"/>
              <a:t>G</a:t>
            </a:r>
            <a:r>
              <a:rPr lang="en-US" dirty="0"/>
              <a:t>raphics </a:t>
            </a:r>
            <a:r>
              <a:rPr lang="en-US" b="1" dirty="0"/>
              <a:t>L</a:t>
            </a:r>
            <a:r>
              <a:rPr lang="en-US" dirty="0"/>
              <a:t>ayer </a:t>
            </a:r>
            <a:r>
              <a:rPr lang="en-US" b="1" dirty="0"/>
              <a:t>E</a:t>
            </a:r>
            <a:r>
              <a:rPr lang="en-US" dirty="0"/>
              <a:t>ngine</a:t>
            </a:r>
          </a:p>
          <a:p>
            <a:pPr lvl="1"/>
            <a:endParaRPr lang="en-US" dirty="0"/>
          </a:p>
          <a:p>
            <a:pPr lvl="1"/>
            <a:r>
              <a:rPr lang="en-US" b="1" dirty="0"/>
              <a:t>Windows 10 UWP apps do not natively support OpenGL ES 2.0.</a:t>
            </a:r>
          </a:p>
          <a:p>
            <a:pPr lvl="1"/>
            <a:endParaRPr lang="en-US" dirty="0"/>
          </a:p>
          <a:p>
            <a:pPr lvl="1"/>
            <a:r>
              <a:rPr lang="en-US" dirty="0"/>
              <a:t>Microsoft has contributed code to enable Windows 8.1 and 10 UWP apps to run OpenGL ES 2.0 content. </a:t>
            </a:r>
            <a:r>
              <a:rPr lang="en-US" dirty="0">
                <a:hlinkClick r:id="rId3"/>
              </a:rPr>
              <a:t>https://github.com/MSOpenTech/angle</a:t>
            </a:r>
            <a:r>
              <a:rPr lang="en-US" dirty="0"/>
              <a:t> </a:t>
            </a:r>
          </a:p>
          <a:p>
            <a:pPr lvl="1"/>
            <a:endParaRPr lang="en-US" dirty="0"/>
          </a:p>
          <a:p>
            <a:pPr lvl="1"/>
            <a:r>
              <a:rPr lang="en-US" b="1" dirty="0"/>
              <a:t>You don’t need to port your OpenGL ES 2.0 code to DirectX. ANGLE does the conversion for you.</a:t>
            </a:r>
          </a:p>
          <a:p>
            <a:pPr lvl="1"/>
            <a:endParaRPr lang="en-US" dirty="0"/>
          </a:p>
        </p:txBody>
      </p:sp>
    </p:spTree>
    <p:extLst>
      <p:ext uri="{BB962C8B-B14F-4D97-AF65-F5344CB8AC3E}">
        <p14:creationId xmlns:p14="http://schemas.microsoft.com/office/powerpoint/2010/main" val="2655181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9" y="1668463"/>
            <a:ext cx="6738149" cy="5029200"/>
          </a:xfrm>
        </p:spPr>
        <p:txBody>
          <a:bodyPr/>
          <a:lstStyle/>
          <a:p>
            <a:pPr marL="0" indent="0">
              <a:buNone/>
            </a:pPr>
            <a:r>
              <a:rPr lang="en-US" sz="3600" dirty="0"/>
              <a:t>OpenGL ES Validation Layer</a:t>
            </a:r>
          </a:p>
          <a:p>
            <a:pPr lvl="1"/>
            <a:r>
              <a:rPr lang="en-US" sz="2000" dirty="0"/>
              <a:t>Provides validation of API parameters before passing to translation layer</a:t>
            </a:r>
          </a:p>
          <a:p>
            <a:pPr marL="0" indent="0">
              <a:buNone/>
            </a:pPr>
            <a:r>
              <a:rPr lang="en-US" sz="3600" dirty="0"/>
              <a:t>ANGLE Translation Layer</a:t>
            </a:r>
          </a:p>
          <a:p>
            <a:pPr lvl="1"/>
            <a:r>
              <a:rPr lang="en-US" sz="2000"/>
              <a:t>Translates </a:t>
            </a:r>
            <a:r>
              <a:rPr lang="en-US" sz="2000" dirty="0"/>
              <a:t>API</a:t>
            </a:r>
            <a:r>
              <a:rPr lang="en-US" sz="2000"/>
              <a:t> calls to </a:t>
            </a:r>
            <a:r>
              <a:rPr lang="en-US" sz="2000" dirty="0"/>
              <a:t>appropriate DirectX API(s)</a:t>
            </a:r>
          </a:p>
          <a:p>
            <a:pPr lvl="1"/>
            <a:r>
              <a:rPr lang="en-US" sz="2000" dirty="0"/>
              <a:t>GLSL ES (ESSL) converted to HLSL</a:t>
            </a:r>
          </a:p>
          <a:p>
            <a:pPr marL="0" indent="0">
              <a:buNone/>
            </a:pPr>
            <a:r>
              <a:rPr lang="en-US" sz="3600" dirty="0"/>
              <a:t>Rendering</a:t>
            </a:r>
          </a:p>
          <a:p>
            <a:pPr lvl="1"/>
            <a:r>
              <a:rPr lang="en-US" sz="2000" dirty="0"/>
              <a:t>Performed by Direct3D 11</a:t>
            </a:r>
          </a:p>
          <a:p>
            <a:pPr lvl="1"/>
            <a:r>
              <a:rPr lang="en-US" sz="2000" dirty="0"/>
              <a:t>Leverages Direct3D 11 driver support for the Windows ecosystem</a:t>
            </a:r>
          </a:p>
        </p:txBody>
      </p:sp>
      <p:sp>
        <p:nvSpPr>
          <p:cNvPr id="3" name="Title 2"/>
          <p:cNvSpPr>
            <a:spLocks noGrp="1"/>
          </p:cNvSpPr>
          <p:nvPr>
            <p:ph type="title"/>
          </p:nvPr>
        </p:nvSpPr>
        <p:spPr/>
        <p:txBody>
          <a:bodyPr lIns="182880" tIns="146304" rIns="182880" bIns="146304"/>
          <a:lstStyle/>
          <a:p>
            <a:r>
              <a:rPr lang="en-US" dirty="0"/>
              <a:t>Architecture</a:t>
            </a:r>
          </a:p>
        </p:txBody>
      </p:sp>
      <p:sp>
        <p:nvSpPr>
          <p:cNvPr id="8" name="Rectangle 7"/>
          <p:cNvSpPr/>
          <p:nvPr/>
        </p:nvSpPr>
        <p:spPr>
          <a:xfrm>
            <a:off x="7057178" y="3048297"/>
            <a:ext cx="5104660" cy="2136800"/>
          </a:xfrm>
          <a:prstGeom prst="rect">
            <a:avLst/>
          </a:prstGeom>
          <a:solidFill>
            <a:schemeClr val="accent2"/>
          </a:solidFill>
        </p:spPr>
        <p:style>
          <a:lnRef idx="1">
            <a:schemeClr val="accent3"/>
          </a:lnRef>
          <a:fillRef idx="2">
            <a:schemeClr val="accent3"/>
          </a:fillRef>
          <a:effectRef idx="1">
            <a:schemeClr val="accent3"/>
          </a:effectRef>
          <a:fontRef idx="minor">
            <a:schemeClr val="dk1"/>
          </a:fontRef>
        </p:style>
        <p:txBody>
          <a:bodyPr rtlCol="0" anchor="t"/>
          <a:lstStyle/>
          <a:p>
            <a:pPr algn="ctr"/>
            <a:r>
              <a:rPr lang="en-US" dirty="0">
                <a:solidFill>
                  <a:schemeClr val="bg2"/>
                </a:solidFill>
              </a:rPr>
              <a:t>ANGLE</a:t>
            </a:r>
          </a:p>
        </p:txBody>
      </p:sp>
      <p:sp>
        <p:nvSpPr>
          <p:cNvPr id="9" name="Rectangle 8"/>
          <p:cNvSpPr/>
          <p:nvPr/>
        </p:nvSpPr>
        <p:spPr>
          <a:xfrm>
            <a:off x="7216973" y="3406595"/>
            <a:ext cx="4740676" cy="461639"/>
          </a:xfrm>
          <a:prstGeom prst="rect">
            <a:avLst/>
          </a:prstGeom>
          <a:solidFill>
            <a:schemeClr val="accent3"/>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600" dirty="0">
                <a:solidFill>
                  <a:srgbClr val="FFFFFF"/>
                </a:solidFill>
                <a:effectLst>
                  <a:outerShdw blurRad="38100" dist="38100" dir="2700000" algn="tl">
                    <a:srgbClr val="000000">
                      <a:alpha val="43137"/>
                    </a:srgbClr>
                  </a:outerShdw>
                </a:effectLst>
              </a:rPr>
              <a:t>OpenGL ES Validation Layer</a:t>
            </a:r>
          </a:p>
        </p:txBody>
      </p:sp>
      <p:sp>
        <p:nvSpPr>
          <p:cNvPr id="10" name="Rectangle 9"/>
          <p:cNvSpPr/>
          <p:nvPr/>
        </p:nvSpPr>
        <p:spPr>
          <a:xfrm>
            <a:off x="7216973" y="3988679"/>
            <a:ext cx="4740676" cy="461639"/>
          </a:xfrm>
          <a:prstGeom prst="rect">
            <a:avLst/>
          </a:prstGeom>
          <a:solidFill>
            <a:schemeClr val="accent3"/>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600" dirty="0">
                <a:solidFill>
                  <a:srgbClr val="FFFFFF"/>
                </a:solidFill>
                <a:effectLst>
                  <a:outerShdw blurRad="38100" dist="38100" dir="2700000" algn="tl">
                    <a:srgbClr val="000000">
                      <a:alpha val="43137"/>
                    </a:srgbClr>
                  </a:outerShdw>
                </a:effectLst>
              </a:rPr>
              <a:t>ANGLE Translation Layer</a:t>
            </a:r>
          </a:p>
        </p:txBody>
      </p:sp>
      <p:sp>
        <p:nvSpPr>
          <p:cNvPr id="11" name="Rectangle 10"/>
          <p:cNvSpPr/>
          <p:nvPr/>
        </p:nvSpPr>
        <p:spPr>
          <a:xfrm>
            <a:off x="7216973" y="4564444"/>
            <a:ext cx="4740676" cy="461640"/>
          </a:xfrm>
          <a:prstGeom prst="rect">
            <a:avLst/>
          </a:prstGeom>
          <a:solidFill>
            <a:schemeClr val="accent3"/>
          </a:solidFill>
        </p:spPr>
        <p:style>
          <a:lnRef idx="0">
            <a:schemeClr val="accent3"/>
          </a:lnRef>
          <a:fillRef idx="3">
            <a:schemeClr val="accent3"/>
          </a:fillRef>
          <a:effectRef idx="3">
            <a:schemeClr val="accent3"/>
          </a:effectRef>
          <a:fontRef idx="minor">
            <a:schemeClr val="lt1"/>
          </a:fontRef>
        </p:style>
        <p:txBody>
          <a:bodyPr rtlCol="0" anchor="t"/>
          <a:lstStyle/>
          <a:p>
            <a:pPr algn="ctr"/>
            <a:r>
              <a:rPr lang="en-US" sz="1600" dirty="0">
                <a:solidFill>
                  <a:srgbClr val="FFFFFF"/>
                </a:solidFill>
                <a:effectLst>
                  <a:outerShdw blurRad="38100" dist="38100" dir="2700000" algn="tl">
                    <a:srgbClr val="000000">
                      <a:alpha val="43137"/>
                    </a:srgbClr>
                  </a:outerShdw>
                </a:effectLst>
              </a:rPr>
              <a:t>ANGLE Direct3D 11 Renderer</a:t>
            </a:r>
          </a:p>
        </p:txBody>
      </p:sp>
      <p:sp>
        <p:nvSpPr>
          <p:cNvPr id="13" name="Rectangle 12"/>
          <p:cNvSpPr/>
          <p:nvPr/>
        </p:nvSpPr>
        <p:spPr>
          <a:xfrm>
            <a:off x="8572572" y="5786980"/>
            <a:ext cx="2029477" cy="461639"/>
          </a:xfrm>
          <a:prstGeom prst="rect">
            <a:avLst/>
          </a:prstGeom>
          <a:solidFill>
            <a:schemeClr val="accent3"/>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a:solidFill>
                  <a:schemeClr val="bg2"/>
                </a:solidFill>
              </a:rPr>
              <a:t>Direct3D 11</a:t>
            </a:r>
          </a:p>
        </p:txBody>
      </p:sp>
      <p:sp>
        <p:nvSpPr>
          <p:cNvPr id="4" name="Down Arrow 3"/>
          <p:cNvSpPr/>
          <p:nvPr/>
        </p:nvSpPr>
        <p:spPr bwMode="auto">
          <a:xfrm>
            <a:off x="9266608" y="5185097"/>
            <a:ext cx="685800" cy="601883"/>
          </a:xfrm>
          <a:prstGeom prst="downArrow">
            <a:avLst/>
          </a:prstGeom>
          <a:solidFill>
            <a:schemeClr val="accent3"/>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a:off x="7034982" y="1590757"/>
            <a:ext cx="5104660" cy="855657"/>
          </a:xfrm>
          <a:prstGeom prst="rect">
            <a:avLst/>
          </a:prstGeom>
          <a:solidFill>
            <a:schemeClr val="accent1"/>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1440" tIns="91440" rIns="34294" bIns="34294" rtlCol="0" anchor="t" anchorCtr="0"/>
          <a:lstStyle/>
          <a:p>
            <a:pPr algn="ctr" defTabSz="932406"/>
            <a:r>
              <a:rPr lang="en-US" sz="2000" dirty="0">
                <a:gradFill>
                  <a:gsLst>
                    <a:gs pos="0">
                      <a:srgbClr val="FFFFFF"/>
                    </a:gs>
                    <a:gs pos="100000">
                      <a:srgbClr val="FFFFFF"/>
                    </a:gs>
                  </a:gsLst>
                  <a:lin ang="5400000" scaled="0"/>
                </a:gradFill>
                <a:ea typeface="Segoe UI" pitchFamily="34" charset="0"/>
                <a:cs typeface="Segoe UI" pitchFamily="34" charset="0"/>
              </a:rPr>
              <a:t>Windows App</a:t>
            </a:r>
          </a:p>
          <a:p>
            <a:pPr algn="ctr" defTabSz="932406"/>
            <a:r>
              <a:rPr lang="en-US" sz="2000" dirty="0">
                <a:gradFill>
                  <a:gsLst>
                    <a:gs pos="0">
                      <a:srgbClr val="FFFFFF"/>
                    </a:gs>
                    <a:gs pos="100000">
                      <a:srgbClr val="FFFFFF"/>
                    </a:gs>
                  </a:gsLst>
                  <a:lin ang="5400000" scaled="0"/>
                </a:gradFill>
                <a:ea typeface="Segoe UI" pitchFamily="34" charset="0"/>
                <a:cs typeface="Segoe UI" pitchFamily="34" charset="0"/>
              </a:rPr>
              <a:t>(Calls to OpenGL ES)</a:t>
            </a:r>
          </a:p>
        </p:txBody>
      </p:sp>
      <p:sp>
        <p:nvSpPr>
          <p:cNvPr id="17" name="Down Arrow 16"/>
          <p:cNvSpPr/>
          <p:nvPr/>
        </p:nvSpPr>
        <p:spPr bwMode="auto">
          <a:xfrm>
            <a:off x="9266608" y="2444750"/>
            <a:ext cx="685800" cy="601883"/>
          </a:xfrm>
          <a:prstGeom prst="downArrow">
            <a:avLst/>
          </a:prstGeom>
          <a:solidFill>
            <a:schemeClr val="accent1"/>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6473045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63"/>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63" name="Rectangle 62"/>
          <p:cNvSpPr/>
          <p:nvPr/>
        </p:nvSpPr>
        <p:spPr bwMode="auto">
          <a:xfrm>
            <a:off x="-101924" y="3326261"/>
            <a:ext cx="12537518" cy="945664"/>
          </a:xfrm>
          <a:prstGeom prst="rect">
            <a:avLst/>
          </a:prstGeom>
          <a:solidFill>
            <a:schemeClr val="accent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53646" tIns="202917" rIns="253646" bIns="202917" numCol="1" spcCol="0" rtlCol="0" fromWordArt="0" anchor="t" anchorCtr="0" forceAA="0" compatLnSpc="1">
            <a:prstTxWarp prst="textNoShape">
              <a:avLst/>
            </a:prstTxWarp>
            <a:noAutofit/>
          </a:bodyPr>
          <a:lstStyle/>
          <a:p>
            <a:pPr algn="ctr" defTabSz="1293239" fontAlgn="base">
              <a:lnSpc>
                <a:spcPct val="90000"/>
              </a:lnSpc>
              <a:spcBef>
                <a:spcPct val="0"/>
              </a:spcBef>
              <a:spcAft>
                <a:spcPct val="0"/>
              </a:spcAft>
              <a:defRPr/>
            </a:pPr>
            <a:endParaRPr lang="en-US" sz="2448" dirty="0" err="1">
              <a:gradFill>
                <a:gsLst>
                  <a:gs pos="2917">
                    <a:srgbClr val="737373"/>
                  </a:gs>
                  <a:gs pos="81000">
                    <a:srgbClr val="737373"/>
                  </a:gs>
                </a:gsLst>
                <a:lin ang="5400000" scaled="0"/>
              </a:gradFill>
              <a:latin typeface="Segoe UI"/>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Windows on a full range of devices…</a:t>
            </a:r>
          </a:p>
        </p:txBody>
      </p:sp>
      <p:sp>
        <p:nvSpPr>
          <p:cNvPr id="29" name="Oval 33"/>
          <p:cNvSpPr/>
          <p:nvPr/>
        </p:nvSpPr>
        <p:spPr>
          <a:xfrm>
            <a:off x="5210516" y="2740842"/>
            <a:ext cx="2015443" cy="2015443"/>
          </a:xfrm>
          <a:prstGeom prst="ellipse">
            <a:avLst/>
          </a:prstGeom>
          <a:solidFill>
            <a:schemeClr val="bg1"/>
          </a:solidFill>
          <a:ln w="28575"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73">
              <a:defRPr/>
            </a:pPr>
            <a:endParaRPr lang="en-US" sz="2448" dirty="0" err="1">
              <a:solidFill>
                <a:srgbClr val="FFFFFF"/>
              </a:solidFill>
              <a:latin typeface="Segoe UI"/>
            </a:endParaRPr>
          </a:p>
        </p:txBody>
      </p:sp>
      <p:grpSp>
        <p:nvGrpSpPr>
          <p:cNvPr id="30" name="Group 29"/>
          <p:cNvGrpSpPr/>
          <p:nvPr/>
        </p:nvGrpSpPr>
        <p:grpSpPr>
          <a:xfrm>
            <a:off x="5153496" y="2826644"/>
            <a:ext cx="2129484" cy="1843841"/>
            <a:chOff x="5052041" y="2485844"/>
            <a:chExt cx="2087919" cy="1807851"/>
          </a:xfrm>
        </p:grpSpPr>
        <p:sp>
          <p:nvSpPr>
            <p:cNvPr id="31" name="Oval 33"/>
            <p:cNvSpPr/>
            <p:nvPr/>
          </p:nvSpPr>
          <p:spPr>
            <a:xfrm>
              <a:off x="5192075" y="2485844"/>
              <a:ext cx="1807850" cy="1807851"/>
            </a:xfrm>
            <a:prstGeom prst="ellipse">
              <a:avLst/>
            </a:prstGeom>
            <a:solidFill>
              <a:schemeClr val="accent1"/>
            </a:solidFill>
            <a:ln w="88900" cmpd="thickThi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73">
                <a:defRPr/>
              </a:pPr>
              <a:endParaRPr lang="en-US" sz="2448" dirty="0" err="1">
                <a:solidFill>
                  <a:srgbClr val="FFFFFF"/>
                </a:solidFill>
                <a:latin typeface="Segoe UI"/>
              </a:endParaRPr>
            </a:p>
          </p:txBody>
        </p:sp>
        <p:grpSp>
          <p:nvGrpSpPr>
            <p:cNvPr id="32" name="Group 31"/>
            <p:cNvGrpSpPr/>
            <p:nvPr/>
          </p:nvGrpSpPr>
          <p:grpSpPr>
            <a:xfrm>
              <a:off x="5052041" y="2836625"/>
              <a:ext cx="2087919" cy="1071421"/>
              <a:chOff x="5052041" y="2836625"/>
              <a:chExt cx="2087919" cy="1071421"/>
            </a:xfrm>
          </p:grpSpPr>
          <p:sp>
            <p:nvSpPr>
              <p:cNvPr id="33" name="TextBox 35"/>
              <p:cNvSpPr txBox="1"/>
              <p:nvPr/>
            </p:nvSpPr>
            <p:spPr>
              <a:xfrm>
                <a:off x="5052041" y="3644319"/>
                <a:ext cx="2087919" cy="263727"/>
              </a:xfrm>
              <a:prstGeom prst="rect">
                <a:avLst/>
              </a:prstGeom>
              <a:noFill/>
            </p:spPr>
            <p:txBody>
              <a:bodyPr wrap="square" lIns="0" tIns="0" rIns="0" bIns="0" rtlCol="0">
                <a:spAutoFit/>
              </a:bodyPr>
              <a:lstStyle/>
              <a:p>
                <a:pPr algn="ctr" defTabSz="932573">
                  <a:lnSpc>
                    <a:spcPct val="90000"/>
                  </a:lnSpc>
                  <a:defRPr/>
                </a:pPr>
                <a:r>
                  <a:rPr lang="en-US" sz="1904" dirty="0">
                    <a:solidFill>
                      <a:srgbClr val="FFFFFF"/>
                    </a:solidFill>
                    <a:latin typeface="Segoe UI"/>
                    <a:cs typeface="Segoe UI Semibold" panose="020B0702040204020203" pitchFamily="34" charset="0"/>
                  </a:rPr>
                  <a:t>Windows 10</a:t>
                </a:r>
              </a:p>
            </p:txBody>
          </p:sp>
          <p:sp>
            <p:nvSpPr>
              <p:cNvPr id="34" name="Freeform 5"/>
              <p:cNvSpPr>
                <a:spLocks noEditPoints="1"/>
              </p:cNvSpPr>
              <p:nvPr/>
            </p:nvSpPr>
            <p:spPr bwMode="auto">
              <a:xfrm>
                <a:off x="5695158" y="2836625"/>
                <a:ext cx="750884" cy="745537"/>
              </a:xfrm>
              <a:custGeom>
                <a:avLst/>
                <a:gdLst>
                  <a:gd name="T0" fmla="*/ 0 w 281"/>
                  <a:gd name="T1" fmla="*/ 240 h 279"/>
                  <a:gd name="T2" fmla="*/ 119 w 281"/>
                  <a:gd name="T3" fmla="*/ 257 h 279"/>
                  <a:gd name="T4" fmla="*/ 119 w 281"/>
                  <a:gd name="T5" fmla="*/ 140 h 279"/>
                  <a:gd name="T6" fmla="*/ 0 w 281"/>
                  <a:gd name="T7" fmla="*/ 140 h 279"/>
                  <a:gd name="T8" fmla="*/ 0 w 281"/>
                  <a:gd name="T9" fmla="*/ 240 h 279"/>
                  <a:gd name="T10" fmla="*/ 0 w 281"/>
                  <a:gd name="T11" fmla="*/ 136 h 279"/>
                  <a:gd name="T12" fmla="*/ 119 w 281"/>
                  <a:gd name="T13" fmla="*/ 136 h 279"/>
                  <a:gd name="T14" fmla="*/ 119 w 281"/>
                  <a:gd name="T15" fmla="*/ 21 h 279"/>
                  <a:gd name="T16" fmla="*/ 0 w 281"/>
                  <a:gd name="T17" fmla="*/ 38 h 279"/>
                  <a:gd name="T18" fmla="*/ 0 w 281"/>
                  <a:gd name="T19" fmla="*/ 136 h 279"/>
                  <a:gd name="T20" fmla="*/ 126 w 281"/>
                  <a:gd name="T21" fmla="*/ 19 h 279"/>
                  <a:gd name="T22" fmla="*/ 126 w 281"/>
                  <a:gd name="T23" fmla="*/ 136 h 279"/>
                  <a:gd name="T24" fmla="*/ 281 w 281"/>
                  <a:gd name="T25" fmla="*/ 136 h 279"/>
                  <a:gd name="T26" fmla="*/ 281 w 281"/>
                  <a:gd name="T27" fmla="*/ 0 h 279"/>
                  <a:gd name="T28" fmla="*/ 126 w 281"/>
                  <a:gd name="T29" fmla="*/ 19 h 279"/>
                  <a:gd name="T30" fmla="*/ 126 w 281"/>
                  <a:gd name="T31" fmla="*/ 257 h 279"/>
                  <a:gd name="T32" fmla="*/ 281 w 281"/>
                  <a:gd name="T33" fmla="*/ 279 h 279"/>
                  <a:gd name="T34" fmla="*/ 281 w 281"/>
                  <a:gd name="T35" fmla="*/ 140 h 279"/>
                  <a:gd name="T36" fmla="*/ 126 w 281"/>
                  <a:gd name="T37" fmla="*/ 140 h 279"/>
                  <a:gd name="T38" fmla="*/ 126 w 281"/>
                  <a:gd name="T39" fmla="*/ 257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1" h="279">
                    <a:moveTo>
                      <a:pt x="0" y="240"/>
                    </a:moveTo>
                    <a:lnTo>
                      <a:pt x="119" y="257"/>
                    </a:lnTo>
                    <a:lnTo>
                      <a:pt x="119" y="140"/>
                    </a:lnTo>
                    <a:lnTo>
                      <a:pt x="0" y="140"/>
                    </a:lnTo>
                    <a:lnTo>
                      <a:pt x="0" y="240"/>
                    </a:lnTo>
                    <a:close/>
                    <a:moveTo>
                      <a:pt x="0" y="136"/>
                    </a:moveTo>
                    <a:lnTo>
                      <a:pt x="119" y="136"/>
                    </a:lnTo>
                    <a:lnTo>
                      <a:pt x="119" y="21"/>
                    </a:lnTo>
                    <a:lnTo>
                      <a:pt x="0" y="38"/>
                    </a:lnTo>
                    <a:lnTo>
                      <a:pt x="0" y="136"/>
                    </a:lnTo>
                    <a:close/>
                    <a:moveTo>
                      <a:pt x="126" y="19"/>
                    </a:moveTo>
                    <a:lnTo>
                      <a:pt x="126" y="136"/>
                    </a:lnTo>
                    <a:lnTo>
                      <a:pt x="281" y="136"/>
                    </a:lnTo>
                    <a:lnTo>
                      <a:pt x="281" y="0"/>
                    </a:lnTo>
                    <a:lnTo>
                      <a:pt x="126" y="19"/>
                    </a:lnTo>
                    <a:close/>
                    <a:moveTo>
                      <a:pt x="126" y="257"/>
                    </a:moveTo>
                    <a:lnTo>
                      <a:pt x="281" y="279"/>
                    </a:lnTo>
                    <a:lnTo>
                      <a:pt x="281" y="140"/>
                    </a:lnTo>
                    <a:lnTo>
                      <a:pt x="126" y="140"/>
                    </a:lnTo>
                    <a:lnTo>
                      <a:pt x="126" y="257"/>
                    </a:lnTo>
                    <a:close/>
                  </a:path>
                </a:pathLst>
              </a:custGeom>
              <a:solidFill>
                <a:schemeClr val="bg1"/>
              </a:solidFill>
              <a:ln>
                <a:noFill/>
              </a:ln>
              <a:extLst/>
            </p:spPr>
            <p:txBody>
              <a:bodyPr vert="horz" wrap="square" lIns="124347" tIns="62174" rIns="124347" bIns="62174" numCol="1" anchor="t" anchorCtr="0" compatLnSpc="1">
                <a:prstTxWarp prst="textNoShape">
                  <a:avLst/>
                </a:prstTxWarp>
              </a:bodyPr>
              <a:lstStyle/>
              <a:p>
                <a:pPr defTabSz="932573">
                  <a:defRPr/>
                </a:pPr>
                <a:endParaRPr lang="en-US" sz="1904">
                  <a:solidFill>
                    <a:srgbClr val="737373"/>
                  </a:solidFill>
                  <a:latin typeface="Segoe UI"/>
                </a:endParaRPr>
              </a:p>
            </p:txBody>
          </p:sp>
        </p:grpSp>
      </p:grpSp>
      <p:sp>
        <p:nvSpPr>
          <p:cNvPr id="36" name="TextBox 35"/>
          <p:cNvSpPr txBox="1"/>
          <p:nvPr/>
        </p:nvSpPr>
        <p:spPr>
          <a:xfrm>
            <a:off x="304696" y="1793258"/>
            <a:ext cx="679696"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Phone</a:t>
            </a:r>
          </a:p>
        </p:txBody>
      </p:sp>
      <p:sp>
        <p:nvSpPr>
          <p:cNvPr id="37" name="TextBox 36"/>
          <p:cNvSpPr txBox="1"/>
          <p:nvPr/>
        </p:nvSpPr>
        <p:spPr>
          <a:xfrm>
            <a:off x="2096832" y="1793258"/>
            <a:ext cx="1188733"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Small Tablet</a:t>
            </a:r>
          </a:p>
        </p:txBody>
      </p:sp>
      <p:sp>
        <p:nvSpPr>
          <p:cNvPr id="38" name="TextBox 37"/>
          <p:cNvSpPr txBox="1"/>
          <p:nvPr/>
        </p:nvSpPr>
        <p:spPr>
          <a:xfrm>
            <a:off x="6962028" y="1571759"/>
            <a:ext cx="2007944" cy="451760"/>
          </a:xfrm>
          <a:prstGeom prst="rect">
            <a:avLst/>
          </a:prstGeom>
          <a:noFill/>
        </p:spPr>
        <p:txBody>
          <a:bodyPr wrap="square" lIns="0" tIns="0" rIns="0" bIns="0" rtlCol="0">
            <a:spAutoFit/>
          </a:bodyPr>
          <a:lstStyle>
            <a:defPPr>
              <a:defRPr lang="en-US"/>
            </a:defPPr>
            <a:lvl1pPr algn="ctr" defTabSz="914367">
              <a:lnSpc>
                <a:spcPct val="90000"/>
              </a:lnSpc>
              <a:spcAft>
                <a:spcPts val="600"/>
              </a:spcAft>
              <a:defRPr sz="1200">
                <a:gradFill>
                  <a:gsLst>
                    <a:gs pos="2917">
                      <a:srgbClr val="FFFFFF"/>
                    </a:gs>
                    <a:gs pos="30000">
                      <a:srgbClr val="FFFFFF"/>
                    </a:gs>
                  </a:gsLst>
                  <a:lin ang="5400000" scaled="0"/>
                </a:gradFill>
                <a:cs typeface="Segoe UI" panose="020B0502040204020203" pitchFamily="34" charset="0"/>
              </a:defRPr>
            </a:lvl1pPr>
          </a:lstStyle>
          <a:p>
            <a:pPr defTabSz="932563">
              <a:spcAft>
                <a:spcPts val="612"/>
              </a:spcAft>
              <a:defRPr/>
            </a:pPr>
            <a:r>
              <a:rPr lang="en-US" sz="1599" dirty="0">
                <a:solidFill>
                  <a:srgbClr val="4F4F4F"/>
                </a:solidFill>
                <a:latin typeface="Segoe UI"/>
              </a:rPr>
              <a:t>2-in-1s</a:t>
            </a:r>
            <a:br>
              <a:rPr lang="en-US" sz="1599" dirty="0">
                <a:solidFill>
                  <a:srgbClr val="4F4F4F"/>
                </a:solidFill>
                <a:latin typeface="Segoe UI"/>
              </a:rPr>
            </a:br>
            <a:r>
              <a:rPr lang="en-US" sz="1599" dirty="0">
                <a:solidFill>
                  <a:srgbClr val="4F4F4F"/>
                </a:solidFill>
                <a:latin typeface="Segoe UI"/>
              </a:rPr>
              <a:t>(Tablet or Laptop)</a:t>
            </a:r>
          </a:p>
        </p:txBody>
      </p:sp>
      <p:sp>
        <p:nvSpPr>
          <p:cNvPr id="39" name="TextBox 38"/>
          <p:cNvSpPr txBox="1"/>
          <p:nvPr/>
        </p:nvSpPr>
        <p:spPr>
          <a:xfrm>
            <a:off x="10424085" y="1571759"/>
            <a:ext cx="1958166" cy="45176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Desktops </a:t>
            </a:r>
            <a:br>
              <a:rPr lang="en-US" sz="1599" dirty="0">
                <a:solidFill>
                  <a:srgbClr val="4F4F4F"/>
                </a:solidFill>
                <a:latin typeface="Segoe UI"/>
                <a:cs typeface="Segoe UI" panose="020B0502040204020203" pitchFamily="34" charset="0"/>
              </a:rPr>
            </a:br>
            <a:r>
              <a:rPr lang="en-US" sz="1599" dirty="0">
                <a:solidFill>
                  <a:srgbClr val="4F4F4F"/>
                </a:solidFill>
                <a:latin typeface="Segoe UI"/>
                <a:cs typeface="Segoe UI" panose="020B0502040204020203" pitchFamily="34" charset="0"/>
              </a:rPr>
              <a:t>&amp; All-in-Ones</a:t>
            </a:r>
          </a:p>
        </p:txBody>
      </p:sp>
      <p:sp>
        <p:nvSpPr>
          <p:cNvPr id="40" name="TextBox 39"/>
          <p:cNvSpPr txBox="1"/>
          <p:nvPr/>
        </p:nvSpPr>
        <p:spPr>
          <a:xfrm>
            <a:off x="1162898" y="1793258"/>
            <a:ext cx="858547"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Phablet</a:t>
            </a:r>
          </a:p>
        </p:txBody>
      </p:sp>
      <p:sp>
        <p:nvSpPr>
          <p:cNvPr id="41" name="TextBox 40"/>
          <p:cNvSpPr txBox="1"/>
          <p:nvPr/>
        </p:nvSpPr>
        <p:spPr>
          <a:xfrm>
            <a:off x="3161630" y="1793258"/>
            <a:ext cx="1984801"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Large Tablet</a:t>
            </a:r>
          </a:p>
        </p:txBody>
      </p:sp>
      <p:sp>
        <p:nvSpPr>
          <p:cNvPr id="42" name="TextBox 41"/>
          <p:cNvSpPr txBox="1"/>
          <p:nvPr/>
        </p:nvSpPr>
        <p:spPr>
          <a:xfrm>
            <a:off x="9188846" y="1571759"/>
            <a:ext cx="973584" cy="45176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Classic </a:t>
            </a:r>
            <a:br>
              <a:rPr lang="en-US" sz="1599" dirty="0">
                <a:solidFill>
                  <a:srgbClr val="4F4F4F"/>
                </a:solidFill>
                <a:latin typeface="Segoe UI"/>
                <a:cs typeface="Segoe UI" panose="020B0502040204020203" pitchFamily="34" charset="0"/>
              </a:rPr>
            </a:br>
            <a:r>
              <a:rPr lang="en-US" sz="1599" dirty="0">
                <a:solidFill>
                  <a:srgbClr val="4F4F4F"/>
                </a:solidFill>
                <a:latin typeface="Segoe UI"/>
                <a:cs typeface="Segoe UI" panose="020B0502040204020203" pitchFamily="34" charset="0"/>
              </a:rPr>
              <a:t>Laptop</a:t>
            </a:r>
          </a:p>
        </p:txBody>
      </p:sp>
      <p:pic>
        <p:nvPicPr>
          <p:cNvPr id="43" name="Picture 42"/>
          <p:cNvPicPr>
            <a:picLocks noChangeAspect="1"/>
          </p:cNvPicPr>
          <p:nvPr/>
        </p:nvPicPr>
        <p:blipFill rotWithShape="1">
          <a:blip r:embed="rId3" cstate="print">
            <a:extLst>
              <a:ext uri="{28A0092B-C50C-407E-A947-70E740481C1C}">
                <a14:useLocalDpi xmlns:a14="http://schemas.microsoft.com/office/drawing/2010/main" val="0"/>
              </a:ext>
            </a:extLst>
          </a:blip>
          <a:srcRect r="10956" b="15432"/>
          <a:stretch/>
        </p:blipFill>
        <p:spPr>
          <a:xfrm>
            <a:off x="7319168" y="2151002"/>
            <a:ext cx="1435800" cy="913251"/>
          </a:xfrm>
          <a:prstGeom prst="rect">
            <a:avLst/>
          </a:prstGeom>
        </p:spPr>
      </p:pic>
      <p:pic>
        <p:nvPicPr>
          <p:cNvPr id="44" name="Picture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62618" y="2105338"/>
            <a:ext cx="1556401" cy="1145005"/>
          </a:xfrm>
          <a:prstGeom prst="rect">
            <a:avLst/>
          </a:prstGeom>
        </p:spPr>
      </p:pic>
      <p:pic>
        <p:nvPicPr>
          <p:cNvPr id="45" name="Picture 4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89814" y="2105339"/>
            <a:ext cx="1528433" cy="977195"/>
          </a:xfrm>
          <a:prstGeom prst="rect">
            <a:avLst/>
          </a:prstGeom>
        </p:spPr>
      </p:pic>
      <p:pic>
        <p:nvPicPr>
          <p:cNvPr id="46" name="Picture 4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4590" y="2105338"/>
            <a:ext cx="887400" cy="681396"/>
          </a:xfrm>
          <a:prstGeom prst="rect">
            <a:avLst/>
          </a:prstGeom>
        </p:spPr>
      </p:pic>
      <p:pic>
        <p:nvPicPr>
          <p:cNvPr id="47" name="Picture 4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9882" y="2105339"/>
            <a:ext cx="607446" cy="591600"/>
          </a:xfrm>
          <a:prstGeom prst="rect">
            <a:avLst/>
          </a:prstGeom>
        </p:spPr>
      </p:pic>
      <p:pic>
        <p:nvPicPr>
          <p:cNvPr id="48" name="Picture 47"/>
          <p:cNvPicPr>
            <a:picLocks noChangeAspect="1"/>
          </p:cNvPicPr>
          <p:nvPr/>
        </p:nvPicPr>
        <p:blipFill rotWithShape="1">
          <a:blip r:embed="rId8" cstate="print">
            <a:extLst>
              <a:ext uri="{28A0092B-C50C-407E-A947-70E740481C1C}">
                <a14:useLocalDpi xmlns:a14="http://schemas.microsoft.com/office/drawing/2010/main" val="0"/>
              </a:ext>
            </a:extLst>
          </a:blip>
          <a:srcRect l="6535" r="9044"/>
          <a:stretch/>
        </p:blipFill>
        <p:spPr>
          <a:xfrm>
            <a:off x="2250465" y="2105339"/>
            <a:ext cx="870025" cy="866618"/>
          </a:xfrm>
          <a:prstGeom prst="rect">
            <a:avLst/>
          </a:prstGeom>
        </p:spPr>
      </p:pic>
      <p:pic>
        <p:nvPicPr>
          <p:cNvPr id="49" name="Picture 48"/>
          <p:cNvPicPr>
            <a:picLocks noChangeAspect="1"/>
          </p:cNvPicPr>
          <p:nvPr/>
        </p:nvPicPr>
        <p:blipFill rotWithShape="1">
          <a:blip r:embed="rId9" cstate="print">
            <a:extLst>
              <a:ext uri="{28A0092B-C50C-407E-A947-70E740481C1C}">
                <a14:useLocalDpi xmlns:a14="http://schemas.microsoft.com/office/drawing/2010/main" val="0"/>
              </a:ext>
            </a:extLst>
          </a:blip>
          <a:srcRect r="12153"/>
          <a:stretch/>
        </p:blipFill>
        <p:spPr>
          <a:xfrm>
            <a:off x="9018840" y="2152475"/>
            <a:ext cx="1463331" cy="942720"/>
          </a:xfrm>
          <a:prstGeom prst="rect">
            <a:avLst/>
          </a:prstGeom>
        </p:spPr>
      </p:pic>
      <p:sp>
        <p:nvSpPr>
          <p:cNvPr id="50" name="TextBox 49"/>
          <p:cNvSpPr txBox="1"/>
          <p:nvPr/>
        </p:nvSpPr>
        <p:spPr>
          <a:xfrm>
            <a:off x="3722789" y="4802643"/>
            <a:ext cx="617906"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Xbox</a:t>
            </a:r>
          </a:p>
        </p:txBody>
      </p:sp>
      <p:sp>
        <p:nvSpPr>
          <p:cNvPr id="51" name="TextBox 50"/>
          <p:cNvSpPr txBox="1"/>
          <p:nvPr/>
        </p:nvSpPr>
        <p:spPr>
          <a:xfrm>
            <a:off x="10561698" y="5017020"/>
            <a:ext cx="1250238"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IoT</a:t>
            </a:r>
          </a:p>
        </p:txBody>
      </p:sp>
      <p:sp>
        <p:nvSpPr>
          <p:cNvPr id="52" name="TextBox 51"/>
          <p:cNvSpPr txBox="1"/>
          <p:nvPr/>
        </p:nvSpPr>
        <p:spPr>
          <a:xfrm>
            <a:off x="967328" y="4582332"/>
            <a:ext cx="1274797"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Surface Hub</a:t>
            </a:r>
          </a:p>
        </p:txBody>
      </p:sp>
      <p:grpSp>
        <p:nvGrpSpPr>
          <p:cNvPr id="53" name="Xbox"/>
          <p:cNvGrpSpPr/>
          <p:nvPr/>
        </p:nvGrpSpPr>
        <p:grpSpPr bwMode="ltGray">
          <a:xfrm>
            <a:off x="3112750" y="5128417"/>
            <a:ext cx="1846319" cy="1328325"/>
            <a:chOff x="8610991" y="1992417"/>
            <a:chExt cx="3186889" cy="2292792"/>
          </a:xfrm>
        </p:grpSpPr>
        <p:pic>
          <p:nvPicPr>
            <p:cNvPr id="54" name="Picture 53"/>
            <p:cNvPicPr>
              <a:picLocks noChangeAspect="1"/>
            </p:cNvPicPr>
            <p:nvPr/>
          </p:nvPicPr>
          <p:blipFill rotWithShape="1">
            <a:blip r:embed="rId10" cstate="print">
              <a:extLst>
                <a:ext uri="{28A0092B-C50C-407E-A947-70E740481C1C}">
                  <a14:useLocalDpi xmlns:a14="http://schemas.microsoft.com/office/drawing/2010/main" val="0"/>
                </a:ext>
              </a:extLst>
            </a:blip>
            <a:srcRect/>
            <a:stretch/>
          </p:blipFill>
          <p:spPr bwMode="ltGray">
            <a:xfrm>
              <a:off x="8610991" y="1992417"/>
              <a:ext cx="3186889" cy="1956172"/>
            </a:xfrm>
            <a:prstGeom prst="rect">
              <a:avLst/>
            </a:prstGeom>
          </p:spPr>
        </p:pic>
        <p:pic>
          <p:nvPicPr>
            <p:cNvPr id="55" name="Picture 5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bwMode="ltGray">
            <a:xfrm>
              <a:off x="9566830" y="3952379"/>
              <a:ext cx="1275210" cy="332830"/>
            </a:xfrm>
            <a:prstGeom prst="rect">
              <a:avLst/>
            </a:prstGeom>
          </p:spPr>
        </p:pic>
        <p:pic>
          <p:nvPicPr>
            <p:cNvPr id="56" name="Picture 2"/>
            <p:cNvPicPr>
              <a:picLocks noChangeAspect="1" noChangeArrowheads="1"/>
            </p:cNvPicPr>
            <p:nvPr/>
          </p:nvPicPr>
          <p:blipFill>
            <a:blip r:embed="rId12" cstate="print">
              <a:extLst>
                <a:ext uri="{28A0092B-C50C-407E-A947-70E740481C1C}">
                  <a14:useLocalDpi xmlns:a14="http://schemas.microsoft.com/office/drawing/2010/main" val="0"/>
                </a:ext>
              </a:extLst>
            </a:blip>
            <a:stretch>
              <a:fillRect/>
            </a:stretch>
          </p:blipFill>
          <p:spPr bwMode="ltGray">
            <a:xfrm>
              <a:off x="8656422" y="2030494"/>
              <a:ext cx="3101655" cy="1731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7" name="PPI"/>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bwMode="ltGray">
          <a:xfrm>
            <a:off x="446978" y="4938937"/>
            <a:ext cx="2421698" cy="1477446"/>
          </a:xfrm>
          <a:prstGeom prst="rect">
            <a:avLst/>
          </a:prstGeom>
        </p:spPr>
      </p:pic>
      <p:grpSp>
        <p:nvGrpSpPr>
          <p:cNvPr id="58" name="Group 57"/>
          <p:cNvGrpSpPr/>
          <p:nvPr/>
        </p:nvGrpSpPr>
        <p:grpSpPr>
          <a:xfrm>
            <a:off x="10622180" y="5375485"/>
            <a:ext cx="1116098" cy="632561"/>
            <a:chOff x="87532" y="3622341"/>
            <a:chExt cx="1116863" cy="632995"/>
          </a:xfrm>
        </p:grpSpPr>
        <p:sp>
          <p:nvSpPr>
            <p:cNvPr id="59" name="Rectangle 58"/>
            <p:cNvSpPr/>
            <p:nvPr/>
          </p:nvSpPr>
          <p:spPr bwMode="auto">
            <a:xfrm>
              <a:off x="533400" y="3862390"/>
              <a:ext cx="200025" cy="90488"/>
            </a:xfrm>
            <a:prstGeom prst="rect">
              <a:avLst/>
            </a:prstGeom>
            <a:solidFill>
              <a:srgbClr val="3E849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5" tIns="146205" rIns="182755" bIns="146205" numCol="1" spcCol="0" rtlCol="0" fromWordArt="0" anchor="t" anchorCtr="0" forceAA="0" compatLnSpc="1">
              <a:prstTxWarp prst="textNoShape">
                <a:avLst/>
              </a:prstTxWarp>
              <a:noAutofit/>
            </a:bodyPr>
            <a:lstStyle/>
            <a:p>
              <a:pPr algn="ctr" defTabSz="931815" fontAlgn="base">
                <a:lnSpc>
                  <a:spcPct val="90000"/>
                </a:lnSpc>
                <a:spcBef>
                  <a:spcPct val="0"/>
                </a:spcBef>
                <a:spcAft>
                  <a:spcPct val="0"/>
                </a:spcAft>
                <a:defRPr/>
              </a:pPr>
              <a:endParaRPr lang="en-US" sz="2399"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60" name="Picture 59"/>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7532" y="3622341"/>
              <a:ext cx="1116863" cy="632995"/>
            </a:xfrm>
            <a:prstGeom prst="rect">
              <a:avLst/>
            </a:prstGeom>
          </p:spPr>
        </p:pic>
      </p:grpSp>
      <p:pic>
        <p:nvPicPr>
          <p:cNvPr id="61" name="Picture 60" descr="141215_B-hero_01.png"/>
          <p:cNvPicPr>
            <a:picLocks noChangeAspect="1"/>
          </p:cNvPicPr>
          <p:nvPr/>
        </p:nvPicPr>
        <p:blipFill rotWithShape="1">
          <a:blip r:embed="rId15" cstate="print">
            <a:extLst>
              <a:ext uri="{28A0092B-C50C-407E-A947-70E740481C1C}">
                <a14:useLocalDpi xmlns:a14="http://schemas.microsoft.com/office/drawing/2010/main" val="0"/>
              </a:ext>
            </a:extLst>
          </a:blip>
          <a:srcRect/>
          <a:stretch/>
        </p:blipFill>
        <p:spPr>
          <a:xfrm>
            <a:off x="7907587" y="5306496"/>
            <a:ext cx="2241381" cy="884489"/>
          </a:xfrm>
          <a:prstGeom prst="rect">
            <a:avLst/>
          </a:prstGeom>
          <a:noFill/>
          <a:ln>
            <a:noFill/>
          </a:ln>
        </p:spPr>
      </p:pic>
      <p:sp>
        <p:nvSpPr>
          <p:cNvPr id="62" name="TextBox 61"/>
          <p:cNvSpPr txBox="1"/>
          <p:nvPr/>
        </p:nvSpPr>
        <p:spPr>
          <a:xfrm>
            <a:off x="8473853" y="5017020"/>
            <a:ext cx="1130538"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Holographic</a:t>
            </a:r>
          </a:p>
        </p:txBody>
      </p:sp>
    </p:spTree>
    <p:extLst>
      <p:ext uri="{BB962C8B-B14F-4D97-AF65-F5344CB8AC3E}">
        <p14:creationId xmlns:p14="http://schemas.microsoft.com/office/powerpoint/2010/main" val="20795333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par>
                                <p:cTn id="8" presetID="42" presetClass="path" presetSubtype="0" decel="100000" fill="hold" nodeType="withEffect">
                                  <p:stCondLst>
                                    <p:cond delay="0"/>
                                  </p:stCondLst>
                                  <p:childTnLst>
                                    <p:animMotion origin="layout" path="M -0.03946 -0.00047 L 4.79167E-6 2.96296E-6 " pathEditMode="relative" rAng="0" ptsTypes="AA">
                                      <p:cBhvr>
                                        <p:cTn id="9" dur="600" fill="hold"/>
                                        <p:tgtEl>
                                          <p:spTgt spid="47"/>
                                        </p:tgtEl>
                                        <p:attrNameLst>
                                          <p:attrName>ppt_x</p:attrName>
                                          <p:attrName>ppt_y</p:attrName>
                                        </p:attrNameLst>
                                      </p:cBhvr>
                                      <p:rCtr x="1966" y="23"/>
                                    </p:animMotion>
                                  </p:childTnLst>
                                </p:cTn>
                              </p:par>
                              <p:par>
                                <p:cTn id="10" presetID="10" presetClass="entr" presetSubtype="0" fill="hold" grpId="0" nodeType="with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par>
                                <p:cTn id="13" presetID="10" presetClass="entr" presetSubtype="0" fill="hold" nodeType="withEffect">
                                  <p:stCondLst>
                                    <p:cond delay="100"/>
                                  </p:stCondLst>
                                  <p:childTnLst>
                                    <p:set>
                                      <p:cBhvr>
                                        <p:cTn id="14" dur="1" fill="hold">
                                          <p:stCondLst>
                                            <p:cond delay="0"/>
                                          </p:stCondLst>
                                        </p:cTn>
                                        <p:tgtEl>
                                          <p:spTgt spid="46"/>
                                        </p:tgtEl>
                                        <p:attrNameLst>
                                          <p:attrName>style.visibility</p:attrName>
                                        </p:attrNameLst>
                                      </p:cBhvr>
                                      <p:to>
                                        <p:strVal val="visible"/>
                                      </p:to>
                                    </p:set>
                                    <p:animEffect transition="in" filter="fade">
                                      <p:cBhvr>
                                        <p:cTn id="15" dur="500"/>
                                        <p:tgtEl>
                                          <p:spTgt spid="46"/>
                                        </p:tgtEl>
                                      </p:cBhvr>
                                    </p:animEffect>
                                  </p:childTnLst>
                                </p:cTn>
                              </p:par>
                              <p:par>
                                <p:cTn id="16" presetID="42" presetClass="path" presetSubtype="0" decel="100000" fill="hold" nodeType="withEffect">
                                  <p:stCondLst>
                                    <p:cond delay="100"/>
                                  </p:stCondLst>
                                  <p:childTnLst>
                                    <p:animMotion origin="layout" path="M -0.03945 -0.00047 L -2.91667E-6 2.96296E-6 " pathEditMode="relative" rAng="0" ptsTypes="AA">
                                      <p:cBhvr>
                                        <p:cTn id="17" dur="600" fill="hold"/>
                                        <p:tgtEl>
                                          <p:spTgt spid="46"/>
                                        </p:tgtEl>
                                        <p:attrNameLst>
                                          <p:attrName>ppt_x</p:attrName>
                                          <p:attrName>ppt_y</p:attrName>
                                        </p:attrNameLst>
                                      </p:cBhvr>
                                      <p:rCtr x="1966" y="23"/>
                                    </p:animMotion>
                                  </p:childTnLst>
                                </p:cTn>
                              </p:par>
                              <p:par>
                                <p:cTn id="18" presetID="10" presetClass="entr" presetSubtype="0" fill="hold" grpId="0" nodeType="withEffect">
                                  <p:stCondLst>
                                    <p:cond delay="100"/>
                                  </p:stCondLst>
                                  <p:childTnLst>
                                    <p:set>
                                      <p:cBhvr>
                                        <p:cTn id="19" dur="1" fill="hold">
                                          <p:stCondLst>
                                            <p:cond delay="0"/>
                                          </p:stCondLst>
                                        </p:cTn>
                                        <p:tgtEl>
                                          <p:spTgt spid="40"/>
                                        </p:tgtEl>
                                        <p:attrNameLst>
                                          <p:attrName>style.visibility</p:attrName>
                                        </p:attrNameLst>
                                      </p:cBhvr>
                                      <p:to>
                                        <p:strVal val="visible"/>
                                      </p:to>
                                    </p:set>
                                    <p:animEffect transition="in" filter="fade">
                                      <p:cBhvr>
                                        <p:cTn id="20" dur="500"/>
                                        <p:tgtEl>
                                          <p:spTgt spid="40"/>
                                        </p:tgtEl>
                                      </p:cBhvr>
                                    </p:animEffect>
                                  </p:childTnLst>
                                </p:cTn>
                              </p:par>
                              <p:par>
                                <p:cTn id="21" presetID="10" presetClass="entr" presetSubtype="0" fill="hold" nodeType="withEffect">
                                  <p:stCondLst>
                                    <p:cond delay="200"/>
                                  </p:stCondLst>
                                  <p:childTnLst>
                                    <p:set>
                                      <p:cBhvr>
                                        <p:cTn id="22" dur="1" fill="hold">
                                          <p:stCondLst>
                                            <p:cond delay="0"/>
                                          </p:stCondLst>
                                        </p:cTn>
                                        <p:tgtEl>
                                          <p:spTgt spid="48"/>
                                        </p:tgtEl>
                                        <p:attrNameLst>
                                          <p:attrName>style.visibility</p:attrName>
                                        </p:attrNameLst>
                                      </p:cBhvr>
                                      <p:to>
                                        <p:strVal val="visible"/>
                                      </p:to>
                                    </p:set>
                                    <p:animEffect transition="in" filter="fade">
                                      <p:cBhvr>
                                        <p:cTn id="23" dur="500"/>
                                        <p:tgtEl>
                                          <p:spTgt spid="48"/>
                                        </p:tgtEl>
                                      </p:cBhvr>
                                    </p:animEffect>
                                  </p:childTnLst>
                                </p:cTn>
                              </p:par>
                              <p:par>
                                <p:cTn id="24" presetID="42" presetClass="path" presetSubtype="0" decel="100000" fill="hold" nodeType="withEffect">
                                  <p:stCondLst>
                                    <p:cond delay="200"/>
                                  </p:stCondLst>
                                  <p:childTnLst>
                                    <p:animMotion origin="layout" path="M -0.03946 -0.00046 L 4.58333E-6 -2.96296E-6 " pathEditMode="relative" rAng="0" ptsTypes="AA">
                                      <p:cBhvr>
                                        <p:cTn id="25" dur="600" fill="hold"/>
                                        <p:tgtEl>
                                          <p:spTgt spid="48"/>
                                        </p:tgtEl>
                                        <p:attrNameLst>
                                          <p:attrName>ppt_x</p:attrName>
                                          <p:attrName>ppt_y</p:attrName>
                                        </p:attrNameLst>
                                      </p:cBhvr>
                                      <p:rCtr x="1966" y="23"/>
                                    </p:animMotion>
                                  </p:childTnLst>
                                </p:cTn>
                              </p:par>
                              <p:par>
                                <p:cTn id="26" presetID="10" presetClass="entr" presetSubtype="0" fill="hold" grpId="0" nodeType="withEffect">
                                  <p:stCondLst>
                                    <p:cond delay="20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par>
                                <p:cTn id="29" presetID="10" presetClass="entr" presetSubtype="0" fill="hold" nodeType="withEffect">
                                  <p:stCondLst>
                                    <p:cond delay="400"/>
                                  </p:stCondLst>
                                  <p:childTnLst>
                                    <p:set>
                                      <p:cBhvr>
                                        <p:cTn id="30" dur="1" fill="hold">
                                          <p:stCondLst>
                                            <p:cond delay="0"/>
                                          </p:stCondLst>
                                        </p:cTn>
                                        <p:tgtEl>
                                          <p:spTgt spid="45"/>
                                        </p:tgtEl>
                                        <p:attrNameLst>
                                          <p:attrName>style.visibility</p:attrName>
                                        </p:attrNameLst>
                                      </p:cBhvr>
                                      <p:to>
                                        <p:strVal val="visible"/>
                                      </p:to>
                                    </p:set>
                                    <p:animEffect transition="in" filter="fade">
                                      <p:cBhvr>
                                        <p:cTn id="31" dur="500"/>
                                        <p:tgtEl>
                                          <p:spTgt spid="45"/>
                                        </p:tgtEl>
                                      </p:cBhvr>
                                    </p:animEffect>
                                  </p:childTnLst>
                                </p:cTn>
                              </p:par>
                              <p:par>
                                <p:cTn id="32" presetID="42" presetClass="path" presetSubtype="0" decel="100000" fill="hold" nodeType="withEffect">
                                  <p:stCondLst>
                                    <p:cond delay="400"/>
                                  </p:stCondLst>
                                  <p:childTnLst>
                                    <p:animMotion origin="layout" path="M -0.03945 -0.00046 L -4.375E-6 -3.33333E-6 " pathEditMode="relative" rAng="0" ptsTypes="AA">
                                      <p:cBhvr>
                                        <p:cTn id="33" dur="600" fill="hold"/>
                                        <p:tgtEl>
                                          <p:spTgt spid="45"/>
                                        </p:tgtEl>
                                        <p:attrNameLst>
                                          <p:attrName>ppt_x</p:attrName>
                                          <p:attrName>ppt_y</p:attrName>
                                        </p:attrNameLst>
                                      </p:cBhvr>
                                      <p:rCtr x="1966" y="23"/>
                                    </p:animMotion>
                                  </p:childTnLst>
                                </p:cTn>
                              </p:par>
                              <p:par>
                                <p:cTn id="34" presetID="10" presetClass="entr" presetSubtype="0" fill="hold" grpId="0" nodeType="withEffect">
                                  <p:stCondLst>
                                    <p:cond delay="400"/>
                                  </p:stCondLst>
                                  <p:childTnLst>
                                    <p:set>
                                      <p:cBhvr>
                                        <p:cTn id="35" dur="1" fill="hold">
                                          <p:stCondLst>
                                            <p:cond delay="0"/>
                                          </p:stCondLst>
                                        </p:cTn>
                                        <p:tgtEl>
                                          <p:spTgt spid="41"/>
                                        </p:tgtEl>
                                        <p:attrNameLst>
                                          <p:attrName>style.visibility</p:attrName>
                                        </p:attrNameLst>
                                      </p:cBhvr>
                                      <p:to>
                                        <p:strVal val="visible"/>
                                      </p:to>
                                    </p:set>
                                    <p:animEffect transition="in" filter="fade">
                                      <p:cBhvr>
                                        <p:cTn id="36" dur="500"/>
                                        <p:tgtEl>
                                          <p:spTgt spid="41"/>
                                        </p:tgtEl>
                                      </p:cBhvr>
                                    </p:animEffect>
                                  </p:childTnLst>
                                </p:cTn>
                              </p:par>
                              <p:par>
                                <p:cTn id="37" presetID="10" presetClass="entr" presetSubtype="0" fill="hold" nodeType="withEffect">
                                  <p:stCondLst>
                                    <p:cond delay="500"/>
                                  </p:stCondLst>
                                  <p:childTnLst>
                                    <p:set>
                                      <p:cBhvr>
                                        <p:cTn id="38" dur="1" fill="hold">
                                          <p:stCondLst>
                                            <p:cond delay="0"/>
                                          </p:stCondLst>
                                        </p:cTn>
                                        <p:tgtEl>
                                          <p:spTgt spid="43"/>
                                        </p:tgtEl>
                                        <p:attrNameLst>
                                          <p:attrName>style.visibility</p:attrName>
                                        </p:attrNameLst>
                                      </p:cBhvr>
                                      <p:to>
                                        <p:strVal val="visible"/>
                                      </p:to>
                                    </p:set>
                                    <p:animEffect transition="in" filter="fade">
                                      <p:cBhvr>
                                        <p:cTn id="39" dur="500"/>
                                        <p:tgtEl>
                                          <p:spTgt spid="43"/>
                                        </p:tgtEl>
                                      </p:cBhvr>
                                    </p:animEffect>
                                  </p:childTnLst>
                                </p:cTn>
                              </p:par>
                              <p:par>
                                <p:cTn id="40" presetID="42" presetClass="path" presetSubtype="0" decel="100000" fill="hold" nodeType="withEffect">
                                  <p:stCondLst>
                                    <p:cond delay="500"/>
                                  </p:stCondLst>
                                  <p:childTnLst>
                                    <p:animMotion origin="layout" path="M -0.03945 -0.00047 L -3.95833E-6 3.33333E-6 " pathEditMode="relative" rAng="0" ptsTypes="AA">
                                      <p:cBhvr>
                                        <p:cTn id="41" dur="600" fill="hold"/>
                                        <p:tgtEl>
                                          <p:spTgt spid="43"/>
                                        </p:tgtEl>
                                        <p:attrNameLst>
                                          <p:attrName>ppt_x</p:attrName>
                                          <p:attrName>ppt_y</p:attrName>
                                        </p:attrNameLst>
                                      </p:cBhvr>
                                      <p:rCtr x="1966" y="23"/>
                                    </p:animMotion>
                                  </p:childTnLst>
                                </p:cTn>
                              </p:par>
                              <p:par>
                                <p:cTn id="42" presetID="10" presetClass="entr" presetSubtype="0" fill="hold" grpId="0" nodeType="withEffect">
                                  <p:stCondLst>
                                    <p:cond delay="500"/>
                                  </p:stCondLst>
                                  <p:childTnLst>
                                    <p:set>
                                      <p:cBhvr>
                                        <p:cTn id="43" dur="1" fill="hold">
                                          <p:stCondLst>
                                            <p:cond delay="0"/>
                                          </p:stCondLst>
                                        </p:cTn>
                                        <p:tgtEl>
                                          <p:spTgt spid="38"/>
                                        </p:tgtEl>
                                        <p:attrNameLst>
                                          <p:attrName>style.visibility</p:attrName>
                                        </p:attrNameLst>
                                      </p:cBhvr>
                                      <p:to>
                                        <p:strVal val="visible"/>
                                      </p:to>
                                    </p:set>
                                    <p:animEffect transition="in" filter="fade">
                                      <p:cBhvr>
                                        <p:cTn id="44" dur="500"/>
                                        <p:tgtEl>
                                          <p:spTgt spid="38"/>
                                        </p:tgtEl>
                                      </p:cBhvr>
                                    </p:animEffect>
                                  </p:childTnLst>
                                </p:cTn>
                              </p:par>
                              <p:par>
                                <p:cTn id="45" presetID="10" presetClass="entr" presetSubtype="0" fill="hold" nodeType="withEffect">
                                  <p:stCondLst>
                                    <p:cond delay="600"/>
                                  </p:stCondLst>
                                  <p:childTnLst>
                                    <p:set>
                                      <p:cBhvr>
                                        <p:cTn id="46" dur="1" fill="hold">
                                          <p:stCondLst>
                                            <p:cond delay="0"/>
                                          </p:stCondLst>
                                        </p:cTn>
                                        <p:tgtEl>
                                          <p:spTgt spid="49"/>
                                        </p:tgtEl>
                                        <p:attrNameLst>
                                          <p:attrName>style.visibility</p:attrName>
                                        </p:attrNameLst>
                                      </p:cBhvr>
                                      <p:to>
                                        <p:strVal val="visible"/>
                                      </p:to>
                                    </p:set>
                                    <p:animEffect transition="in" filter="fade">
                                      <p:cBhvr>
                                        <p:cTn id="47" dur="500"/>
                                        <p:tgtEl>
                                          <p:spTgt spid="49"/>
                                        </p:tgtEl>
                                      </p:cBhvr>
                                    </p:animEffect>
                                  </p:childTnLst>
                                </p:cTn>
                              </p:par>
                              <p:par>
                                <p:cTn id="48" presetID="42" presetClass="path" presetSubtype="0" decel="100000" fill="hold" nodeType="withEffect">
                                  <p:stCondLst>
                                    <p:cond delay="600"/>
                                  </p:stCondLst>
                                  <p:childTnLst>
                                    <p:animMotion origin="layout" path="M -0.03945 -0.00046 L -4.58333E-6 5.55112E-17 " pathEditMode="relative" rAng="0" ptsTypes="AA">
                                      <p:cBhvr>
                                        <p:cTn id="49" dur="600" fill="hold"/>
                                        <p:tgtEl>
                                          <p:spTgt spid="49"/>
                                        </p:tgtEl>
                                        <p:attrNameLst>
                                          <p:attrName>ppt_x</p:attrName>
                                          <p:attrName>ppt_y</p:attrName>
                                        </p:attrNameLst>
                                      </p:cBhvr>
                                      <p:rCtr x="1966" y="23"/>
                                    </p:animMotion>
                                  </p:childTnLst>
                                </p:cTn>
                              </p:par>
                              <p:par>
                                <p:cTn id="50" presetID="10" presetClass="entr" presetSubtype="0" fill="hold" grpId="0" nodeType="withEffect">
                                  <p:stCondLst>
                                    <p:cond delay="600"/>
                                  </p:stCondLst>
                                  <p:childTnLst>
                                    <p:set>
                                      <p:cBhvr>
                                        <p:cTn id="51" dur="1" fill="hold">
                                          <p:stCondLst>
                                            <p:cond delay="0"/>
                                          </p:stCondLst>
                                        </p:cTn>
                                        <p:tgtEl>
                                          <p:spTgt spid="42"/>
                                        </p:tgtEl>
                                        <p:attrNameLst>
                                          <p:attrName>style.visibility</p:attrName>
                                        </p:attrNameLst>
                                      </p:cBhvr>
                                      <p:to>
                                        <p:strVal val="visible"/>
                                      </p:to>
                                    </p:set>
                                    <p:animEffect transition="in" filter="fade">
                                      <p:cBhvr>
                                        <p:cTn id="52" dur="500"/>
                                        <p:tgtEl>
                                          <p:spTgt spid="42"/>
                                        </p:tgtEl>
                                      </p:cBhvr>
                                    </p:animEffect>
                                  </p:childTnLst>
                                </p:cTn>
                              </p:par>
                              <p:par>
                                <p:cTn id="53" presetID="10" presetClass="entr" presetSubtype="0" fill="hold" nodeType="withEffect">
                                  <p:stCondLst>
                                    <p:cond delay="700"/>
                                  </p:stCondLst>
                                  <p:childTnLst>
                                    <p:set>
                                      <p:cBhvr>
                                        <p:cTn id="54" dur="1" fill="hold">
                                          <p:stCondLst>
                                            <p:cond delay="0"/>
                                          </p:stCondLst>
                                        </p:cTn>
                                        <p:tgtEl>
                                          <p:spTgt spid="44"/>
                                        </p:tgtEl>
                                        <p:attrNameLst>
                                          <p:attrName>style.visibility</p:attrName>
                                        </p:attrNameLst>
                                      </p:cBhvr>
                                      <p:to>
                                        <p:strVal val="visible"/>
                                      </p:to>
                                    </p:set>
                                    <p:animEffect transition="in" filter="fade">
                                      <p:cBhvr>
                                        <p:cTn id="55" dur="500"/>
                                        <p:tgtEl>
                                          <p:spTgt spid="44"/>
                                        </p:tgtEl>
                                      </p:cBhvr>
                                    </p:animEffect>
                                  </p:childTnLst>
                                </p:cTn>
                              </p:par>
                              <p:par>
                                <p:cTn id="56" presetID="42" presetClass="path" presetSubtype="0" decel="100000" fill="hold" nodeType="withEffect">
                                  <p:stCondLst>
                                    <p:cond delay="700"/>
                                  </p:stCondLst>
                                  <p:childTnLst>
                                    <p:animMotion origin="layout" path="M -0.03945 -0.00046 L -4.79167E-6 1.11111E-6 " pathEditMode="relative" rAng="0" ptsTypes="AA">
                                      <p:cBhvr>
                                        <p:cTn id="57" dur="600" fill="hold"/>
                                        <p:tgtEl>
                                          <p:spTgt spid="44"/>
                                        </p:tgtEl>
                                        <p:attrNameLst>
                                          <p:attrName>ppt_x</p:attrName>
                                          <p:attrName>ppt_y</p:attrName>
                                        </p:attrNameLst>
                                      </p:cBhvr>
                                      <p:rCtr x="1966" y="23"/>
                                    </p:animMotion>
                                  </p:childTnLst>
                                </p:cTn>
                              </p:par>
                              <p:par>
                                <p:cTn id="58" presetID="10" presetClass="entr" presetSubtype="0" fill="hold" grpId="0" nodeType="withEffect">
                                  <p:stCondLst>
                                    <p:cond delay="700"/>
                                  </p:stCondLst>
                                  <p:childTnLst>
                                    <p:set>
                                      <p:cBhvr>
                                        <p:cTn id="59" dur="1" fill="hold">
                                          <p:stCondLst>
                                            <p:cond delay="0"/>
                                          </p:stCondLst>
                                        </p:cTn>
                                        <p:tgtEl>
                                          <p:spTgt spid="39"/>
                                        </p:tgtEl>
                                        <p:attrNameLst>
                                          <p:attrName>style.visibility</p:attrName>
                                        </p:attrNameLst>
                                      </p:cBhvr>
                                      <p:to>
                                        <p:strVal val="visible"/>
                                      </p:to>
                                    </p:set>
                                    <p:animEffect transition="in" filter="fade">
                                      <p:cBhvr>
                                        <p:cTn id="60" dur="500"/>
                                        <p:tgtEl>
                                          <p:spTgt spid="39"/>
                                        </p:tgtEl>
                                      </p:cBhvr>
                                    </p:animEffect>
                                  </p:childTnLst>
                                </p:cTn>
                              </p:par>
                              <p:par>
                                <p:cTn id="61" presetID="10" presetClass="entr" presetSubtype="0" fill="hold" nodeType="withEffect">
                                  <p:stCondLst>
                                    <p:cond delay="700"/>
                                  </p:stCondLst>
                                  <p:childTnLst>
                                    <p:set>
                                      <p:cBhvr>
                                        <p:cTn id="62" dur="1" fill="hold">
                                          <p:stCondLst>
                                            <p:cond delay="0"/>
                                          </p:stCondLst>
                                        </p:cTn>
                                        <p:tgtEl>
                                          <p:spTgt spid="57"/>
                                        </p:tgtEl>
                                        <p:attrNameLst>
                                          <p:attrName>style.visibility</p:attrName>
                                        </p:attrNameLst>
                                      </p:cBhvr>
                                      <p:to>
                                        <p:strVal val="visible"/>
                                      </p:to>
                                    </p:set>
                                    <p:animEffect transition="in" filter="fade">
                                      <p:cBhvr>
                                        <p:cTn id="63" dur="500"/>
                                        <p:tgtEl>
                                          <p:spTgt spid="57"/>
                                        </p:tgtEl>
                                      </p:cBhvr>
                                    </p:animEffect>
                                  </p:childTnLst>
                                </p:cTn>
                              </p:par>
                              <p:par>
                                <p:cTn id="64" presetID="42" presetClass="path" presetSubtype="0" decel="30000" fill="hold" nodeType="withEffect">
                                  <p:stCondLst>
                                    <p:cond delay="500"/>
                                  </p:stCondLst>
                                  <p:childTnLst>
                                    <p:animMotion origin="layout" path="M -0.04909 0.00023 L 4.16667E-6 3.7037E-7 " pathEditMode="relative" rAng="0" ptsTypes="AA">
                                      <p:cBhvr>
                                        <p:cTn id="65" dur="600" fill="hold"/>
                                        <p:tgtEl>
                                          <p:spTgt spid="57"/>
                                        </p:tgtEl>
                                        <p:attrNameLst>
                                          <p:attrName>ppt_x</p:attrName>
                                          <p:attrName>ppt_y</p:attrName>
                                        </p:attrNameLst>
                                      </p:cBhvr>
                                      <p:rCtr x="2448" y="-23"/>
                                    </p:animMotion>
                                  </p:childTnLst>
                                </p:cTn>
                              </p:par>
                              <p:par>
                                <p:cTn id="66" presetID="10" presetClass="entr" presetSubtype="0" fill="hold" grpId="0" nodeType="withEffect">
                                  <p:stCondLst>
                                    <p:cond delay="700"/>
                                  </p:stCondLst>
                                  <p:childTnLst>
                                    <p:set>
                                      <p:cBhvr>
                                        <p:cTn id="67" dur="1" fill="hold">
                                          <p:stCondLst>
                                            <p:cond delay="0"/>
                                          </p:stCondLst>
                                        </p:cTn>
                                        <p:tgtEl>
                                          <p:spTgt spid="52"/>
                                        </p:tgtEl>
                                        <p:attrNameLst>
                                          <p:attrName>style.visibility</p:attrName>
                                        </p:attrNameLst>
                                      </p:cBhvr>
                                      <p:to>
                                        <p:strVal val="visible"/>
                                      </p:to>
                                    </p:set>
                                    <p:animEffect transition="in" filter="fade">
                                      <p:cBhvr>
                                        <p:cTn id="68" dur="500"/>
                                        <p:tgtEl>
                                          <p:spTgt spid="52"/>
                                        </p:tgtEl>
                                      </p:cBhvr>
                                    </p:animEffect>
                                  </p:childTnLst>
                                </p:cTn>
                              </p:par>
                              <p:par>
                                <p:cTn id="69" presetID="10" presetClass="entr" presetSubtype="0" fill="hold" nodeType="withEffect">
                                  <p:stCondLst>
                                    <p:cond delay="700"/>
                                  </p:stCondLst>
                                  <p:childTnLst>
                                    <p:set>
                                      <p:cBhvr>
                                        <p:cTn id="70" dur="1" fill="hold">
                                          <p:stCondLst>
                                            <p:cond delay="0"/>
                                          </p:stCondLst>
                                        </p:cTn>
                                        <p:tgtEl>
                                          <p:spTgt spid="53"/>
                                        </p:tgtEl>
                                        <p:attrNameLst>
                                          <p:attrName>style.visibility</p:attrName>
                                        </p:attrNameLst>
                                      </p:cBhvr>
                                      <p:to>
                                        <p:strVal val="visible"/>
                                      </p:to>
                                    </p:set>
                                    <p:animEffect transition="in" filter="fade">
                                      <p:cBhvr>
                                        <p:cTn id="71" dur="500"/>
                                        <p:tgtEl>
                                          <p:spTgt spid="53"/>
                                        </p:tgtEl>
                                      </p:cBhvr>
                                    </p:animEffect>
                                  </p:childTnLst>
                                </p:cTn>
                              </p:par>
                              <p:par>
                                <p:cTn id="72" presetID="42" presetClass="path" presetSubtype="0" decel="100000" fill="hold" nodeType="withEffect">
                                  <p:stCondLst>
                                    <p:cond delay="700"/>
                                  </p:stCondLst>
                                  <p:childTnLst>
                                    <p:animMotion origin="layout" path="M -0.03946 -0.00023 L 2.5E-6 -2.59259E-6 " pathEditMode="relative" rAng="0" ptsTypes="AA">
                                      <p:cBhvr>
                                        <p:cTn id="73" dur="600" fill="hold"/>
                                        <p:tgtEl>
                                          <p:spTgt spid="53"/>
                                        </p:tgtEl>
                                        <p:attrNameLst>
                                          <p:attrName>ppt_x</p:attrName>
                                          <p:attrName>ppt_y</p:attrName>
                                        </p:attrNameLst>
                                      </p:cBhvr>
                                      <p:rCtr x="1966" y="0"/>
                                    </p:animMotion>
                                  </p:childTnLst>
                                </p:cTn>
                              </p:par>
                              <p:par>
                                <p:cTn id="74" presetID="10" presetClass="entr" presetSubtype="0" fill="hold" grpId="0" nodeType="withEffect">
                                  <p:stCondLst>
                                    <p:cond delay="700"/>
                                  </p:stCondLst>
                                  <p:childTnLst>
                                    <p:set>
                                      <p:cBhvr>
                                        <p:cTn id="75" dur="1" fill="hold">
                                          <p:stCondLst>
                                            <p:cond delay="0"/>
                                          </p:stCondLst>
                                        </p:cTn>
                                        <p:tgtEl>
                                          <p:spTgt spid="50"/>
                                        </p:tgtEl>
                                        <p:attrNameLst>
                                          <p:attrName>style.visibility</p:attrName>
                                        </p:attrNameLst>
                                      </p:cBhvr>
                                      <p:to>
                                        <p:strVal val="visible"/>
                                      </p:to>
                                    </p:set>
                                    <p:animEffect transition="in" filter="fade">
                                      <p:cBhvr>
                                        <p:cTn id="76" dur="500"/>
                                        <p:tgtEl>
                                          <p:spTgt spid="50"/>
                                        </p:tgtEl>
                                      </p:cBhvr>
                                    </p:animEffect>
                                  </p:childTnLst>
                                </p:cTn>
                              </p:par>
                              <p:par>
                                <p:cTn id="77" presetID="10" presetClass="entr" presetSubtype="0" fill="hold" grpId="0" nodeType="withEffect">
                                  <p:stCondLst>
                                    <p:cond delay="700"/>
                                  </p:stCondLst>
                                  <p:childTnLst>
                                    <p:set>
                                      <p:cBhvr>
                                        <p:cTn id="78" dur="1" fill="hold">
                                          <p:stCondLst>
                                            <p:cond delay="0"/>
                                          </p:stCondLst>
                                        </p:cTn>
                                        <p:tgtEl>
                                          <p:spTgt spid="62"/>
                                        </p:tgtEl>
                                        <p:attrNameLst>
                                          <p:attrName>style.visibility</p:attrName>
                                        </p:attrNameLst>
                                      </p:cBhvr>
                                      <p:to>
                                        <p:strVal val="visible"/>
                                      </p:to>
                                    </p:set>
                                    <p:animEffect transition="in" filter="fade">
                                      <p:cBhvr>
                                        <p:cTn id="79" dur="500"/>
                                        <p:tgtEl>
                                          <p:spTgt spid="62"/>
                                        </p:tgtEl>
                                      </p:cBhvr>
                                    </p:animEffect>
                                  </p:childTnLst>
                                </p:cTn>
                              </p:par>
                              <p:par>
                                <p:cTn id="80" presetID="10" presetClass="entr" presetSubtype="0" fill="hold" nodeType="withEffect">
                                  <p:stCondLst>
                                    <p:cond delay="700"/>
                                  </p:stCondLst>
                                  <p:childTnLst>
                                    <p:set>
                                      <p:cBhvr>
                                        <p:cTn id="81" dur="1" fill="hold">
                                          <p:stCondLst>
                                            <p:cond delay="0"/>
                                          </p:stCondLst>
                                        </p:cTn>
                                        <p:tgtEl>
                                          <p:spTgt spid="58"/>
                                        </p:tgtEl>
                                        <p:attrNameLst>
                                          <p:attrName>style.visibility</p:attrName>
                                        </p:attrNameLst>
                                      </p:cBhvr>
                                      <p:to>
                                        <p:strVal val="visible"/>
                                      </p:to>
                                    </p:set>
                                    <p:animEffect transition="in" filter="fade">
                                      <p:cBhvr>
                                        <p:cTn id="82" dur="500"/>
                                        <p:tgtEl>
                                          <p:spTgt spid="58"/>
                                        </p:tgtEl>
                                      </p:cBhvr>
                                    </p:animEffect>
                                  </p:childTnLst>
                                </p:cTn>
                              </p:par>
                              <p:par>
                                <p:cTn id="83" presetID="42" presetClass="path" presetSubtype="0" decel="100000" fill="hold" nodeType="withEffect">
                                  <p:stCondLst>
                                    <p:cond delay="700"/>
                                  </p:stCondLst>
                                  <p:childTnLst>
                                    <p:animMotion origin="layout" path="M -0.03945 -0.00023 L 6.25E-7 2.22222E-6 " pathEditMode="relative" rAng="0" ptsTypes="AA">
                                      <p:cBhvr>
                                        <p:cTn id="84" dur="600" fill="hold"/>
                                        <p:tgtEl>
                                          <p:spTgt spid="58"/>
                                        </p:tgtEl>
                                        <p:attrNameLst>
                                          <p:attrName>ppt_x</p:attrName>
                                          <p:attrName>ppt_y</p:attrName>
                                        </p:attrNameLst>
                                      </p:cBhvr>
                                      <p:rCtr x="1966" y="0"/>
                                    </p:animMotion>
                                  </p:childTnLst>
                                </p:cTn>
                              </p:par>
                              <p:par>
                                <p:cTn id="85" presetID="10" presetClass="entr" presetSubtype="0" fill="hold" grpId="0" nodeType="withEffect">
                                  <p:stCondLst>
                                    <p:cond delay="700"/>
                                  </p:stCondLst>
                                  <p:childTnLst>
                                    <p:set>
                                      <p:cBhvr>
                                        <p:cTn id="86" dur="1" fill="hold">
                                          <p:stCondLst>
                                            <p:cond delay="0"/>
                                          </p:stCondLst>
                                        </p:cTn>
                                        <p:tgtEl>
                                          <p:spTgt spid="51"/>
                                        </p:tgtEl>
                                        <p:attrNameLst>
                                          <p:attrName>style.visibility</p:attrName>
                                        </p:attrNameLst>
                                      </p:cBhvr>
                                      <p:to>
                                        <p:strVal val="visible"/>
                                      </p:to>
                                    </p:set>
                                    <p:animEffect transition="in" filter="fade">
                                      <p:cBhvr>
                                        <p:cTn id="87" dur="500"/>
                                        <p:tgtEl>
                                          <p:spTgt spid="51"/>
                                        </p:tgtEl>
                                      </p:cBhvr>
                                    </p:animEffect>
                                  </p:childTnLst>
                                </p:cTn>
                              </p:par>
                              <p:par>
                                <p:cTn id="88" presetID="10" presetClass="entr" presetSubtype="0" fill="hold" nodeType="withEffect">
                                  <p:stCondLst>
                                    <p:cond delay="700"/>
                                  </p:stCondLst>
                                  <p:childTnLst>
                                    <p:set>
                                      <p:cBhvr>
                                        <p:cTn id="89" dur="1" fill="hold">
                                          <p:stCondLst>
                                            <p:cond delay="0"/>
                                          </p:stCondLst>
                                        </p:cTn>
                                        <p:tgtEl>
                                          <p:spTgt spid="61"/>
                                        </p:tgtEl>
                                        <p:attrNameLst>
                                          <p:attrName>style.visibility</p:attrName>
                                        </p:attrNameLst>
                                      </p:cBhvr>
                                      <p:to>
                                        <p:strVal val="visible"/>
                                      </p:to>
                                    </p:set>
                                    <p:animEffect transition="in" filter="fade">
                                      <p:cBhvr>
                                        <p:cTn id="90" dur="500"/>
                                        <p:tgtEl>
                                          <p:spTgt spid="61"/>
                                        </p:tgtEl>
                                      </p:cBhvr>
                                    </p:animEffect>
                                  </p:childTnLst>
                                </p:cTn>
                              </p:par>
                              <p:par>
                                <p:cTn id="91" presetID="42" presetClass="path" presetSubtype="0" decel="100000" fill="hold" nodeType="withEffect">
                                  <p:stCondLst>
                                    <p:cond delay="700"/>
                                  </p:stCondLst>
                                  <p:childTnLst>
                                    <p:animMotion origin="layout" path="M -0.03946 -0.00023 L 2.5E-6 -2.59259E-6 " pathEditMode="relative" rAng="0" ptsTypes="AA">
                                      <p:cBhvr>
                                        <p:cTn id="92" dur="600" fill="hold"/>
                                        <p:tgtEl>
                                          <p:spTgt spid="61"/>
                                        </p:tgtEl>
                                        <p:attrNameLst>
                                          <p:attrName>ppt_x</p:attrName>
                                          <p:attrName>ppt_y</p:attrName>
                                        </p:attrNameLst>
                                      </p:cBhvr>
                                      <p:rCtr x="196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P spid="39" grpId="0"/>
      <p:bldP spid="40" grpId="0"/>
      <p:bldP spid="41" grpId="0"/>
      <p:bldP spid="42" grpId="0"/>
      <p:bldP spid="50" grpId="0"/>
      <p:bldP spid="51" grpId="0"/>
      <p:bldP spid="52" grpId="0"/>
      <p:bldP spid="6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ANGLE Device Support</a:t>
            </a:r>
          </a:p>
        </p:txBody>
      </p:sp>
      <p:graphicFrame>
        <p:nvGraphicFramePr>
          <p:cNvPr id="6" name="Table 5"/>
          <p:cNvGraphicFramePr>
            <a:graphicFrameLocks noGrp="1"/>
          </p:cNvGraphicFramePr>
          <p:nvPr>
            <p:extLst>
              <p:ext uri="{D42A27DB-BD31-4B8C-83A1-F6EECF244321}">
                <p14:modId xmlns:p14="http://schemas.microsoft.com/office/powerpoint/2010/main" val="3089228446"/>
              </p:ext>
            </p:extLst>
          </p:nvPr>
        </p:nvGraphicFramePr>
        <p:xfrm>
          <a:off x="503237" y="1211263"/>
          <a:ext cx="11277600" cy="4343398"/>
        </p:xfrm>
        <a:graphic>
          <a:graphicData uri="http://schemas.openxmlformats.org/drawingml/2006/table">
            <a:tbl>
              <a:tblPr firstRow="1" bandRow="1">
                <a:tableStyleId>{793D81CF-94F2-401A-BA57-92F5A7B2D0C5}</a:tableStyleId>
              </a:tblPr>
              <a:tblGrid>
                <a:gridCol w="3759197">
                  <a:extLst>
                    <a:ext uri="{9D8B030D-6E8A-4147-A177-3AD203B41FA5}">
                      <a16:colId xmlns:a16="http://schemas.microsoft.com/office/drawing/2014/main" val="20000"/>
                    </a:ext>
                  </a:extLst>
                </a:gridCol>
                <a:gridCol w="3749320">
                  <a:extLst>
                    <a:ext uri="{9D8B030D-6E8A-4147-A177-3AD203B41FA5}">
                      <a16:colId xmlns:a16="http://schemas.microsoft.com/office/drawing/2014/main" val="20001"/>
                    </a:ext>
                  </a:extLst>
                </a:gridCol>
                <a:gridCol w="3769083">
                  <a:extLst>
                    <a:ext uri="{9D8B030D-6E8A-4147-A177-3AD203B41FA5}">
                      <a16:colId xmlns:a16="http://schemas.microsoft.com/office/drawing/2014/main" val="20002"/>
                    </a:ext>
                  </a:extLst>
                </a:gridCol>
              </a:tblGrid>
              <a:tr h="1229317">
                <a:tc>
                  <a:txBody>
                    <a:bodyPr/>
                    <a:lstStyle/>
                    <a:p>
                      <a:r>
                        <a:rPr lang="en-US" sz="1600" dirty="0">
                          <a:gradFill>
                            <a:gsLst>
                              <a:gs pos="5310">
                                <a:srgbClr val="FFFFFF"/>
                              </a:gs>
                              <a:gs pos="21239">
                                <a:srgbClr val="FFFFFF"/>
                              </a:gs>
                            </a:gsLst>
                            <a:lin ang="5400000" scaled="0"/>
                          </a:gradFill>
                          <a:latin typeface="+mn-lt"/>
                        </a:rPr>
                        <a:t>Hardware Feature Level</a:t>
                      </a:r>
                      <a:endParaRPr lang="en-US" sz="1600" b="0" dirty="0">
                        <a:gradFill>
                          <a:gsLst>
                            <a:gs pos="5310">
                              <a:srgbClr val="FFFFFF"/>
                            </a:gs>
                            <a:gs pos="21239">
                              <a:srgbClr val="FFFFFF"/>
                            </a:gs>
                          </a:gsLst>
                          <a:lin ang="5400000" scaled="0"/>
                        </a:gradFill>
                        <a:latin typeface="+mn-lt"/>
                      </a:endParaRPr>
                    </a:p>
                  </a:txBody>
                  <a:tcPr marT="0" marB="0" anchor="ctr">
                    <a:lnL w="12700" cmpd="sng">
                      <a:noFill/>
                    </a:lnL>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5310">
                                <a:srgbClr val="FFFFFF"/>
                              </a:gs>
                              <a:gs pos="21239">
                                <a:srgbClr val="FFFFFF"/>
                              </a:gs>
                            </a:gsLst>
                            <a:lin ang="5400000" scaled="0"/>
                          </a:gradFill>
                          <a:latin typeface="+mn-lt"/>
                        </a:rPr>
                        <a:t>Device</a:t>
                      </a:r>
                      <a:endParaRPr lang="en-US" sz="1600" b="0" dirty="0">
                        <a:gradFill>
                          <a:gsLst>
                            <a:gs pos="5310">
                              <a:srgbClr val="FFFFFF"/>
                            </a:gs>
                            <a:gs pos="21239">
                              <a:srgbClr val="FFFFFF"/>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5310">
                                <a:srgbClr val="FFFFFF"/>
                              </a:gs>
                              <a:gs pos="21239">
                                <a:srgbClr val="FFFFFF"/>
                              </a:gs>
                            </a:gsLst>
                            <a:lin ang="5400000" scaled="0"/>
                          </a:gradFill>
                          <a:latin typeface="+mn-lt"/>
                        </a:rPr>
                        <a:t>OpenGL ES Support</a:t>
                      </a:r>
                      <a:endParaRPr lang="en-US" sz="1600" b="0" dirty="0">
                        <a:gradFill>
                          <a:gsLst>
                            <a:gs pos="5310">
                              <a:srgbClr val="FFFFFF"/>
                            </a:gs>
                            <a:gs pos="21239">
                              <a:srgbClr val="FFFFFF"/>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848511">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11_1, 11_0,</a:t>
                      </a:r>
                      <a:r>
                        <a:rPr lang="en-US" sz="1400" baseline="0" dirty="0">
                          <a:gradFill>
                            <a:gsLst>
                              <a:gs pos="66981">
                                <a:schemeClr val="tx1">
                                  <a:lumMod val="75000"/>
                                  <a:lumOff val="25000"/>
                                </a:schemeClr>
                              </a:gs>
                              <a:gs pos="0">
                                <a:schemeClr val="tx1">
                                  <a:lumMod val="75000"/>
                                  <a:lumOff val="25000"/>
                                </a:schemeClr>
                              </a:gs>
                            </a:gsLst>
                            <a:lin ang="5400000" scaled="0"/>
                          </a:gradFill>
                        </a:rPr>
                        <a:t> 10_1, 10_0</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Modern</a:t>
                      </a:r>
                      <a:r>
                        <a:rPr lang="en-US" sz="1400" baseline="0" dirty="0">
                          <a:gradFill>
                            <a:gsLst>
                              <a:gs pos="66981">
                                <a:schemeClr val="tx1">
                                  <a:lumMod val="75000"/>
                                  <a:lumOff val="25000"/>
                                </a:schemeClr>
                              </a:gs>
                              <a:gs pos="0">
                                <a:schemeClr val="tx1">
                                  <a:lumMod val="75000"/>
                                  <a:lumOff val="25000"/>
                                </a:schemeClr>
                              </a:gs>
                            </a:gsLst>
                            <a:lin ang="5400000" scaled="0"/>
                          </a:gradFill>
                        </a:rPr>
                        <a:t> Desktop PCs</a:t>
                      </a:r>
                    </a:p>
                    <a:p>
                      <a:r>
                        <a:rPr lang="en-US" sz="1400" baseline="0" dirty="0">
                          <a:gradFill>
                            <a:gsLst>
                              <a:gs pos="66981">
                                <a:schemeClr val="tx1">
                                  <a:lumMod val="75000"/>
                                  <a:lumOff val="25000"/>
                                </a:schemeClr>
                              </a:gs>
                              <a:gs pos="0">
                                <a:schemeClr val="tx1">
                                  <a:lumMod val="75000"/>
                                  <a:lumOff val="25000"/>
                                </a:schemeClr>
                              </a:gs>
                            </a:gsLst>
                            <a:lin ang="5400000" scaled="0"/>
                          </a:gradFill>
                        </a:rPr>
                        <a:t>Surface Pros</a:t>
                      </a:r>
                    </a:p>
                    <a:p>
                      <a:r>
                        <a:rPr lang="en-US" sz="1400" baseline="0" dirty="0">
                          <a:gradFill>
                            <a:gsLst>
                              <a:gs pos="66981">
                                <a:schemeClr val="tx1">
                                  <a:lumMod val="75000"/>
                                  <a:lumOff val="25000"/>
                                </a:schemeClr>
                              </a:gs>
                              <a:gs pos="0">
                                <a:schemeClr val="tx1">
                                  <a:lumMod val="75000"/>
                                  <a:lumOff val="25000"/>
                                </a:schemeClr>
                              </a:gs>
                            </a:gsLst>
                            <a:lin ang="5400000" scaled="0"/>
                          </a:gradFill>
                        </a:rPr>
                        <a:t>Lumia 950, 950XL</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OpenGL ES 2.0</a:t>
                      </a:r>
                    </a:p>
                    <a:p>
                      <a:r>
                        <a:rPr lang="en-US" sz="1400">
                          <a:gradFill>
                            <a:gsLst>
                              <a:gs pos="66981">
                                <a:schemeClr val="tx1">
                                  <a:lumMod val="75000"/>
                                  <a:lumOff val="25000"/>
                                </a:schemeClr>
                              </a:gs>
                              <a:gs pos="0">
                                <a:schemeClr val="tx1">
                                  <a:lumMod val="75000"/>
                                  <a:lumOff val="25000"/>
                                </a:schemeClr>
                              </a:gs>
                            </a:gsLst>
                            <a:lin ang="5400000" scaled="0"/>
                          </a:gradFill>
                        </a:rPr>
                        <a:t>Most </a:t>
                      </a:r>
                      <a:r>
                        <a:rPr lang="en-US" sz="1400" dirty="0">
                          <a:gradFill>
                            <a:gsLst>
                              <a:gs pos="66981">
                                <a:schemeClr val="tx1">
                                  <a:lumMod val="75000"/>
                                  <a:lumOff val="25000"/>
                                </a:schemeClr>
                              </a:gs>
                              <a:gs pos="0">
                                <a:schemeClr val="tx1">
                                  <a:lumMod val="75000"/>
                                  <a:lumOff val="25000"/>
                                </a:schemeClr>
                              </a:gs>
                            </a:gsLst>
                            <a:lin ang="5400000" scaled="0"/>
                          </a:gradFill>
                        </a:rPr>
                        <a:t>of OpenGL ES 3.0</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0001"/>
                  </a:ext>
                </a:extLst>
              </a:tr>
              <a:tr h="755190">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9_3</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Windows Phones</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OpenGL ES 2.0</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a16="http://schemas.microsoft.com/office/drawing/2014/main" val="10002"/>
                  </a:ext>
                </a:extLst>
              </a:tr>
              <a:tr h="755190">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9_2,</a:t>
                      </a:r>
                      <a:r>
                        <a:rPr lang="en-US" sz="1400" baseline="0" dirty="0">
                          <a:gradFill>
                            <a:gsLst>
                              <a:gs pos="66981">
                                <a:schemeClr val="tx1">
                                  <a:lumMod val="75000"/>
                                  <a:lumOff val="25000"/>
                                </a:schemeClr>
                              </a:gs>
                              <a:gs pos="0">
                                <a:schemeClr val="tx1">
                                  <a:lumMod val="75000"/>
                                  <a:lumOff val="25000"/>
                                </a:schemeClr>
                              </a:gs>
                            </a:gsLst>
                            <a:lin ang="5400000" scaled="0"/>
                          </a:gradFill>
                        </a:rPr>
                        <a:t> 9_1</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Surface RT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OpenGL ES 2.0 (WARP)</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0003"/>
                  </a:ext>
                </a:extLst>
              </a:tr>
              <a:tr h="755190">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None</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Raspberry Pi 2</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400" dirty="0">
                          <a:gradFill>
                            <a:gsLst>
                              <a:gs pos="66981">
                                <a:schemeClr val="tx1">
                                  <a:lumMod val="75000"/>
                                  <a:lumOff val="25000"/>
                                </a:schemeClr>
                              </a:gs>
                              <a:gs pos="0">
                                <a:schemeClr val="tx1">
                                  <a:lumMod val="75000"/>
                                  <a:lumOff val="25000"/>
                                </a:schemeClr>
                              </a:gs>
                            </a:gsLst>
                            <a:lin ang="5400000" scaled="0"/>
                          </a:gradFill>
                        </a:rPr>
                        <a:t>OpenGL ES 2.0 (WARP)</a:t>
                      </a:r>
                    </a:p>
                    <a:p>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a16="http://schemas.microsoft.com/office/drawing/2014/main" val="10004"/>
                  </a:ext>
                </a:extLst>
              </a:tr>
            </a:tbl>
          </a:graphicData>
        </a:graphic>
      </p:graphicFrame>
      <p:sp>
        <p:nvSpPr>
          <p:cNvPr id="7"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400" dirty="0">
              <a:gradFill>
                <a:gsLst>
                  <a:gs pos="87611">
                    <a:schemeClr val="tx1"/>
                  </a:gs>
                  <a:gs pos="58000">
                    <a:schemeClr val="tx1"/>
                  </a:gs>
                </a:gsLst>
                <a:lin ang="5400000" scaled="0"/>
              </a:gradFill>
              <a:latin typeface="+mn-lt"/>
              <a:ea typeface="+mj-ea"/>
              <a:cs typeface="+mj-cs"/>
            </a:endParaRPr>
          </a:p>
        </p:txBody>
      </p:sp>
    </p:spTree>
    <p:extLst>
      <p:ext uri="{BB962C8B-B14F-4D97-AF65-F5344CB8AC3E}">
        <p14:creationId xmlns:p14="http://schemas.microsoft.com/office/powerpoint/2010/main" val="3533926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ANGLE</a:t>
            </a:r>
          </a:p>
        </p:txBody>
      </p:sp>
      <p:sp>
        <p:nvSpPr>
          <p:cNvPr id="6" name="Text Placeholder 5"/>
          <p:cNvSpPr>
            <a:spLocks noGrp="1"/>
          </p:cNvSpPr>
          <p:nvPr>
            <p:ph type="body" sz="quarter" idx="10"/>
          </p:nvPr>
        </p:nvSpPr>
        <p:spPr>
          <a:xfrm>
            <a:off x="274638" y="1212850"/>
            <a:ext cx="11887200" cy="5139869"/>
          </a:xfrm>
        </p:spPr>
        <p:txBody>
          <a:bodyPr/>
          <a:lstStyle/>
          <a:p>
            <a:pPr lvl="1"/>
            <a:r>
              <a:rPr lang="en-US" dirty="0"/>
              <a:t>ANGLE fully supports these C++ app types:</a:t>
            </a:r>
          </a:p>
          <a:p>
            <a:pPr marL="342900" lvl="1" indent="-342900">
              <a:buFont typeface="Arial" panose="020B0604020202020204" pitchFamily="34" charset="0"/>
              <a:buChar char="•"/>
            </a:pPr>
            <a:r>
              <a:rPr lang="en-US" dirty="0"/>
              <a:t>Universal Windows Apps (Windows 10) UWP</a:t>
            </a:r>
          </a:p>
          <a:p>
            <a:pPr marL="342900" lvl="1" indent="-342900">
              <a:buFont typeface="Arial" panose="020B0604020202020204" pitchFamily="34" charset="0"/>
              <a:buChar char="•"/>
            </a:pPr>
            <a:r>
              <a:rPr lang="en-US" dirty="0"/>
              <a:t>Windows 8.1 and Windows Phone 8.1 apps</a:t>
            </a:r>
          </a:p>
          <a:p>
            <a:pPr marL="342900" lvl="1" indent="-342900">
              <a:buFont typeface="Arial" panose="020B0604020202020204" pitchFamily="34" charset="0"/>
              <a:buChar char="•"/>
            </a:pPr>
            <a:r>
              <a:rPr lang="en-US" dirty="0"/>
              <a:t>Windows desktop applications</a:t>
            </a:r>
          </a:p>
          <a:p>
            <a:endParaRPr lang="en-US" sz="2000" dirty="0"/>
          </a:p>
          <a:p>
            <a:pPr lvl="1"/>
            <a:r>
              <a:rPr lang="en-US" dirty="0"/>
              <a:t>ANGLE provides templates for Visual Studio 2013 and 2015 that work as starting points for porting your game.</a:t>
            </a:r>
          </a:p>
          <a:p>
            <a:endParaRPr lang="en-US" sz="2000" dirty="0"/>
          </a:p>
          <a:p>
            <a:pPr lvl="1"/>
            <a:r>
              <a:rPr lang="en-US" dirty="0"/>
              <a:t>Code your application to the </a:t>
            </a:r>
            <a:r>
              <a:rPr lang="en-US" dirty="0" err="1"/>
              <a:t>Khronos</a:t>
            </a:r>
            <a:r>
              <a:rPr lang="en-US" dirty="0"/>
              <a:t> </a:t>
            </a:r>
            <a:r>
              <a:rPr lang="en-US" dirty="0">
                <a:hlinkClick r:id="rId3"/>
              </a:rPr>
              <a:t>OpenGL ES 2.0</a:t>
            </a:r>
            <a:r>
              <a:rPr lang="en-US" dirty="0"/>
              <a:t> and </a:t>
            </a:r>
            <a:r>
              <a:rPr lang="en-US" dirty="0">
                <a:hlinkClick r:id="rId4"/>
              </a:rPr>
              <a:t>EGL 1.4</a:t>
            </a:r>
            <a:r>
              <a:rPr lang="en-US" dirty="0"/>
              <a:t> APIs.</a:t>
            </a:r>
          </a:p>
          <a:p>
            <a:pPr lvl="1"/>
            <a:endParaRPr lang="en-US" dirty="0"/>
          </a:p>
          <a:p>
            <a:pPr lvl="1"/>
            <a:r>
              <a:rPr lang="en-US" dirty="0"/>
              <a:t>Known Issues: </a:t>
            </a:r>
            <a:r>
              <a:rPr lang="en-US" dirty="0">
                <a:hlinkClick r:id="rId5"/>
              </a:rPr>
              <a:t>https://github.com/MSOpenTech/angle/wiki/Known-Issues</a:t>
            </a:r>
            <a:endParaRPr lang="en-US" dirty="0"/>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427651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a:t>ANGLE Lab Exercises</a:t>
            </a:r>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8" name="Rectangle 7"/>
          <p:cNvSpPr/>
          <p:nvPr/>
        </p:nvSpPr>
        <p:spPr bwMode="auto">
          <a:xfrm>
            <a:off x="1965960" y="2073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Create a new ANGLE project using a Visual Studio Template</a:t>
            </a:r>
          </a:p>
        </p:txBody>
      </p:sp>
      <p:sp>
        <p:nvSpPr>
          <p:cNvPr id="17" name="Rectangle 16"/>
          <p:cNvSpPr/>
          <p:nvPr/>
        </p:nvSpPr>
        <p:spPr bwMode="auto">
          <a:xfrm>
            <a:off x="805138" y="2068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1</a:t>
            </a:r>
          </a:p>
        </p:txBody>
      </p:sp>
      <p:sp>
        <p:nvSpPr>
          <p:cNvPr id="18" name="Rectangle 17"/>
          <p:cNvSpPr/>
          <p:nvPr/>
        </p:nvSpPr>
        <p:spPr bwMode="auto">
          <a:xfrm>
            <a:off x="1968859" y="2835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Integrate your game code with ANGLE</a:t>
            </a:r>
          </a:p>
        </p:txBody>
      </p:sp>
      <p:sp>
        <p:nvSpPr>
          <p:cNvPr id="19" name="Rectangle 18"/>
          <p:cNvSpPr/>
          <p:nvPr/>
        </p:nvSpPr>
        <p:spPr bwMode="auto">
          <a:xfrm>
            <a:off x="808037" y="2830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2</a:t>
            </a:r>
          </a:p>
        </p:txBody>
      </p:sp>
      <p:sp>
        <p:nvSpPr>
          <p:cNvPr id="20" name="Rectangle 19"/>
          <p:cNvSpPr/>
          <p:nvPr/>
        </p:nvSpPr>
        <p:spPr bwMode="auto">
          <a:xfrm>
            <a:off x="1968859" y="3597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Handle window resizing</a:t>
            </a:r>
          </a:p>
        </p:txBody>
      </p:sp>
      <p:sp>
        <p:nvSpPr>
          <p:cNvPr id="21" name="Rectangle 20"/>
          <p:cNvSpPr/>
          <p:nvPr/>
        </p:nvSpPr>
        <p:spPr bwMode="auto">
          <a:xfrm>
            <a:off x="808037" y="3592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3</a:t>
            </a:r>
          </a:p>
        </p:txBody>
      </p:sp>
      <p:sp>
        <p:nvSpPr>
          <p:cNvPr id="22" name="Rectangle 21"/>
          <p:cNvSpPr/>
          <p:nvPr/>
        </p:nvSpPr>
        <p:spPr bwMode="auto">
          <a:xfrm>
            <a:off x="1968859" y="4359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Add touch and keyboard events to your app</a:t>
            </a:r>
          </a:p>
        </p:txBody>
      </p:sp>
      <p:sp>
        <p:nvSpPr>
          <p:cNvPr id="23" name="Rectangle 22"/>
          <p:cNvSpPr/>
          <p:nvPr/>
        </p:nvSpPr>
        <p:spPr bwMode="auto">
          <a:xfrm>
            <a:off x="808037" y="4354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4</a:t>
            </a:r>
          </a:p>
        </p:txBody>
      </p:sp>
    </p:spTree>
    <p:extLst>
      <p:ext uri="{BB962C8B-B14F-4D97-AF65-F5344CB8AC3E}">
        <p14:creationId xmlns:p14="http://schemas.microsoft.com/office/powerpoint/2010/main" val="3483417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2.xml><?xml version="1.0" encoding="utf-8"?>
<a:theme xmlns:a="http://schemas.openxmlformats.org/drawingml/2006/main" name="5-30721_Build_2016_Template_Dark">
  <a:themeElements>
    <a:clrScheme name="Build 2016 Dark">
      <a:dk1>
        <a:srgbClr val="505050"/>
      </a:dk1>
      <a:lt1>
        <a:srgbClr val="FFFFFF"/>
      </a:lt1>
      <a:dk2>
        <a:srgbClr val="0078D7"/>
      </a:dk2>
      <a:lt2>
        <a:srgbClr val="F8F8F8"/>
      </a:lt2>
      <a:accent1>
        <a:srgbClr val="00BCF2"/>
      </a:accent1>
      <a:accent2>
        <a:srgbClr val="0078D7"/>
      </a:accent2>
      <a:accent3>
        <a:srgbClr val="002050"/>
      </a:accent3>
      <a:accent4>
        <a:srgbClr val="D2D2D2"/>
      </a:accent4>
      <a:accent5>
        <a:srgbClr val="737373"/>
      </a:accent5>
      <a:accent6>
        <a:srgbClr val="323232"/>
      </a:accent6>
      <a:hlink>
        <a:srgbClr val="5DDCFF"/>
      </a:hlink>
      <a:folHlink>
        <a:srgbClr val="5DDCFF"/>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EE767E89-5D4D-44CA-8070-C9EE1D87F83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50271A20F7B3C41B827A8F04D548019" ma:contentTypeVersion="2" ma:contentTypeDescription="Create a new document." ma:contentTypeScope="" ma:versionID="0f5b4adeca3fa452dfd663ff4e0777e3">
  <xsd:schema xmlns:xsd="http://www.w3.org/2001/XMLSchema" xmlns:xs="http://www.w3.org/2001/XMLSchema" xmlns:p="http://schemas.microsoft.com/office/2006/metadata/properties" xmlns:ns2="f85c541c-390e-4fa8-b262-5da5c5cfad75" targetNamespace="http://schemas.microsoft.com/office/2006/metadata/properties" ma:root="true" ma:fieldsID="592d4a22e1cc7090506e0998bb31d05e" ns2:_="">
    <xsd:import namespace="f85c541c-390e-4fa8-b262-5da5c5cfad75"/>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5c541c-390e-4fa8-b262-5da5c5cfad75"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f85c541c-390e-4fa8-b262-5da5c5cfad75"/>
    <ds:schemaRef ds:uri="http://www.w3.org/XML/1998/namespace"/>
    <ds:schemaRef ds:uri="http://purl.org/dc/dcmitype/"/>
  </ds:schemaRefs>
</ds:datastoreItem>
</file>

<file path=customXml/itemProps2.xml><?xml version="1.0" encoding="utf-8"?>
<ds:datastoreItem xmlns:ds="http://schemas.openxmlformats.org/officeDocument/2006/customXml" ds:itemID="{16C79B61-263D-4889-954E-B7F93FBE66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5c541c-390e-4fa8-b262-5da5c5cfad7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Microsoft_Build_2016_16x9_Template</Template>
  <TotalTime>210</TotalTime>
  <Words>2062</Words>
  <Application>Microsoft Office PowerPoint</Application>
  <PresentationFormat>Custom</PresentationFormat>
  <Paragraphs>256</Paragraphs>
  <Slides>24</Slides>
  <Notes>20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24</vt:i4>
      </vt:variant>
    </vt:vector>
  </HeadingPairs>
  <TitlesOfParts>
    <vt:vector size="34" baseType="lpstr">
      <vt:lpstr>Arial</vt:lpstr>
      <vt:lpstr>Calibri</vt:lpstr>
      <vt:lpstr>Consolas</vt:lpstr>
      <vt:lpstr>Segoe</vt:lpstr>
      <vt:lpstr>Segoe UI</vt:lpstr>
      <vt:lpstr>Segoe UI Light</vt:lpstr>
      <vt:lpstr>Segoe UI Semibold</vt:lpstr>
      <vt:lpstr>Wingdings</vt:lpstr>
      <vt:lpstr>5-30721_Build_2016_Template_Light</vt:lpstr>
      <vt:lpstr>5-30721_Build_2016_Template_Dark</vt:lpstr>
      <vt:lpstr>PowerPoint Presentation</vt:lpstr>
      <vt:lpstr>Porting your OpenGL ES 2.0 Game to Windows 10 using ANGLE</vt:lpstr>
      <vt:lpstr>Background</vt:lpstr>
      <vt:lpstr>ANGLE</vt:lpstr>
      <vt:lpstr>Architecture</vt:lpstr>
      <vt:lpstr>Windows on a full range of devices…</vt:lpstr>
      <vt:lpstr>ANGLE Device Support</vt:lpstr>
      <vt:lpstr>ANGLE</vt:lpstr>
      <vt:lpstr>ANGLE Lab Exercises</vt:lpstr>
      <vt:lpstr>ANGLE Lab Exercises (Optional)</vt:lpstr>
      <vt:lpstr>Lab</vt:lpstr>
      <vt:lpstr>Lab</vt:lpstr>
      <vt:lpstr>Lab</vt:lpstr>
      <vt:lpstr>ANGLE Lab Exercises</vt:lpstr>
      <vt:lpstr>ANGLE Lab Exercises</vt:lpstr>
      <vt:lpstr>ANGLE Lab Exercises</vt:lpstr>
      <vt:lpstr>ANGLE Lab Exercises</vt:lpstr>
      <vt:lpstr>ANGLE Lab Exercises (Optional)</vt:lpstr>
      <vt:lpstr>For more information:</vt:lpstr>
      <vt:lpstr>Related session</vt:lpstr>
      <vt:lpstr>Build Game Labs</vt:lpstr>
      <vt:lpstr>Please Complete An Evaluation Form Your input is important!</vt:lpstr>
      <vt:lpstr>Evaluate this session</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&lt;Speech title here&gt;</dc:subject>
  <dc:creator>Dale Stammen</dc:creator>
  <cp:keywords>Microsoft Build 2016</cp:keywords>
  <dc:description>Template: Mitchell Derrey, Silver Fox Productions
Formatting: 
Audience Type:</dc:description>
  <cp:lastModifiedBy>Dale Stammen</cp:lastModifiedBy>
  <cp:revision>24</cp:revision>
  <dcterms:created xsi:type="dcterms:W3CDTF">2016-03-11T19:39:57Z</dcterms:created>
  <dcterms:modified xsi:type="dcterms:W3CDTF">2016-03-30T00:23:52Z</dcterms:modified>
  <cp:category>Microsoft Build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0x010100F50271A20F7B3C41B827A8F04D548019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49;#Moscone Center|d4f36a2e-dd0d-4424-990f-7c93b4e9f063</vt:lpwstr>
  </property>
  <property fmtid="{D5CDD505-2E9C-101B-9397-08002B2CF9AE}" pid="7" name="Track">
    <vt:lpwstr/>
  </property>
  <property fmtid="{D5CDD505-2E9C-101B-9397-08002B2CF9AE}" pid="8" name="Event Location">
    <vt:lpwstr>48;#San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TaxKeyword">
    <vt:lpwstr>46;#Microsoft Build 2016|da8a10b5-9bc3-4217-80aa-6b60d6ec1cee</vt:lpwstr>
  </property>
  <property fmtid="{D5CDD505-2E9C-101B-9397-08002B2CF9AE}" pid="12" name="Audience1">
    <vt:lpwstr/>
  </property>
  <property fmtid="{D5CDD505-2E9C-101B-9397-08002B2CF9AE}" pid="13" name="Event Name">
    <vt:lpwstr>47;#Build|58542b36-5bf5-46a6-a53f-a41fb7a73785</vt:lpwstr>
  </property>
</Properties>
</file>