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9"/>
  </p:notesMasterIdLst>
  <p:handoutMasterIdLst>
    <p:handoutMasterId r:id="rId30"/>
  </p:handoutMasterIdLst>
  <p:sldIdLst>
    <p:sldId id="1444" r:id="rId6"/>
    <p:sldId id="1367" r:id="rId7"/>
    <p:sldId id="1468" r:id="rId8"/>
    <p:sldId id="1455" r:id="rId9"/>
    <p:sldId id="1467" r:id="rId10"/>
    <p:sldId id="1451" r:id="rId11"/>
    <p:sldId id="1457" r:id="rId12"/>
    <p:sldId id="1456" r:id="rId13"/>
    <p:sldId id="1459" r:id="rId14"/>
    <p:sldId id="1470" r:id="rId15"/>
    <p:sldId id="1460" r:id="rId16"/>
    <p:sldId id="1479" r:id="rId17"/>
    <p:sldId id="1473" r:id="rId18"/>
    <p:sldId id="1474" r:id="rId19"/>
    <p:sldId id="1475" r:id="rId20"/>
    <p:sldId id="1476" r:id="rId21"/>
    <p:sldId id="1477" r:id="rId22"/>
    <p:sldId id="1462" r:id="rId23"/>
    <p:sldId id="1469" r:id="rId24"/>
    <p:sldId id="1472" r:id="rId25"/>
    <p:sldId id="1463" r:id="rId26"/>
    <p:sldId id="1464" r:id="rId27"/>
    <p:sldId id="1466"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3001" autoAdjust="0"/>
  </p:normalViewPr>
  <p:slideViewPr>
    <p:cSldViewPr>
      <p:cViewPr varScale="1">
        <p:scale>
          <a:sx n="85" d="100"/>
          <a:sy n="85" d="100"/>
        </p:scale>
        <p:origin x="422" y="6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3/29/2016 5:19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3/29/2016 5:19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3/29/2016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3/29/2016 5:21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16892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5405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219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9370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547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1705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25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3/29/2016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641260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3/29/2016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642267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3/29/2016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11771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3/29/2016 5:19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0165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3/29/2016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2050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3/29/2016 5:19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382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916" rtl="0" eaLnBrk="1" fontAlgn="auto" latinLnBrk="0" hangingPunct="1">
              <a:lnSpc>
                <a:spcPct val="90000"/>
              </a:lnSpc>
              <a:spcBef>
                <a:spcPts val="0"/>
              </a:spcBef>
              <a:spcAft>
                <a:spcPts val="340"/>
              </a:spcAft>
              <a:buClrTx/>
              <a:buSzTx/>
              <a:buFontTx/>
              <a:buNone/>
              <a:tabLst/>
              <a:defRPr/>
            </a:pPr>
            <a:r>
              <a:rPr lang="en-US" baseline="0" dirty="0"/>
              <a:t>“With Windows 10, we’ve taken our best work from Desktop, Windows Phone, and Xbox merged it into a single core operating system with a tailored experience for each device. Windows 10 runs on everything from Phone to laptop to desktop to IoT devices and </a:t>
            </a:r>
            <a:r>
              <a:rPr lang="en-US" baseline="0" dirty="0" err="1"/>
              <a:t>Hololens</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10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3/29/2016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5110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3181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follow-on to this lab, we also have the Azure IoT lab. In that, you’ll learn how to use the Raspberry Pi to send sensor data to IoT Hub and process it using other Azure IoT services.</a:t>
            </a:r>
          </a:p>
          <a:p>
            <a:endParaRPr lang="en-US" baseline="0" dirty="0"/>
          </a:p>
          <a:p>
            <a:r>
              <a:rPr lang="en-US" baseline="0" dirty="0"/>
              <a:t>If you are interested in the underlying IO and other capabilities on devices like the Raspberry Pi, or want to explore more with Azure and devices, we also have the Open Hack in this same room, starting on Day 2.”</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25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get to this slide no later than 10 minutes into the session</a:t>
            </a:r>
          </a:p>
          <a:p>
            <a:endParaRPr lang="en-US" dirty="0"/>
          </a:p>
          <a:p>
            <a:r>
              <a:rPr lang="en-US" dirty="0"/>
              <a:t>Show how to get to the lab</a:t>
            </a:r>
            <a:r>
              <a:rPr lang="en-US" baseline="0" dirty="0"/>
              <a:t> on the workstation, and then leave this slide up on the projector.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3/29/2016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370971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30028809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4375968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theme" Target="../theme/theme2.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hyperlink" Target="http://aka.ms/angle-ex1" TargetMode="External"/><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hyperlink" Target="http://aka.ms/angle-ex2" TargetMode="External"/><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hyperlink" Target="http://aka.ms/angle-ex3" TargetMode="External"/><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hyperlink" Target="http://aka.ms/angle-ex4" TargetMode="External"/><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hyperlink" Target="http://aka.ms/angle-ex7" TargetMode="External"/><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SOpenTech/angle/wiki" TargetMode="External"/><Relationship Id="rId7" Type="http://schemas.openxmlformats.org/officeDocument/2006/relationships/hyperlink" Target="http://www.khronos.org/registry/egl/" TargetMode="External"/><Relationship Id="rId2" Type="http://schemas.openxmlformats.org/officeDocument/2006/relationships/hyperlink" Target="https://github.com/MSOpenTech/angle" TargetMode="External"/><Relationship Id="rId1" Type="http://schemas.openxmlformats.org/officeDocument/2006/relationships/slideLayout" Target="../slideLayouts/slideLayout7.xml"/><Relationship Id="rId6" Type="http://schemas.openxmlformats.org/officeDocument/2006/relationships/hyperlink" Target="http://www.khronos.org/registry/gles/" TargetMode="External"/><Relationship Id="rId5" Type="http://schemas.openxmlformats.org/officeDocument/2006/relationships/hyperlink" Target="http://learnopengl.com/#!In-Practice/2D-Game/Breakout" TargetMode="External"/><Relationship Id="rId4" Type="http://schemas.openxmlformats.org/officeDocument/2006/relationships/hyperlink" Target="https://github.com/Microsoft-Build-2016/CodeLabs-GameDev-3-ANGL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SOpenTech/angl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ww.khronos.org/registry/gle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s://github.com/MSOpenTech/angle/wiki/Known-Issues" TargetMode="External"/><Relationship Id="rId4" Type="http://schemas.openxmlformats.org/officeDocument/2006/relationships/hyperlink" Target="http://www.khronos.org/registry/eg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game resources to your app</a:t>
            </a:r>
          </a:p>
        </p:txBody>
      </p:sp>
      <p:sp>
        <p:nvSpPr>
          <p:cNvPr id="23" name="Rectangle 22"/>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5</a:t>
            </a:r>
          </a:p>
        </p:txBody>
      </p:sp>
      <p:sp>
        <p:nvSpPr>
          <p:cNvPr id="24" name="Rectangle 23"/>
          <p:cNvSpPr/>
          <p:nvPr/>
        </p:nvSpPr>
        <p:spPr bwMode="auto">
          <a:xfrm>
            <a:off x="1965960"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Run your game on Windows 10 Phone</a:t>
            </a:r>
          </a:p>
        </p:txBody>
      </p:sp>
      <p:sp>
        <p:nvSpPr>
          <p:cNvPr id="25" name="Rectangle 24"/>
          <p:cNvSpPr/>
          <p:nvPr/>
        </p:nvSpPr>
        <p:spPr bwMode="auto">
          <a:xfrm>
            <a:off x="805138"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6</a:t>
            </a:r>
          </a:p>
        </p:txBody>
      </p:sp>
      <p:sp>
        <p:nvSpPr>
          <p:cNvPr id="26" name="Rectangle 25"/>
          <p:cNvSpPr/>
          <p:nvPr/>
        </p:nvSpPr>
        <p:spPr bwMode="auto">
          <a:xfrm>
            <a:off x="1965960"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Tree>
    <p:extLst>
      <p:ext uri="{BB962C8B-B14F-4D97-AF65-F5344CB8AC3E}">
        <p14:creationId xmlns:p14="http://schemas.microsoft.com/office/powerpoint/2010/main" val="305255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277601" cy="1538883"/>
          </a:xfrm>
        </p:spPr>
        <p:txBody>
          <a:bodyPr/>
          <a:lstStyle/>
          <a:p>
            <a:pPr marL="0" indent="0">
              <a:buNone/>
            </a:pPr>
            <a:r>
              <a:rPr lang="en-US" sz="4400" dirty="0"/>
              <a:t>Share your photos and experiences!</a:t>
            </a:r>
          </a:p>
          <a:p>
            <a:pPr marL="0" indent="0">
              <a:buNone/>
            </a:pPr>
            <a:r>
              <a:rPr lang="en-US" sz="4400" dirty="0"/>
              <a:t>#Build2016</a:t>
            </a:r>
          </a:p>
        </p:txBody>
      </p:sp>
    </p:spTree>
    <p:extLst>
      <p:ext uri="{BB962C8B-B14F-4D97-AF65-F5344CB8AC3E}">
        <p14:creationId xmlns:p14="http://schemas.microsoft.com/office/powerpoint/2010/main" val="33050325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87462"/>
            <a:ext cx="11887200" cy="1903400"/>
          </a:xfrm>
        </p:spPr>
        <p:txBody>
          <a:bodyPr/>
          <a:lstStyle/>
          <a:p>
            <a:r>
              <a:rPr lang="en-US" sz="11500" dirty="0"/>
              <a:t>Lab</a:t>
            </a:r>
          </a:p>
        </p:txBody>
      </p:sp>
      <p:sp>
        <p:nvSpPr>
          <p:cNvPr id="7" name="Text Placeholder 6"/>
          <p:cNvSpPr>
            <a:spLocks noGrp="1"/>
          </p:cNvSpPr>
          <p:nvPr>
            <p:ph type="body" sz="quarter" idx="4294967295"/>
          </p:nvPr>
        </p:nvSpPr>
        <p:spPr>
          <a:xfrm>
            <a:off x="350836" y="3954463"/>
            <a:ext cx="11277601" cy="1538883"/>
          </a:xfrm>
        </p:spPr>
        <p:txBody>
          <a:bodyPr/>
          <a:lstStyle/>
          <a:p>
            <a:pPr marL="0" indent="0">
              <a:buNone/>
            </a:pPr>
            <a:r>
              <a:rPr lang="en-US" sz="4400" dirty="0"/>
              <a:t>http://aka.ms/angle-hol</a:t>
            </a:r>
          </a:p>
          <a:p>
            <a:pPr marL="0" indent="0">
              <a:buNone/>
            </a:pPr>
            <a:r>
              <a:rPr lang="en-US" sz="4400" dirty="0" err="1"/>
              <a:t>ANGLE.shortcut</a:t>
            </a:r>
            <a:endParaRPr lang="en-US" sz="4400" dirty="0"/>
          </a:p>
        </p:txBody>
      </p:sp>
    </p:spTree>
    <p:extLst>
      <p:ext uri="{BB962C8B-B14F-4D97-AF65-F5344CB8AC3E}">
        <p14:creationId xmlns:p14="http://schemas.microsoft.com/office/powerpoint/2010/main" val="239041824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lvl="1"/>
            <a:endParaRPr lang="en-US" dirty="0"/>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3" name="Rectangle 2"/>
          <p:cNvSpPr/>
          <p:nvPr/>
        </p:nvSpPr>
        <p:spPr>
          <a:xfrm>
            <a:off x="4117663" y="3266431"/>
            <a:ext cx="4201150" cy="461665"/>
          </a:xfrm>
          <a:prstGeom prst="rect">
            <a:avLst/>
          </a:prstGeom>
        </p:spPr>
        <p:txBody>
          <a:bodyPr wrap="none">
            <a:spAutoFit/>
          </a:bodyPr>
          <a:lstStyle/>
          <a:p>
            <a:pPr lvl="1"/>
            <a:r>
              <a:rPr lang="en-US" sz="2400" b="1" dirty="0">
                <a:hlinkClick r:id="rId3"/>
              </a:rPr>
              <a:t>http://aka.ms/angle-ex1</a:t>
            </a:r>
            <a:endParaRPr lang="en-US" dirty="0"/>
          </a:p>
        </p:txBody>
      </p:sp>
    </p:spTree>
    <p:extLst>
      <p:ext uri="{BB962C8B-B14F-4D97-AF65-F5344CB8AC3E}">
        <p14:creationId xmlns:p14="http://schemas.microsoft.com/office/powerpoint/2010/main" val="1721361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18" name="Rectangle 17"/>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3" name="Rectangle 2"/>
          <p:cNvSpPr/>
          <p:nvPr/>
        </p:nvSpPr>
        <p:spPr>
          <a:xfrm>
            <a:off x="4117663" y="3266431"/>
            <a:ext cx="4201150" cy="461665"/>
          </a:xfrm>
          <a:prstGeom prst="rect">
            <a:avLst/>
          </a:prstGeom>
        </p:spPr>
        <p:txBody>
          <a:bodyPr wrap="none">
            <a:spAutoFit/>
          </a:bodyPr>
          <a:lstStyle/>
          <a:p>
            <a:pPr lvl="1"/>
            <a:r>
              <a:rPr lang="en-US" sz="2400" b="1" dirty="0">
                <a:hlinkClick r:id="rId3"/>
              </a:rPr>
              <a:t>http://aka.ms/angle-ex2</a:t>
            </a:r>
            <a:endParaRPr lang="en-US" dirty="0"/>
          </a:p>
        </p:txBody>
      </p:sp>
    </p:spTree>
    <p:extLst>
      <p:ext uri="{BB962C8B-B14F-4D97-AF65-F5344CB8AC3E}">
        <p14:creationId xmlns:p14="http://schemas.microsoft.com/office/powerpoint/2010/main" val="508322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175159" y="1557463"/>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0" name="Rectangle 19"/>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3" name="Rectangle 2"/>
          <p:cNvSpPr/>
          <p:nvPr/>
        </p:nvSpPr>
        <p:spPr>
          <a:xfrm>
            <a:off x="4117663" y="3266431"/>
            <a:ext cx="4201150" cy="461665"/>
          </a:xfrm>
          <a:prstGeom prst="rect">
            <a:avLst/>
          </a:prstGeom>
        </p:spPr>
        <p:txBody>
          <a:bodyPr wrap="none">
            <a:spAutoFit/>
          </a:bodyPr>
          <a:lstStyle/>
          <a:p>
            <a:pPr lvl="1"/>
            <a:r>
              <a:rPr lang="en-US" sz="2400" b="1" dirty="0">
                <a:hlinkClick r:id="rId3"/>
              </a:rPr>
              <a:t>http://aka.ms/angle-ex3</a:t>
            </a:r>
            <a:endParaRPr lang="en-US" dirty="0"/>
          </a:p>
        </p:txBody>
      </p:sp>
    </p:spTree>
    <p:extLst>
      <p:ext uri="{BB962C8B-B14F-4D97-AF65-F5344CB8AC3E}">
        <p14:creationId xmlns:p14="http://schemas.microsoft.com/office/powerpoint/2010/main" val="901691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2" name="Rectangle 21"/>
          <p:cNvSpPr/>
          <p:nvPr/>
        </p:nvSpPr>
        <p:spPr bwMode="auto">
          <a:xfrm>
            <a:off x="1968859"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
        <p:nvSpPr>
          <p:cNvPr id="3" name="Rectangle 2"/>
          <p:cNvSpPr/>
          <p:nvPr/>
        </p:nvSpPr>
        <p:spPr>
          <a:xfrm>
            <a:off x="4117663" y="3266431"/>
            <a:ext cx="4201150" cy="461665"/>
          </a:xfrm>
          <a:prstGeom prst="rect">
            <a:avLst/>
          </a:prstGeom>
        </p:spPr>
        <p:txBody>
          <a:bodyPr wrap="none">
            <a:spAutoFit/>
          </a:bodyPr>
          <a:lstStyle/>
          <a:p>
            <a:pPr lvl="1"/>
            <a:r>
              <a:rPr lang="en-US" sz="2400" b="1" dirty="0">
                <a:hlinkClick r:id="rId3"/>
              </a:rPr>
              <a:t>http://aka.ms/angle-ex4</a:t>
            </a:r>
            <a:endParaRPr lang="en-US" dirty="0"/>
          </a:p>
        </p:txBody>
      </p:sp>
    </p:spTree>
    <p:extLst>
      <p:ext uri="{BB962C8B-B14F-4D97-AF65-F5344CB8AC3E}">
        <p14:creationId xmlns:p14="http://schemas.microsoft.com/office/powerpoint/2010/main" val="1855760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lvl="1"/>
            <a:r>
              <a:rPr lang="en-US"/>
              <a:t>https://github.com/Microsoft-Build-2016/CodeLabs-GameDev-3-ANGLE/blob/master/Source/Ex4/README.md</a:t>
            </a:r>
            <a:endParaRPr lang="en-US" dirty="0"/>
          </a:p>
        </p:txBody>
      </p:sp>
      <p:sp>
        <p:nvSpPr>
          <p:cNvPr id="2" name="Title 1"/>
          <p:cNvSpPr>
            <a:spLocks noGrp="1"/>
          </p:cNvSpPr>
          <p:nvPr>
            <p:ph type="title"/>
          </p:nvPr>
        </p:nvSpPr>
        <p:spPr/>
        <p:txBody>
          <a:bodyPr/>
          <a:lstStyle/>
          <a:p>
            <a:r>
              <a:rPr lang="en-US" dirty="0"/>
              <a:t>ANGLE Lab Exercises (Optional)</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26" name="Rectangle 25"/>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Adding ANGLE using </a:t>
            </a:r>
            <a:r>
              <a:rPr lang="en-US" dirty="0" err="1"/>
              <a:t>NuGet</a:t>
            </a:r>
            <a:endParaRPr lang="en-US" dirty="0"/>
          </a:p>
        </p:txBody>
      </p:sp>
      <p:sp>
        <p:nvSpPr>
          <p:cNvPr id="27" name="Rectangle 2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7</a:t>
            </a:r>
          </a:p>
        </p:txBody>
      </p:sp>
      <p:sp>
        <p:nvSpPr>
          <p:cNvPr id="3" name="Rectangle 2"/>
          <p:cNvSpPr/>
          <p:nvPr/>
        </p:nvSpPr>
        <p:spPr>
          <a:xfrm>
            <a:off x="4117663" y="3266431"/>
            <a:ext cx="4201150" cy="461665"/>
          </a:xfrm>
          <a:prstGeom prst="rect">
            <a:avLst/>
          </a:prstGeom>
        </p:spPr>
        <p:txBody>
          <a:bodyPr wrap="none">
            <a:spAutoFit/>
          </a:bodyPr>
          <a:lstStyle/>
          <a:p>
            <a:pPr lvl="1"/>
            <a:r>
              <a:rPr lang="en-US" sz="2400" b="1" dirty="0">
                <a:hlinkClick r:id="rId3"/>
              </a:rPr>
              <a:t>http://aka.ms/angle-ex7</a:t>
            </a:r>
            <a:endParaRPr lang="en-US" dirty="0"/>
          </a:p>
        </p:txBody>
      </p:sp>
    </p:spTree>
    <p:extLst>
      <p:ext uri="{BB962C8B-B14F-4D97-AF65-F5344CB8AC3E}">
        <p14:creationId xmlns:p14="http://schemas.microsoft.com/office/powerpoint/2010/main" val="4146997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838248"/>
          </a:xfrm>
        </p:spPr>
        <p:txBody>
          <a:bodyPr/>
          <a:lstStyle/>
          <a:p>
            <a:pPr marL="0" indent="0">
              <a:buNone/>
            </a:pPr>
            <a:endParaRPr lang="en-US" sz="2800" dirty="0"/>
          </a:p>
          <a:p>
            <a:pPr marL="0" indent="0">
              <a:buNone/>
            </a:pPr>
            <a:r>
              <a:rPr lang="en-US" sz="2800" dirty="0"/>
              <a:t>ANGLE: </a:t>
            </a:r>
            <a:r>
              <a:rPr lang="en-US" sz="2800" dirty="0">
                <a:hlinkClick r:id="rId2"/>
              </a:rPr>
              <a:t>https://github.com/MSOpenTech/angle</a:t>
            </a:r>
            <a:r>
              <a:rPr lang="en-US" sz="2800" dirty="0"/>
              <a:t> </a:t>
            </a:r>
          </a:p>
          <a:p>
            <a:pPr marL="0" indent="0">
              <a:buNone/>
            </a:pPr>
            <a:endParaRPr lang="en-US" sz="2800" dirty="0"/>
          </a:p>
          <a:p>
            <a:pPr marL="0" indent="0">
              <a:buNone/>
            </a:pPr>
            <a:r>
              <a:rPr lang="en-US" sz="2800" dirty="0"/>
              <a:t>Wiki: 	</a:t>
            </a:r>
            <a:r>
              <a:rPr lang="en-US" sz="2800" dirty="0">
                <a:hlinkClick r:id="rId3"/>
              </a:rPr>
              <a:t>https://github.com/MSOpenTech/angle/wiki</a:t>
            </a:r>
            <a:endParaRPr lang="en-US" sz="2800" dirty="0"/>
          </a:p>
          <a:p>
            <a:pPr marL="0" indent="0">
              <a:buNone/>
            </a:pPr>
            <a:endParaRPr lang="en-US" sz="2800" dirty="0"/>
          </a:p>
          <a:p>
            <a:pPr marL="0" lvl="0" indent="0">
              <a:buNone/>
            </a:pPr>
            <a:r>
              <a:rPr lang="en-US" sz="2800" dirty="0"/>
              <a:t>Lab: </a:t>
            </a:r>
            <a:r>
              <a:rPr lang="en-US" sz="2800" dirty="0">
                <a:hlinkClick r:id="rId4"/>
              </a:rPr>
              <a:t>https://github.com/Microsoft-Build-2016/CodeLabs-GameDev-3-ANGLE</a:t>
            </a:r>
            <a:endParaRPr lang="en-US" sz="2800" dirty="0"/>
          </a:p>
          <a:p>
            <a:pPr marL="0" lvl="0" indent="0">
              <a:buNone/>
            </a:pPr>
            <a:endParaRPr lang="en-US" sz="2800" dirty="0"/>
          </a:p>
          <a:p>
            <a:pPr marL="0" lvl="0" indent="0">
              <a:buNone/>
            </a:pPr>
            <a:r>
              <a:rPr lang="en-US" sz="2800" dirty="0"/>
              <a:t>Breakout Tutorial: </a:t>
            </a:r>
            <a:r>
              <a:rPr lang="en-US" sz="2800" dirty="0">
                <a:hlinkClick r:id="rId5"/>
              </a:rPr>
              <a:t>http://learnopengl.com/#!In-Practice/2D-Game/Breakout</a:t>
            </a:r>
            <a:endParaRPr lang="en-US" sz="2800" dirty="0"/>
          </a:p>
          <a:p>
            <a:pPr marL="0" lvl="0" indent="0">
              <a:buNone/>
            </a:pPr>
            <a:endParaRPr lang="en-US" sz="2800" dirty="0"/>
          </a:p>
          <a:p>
            <a:pPr marL="0" lvl="0" indent="0">
              <a:buNone/>
            </a:pPr>
            <a:r>
              <a:rPr lang="en-US" sz="2800" dirty="0" err="1"/>
              <a:t>Khronos</a:t>
            </a:r>
            <a:r>
              <a:rPr lang="en-US" sz="2800" dirty="0"/>
              <a:t>: </a:t>
            </a:r>
            <a:r>
              <a:rPr lang="en-US" sz="2800" dirty="0">
                <a:hlinkClick r:id="rId6"/>
              </a:rPr>
              <a:t>OpenGL ES 2.0</a:t>
            </a:r>
            <a:r>
              <a:rPr lang="en-US" sz="2800" dirty="0"/>
              <a:t> and </a:t>
            </a:r>
            <a:r>
              <a:rPr lang="en-US" sz="2800" dirty="0">
                <a:hlinkClick r:id="rId7"/>
              </a:rPr>
              <a:t>EGL 1.4</a:t>
            </a:r>
            <a:r>
              <a:rPr lang="en-US" sz="2800" dirty="0"/>
              <a:t> APIs</a:t>
            </a:r>
          </a:p>
        </p:txBody>
      </p:sp>
      <p:sp>
        <p:nvSpPr>
          <p:cNvPr id="2" name="Title 1"/>
          <p:cNvSpPr>
            <a:spLocks noGrp="1"/>
          </p:cNvSpPr>
          <p:nvPr>
            <p:ph type="title"/>
          </p:nvPr>
        </p:nvSpPr>
        <p:spPr/>
        <p:txBody>
          <a:bodyPr/>
          <a:lstStyle/>
          <a:p>
            <a:r>
              <a:rPr lang="en-US" dirty="0"/>
              <a:t>For more information:</a:t>
            </a:r>
          </a:p>
        </p:txBody>
      </p:sp>
    </p:spTree>
    <p:extLst>
      <p:ext uri="{BB962C8B-B14F-4D97-AF65-F5344CB8AC3E}">
        <p14:creationId xmlns:p14="http://schemas.microsoft.com/office/powerpoint/2010/main" val="412982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Related session</a:t>
            </a:r>
          </a:p>
        </p:txBody>
      </p:sp>
      <p:sp>
        <p:nvSpPr>
          <p:cNvPr id="6" name="Text Placeholder 5"/>
          <p:cNvSpPr>
            <a:spLocks noGrp="1"/>
          </p:cNvSpPr>
          <p:nvPr>
            <p:ph type="body" sz="quarter" idx="10"/>
          </p:nvPr>
        </p:nvSpPr>
        <p:spPr>
          <a:xfrm>
            <a:off x="277003" y="1897062"/>
            <a:ext cx="11887200" cy="1754326"/>
          </a:xfrm>
        </p:spPr>
        <p:txBody>
          <a:bodyPr anchor="ctr" anchorCtr="0"/>
          <a:lstStyle/>
          <a:p>
            <a:r>
              <a:rPr lang="en-US" dirty="0"/>
              <a:t>The Future of Game Development on Windows</a:t>
            </a:r>
          </a:p>
          <a:p>
            <a:pPr lvl="1"/>
            <a:r>
              <a:rPr lang="en-US" b="1" dirty="0"/>
              <a:t>Date:</a:t>
            </a:r>
            <a:r>
              <a:rPr lang="en-US" dirty="0"/>
              <a:t> 	Wednesday, March 30</a:t>
            </a:r>
          </a:p>
          <a:p>
            <a:pPr lvl="1"/>
            <a:r>
              <a:rPr lang="en-US" b="1" dirty="0"/>
              <a:t>Time:</a:t>
            </a:r>
            <a:r>
              <a:rPr lang="en-US" dirty="0"/>
              <a:t> 	5:00pm – 6:00pm</a:t>
            </a:r>
          </a:p>
          <a:p>
            <a:pPr lvl="1"/>
            <a:r>
              <a:rPr lang="en-US" b="1" dirty="0"/>
              <a:t>Room: 	</a:t>
            </a:r>
            <a:r>
              <a:rPr lang="en-US" dirty="0"/>
              <a:t>Marriott 6</a:t>
            </a:r>
          </a:p>
        </p:txBody>
      </p:sp>
    </p:spTree>
    <p:extLst>
      <p:ext uri="{BB962C8B-B14F-4D97-AF65-F5344CB8AC3E}">
        <p14:creationId xmlns:p14="http://schemas.microsoft.com/office/powerpoint/2010/main" val="34569152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Porting your OpenGL ES 2.0 Game to Windows 10 using ANGLE</a:t>
            </a:r>
          </a:p>
        </p:txBody>
      </p:sp>
      <p:sp>
        <p:nvSpPr>
          <p:cNvPr id="5" name="Text Placeholder 4"/>
          <p:cNvSpPr>
            <a:spLocks noGrp="1"/>
          </p:cNvSpPr>
          <p:nvPr>
            <p:ph type="body" sz="quarter" idx="12"/>
          </p:nvPr>
        </p:nvSpPr>
        <p:spPr/>
        <p:txBody>
          <a:bodyPr/>
          <a:lstStyle/>
          <a:p>
            <a:r>
              <a:rPr lang="en-US" dirty="0"/>
              <a:t>Dale Stammen</a:t>
            </a:r>
          </a:p>
          <a:p>
            <a:r>
              <a:rPr lang="en-US" dirty="0"/>
              <a:t>Senior Software Engineer</a:t>
            </a:r>
          </a:p>
        </p:txBody>
      </p:sp>
      <p:sp>
        <p:nvSpPr>
          <p:cNvPr id="6" name="Text Placeholder 5"/>
          <p:cNvSpPr>
            <a:spLocks noGrp="1"/>
          </p:cNvSpPr>
          <p:nvPr>
            <p:ph type="body" sz="quarter" idx="13"/>
          </p:nvPr>
        </p:nvSpPr>
        <p:spPr>
          <a:xfrm>
            <a:off x="8504238" y="307621"/>
            <a:ext cx="3656013" cy="572464"/>
          </a:xfrm>
        </p:spPr>
        <p:txBody>
          <a:bodyPr/>
          <a:lstStyle/>
          <a:p>
            <a:r>
              <a:rPr lang="en-US" b="1" dirty="0"/>
              <a:t>L709</a:t>
            </a:r>
            <a:endParaRPr lang="en-US"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Build Game Labs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2255837" y="2073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Unity</a:t>
            </a:r>
          </a:p>
        </p:txBody>
      </p:sp>
      <p:sp>
        <p:nvSpPr>
          <p:cNvPr id="17" name="Rectangle 16"/>
          <p:cNvSpPr/>
          <p:nvPr/>
        </p:nvSpPr>
        <p:spPr bwMode="auto">
          <a:xfrm>
            <a:off x="655637" y="2068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L707</a:t>
            </a:r>
          </a:p>
        </p:txBody>
      </p:sp>
      <p:sp>
        <p:nvSpPr>
          <p:cNvPr id="16" name="Rectangle 15"/>
          <p:cNvSpPr/>
          <p:nvPr/>
        </p:nvSpPr>
        <p:spPr bwMode="auto">
          <a:xfrm>
            <a:off x="2255837" y="2835319"/>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Lighting up your Unity Game on Windows 10</a:t>
            </a:r>
          </a:p>
        </p:txBody>
      </p:sp>
      <p:sp>
        <p:nvSpPr>
          <p:cNvPr id="24" name="Rectangle 23"/>
          <p:cNvSpPr/>
          <p:nvPr/>
        </p:nvSpPr>
        <p:spPr bwMode="auto">
          <a:xfrm>
            <a:off x="655637" y="2830905"/>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L708</a:t>
            </a:r>
          </a:p>
        </p:txBody>
      </p:sp>
      <p:sp>
        <p:nvSpPr>
          <p:cNvPr id="25" name="Rectangle 24"/>
          <p:cNvSpPr/>
          <p:nvPr/>
        </p:nvSpPr>
        <p:spPr bwMode="auto">
          <a:xfrm>
            <a:off x="2255837" y="5101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Integrating your Windows 10 UWP Game with Xbox Live</a:t>
            </a:r>
          </a:p>
        </p:txBody>
      </p:sp>
      <p:sp>
        <p:nvSpPr>
          <p:cNvPr id="26" name="Rectangle 25"/>
          <p:cNvSpPr/>
          <p:nvPr/>
        </p:nvSpPr>
        <p:spPr bwMode="auto">
          <a:xfrm>
            <a:off x="655637" y="5097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L713</a:t>
            </a:r>
          </a:p>
        </p:txBody>
      </p:sp>
      <p:sp>
        <p:nvSpPr>
          <p:cNvPr id="27" name="Rectangle 26"/>
          <p:cNvSpPr/>
          <p:nvPr/>
        </p:nvSpPr>
        <p:spPr bwMode="auto">
          <a:xfrm>
            <a:off x="2255837" y="3577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Introduction to </a:t>
            </a:r>
            <a:r>
              <a:rPr lang="en-US" dirty="0" err="1"/>
              <a:t>MonoGame</a:t>
            </a:r>
            <a:endParaRPr lang="en-US" dirty="0"/>
          </a:p>
        </p:txBody>
      </p:sp>
      <p:sp>
        <p:nvSpPr>
          <p:cNvPr id="28" name="Rectangle 27"/>
          <p:cNvSpPr/>
          <p:nvPr/>
        </p:nvSpPr>
        <p:spPr bwMode="auto">
          <a:xfrm>
            <a:off x="655637" y="3573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L711</a:t>
            </a:r>
          </a:p>
        </p:txBody>
      </p:sp>
      <p:sp>
        <p:nvSpPr>
          <p:cNvPr id="29" name="Rectangle 28"/>
          <p:cNvSpPr/>
          <p:nvPr/>
        </p:nvSpPr>
        <p:spPr bwMode="auto">
          <a:xfrm>
            <a:off x="2255837" y="4339876"/>
            <a:ext cx="9296400"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Engaging Players with Azure</a:t>
            </a:r>
          </a:p>
        </p:txBody>
      </p:sp>
      <p:sp>
        <p:nvSpPr>
          <p:cNvPr id="30" name="Rectangle 29"/>
          <p:cNvSpPr/>
          <p:nvPr/>
        </p:nvSpPr>
        <p:spPr bwMode="auto">
          <a:xfrm>
            <a:off x="655637" y="4335462"/>
            <a:ext cx="1447800"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L712</a:t>
            </a:r>
          </a:p>
        </p:txBody>
      </p:sp>
    </p:spTree>
    <p:extLst>
      <p:ext uri="{BB962C8B-B14F-4D97-AF65-F5344CB8AC3E}">
        <p14:creationId xmlns:p14="http://schemas.microsoft.com/office/powerpoint/2010/main" val="27320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19613307"/>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1432298896"/>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57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326773" y="3181199"/>
            <a:ext cx="2863264"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Coordinated/managed by Google, Inc.</a:t>
            </a:r>
          </a:p>
        </p:txBody>
      </p:sp>
      <p:sp>
        <p:nvSpPr>
          <p:cNvPr id="7" name="Text Placeholder 6"/>
          <p:cNvSpPr>
            <a:spLocks noGrp="1"/>
          </p:cNvSpPr>
          <p:nvPr>
            <p:ph type="body" sz="quarter" idx="11"/>
          </p:nvPr>
        </p:nvSpPr>
        <p:spPr/>
        <p:txBody>
          <a:bodyPr/>
          <a:lstStyle/>
          <a:p>
            <a:r>
              <a:rPr lang="en-US" sz="3200" b="1" dirty="0"/>
              <a:t>A</a:t>
            </a:r>
            <a:r>
              <a:rPr lang="en-US" sz="3200" dirty="0"/>
              <a:t>lmost </a:t>
            </a:r>
          </a:p>
          <a:p>
            <a:r>
              <a:rPr lang="en-US" sz="3200" b="1" dirty="0"/>
              <a:t>N</a:t>
            </a:r>
            <a:r>
              <a:rPr lang="en-US" sz="3200" dirty="0"/>
              <a:t>ative </a:t>
            </a:r>
          </a:p>
          <a:p>
            <a:r>
              <a:rPr lang="en-US" sz="3200" b="1" dirty="0"/>
              <a:t>G</a:t>
            </a:r>
            <a:r>
              <a:rPr lang="en-US" sz="3200" dirty="0"/>
              <a:t>raphics </a:t>
            </a:r>
          </a:p>
          <a:p>
            <a:r>
              <a:rPr lang="en-US" sz="3200" b="1" dirty="0"/>
              <a:t>L</a:t>
            </a:r>
            <a:r>
              <a:rPr lang="en-US" sz="3200" dirty="0"/>
              <a:t>ayer </a:t>
            </a:r>
          </a:p>
          <a:p>
            <a:r>
              <a:rPr lang="en-US" sz="3200" b="1" dirty="0"/>
              <a:t>E</a:t>
            </a:r>
            <a:r>
              <a:rPr lang="en-US" sz="3200" dirty="0"/>
              <a:t>ngine</a:t>
            </a:r>
          </a:p>
          <a:p>
            <a:endParaRPr lang="en-US" sz="3200" dirty="0"/>
          </a:p>
        </p:txBody>
      </p:sp>
      <p:sp>
        <p:nvSpPr>
          <p:cNvPr id="5" name="TextBox 4"/>
          <p:cNvSpPr txBox="1"/>
          <p:nvPr/>
        </p:nvSpPr>
        <p:spPr>
          <a:xfrm>
            <a:off x="9271009" y="3181199"/>
            <a:ext cx="2890828"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15 Companies</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66+ Individuals</a:t>
            </a:r>
          </a:p>
        </p:txBody>
      </p:sp>
      <p:sp>
        <p:nvSpPr>
          <p:cNvPr id="17" name="Rectangle 16"/>
          <p:cNvSpPr/>
          <p:nvPr/>
        </p:nvSpPr>
        <p:spPr bwMode="auto">
          <a:xfrm>
            <a:off x="3383628" y="1668463"/>
            <a:ext cx="8778210" cy="14690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a:solidFill>
                  <a:srgbClr val="FFFFFF"/>
                </a:solidFill>
                <a:effectLst>
                  <a:outerShdw blurRad="38100" dist="38100" dir="2700000" algn="tl">
                    <a:srgbClr val="000000">
                      <a:alpha val="43137"/>
                    </a:srgbClr>
                  </a:outerShdw>
                </a:effectLst>
              </a:rPr>
              <a:t>“An open-source project that allows Windows users to seamlessly run OpenGL ES 2.0 content by translating OpenGL ES 2.0 API calls to DirectX 11 API calls.” – </a:t>
            </a:r>
            <a:r>
              <a:rPr lang="en-US" sz="2400" i="1" dirty="0">
                <a:solidFill>
                  <a:srgbClr val="FFFFFF"/>
                </a:solidFill>
                <a:effectLst>
                  <a:outerShdw blurRad="38100" dist="38100" dir="2700000" algn="tl">
                    <a:srgbClr val="000000">
                      <a:alpha val="43137"/>
                    </a:srgbClr>
                  </a:outerShdw>
                </a:effectLst>
              </a:rPr>
              <a:t>ANGLE Project</a:t>
            </a:r>
            <a:endParaRPr lang="en-US" sz="2400"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endParaRPr>
          </a:p>
        </p:txBody>
      </p:sp>
      <p:sp>
        <p:nvSpPr>
          <p:cNvPr id="23" name="TextBox 22"/>
          <p:cNvSpPr txBox="1"/>
          <p:nvPr/>
        </p:nvSpPr>
        <p:spPr>
          <a:xfrm>
            <a:off x="3383627" y="3181199"/>
            <a:ext cx="2834610" cy="849463"/>
          </a:xfrm>
          <a:prstGeom prst="rect">
            <a:avLst/>
          </a:prstGeom>
          <a:solidFill>
            <a:schemeClr val="accent3"/>
          </a:solidFill>
        </p:spPr>
        <p:txBody>
          <a:bodyPr wrap="square" lIns="182880" tIns="146304" rIns="182880" bIns="146304" rtlCol="0">
            <a:spAutoFit/>
          </a:bodyPr>
          <a:lstStyle/>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Started in 2010</a:t>
            </a:r>
          </a:p>
          <a:p>
            <a:pPr defTabSz="932406"/>
            <a:r>
              <a:rPr lang="en-US"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by Google, Inc.</a:t>
            </a:r>
          </a:p>
        </p:txBody>
      </p:sp>
      <p:sp>
        <p:nvSpPr>
          <p:cNvPr id="24" name="Title 2"/>
          <p:cNvSpPr>
            <a:spLocks noGrp="1"/>
          </p:cNvSpPr>
          <p:nvPr>
            <p:ph type="title"/>
          </p:nvPr>
        </p:nvSpPr>
        <p:spPr>
          <a:xfrm>
            <a:off x="274639" y="295274"/>
            <a:ext cx="11889564" cy="917575"/>
          </a:xfrm>
        </p:spPr>
        <p:txBody>
          <a:bodyPr lIns="182880" tIns="146304" rIns="182880" bIns="146304"/>
          <a:lstStyle/>
          <a:p>
            <a:r>
              <a:rPr lang="en-US" dirty="0"/>
              <a:t>Background</a:t>
            </a:r>
          </a:p>
        </p:txBody>
      </p:sp>
      <p:sp>
        <p:nvSpPr>
          <p:cNvPr id="2" name="Rectangle 1"/>
          <p:cNvSpPr/>
          <p:nvPr/>
        </p:nvSpPr>
        <p:spPr bwMode="auto">
          <a:xfrm>
            <a:off x="3383627" y="4106862"/>
            <a:ext cx="8778210" cy="1295400"/>
          </a:xfrm>
          <a:prstGeom prst="rect">
            <a:avLst/>
          </a:prstGeom>
          <a:solidFill>
            <a:schemeClr val="accent1"/>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91440" tIns="91440" rIns="34294" bIns="34294" rtlCol="0" anchor="ctr" anchorCtr="0"/>
          <a:lstStyle/>
          <a:p>
            <a:pPr algn="ctr" defTabSz="932406"/>
            <a:r>
              <a:rPr lang="en-US" sz="2400" dirty="0">
                <a:solidFill>
                  <a:schemeClr val="bg2"/>
                </a:solidFill>
                <a:ea typeface="Segoe UI" pitchFamily="34" charset="0"/>
                <a:cs typeface="Segoe UI" pitchFamily="34" charset="0"/>
              </a:rPr>
              <a:t>Goal: provide a way to universally run OpenGL ES 2.0 applications on Windows</a:t>
            </a:r>
          </a:p>
        </p:txBody>
      </p:sp>
    </p:spTree>
    <p:extLst>
      <p:ext uri="{BB962C8B-B14F-4D97-AF65-F5344CB8AC3E}">
        <p14:creationId xmlns:p14="http://schemas.microsoft.com/office/powerpoint/2010/main" val="36446617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4062651"/>
          </a:xfrm>
        </p:spPr>
        <p:txBody>
          <a:bodyPr/>
          <a:lstStyle/>
          <a:p>
            <a:r>
              <a:rPr lang="en-US" b="1" dirty="0"/>
              <a:t>A</a:t>
            </a:r>
            <a:r>
              <a:rPr lang="en-US" dirty="0"/>
              <a:t>lmost </a:t>
            </a:r>
            <a:r>
              <a:rPr lang="en-US" b="1" dirty="0"/>
              <a:t>N</a:t>
            </a:r>
            <a:r>
              <a:rPr lang="en-US" dirty="0"/>
              <a:t>ative </a:t>
            </a:r>
            <a:r>
              <a:rPr lang="en-US" b="1" dirty="0"/>
              <a:t>G</a:t>
            </a:r>
            <a:r>
              <a:rPr lang="en-US" dirty="0"/>
              <a:t>raphics </a:t>
            </a:r>
            <a:r>
              <a:rPr lang="en-US" b="1" dirty="0"/>
              <a:t>L</a:t>
            </a:r>
            <a:r>
              <a:rPr lang="en-US" dirty="0"/>
              <a:t>ayer </a:t>
            </a:r>
            <a:r>
              <a:rPr lang="en-US" b="1" dirty="0"/>
              <a:t>E</a:t>
            </a:r>
            <a:r>
              <a:rPr lang="en-US" dirty="0"/>
              <a:t>ngine</a:t>
            </a:r>
          </a:p>
          <a:p>
            <a:pPr lvl="1"/>
            <a:endParaRPr lang="en-US" dirty="0"/>
          </a:p>
          <a:p>
            <a:pPr lvl="1"/>
            <a:r>
              <a:rPr lang="en-US" b="1" dirty="0"/>
              <a:t>Windows 10 UWP apps do not natively support OpenGL ES 2.0.</a:t>
            </a:r>
          </a:p>
          <a:p>
            <a:pPr lvl="1"/>
            <a:endParaRPr lang="en-US" dirty="0"/>
          </a:p>
          <a:p>
            <a:pPr lvl="1"/>
            <a:r>
              <a:rPr lang="en-US" dirty="0"/>
              <a:t>Microsoft has contributed code to enable Windows 8.1 and 10 UWP apps to run OpenGL ES 2.0 content. </a:t>
            </a:r>
          </a:p>
          <a:p>
            <a:pPr lvl="1"/>
            <a:endParaRPr lang="en-US" dirty="0">
              <a:hlinkClick r:id="rId3"/>
            </a:endParaRPr>
          </a:p>
          <a:p>
            <a:pPr lvl="1"/>
            <a:r>
              <a:rPr lang="en-US" dirty="0">
                <a:hlinkClick r:id="rId3"/>
              </a:rPr>
              <a:t>https://github.com/MSOpenTech/angle</a:t>
            </a:r>
            <a:r>
              <a:rPr lang="en-US" dirty="0"/>
              <a:t> </a:t>
            </a:r>
          </a:p>
          <a:p>
            <a:pPr lvl="1"/>
            <a:endParaRPr lang="en-US" dirty="0"/>
          </a:p>
          <a:p>
            <a:pPr lvl="1"/>
            <a:r>
              <a:rPr lang="en-US" b="1" dirty="0"/>
              <a:t>You don’t need to port your OpenGL ES 2.0 code to DirectX. ANGLE does the conversion for you.</a:t>
            </a:r>
          </a:p>
          <a:p>
            <a:pPr lvl="1"/>
            <a:endParaRPr lang="en-US" dirty="0"/>
          </a:p>
        </p:txBody>
      </p:sp>
    </p:spTree>
    <p:extLst>
      <p:ext uri="{BB962C8B-B14F-4D97-AF65-F5344CB8AC3E}">
        <p14:creationId xmlns:p14="http://schemas.microsoft.com/office/powerpoint/2010/main" val="265518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9" y="1668463"/>
            <a:ext cx="6738149" cy="5029200"/>
          </a:xfrm>
        </p:spPr>
        <p:txBody>
          <a:bodyPr/>
          <a:lstStyle/>
          <a:p>
            <a:pPr marL="0" indent="0">
              <a:buNone/>
            </a:pPr>
            <a:r>
              <a:rPr lang="en-US" sz="3600" dirty="0"/>
              <a:t>OpenGL ES Validation Layer</a:t>
            </a:r>
          </a:p>
          <a:p>
            <a:pPr lvl="1"/>
            <a:r>
              <a:rPr lang="en-US" sz="2000" dirty="0"/>
              <a:t>Provides validation of API parameters before passing to translation layer</a:t>
            </a:r>
          </a:p>
          <a:p>
            <a:pPr marL="0" indent="0">
              <a:buNone/>
            </a:pPr>
            <a:r>
              <a:rPr lang="en-US" sz="3600" dirty="0"/>
              <a:t>ANGLE Translation Layer</a:t>
            </a:r>
          </a:p>
          <a:p>
            <a:pPr lvl="1"/>
            <a:r>
              <a:rPr lang="en-US" sz="2000"/>
              <a:t>Translates </a:t>
            </a:r>
            <a:r>
              <a:rPr lang="en-US" sz="2000" dirty="0"/>
              <a:t>API</a:t>
            </a:r>
            <a:r>
              <a:rPr lang="en-US" sz="2000"/>
              <a:t> calls to </a:t>
            </a:r>
            <a:r>
              <a:rPr lang="en-US" sz="2000" dirty="0"/>
              <a:t>appropriate DirectX API(s)</a:t>
            </a:r>
          </a:p>
          <a:p>
            <a:pPr lvl="1"/>
            <a:r>
              <a:rPr lang="en-US" sz="2000" dirty="0"/>
              <a:t>GLSL ES (ESSL) converted to HLSL</a:t>
            </a:r>
          </a:p>
          <a:p>
            <a:pPr marL="0" indent="0">
              <a:buNone/>
            </a:pPr>
            <a:r>
              <a:rPr lang="en-US" sz="3600" dirty="0"/>
              <a:t>Rendering</a:t>
            </a:r>
          </a:p>
          <a:p>
            <a:pPr lvl="1"/>
            <a:r>
              <a:rPr lang="en-US" sz="2000" dirty="0"/>
              <a:t>Performed by Direct3D 11</a:t>
            </a:r>
          </a:p>
          <a:p>
            <a:pPr lvl="1"/>
            <a:r>
              <a:rPr lang="en-US" sz="2000" dirty="0"/>
              <a:t>Leverages Direct3D 11 driver support for the Windows ecosystem</a:t>
            </a:r>
          </a:p>
        </p:txBody>
      </p:sp>
      <p:sp>
        <p:nvSpPr>
          <p:cNvPr id="3" name="Title 2"/>
          <p:cNvSpPr>
            <a:spLocks noGrp="1"/>
          </p:cNvSpPr>
          <p:nvPr>
            <p:ph type="title"/>
          </p:nvPr>
        </p:nvSpPr>
        <p:spPr/>
        <p:txBody>
          <a:bodyPr lIns="182880" tIns="146304" rIns="182880" bIns="146304"/>
          <a:lstStyle/>
          <a:p>
            <a:r>
              <a:rPr lang="en-US" dirty="0"/>
              <a:t>Architecture</a:t>
            </a:r>
          </a:p>
        </p:txBody>
      </p:sp>
      <p:sp>
        <p:nvSpPr>
          <p:cNvPr id="8" name="Rectangle 7"/>
          <p:cNvSpPr/>
          <p:nvPr/>
        </p:nvSpPr>
        <p:spPr>
          <a:xfrm>
            <a:off x="7057178" y="3048297"/>
            <a:ext cx="5104660" cy="2136800"/>
          </a:xfrm>
          <a:prstGeom prst="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solidFill>
                  <a:schemeClr val="bg2"/>
                </a:solidFill>
              </a:rPr>
              <a:t>ANGLE</a:t>
            </a:r>
          </a:p>
        </p:txBody>
      </p:sp>
      <p:sp>
        <p:nvSpPr>
          <p:cNvPr id="9" name="Rectangle 8"/>
          <p:cNvSpPr/>
          <p:nvPr/>
        </p:nvSpPr>
        <p:spPr>
          <a:xfrm>
            <a:off x="7216973" y="3406595"/>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OpenGL ES Validation Layer</a:t>
            </a:r>
          </a:p>
        </p:txBody>
      </p:sp>
      <p:sp>
        <p:nvSpPr>
          <p:cNvPr id="10" name="Rectangle 9"/>
          <p:cNvSpPr/>
          <p:nvPr/>
        </p:nvSpPr>
        <p:spPr>
          <a:xfrm>
            <a:off x="7216973" y="3988679"/>
            <a:ext cx="4740676" cy="461639"/>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a:solidFill>
                  <a:srgbClr val="FFFFFF"/>
                </a:solidFill>
                <a:effectLst>
                  <a:outerShdw blurRad="38100" dist="38100" dir="2700000" algn="tl">
                    <a:srgbClr val="000000">
                      <a:alpha val="43137"/>
                    </a:srgbClr>
                  </a:outerShdw>
                </a:effectLst>
              </a:rPr>
              <a:t>ANGLE Translation Layer</a:t>
            </a:r>
          </a:p>
        </p:txBody>
      </p:sp>
      <p:sp>
        <p:nvSpPr>
          <p:cNvPr id="11" name="Rectangle 10"/>
          <p:cNvSpPr/>
          <p:nvPr/>
        </p:nvSpPr>
        <p:spPr>
          <a:xfrm>
            <a:off x="7216973" y="4564444"/>
            <a:ext cx="4740676" cy="461640"/>
          </a:xfrm>
          <a:prstGeom prst="rect">
            <a:avLst/>
          </a:prstGeom>
          <a:solidFill>
            <a:schemeClr val="accent3"/>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en-US" sz="1600" dirty="0">
                <a:solidFill>
                  <a:srgbClr val="FFFFFF"/>
                </a:solidFill>
                <a:effectLst>
                  <a:outerShdw blurRad="38100" dist="38100" dir="2700000" algn="tl">
                    <a:srgbClr val="000000">
                      <a:alpha val="43137"/>
                    </a:srgbClr>
                  </a:outerShdw>
                </a:effectLst>
              </a:rPr>
              <a:t>ANGLE Direct3D 11 Renderer</a:t>
            </a:r>
          </a:p>
        </p:txBody>
      </p:sp>
      <p:sp>
        <p:nvSpPr>
          <p:cNvPr id="13" name="Rectangle 12"/>
          <p:cNvSpPr/>
          <p:nvPr/>
        </p:nvSpPr>
        <p:spPr>
          <a:xfrm>
            <a:off x="8572572" y="5786980"/>
            <a:ext cx="2029477" cy="461639"/>
          </a:xfrm>
          <a:prstGeom prst="rect">
            <a:avLst/>
          </a:prstGeom>
          <a:solidFill>
            <a:schemeClr val="accent3"/>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bg2"/>
                </a:solidFill>
              </a:rPr>
              <a:t>Direct3D 11</a:t>
            </a:r>
          </a:p>
        </p:txBody>
      </p:sp>
      <p:sp>
        <p:nvSpPr>
          <p:cNvPr id="4" name="Down Arrow 3"/>
          <p:cNvSpPr/>
          <p:nvPr/>
        </p:nvSpPr>
        <p:spPr bwMode="auto">
          <a:xfrm>
            <a:off x="9266608" y="5185097"/>
            <a:ext cx="685800" cy="601883"/>
          </a:xfrm>
          <a:prstGeom prst="downArrow">
            <a:avLst/>
          </a:prstGeom>
          <a:solidFill>
            <a:schemeClr val="accent3"/>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7034982" y="1590757"/>
            <a:ext cx="5104660" cy="855657"/>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t" anchorCtr="0"/>
          <a:lstStyle/>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Windows App</a:t>
            </a:r>
          </a:p>
          <a:p>
            <a:pPr algn="ctr" defTabSz="932406"/>
            <a:r>
              <a:rPr lang="en-US" sz="2000" dirty="0">
                <a:gradFill>
                  <a:gsLst>
                    <a:gs pos="0">
                      <a:srgbClr val="FFFFFF"/>
                    </a:gs>
                    <a:gs pos="100000">
                      <a:srgbClr val="FFFFFF"/>
                    </a:gs>
                  </a:gsLst>
                  <a:lin ang="5400000" scaled="0"/>
                </a:gradFill>
                <a:ea typeface="Segoe UI" pitchFamily="34" charset="0"/>
                <a:cs typeface="Segoe UI" pitchFamily="34" charset="0"/>
              </a:rPr>
              <a:t>(Calls to OpenGL ES)</a:t>
            </a:r>
          </a:p>
        </p:txBody>
      </p:sp>
      <p:sp>
        <p:nvSpPr>
          <p:cNvPr id="17" name="Down Arrow 16"/>
          <p:cNvSpPr/>
          <p:nvPr/>
        </p:nvSpPr>
        <p:spPr bwMode="auto">
          <a:xfrm>
            <a:off x="9266608" y="2444750"/>
            <a:ext cx="685800" cy="601883"/>
          </a:xfrm>
          <a:prstGeom prst="downArrow">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647304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63" name="Rectangle 62"/>
          <p:cNvSpPr/>
          <p:nvPr/>
        </p:nvSpPr>
        <p:spPr bwMode="auto">
          <a:xfrm>
            <a:off x="-101924" y="3326261"/>
            <a:ext cx="12537518" cy="945664"/>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646" tIns="202917" rIns="253646" bIns="202917" numCol="1" spcCol="0" rtlCol="0" fromWordArt="0" anchor="t" anchorCtr="0" forceAA="0" compatLnSpc="1">
            <a:prstTxWarp prst="textNoShape">
              <a:avLst/>
            </a:prstTxWarp>
            <a:noAutofit/>
          </a:bodyPr>
          <a:lstStyle/>
          <a:p>
            <a:pPr algn="ctr" defTabSz="1293239" fontAlgn="base">
              <a:lnSpc>
                <a:spcPct val="90000"/>
              </a:lnSpc>
              <a:spcBef>
                <a:spcPct val="0"/>
              </a:spcBef>
              <a:spcAft>
                <a:spcPct val="0"/>
              </a:spcAft>
              <a:defRPr/>
            </a:pPr>
            <a:endParaRPr lang="en-US" sz="2448" dirty="0" err="1">
              <a:gradFill>
                <a:gsLst>
                  <a:gs pos="2917">
                    <a:srgbClr val="737373"/>
                  </a:gs>
                  <a:gs pos="81000">
                    <a:srgbClr val="737373"/>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Windows on a full range of devices…</a:t>
            </a:r>
          </a:p>
        </p:txBody>
      </p:sp>
      <p:sp>
        <p:nvSpPr>
          <p:cNvPr id="29" name="Oval 33"/>
          <p:cNvSpPr/>
          <p:nvPr/>
        </p:nvSpPr>
        <p:spPr>
          <a:xfrm>
            <a:off x="5210516" y="2740842"/>
            <a:ext cx="2015443" cy="2015443"/>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0" name="Group 29"/>
          <p:cNvGrpSpPr/>
          <p:nvPr/>
        </p:nvGrpSpPr>
        <p:grpSpPr>
          <a:xfrm>
            <a:off x="5153496" y="2826644"/>
            <a:ext cx="2129484" cy="1843841"/>
            <a:chOff x="5052041" y="2485844"/>
            <a:chExt cx="2087919" cy="1807851"/>
          </a:xfrm>
        </p:grpSpPr>
        <p:sp>
          <p:nvSpPr>
            <p:cNvPr id="31"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73">
                <a:defRPr/>
              </a:pPr>
              <a:endParaRPr lang="en-US" sz="2448" dirty="0" err="1">
                <a:solidFill>
                  <a:srgbClr val="FFFFFF"/>
                </a:solidFill>
                <a:latin typeface="Segoe UI"/>
              </a:endParaRPr>
            </a:p>
          </p:txBody>
        </p:sp>
        <p:grpSp>
          <p:nvGrpSpPr>
            <p:cNvPr id="32" name="Group 31"/>
            <p:cNvGrpSpPr/>
            <p:nvPr/>
          </p:nvGrpSpPr>
          <p:grpSpPr>
            <a:xfrm>
              <a:off x="5052041" y="2836625"/>
              <a:ext cx="2087919" cy="1071421"/>
              <a:chOff x="5052041" y="2836625"/>
              <a:chExt cx="2087919" cy="1071421"/>
            </a:xfrm>
          </p:grpSpPr>
          <p:sp>
            <p:nvSpPr>
              <p:cNvPr id="33" name="TextBox 35"/>
              <p:cNvSpPr txBox="1"/>
              <p:nvPr/>
            </p:nvSpPr>
            <p:spPr>
              <a:xfrm>
                <a:off x="5052041" y="3644319"/>
                <a:ext cx="2087919" cy="263727"/>
              </a:xfrm>
              <a:prstGeom prst="rect">
                <a:avLst/>
              </a:prstGeom>
              <a:noFill/>
            </p:spPr>
            <p:txBody>
              <a:bodyPr wrap="square" lIns="0" tIns="0" rIns="0" bIns="0" rtlCol="0">
                <a:spAutoFit/>
              </a:bodyPr>
              <a:lstStyle/>
              <a:p>
                <a:pPr algn="ctr" defTabSz="932573">
                  <a:lnSpc>
                    <a:spcPct val="90000"/>
                  </a:lnSpc>
                  <a:defRPr/>
                </a:pPr>
                <a:r>
                  <a:rPr lang="en-US" sz="1904" dirty="0">
                    <a:solidFill>
                      <a:srgbClr val="FFFFFF"/>
                    </a:solidFill>
                    <a:latin typeface="Segoe UI"/>
                    <a:cs typeface="Segoe UI Semibold" panose="020B0702040204020203" pitchFamily="34" charset="0"/>
                  </a:rPr>
                  <a:t>Windows 10</a:t>
                </a:r>
              </a:p>
            </p:txBody>
          </p:sp>
          <p:sp>
            <p:nvSpPr>
              <p:cNvPr id="34"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4347" tIns="62174" rIns="124347" bIns="62174" numCol="1" anchor="t" anchorCtr="0" compatLnSpc="1">
                <a:prstTxWarp prst="textNoShape">
                  <a:avLst/>
                </a:prstTxWarp>
              </a:bodyPr>
              <a:lstStyle/>
              <a:p>
                <a:pPr defTabSz="932573">
                  <a:defRPr/>
                </a:pPr>
                <a:endParaRPr lang="en-US" sz="1904">
                  <a:solidFill>
                    <a:srgbClr val="737373"/>
                  </a:solidFill>
                  <a:latin typeface="Segoe UI"/>
                </a:endParaRPr>
              </a:p>
            </p:txBody>
          </p:sp>
        </p:grpSp>
      </p:grpSp>
      <p:sp>
        <p:nvSpPr>
          <p:cNvPr id="36" name="TextBox 35"/>
          <p:cNvSpPr txBox="1"/>
          <p:nvPr/>
        </p:nvSpPr>
        <p:spPr>
          <a:xfrm>
            <a:off x="304696" y="1793258"/>
            <a:ext cx="67969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Phone</a:t>
            </a:r>
          </a:p>
        </p:txBody>
      </p:sp>
      <p:sp>
        <p:nvSpPr>
          <p:cNvPr id="37" name="TextBox 36"/>
          <p:cNvSpPr txBox="1"/>
          <p:nvPr/>
        </p:nvSpPr>
        <p:spPr>
          <a:xfrm>
            <a:off x="2096832" y="1793258"/>
            <a:ext cx="1188733"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Small Tablet</a:t>
            </a:r>
          </a:p>
        </p:txBody>
      </p:sp>
      <p:sp>
        <p:nvSpPr>
          <p:cNvPr id="38" name="TextBox 37"/>
          <p:cNvSpPr txBox="1"/>
          <p:nvPr/>
        </p:nvSpPr>
        <p:spPr>
          <a:xfrm>
            <a:off x="6962028" y="1571759"/>
            <a:ext cx="2007944" cy="451760"/>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pPr defTabSz="932563">
              <a:spcAft>
                <a:spcPts val="612"/>
              </a:spcAft>
              <a:defRPr/>
            </a:pPr>
            <a:r>
              <a:rPr lang="en-US" sz="1599" dirty="0">
                <a:solidFill>
                  <a:srgbClr val="4F4F4F"/>
                </a:solidFill>
                <a:latin typeface="Segoe UI"/>
              </a:rPr>
              <a:t>2-in-1s</a:t>
            </a:r>
            <a:br>
              <a:rPr lang="en-US" sz="1599" dirty="0">
                <a:solidFill>
                  <a:srgbClr val="4F4F4F"/>
                </a:solidFill>
                <a:latin typeface="Segoe UI"/>
              </a:rPr>
            </a:br>
            <a:r>
              <a:rPr lang="en-US" sz="1599" dirty="0">
                <a:solidFill>
                  <a:srgbClr val="4F4F4F"/>
                </a:solidFill>
                <a:latin typeface="Segoe UI"/>
              </a:rPr>
              <a:t>(Tablet or Laptop)</a:t>
            </a:r>
          </a:p>
        </p:txBody>
      </p:sp>
      <p:sp>
        <p:nvSpPr>
          <p:cNvPr id="39" name="TextBox 38"/>
          <p:cNvSpPr txBox="1"/>
          <p:nvPr/>
        </p:nvSpPr>
        <p:spPr>
          <a:xfrm>
            <a:off x="10424085" y="1571759"/>
            <a:ext cx="1958166"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Desktops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&amp; All-in-Ones</a:t>
            </a:r>
          </a:p>
        </p:txBody>
      </p:sp>
      <p:sp>
        <p:nvSpPr>
          <p:cNvPr id="40" name="TextBox 39"/>
          <p:cNvSpPr txBox="1"/>
          <p:nvPr/>
        </p:nvSpPr>
        <p:spPr>
          <a:xfrm>
            <a:off x="1162898" y="1793258"/>
            <a:ext cx="85854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Phablet</a:t>
            </a:r>
          </a:p>
        </p:txBody>
      </p:sp>
      <p:sp>
        <p:nvSpPr>
          <p:cNvPr id="41" name="TextBox 40"/>
          <p:cNvSpPr txBox="1"/>
          <p:nvPr/>
        </p:nvSpPr>
        <p:spPr>
          <a:xfrm>
            <a:off x="3161630" y="1793258"/>
            <a:ext cx="1984801"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Large Tablet</a:t>
            </a:r>
          </a:p>
        </p:txBody>
      </p:sp>
      <p:sp>
        <p:nvSpPr>
          <p:cNvPr id="42" name="TextBox 41"/>
          <p:cNvSpPr txBox="1"/>
          <p:nvPr/>
        </p:nvSpPr>
        <p:spPr>
          <a:xfrm>
            <a:off x="9188846" y="1571759"/>
            <a:ext cx="973584" cy="45176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Classic </a:t>
            </a:r>
            <a:br>
              <a:rPr lang="en-US" sz="1599" dirty="0">
                <a:solidFill>
                  <a:srgbClr val="4F4F4F"/>
                </a:solidFill>
                <a:latin typeface="Segoe UI"/>
                <a:cs typeface="Segoe UI" panose="020B0502040204020203" pitchFamily="34" charset="0"/>
              </a:rPr>
            </a:br>
            <a:r>
              <a:rPr lang="en-US" sz="1599" dirty="0">
                <a:solidFill>
                  <a:srgbClr val="4F4F4F"/>
                </a:solidFill>
                <a:latin typeface="Segoe UI"/>
                <a:cs typeface="Segoe UI" panose="020B0502040204020203" pitchFamily="34" charset="0"/>
              </a:rPr>
              <a:t>Laptop</a:t>
            </a:r>
          </a:p>
        </p:txBody>
      </p:sp>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r="10956" b="15432"/>
          <a:stretch/>
        </p:blipFill>
        <p:spPr>
          <a:xfrm>
            <a:off x="7319168" y="2151002"/>
            <a:ext cx="1435800" cy="913251"/>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2618" y="2105338"/>
            <a:ext cx="1556401" cy="1145005"/>
          </a:xfrm>
          <a:prstGeom prst="rect">
            <a:avLst/>
          </a:prstGeom>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9814" y="2105339"/>
            <a:ext cx="1528433" cy="977195"/>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4590" y="2105338"/>
            <a:ext cx="887400" cy="681396"/>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882" y="2105339"/>
            <a:ext cx="607446" cy="591600"/>
          </a:xfrm>
          <a:prstGeom prst="rect">
            <a:avLst/>
          </a:prstGeom>
        </p:spPr>
      </p:pic>
      <p:pic>
        <p:nvPicPr>
          <p:cNvPr id="48" name="Picture 47"/>
          <p:cNvPicPr>
            <a:picLocks noChangeAspect="1"/>
          </p:cNvPicPr>
          <p:nvPr/>
        </p:nvPicPr>
        <p:blipFill rotWithShape="1">
          <a:blip r:embed="rId8" cstate="print">
            <a:extLst>
              <a:ext uri="{28A0092B-C50C-407E-A947-70E740481C1C}">
                <a14:useLocalDpi xmlns:a14="http://schemas.microsoft.com/office/drawing/2010/main" val="0"/>
              </a:ext>
            </a:extLst>
          </a:blip>
          <a:srcRect l="6535" r="9044"/>
          <a:stretch/>
        </p:blipFill>
        <p:spPr>
          <a:xfrm>
            <a:off x="2250465" y="2105339"/>
            <a:ext cx="870025" cy="866618"/>
          </a:xfrm>
          <a:prstGeom prst="rect">
            <a:avLst/>
          </a:prstGeom>
        </p:spPr>
      </p:pic>
      <p:pic>
        <p:nvPicPr>
          <p:cNvPr id="49" name="Picture 48"/>
          <p:cNvPicPr>
            <a:picLocks noChangeAspect="1"/>
          </p:cNvPicPr>
          <p:nvPr/>
        </p:nvPicPr>
        <p:blipFill rotWithShape="1">
          <a:blip r:embed="rId9" cstate="print">
            <a:extLst>
              <a:ext uri="{28A0092B-C50C-407E-A947-70E740481C1C}">
                <a14:useLocalDpi xmlns:a14="http://schemas.microsoft.com/office/drawing/2010/main" val="0"/>
              </a:ext>
            </a:extLst>
          </a:blip>
          <a:srcRect r="12153"/>
          <a:stretch/>
        </p:blipFill>
        <p:spPr>
          <a:xfrm>
            <a:off x="9018840" y="2152475"/>
            <a:ext cx="1463331" cy="942720"/>
          </a:xfrm>
          <a:prstGeom prst="rect">
            <a:avLst/>
          </a:prstGeom>
        </p:spPr>
      </p:pic>
      <p:sp>
        <p:nvSpPr>
          <p:cNvPr id="50" name="TextBox 49"/>
          <p:cNvSpPr txBox="1"/>
          <p:nvPr/>
        </p:nvSpPr>
        <p:spPr>
          <a:xfrm>
            <a:off x="3722789" y="4802643"/>
            <a:ext cx="617906"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Xbox</a:t>
            </a:r>
          </a:p>
        </p:txBody>
      </p:sp>
      <p:sp>
        <p:nvSpPr>
          <p:cNvPr id="51" name="TextBox 50"/>
          <p:cNvSpPr txBox="1"/>
          <p:nvPr/>
        </p:nvSpPr>
        <p:spPr>
          <a:xfrm>
            <a:off x="10561698" y="5017020"/>
            <a:ext cx="12502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IoT</a:t>
            </a:r>
          </a:p>
        </p:txBody>
      </p:sp>
      <p:sp>
        <p:nvSpPr>
          <p:cNvPr id="52" name="TextBox 51"/>
          <p:cNvSpPr txBox="1"/>
          <p:nvPr/>
        </p:nvSpPr>
        <p:spPr>
          <a:xfrm>
            <a:off x="967328" y="4582332"/>
            <a:ext cx="1274797"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Surface Hub</a:t>
            </a:r>
          </a:p>
        </p:txBody>
      </p:sp>
      <p:grpSp>
        <p:nvGrpSpPr>
          <p:cNvPr id="53" name="Xbox"/>
          <p:cNvGrpSpPr/>
          <p:nvPr/>
        </p:nvGrpSpPr>
        <p:grpSpPr bwMode="ltGray">
          <a:xfrm>
            <a:off x="3112750" y="5128417"/>
            <a:ext cx="1846319" cy="1328325"/>
            <a:chOff x="8610991" y="1992417"/>
            <a:chExt cx="3186889" cy="2292792"/>
          </a:xfrm>
        </p:grpSpPr>
        <p:pic>
          <p:nvPicPr>
            <p:cNvPr id="54" name="Picture 53"/>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bwMode="ltGray">
            <a:xfrm>
              <a:off x="8610991" y="1992417"/>
              <a:ext cx="3186889" cy="1956172"/>
            </a:xfrm>
            <a:prstGeom prst="rect">
              <a:avLst/>
            </a:prstGeom>
          </p:spPr>
        </p:pic>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ltGray">
            <a:xfrm>
              <a:off x="9566830" y="3952379"/>
              <a:ext cx="1275210" cy="332830"/>
            </a:xfrm>
            <a:prstGeom prst="rect">
              <a:avLst/>
            </a:prstGeom>
          </p:spPr>
        </p:pic>
        <p:pic>
          <p:nvPicPr>
            <p:cNvPr id="5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ltGray">
            <a:xfrm>
              <a:off x="8656422" y="2030494"/>
              <a:ext cx="3101655" cy="173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7" name="PPI"/>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ltGray">
          <a:xfrm>
            <a:off x="446978" y="4938937"/>
            <a:ext cx="2421698" cy="1477446"/>
          </a:xfrm>
          <a:prstGeom prst="rect">
            <a:avLst/>
          </a:prstGeom>
        </p:spPr>
      </p:pic>
      <p:grpSp>
        <p:nvGrpSpPr>
          <p:cNvPr id="58" name="Group 57"/>
          <p:cNvGrpSpPr/>
          <p:nvPr/>
        </p:nvGrpSpPr>
        <p:grpSpPr>
          <a:xfrm>
            <a:off x="10622180" y="5375485"/>
            <a:ext cx="1116098" cy="632561"/>
            <a:chOff x="87532" y="3622341"/>
            <a:chExt cx="1116863" cy="632995"/>
          </a:xfrm>
        </p:grpSpPr>
        <p:sp>
          <p:nvSpPr>
            <p:cNvPr id="59" name="Rectangle 58"/>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5" tIns="146205" rIns="182755" bIns="146205" numCol="1" spcCol="0" rtlCol="0" fromWordArt="0" anchor="t" anchorCtr="0" forceAA="0" compatLnSpc="1">
              <a:prstTxWarp prst="textNoShape">
                <a:avLst/>
              </a:prstTxWarp>
              <a:noAutofit/>
            </a:bodyPr>
            <a:lstStyle/>
            <a:p>
              <a:pPr algn="ctr" defTabSz="931815" fontAlgn="base">
                <a:lnSpc>
                  <a:spcPct val="90000"/>
                </a:lnSpc>
                <a:spcBef>
                  <a:spcPct val="0"/>
                </a:spcBef>
                <a:spcAft>
                  <a:spcPct val="0"/>
                </a:spcAft>
                <a:defRPr/>
              </a:pPr>
              <a:endParaRPr lang="en-US" sz="23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Picture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532" y="3622341"/>
              <a:ext cx="1116863" cy="632995"/>
            </a:xfrm>
            <a:prstGeom prst="rect">
              <a:avLst/>
            </a:prstGeom>
          </p:spPr>
        </p:pic>
      </p:grpSp>
      <p:pic>
        <p:nvPicPr>
          <p:cNvPr id="61" name="Picture 60" descr="141215_B-hero_01.png"/>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7907587" y="5306496"/>
            <a:ext cx="2241381" cy="884489"/>
          </a:xfrm>
          <a:prstGeom prst="rect">
            <a:avLst/>
          </a:prstGeom>
          <a:noFill/>
          <a:ln>
            <a:noFill/>
          </a:ln>
        </p:spPr>
      </p:pic>
      <p:sp>
        <p:nvSpPr>
          <p:cNvPr id="62" name="TextBox 61"/>
          <p:cNvSpPr txBox="1"/>
          <p:nvPr/>
        </p:nvSpPr>
        <p:spPr>
          <a:xfrm>
            <a:off x="8473853" y="5017020"/>
            <a:ext cx="1130538" cy="225880"/>
          </a:xfrm>
          <a:prstGeom prst="rect">
            <a:avLst/>
          </a:prstGeom>
          <a:noFill/>
        </p:spPr>
        <p:txBody>
          <a:bodyPr wrap="square" lIns="0" tIns="0" rIns="0" bIns="0" rtlCol="0">
            <a:spAutoFit/>
          </a:bodyPr>
          <a:lstStyle/>
          <a:p>
            <a:pPr algn="ctr" defTabSz="913900">
              <a:lnSpc>
                <a:spcPct val="90000"/>
              </a:lnSpc>
              <a:spcAft>
                <a:spcPts val="600"/>
              </a:spcAft>
              <a:defRPr/>
            </a:pPr>
            <a:r>
              <a:rPr lang="en-US" sz="1599" dirty="0">
                <a:solidFill>
                  <a:srgbClr val="4F4F4F"/>
                </a:solidFill>
                <a:latin typeface="Segoe UI"/>
                <a:cs typeface="Segoe UI" panose="020B0502040204020203" pitchFamily="34" charset="0"/>
              </a:rPr>
              <a:t>Holographic</a:t>
            </a:r>
          </a:p>
        </p:txBody>
      </p:sp>
    </p:spTree>
    <p:extLst>
      <p:ext uri="{BB962C8B-B14F-4D97-AF65-F5344CB8AC3E}">
        <p14:creationId xmlns:p14="http://schemas.microsoft.com/office/powerpoint/2010/main" val="2079533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42" presetClass="path" presetSubtype="0" decel="100000" fill="hold" nodeType="withEffect">
                                  <p:stCondLst>
                                    <p:cond delay="0"/>
                                  </p:stCondLst>
                                  <p:childTnLst>
                                    <p:animMotion origin="layout" path="M -0.03946 -0.00047 L 4.79167E-6 2.96296E-6 " pathEditMode="relative" rAng="0" ptsTypes="AA">
                                      <p:cBhvr>
                                        <p:cTn id="9" dur="600" fill="hold"/>
                                        <p:tgtEl>
                                          <p:spTgt spid="47"/>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10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42" presetClass="path" presetSubtype="0" decel="100000" fill="hold" nodeType="withEffect">
                                  <p:stCondLst>
                                    <p:cond delay="100"/>
                                  </p:stCondLst>
                                  <p:childTnLst>
                                    <p:animMotion origin="layout" path="M -0.03945 -0.00047 L -2.91667E-6 2.96296E-6 " pathEditMode="relative" rAng="0" ptsTypes="AA">
                                      <p:cBhvr>
                                        <p:cTn id="17" dur="600" fill="hold"/>
                                        <p:tgtEl>
                                          <p:spTgt spid="46"/>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2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42" presetClass="path" presetSubtype="0" decel="100000" fill="hold" nodeType="withEffect">
                                  <p:stCondLst>
                                    <p:cond delay="200"/>
                                  </p:stCondLst>
                                  <p:childTnLst>
                                    <p:animMotion origin="layout" path="M -0.03946 -0.00046 L 4.58333E-6 -2.96296E-6 " pathEditMode="relative" rAng="0" ptsTypes="AA">
                                      <p:cBhvr>
                                        <p:cTn id="25" dur="600" fill="hold"/>
                                        <p:tgtEl>
                                          <p:spTgt spid="48"/>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40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42" presetClass="path" presetSubtype="0" decel="100000" fill="hold" nodeType="withEffect">
                                  <p:stCondLst>
                                    <p:cond delay="400"/>
                                  </p:stCondLst>
                                  <p:childTnLst>
                                    <p:animMotion origin="layout" path="M -0.03945 -0.00046 L -4.375E-6 -3.33333E-6 " pathEditMode="relative" rAng="0" ptsTypes="AA">
                                      <p:cBhvr>
                                        <p:cTn id="33" dur="600" fill="hold"/>
                                        <p:tgtEl>
                                          <p:spTgt spid="45"/>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par>
                                <p:cTn id="37" presetID="10" presetClass="entr" presetSubtype="0" fill="hold" nodeType="withEffect">
                                  <p:stCondLst>
                                    <p:cond delay="5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42" presetClass="path" presetSubtype="0" decel="100000" fill="hold" nodeType="withEffect">
                                  <p:stCondLst>
                                    <p:cond delay="500"/>
                                  </p:stCondLst>
                                  <p:childTnLst>
                                    <p:animMotion origin="layout" path="M -0.03945 -0.00047 L -3.95833E-6 3.33333E-6 " pathEditMode="relative" rAng="0" ptsTypes="AA">
                                      <p:cBhvr>
                                        <p:cTn id="41" dur="600" fill="hold"/>
                                        <p:tgtEl>
                                          <p:spTgt spid="43"/>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6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42" presetClass="path" presetSubtype="0" decel="100000" fill="hold" nodeType="withEffect">
                                  <p:stCondLst>
                                    <p:cond delay="600"/>
                                  </p:stCondLst>
                                  <p:childTnLst>
                                    <p:animMotion origin="layout" path="M -0.03945 -0.00046 L -4.58333E-6 5.55112E-17 " pathEditMode="relative" rAng="0" ptsTypes="AA">
                                      <p:cBhvr>
                                        <p:cTn id="49" dur="600" fill="hold"/>
                                        <p:tgtEl>
                                          <p:spTgt spid="49"/>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70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42" presetClass="path" presetSubtype="0" decel="100000" fill="hold" nodeType="withEffect">
                                  <p:stCondLst>
                                    <p:cond delay="700"/>
                                  </p:stCondLst>
                                  <p:childTnLst>
                                    <p:animMotion origin="layout" path="M -0.03945 -0.00046 L -4.79167E-6 1.11111E-6 " pathEditMode="relative" rAng="0" ptsTypes="AA">
                                      <p:cBhvr>
                                        <p:cTn id="57" dur="600" fill="hold"/>
                                        <p:tgtEl>
                                          <p:spTgt spid="44"/>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par>
                                <p:cTn id="61" presetID="10" presetClass="entr" presetSubtype="0" fill="hold" nodeType="withEffect">
                                  <p:stCondLst>
                                    <p:cond delay="70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42" presetClass="path" presetSubtype="0" decel="30000" fill="hold" nodeType="withEffect">
                                  <p:stCondLst>
                                    <p:cond delay="500"/>
                                  </p:stCondLst>
                                  <p:childTnLst>
                                    <p:animMotion origin="layout" path="M -0.04909 0.00023 L 4.16667E-6 3.7037E-7 " pathEditMode="relative" rAng="0" ptsTypes="AA">
                                      <p:cBhvr>
                                        <p:cTn id="65" dur="600" fill="hold"/>
                                        <p:tgtEl>
                                          <p:spTgt spid="57"/>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childTnLst>
                                </p:cTn>
                              </p:par>
                              <p:par>
                                <p:cTn id="69" presetID="10" presetClass="entr" presetSubtype="0" fill="hold" nodeType="withEffect">
                                  <p:stCondLst>
                                    <p:cond delay="70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par>
                                <p:cTn id="72" presetID="42" presetClass="path" presetSubtype="0" decel="100000" fill="hold" nodeType="withEffect">
                                  <p:stCondLst>
                                    <p:cond delay="700"/>
                                  </p:stCondLst>
                                  <p:childTnLst>
                                    <p:animMotion origin="layout" path="M -0.03946 -0.00023 L 2.5E-6 -2.59259E-6 " pathEditMode="relative" rAng="0" ptsTypes="AA">
                                      <p:cBhvr>
                                        <p:cTn id="73" dur="600" fill="hold"/>
                                        <p:tgtEl>
                                          <p:spTgt spid="53"/>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par>
                                <p:cTn id="80" presetID="10" presetClass="entr" presetSubtype="0" fill="hold" nodeType="withEffect">
                                  <p:stCondLst>
                                    <p:cond delay="70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500"/>
                                        <p:tgtEl>
                                          <p:spTgt spid="58"/>
                                        </p:tgtEl>
                                      </p:cBhvr>
                                    </p:animEffect>
                                  </p:childTnLst>
                                </p:cTn>
                              </p:par>
                              <p:par>
                                <p:cTn id="83" presetID="42" presetClass="path" presetSubtype="0" decel="100000" fill="hold" nodeType="withEffect">
                                  <p:stCondLst>
                                    <p:cond delay="700"/>
                                  </p:stCondLst>
                                  <p:childTnLst>
                                    <p:animMotion origin="layout" path="M -0.03945 -0.00023 L 6.25E-7 2.22222E-6 " pathEditMode="relative" rAng="0" ptsTypes="AA">
                                      <p:cBhvr>
                                        <p:cTn id="84" dur="600" fill="hold"/>
                                        <p:tgtEl>
                                          <p:spTgt spid="58"/>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500"/>
                                        <p:tgtEl>
                                          <p:spTgt spid="51"/>
                                        </p:tgtEl>
                                      </p:cBhvr>
                                    </p:animEffect>
                                  </p:childTnLst>
                                </p:cTn>
                              </p:par>
                              <p:par>
                                <p:cTn id="88" presetID="10" presetClass="entr" presetSubtype="0" fill="hold" nodeType="withEffect">
                                  <p:stCondLst>
                                    <p:cond delay="700"/>
                                  </p:stCondLst>
                                  <p:childTnLst>
                                    <p:set>
                                      <p:cBhvr>
                                        <p:cTn id="89" dur="1" fill="hold">
                                          <p:stCondLst>
                                            <p:cond delay="0"/>
                                          </p:stCondLst>
                                        </p:cTn>
                                        <p:tgtEl>
                                          <p:spTgt spid="61"/>
                                        </p:tgtEl>
                                        <p:attrNameLst>
                                          <p:attrName>style.visibility</p:attrName>
                                        </p:attrNameLst>
                                      </p:cBhvr>
                                      <p:to>
                                        <p:strVal val="visible"/>
                                      </p:to>
                                    </p:set>
                                    <p:animEffect transition="in" filter="fade">
                                      <p:cBhvr>
                                        <p:cTn id="90" dur="500"/>
                                        <p:tgtEl>
                                          <p:spTgt spid="61"/>
                                        </p:tgtEl>
                                      </p:cBhvr>
                                    </p:animEffect>
                                  </p:childTnLst>
                                </p:cTn>
                              </p:par>
                              <p:par>
                                <p:cTn id="91" presetID="42" presetClass="path" presetSubtype="0" decel="100000" fill="hold" nodeType="withEffect">
                                  <p:stCondLst>
                                    <p:cond delay="700"/>
                                  </p:stCondLst>
                                  <p:childTnLst>
                                    <p:animMotion origin="layout" path="M -0.03946 -0.00023 L 2.5E-6 -2.59259E-6 " pathEditMode="relative" rAng="0" ptsTypes="AA">
                                      <p:cBhvr>
                                        <p:cTn id="92" dur="600" fill="hold"/>
                                        <p:tgtEl>
                                          <p:spTgt spid="61"/>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50" grpId="0"/>
      <p:bldP spid="51" grpId="0"/>
      <p:bldP spid="52"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ANGLE Device Support</a:t>
            </a:r>
          </a:p>
        </p:txBody>
      </p:sp>
      <p:graphicFrame>
        <p:nvGraphicFramePr>
          <p:cNvPr id="6" name="Table 5"/>
          <p:cNvGraphicFramePr>
            <a:graphicFrameLocks noGrp="1"/>
          </p:cNvGraphicFramePr>
          <p:nvPr>
            <p:extLst>
              <p:ext uri="{D42A27DB-BD31-4B8C-83A1-F6EECF244321}">
                <p14:modId xmlns:p14="http://schemas.microsoft.com/office/powerpoint/2010/main" val="3089228446"/>
              </p:ext>
            </p:extLst>
          </p:nvPr>
        </p:nvGraphicFramePr>
        <p:xfrm>
          <a:off x="503237" y="1211263"/>
          <a:ext cx="11277600" cy="4343398"/>
        </p:xfrm>
        <a:graphic>
          <a:graphicData uri="http://schemas.openxmlformats.org/drawingml/2006/table">
            <a:tbl>
              <a:tblPr firstRow="1" bandRow="1">
                <a:tableStyleId>{793D81CF-94F2-401A-BA57-92F5A7B2D0C5}</a:tableStyleId>
              </a:tblPr>
              <a:tblGrid>
                <a:gridCol w="3759197">
                  <a:extLst>
                    <a:ext uri="{9D8B030D-6E8A-4147-A177-3AD203B41FA5}">
                      <a16:colId xmlns:a16="http://schemas.microsoft.com/office/drawing/2014/main" val="20000"/>
                    </a:ext>
                  </a:extLst>
                </a:gridCol>
                <a:gridCol w="3749320">
                  <a:extLst>
                    <a:ext uri="{9D8B030D-6E8A-4147-A177-3AD203B41FA5}">
                      <a16:colId xmlns:a16="http://schemas.microsoft.com/office/drawing/2014/main" val="20001"/>
                    </a:ext>
                  </a:extLst>
                </a:gridCol>
                <a:gridCol w="3769083">
                  <a:extLst>
                    <a:ext uri="{9D8B030D-6E8A-4147-A177-3AD203B41FA5}">
                      <a16:colId xmlns:a16="http://schemas.microsoft.com/office/drawing/2014/main" val="20002"/>
                    </a:ext>
                  </a:extLst>
                </a:gridCol>
              </a:tblGrid>
              <a:tr h="1229317">
                <a:tc>
                  <a:txBody>
                    <a:bodyPr/>
                    <a:lstStyle/>
                    <a:p>
                      <a:r>
                        <a:rPr lang="en-US" sz="1600" dirty="0">
                          <a:gradFill>
                            <a:gsLst>
                              <a:gs pos="5310">
                                <a:srgbClr val="FFFFFF"/>
                              </a:gs>
                              <a:gs pos="21239">
                                <a:srgbClr val="FFFFFF"/>
                              </a:gs>
                            </a:gsLst>
                            <a:lin ang="5400000" scaled="0"/>
                          </a:gradFill>
                          <a:latin typeface="+mn-lt"/>
                        </a:rPr>
                        <a:t>Hardware Feature Level</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Device</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OpenGL ES Support</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848511">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11_1, 11_0,</a:t>
                      </a:r>
                      <a:r>
                        <a:rPr lang="en-US" sz="1400" baseline="0" dirty="0">
                          <a:gradFill>
                            <a:gsLst>
                              <a:gs pos="66981">
                                <a:schemeClr val="tx1">
                                  <a:lumMod val="75000"/>
                                  <a:lumOff val="25000"/>
                                </a:schemeClr>
                              </a:gs>
                              <a:gs pos="0">
                                <a:schemeClr val="tx1">
                                  <a:lumMod val="75000"/>
                                  <a:lumOff val="25000"/>
                                </a:schemeClr>
                              </a:gs>
                            </a:gsLst>
                            <a:lin ang="5400000" scaled="0"/>
                          </a:gradFill>
                        </a:rPr>
                        <a:t> 10_1, 10_0</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Modern</a:t>
                      </a:r>
                      <a:r>
                        <a:rPr lang="en-US" sz="1400" baseline="0" dirty="0">
                          <a:gradFill>
                            <a:gsLst>
                              <a:gs pos="66981">
                                <a:schemeClr val="tx1">
                                  <a:lumMod val="75000"/>
                                  <a:lumOff val="25000"/>
                                </a:schemeClr>
                              </a:gs>
                              <a:gs pos="0">
                                <a:schemeClr val="tx1">
                                  <a:lumMod val="75000"/>
                                  <a:lumOff val="25000"/>
                                </a:schemeClr>
                              </a:gs>
                            </a:gsLst>
                            <a:lin ang="5400000" scaled="0"/>
                          </a:gradFill>
                        </a:rPr>
                        <a:t> Desktop PCs</a:t>
                      </a:r>
                    </a:p>
                    <a:p>
                      <a:r>
                        <a:rPr lang="en-US" sz="1400" baseline="0" dirty="0">
                          <a:gradFill>
                            <a:gsLst>
                              <a:gs pos="66981">
                                <a:schemeClr val="tx1">
                                  <a:lumMod val="75000"/>
                                  <a:lumOff val="25000"/>
                                </a:schemeClr>
                              </a:gs>
                              <a:gs pos="0">
                                <a:schemeClr val="tx1">
                                  <a:lumMod val="75000"/>
                                  <a:lumOff val="25000"/>
                                </a:schemeClr>
                              </a:gs>
                            </a:gsLst>
                            <a:lin ang="5400000" scaled="0"/>
                          </a:gradFill>
                        </a:rPr>
                        <a:t>Surface Pros</a:t>
                      </a:r>
                    </a:p>
                    <a:p>
                      <a:r>
                        <a:rPr lang="en-US" sz="1400" baseline="0" dirty="0">
                          <a:gradFill>
                            <a:gsLst>
                              <a:gs pos="66981">
                                <a:schemeClr val="tx1">
                                  <a:lumMod val="75000"/>
                                  <a:lumOff val="25000"/>
                                </a:schemeClr>
                              </a:gs>
                              <a:gs pos="0">
                                <a:schemeClr val="tx1">
                                  <a:lumMod val="75000"/>
                                  <a:lumOff val="25000"/>
                                </a:schemeClr>
                              </a:gs>
                            </a:gsLst>
                            <a:lin ang="5400000" scaled="0"/>
                          </a:gradFill>
                        </a:rPr>
                        <a:t>Lumia 950, 950XL</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p>
                      <a:r>
                        <a:rPr lang="en-US" sz="1400">
                          <a:gradFill>
                            <a:gsLst>
                              <a:gs pos="66981">
                                <a:schemeClr val="tx1">
                                  <a:lumMod val="75000"/>
                                  <a:lumOff val="25000"/>
                                </a:schemeClr>
                              </a:gs>
                              <a:gs pos="0">
                                <a:schemeClr val="tx1">
                                  <a:lumMod val="75000"/>
                                  <a:lumOff val="25000"/>
                                </a:schemeClr>
                              </a:gs>
                            </a:gsLst>
                            <a:lin ang="5400000" scaled="0"/>
                          </a:gradFill>
                        </a:rPr>
                        <a:t>Most </a:t>
                      </a:r>
                      <a:r>
                        <a:rPr lang="en-US" sz="1400" dirty="0">
                          <a:gradFill>
                            <a:gsLst>
                              <a:gs pos="66981">
                                <a:schemeClr val="tx1">
                                  <a:lumMod val="75000"/>
                                  <a:lumOff val="25000"/>
                                </a:schemeClr>
                              </a:gs>
                              <a:gs pos="0">
                                <a:schemeClr val="tx1">
                                  <a:lumMod val="75000"/>
                                  <a:lumOff val="25000"/>
                                </a:schemeClr>
                              </a:gs>
                            </a:gsLst>
                            <a:lin ang="5400000" scaled="0"/>
                          </a:gradFill>
                        </a:rPr>
                        <a:t>of OpenGL ES 3.0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9_3</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Windows Phones</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2"/>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9_2,</a:t>
                      </a:r>
                      <a:r>
                        <a:rPr lang="en-US" sz="1400" baseline="0" dirty="0">
                          <a:gradFill>
                            <a:gsLst>
                              <a:gs pos="66981">
                                <a:schemeClr val="tx1">
                                  <a:lumMod val="75000"/>
                                  <a:lumOff val="25000"/>
                                </a:schemeClr>
                              </a:gs>
                              <a:gs pos="0">
                                <a:schemeClr val="tx1">
                                  <a:lumMod val="75000"/>
                                  <a:lumOff val="25000"/>
                                </a:schemeClr>
                              </a:gs>
                            </a:gsLst>
                            <a:lin ang="5400000" scaled="0"/>
                          </a:gradFill>
                        </a:rPr>
                        <a:t> 9_1</a:t>
                      </a:r>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Surface RT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3"/>
                  </a:ext>
                </a:extLst>
              </a:tr>
              <a:tr h="755190">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None</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Raspberry Pi 2</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gradFill>
                            <a:gsLst>
                              <a:gs pos="66981">
                                <a:schemeClr val="tx1">
                                  <a:lumMod val="75000"/>
                                  <a:lumOff val="25000"/>
                                </a:schemeClr>
                              </a:gs>
                              <a:gs pos="0">
                                <a:schemeClr val="tx1">
                                  <a:lumMod val="75000"/>
                                  <a:lumOff val="25000"/>
                                </a:schemeClr>
                              </a:gs>
                            </a:gsLst>
                            <a:lin ang="5400000" scaled="0"/>
                          </a:gradFill>
                        </a:rPr>
                        <a:t>OpenGL ES 2.0 (WARP)</a:t>
                      </a:r>
                    </a:p>
                    <a:p>
                      <a:endParaRPr lang="en-US" sz="1400" dirty="0">
                        <a:gradFill>
                          <a:gsLst>
                            <a:gs pos="66981">
                              <a:schemeClr val="tx1">
                                <a:lumMod val="75000"/>
                                <a:lumOff val="25000"/>
                              </a:schemeClr>
                            </a:gs>
                            <a:gs pos="0">
                              <a:schemeClr val="tx1">
                                <a:lumMod val="75000"/>
                                <a:lumOff val="25000"/>
                              </a:schemeClr>
                            </a:gs>
                          </a:gsLst>
                          <a:lin ang="5400000" scaled="0"/>
                        </a:gradFill>
                      </a:endParaRP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a16="http://schemas.microsoft.com/office/drawing/2014/main" val="10004"/>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gradFill>
                <a:gsLst>
                  <a:gs pos="87611">
                    <a:schemeClr val="tx1"/>
                  </a:gs>
                  <a:gs pos="58000">
                    <a:schemeClr val="tx1"/>
                  </a:gs>
                </a:gsLst>
                <a:lin ang="5400000" scaled="0"/>
              </a:gradFill>
              <a:latin typeface="+mn-lt"/>
              <a:ea typeface="+mj-ea"/>
              <a:cs typeface="+mj-cs"/>
            </a:endParaRPr>
          </a:p>
        </p:txBody>
      </p:sp>
    </p:spTree>
    <p:extLst>
      <p:ext uri="{BB962C8B-B14F-4D97-AF65-F5344CB8AC3E}">
        <p14:creationId xmlns:p14="http://schemas.microsoft.com/office/powerpoint/2010/main" val="35339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ANGLE</a:t>
            </a:r>
          </a:p>
        </p:txBody>
      </p:sp>
      <p:sp>
        <p:nvSpPr>
          <p:cNvPr id="6" name="Text Placeholder 5"/>
          <p:cNvSpPr>
            <a:spLocks noGrp="1"/>
          </p:cNvSpPr>
          <p:nvPr>
            <p:ph type="body" sz="quarter" idx="10"/>
          </p:nvPr>
        </p:nvSpPr>
        <p:spPr>
          <a:xfrm>
            <a:off x="274638" y="1212850"/>
            <a:ext cx="11887200" cy="5139869"/>
          </a:xfrm>
        </p:spPr>
        <p:txBody>
          <a:bodyPr/>
          <a:lstStyle/>
          <a:p>
            <a:pPr lvl="1"/>
            <a:r>
              <a:rPr lang="en-US" dirty="0"/>
              <a:t>ANGLE fully supports these C++ app types:</a:t>
            </a:r>
          </a:p>
          <a:p>
            <a:pPr marL="342900" lvl="1" indent="-342900">
              <a:buFont typeface="Arial" panose="020B0604020202020204" pitchFamily="34" charset="0"/>
              <a:buChar char="•"/>
            </a:pPr>
            <a:r>
              <a:rPr lang="en-US" dirty="0"/>
              <a:t>Universal Windows Apps (Windows 10) UWP</a:t>
            </a:r>
          </a:p>
          <a:p>
            <a:pPr marL="342900" lvl="1" indent="-342900">
              <a:buFont typeface="Arial" panose="020B0604020202020204" pitchFamily="34" charset="0"/>
              <a:buChar char="•"/>
            </a:pPr>
            <a:r>
              <a:rPr lang="en-US" dirty="0"/>
              <a:t>Windows 8.1 and Windows Phone 8.1 apps</a:t>
            </a:r>
          </a:p>
          <a:p>
            <a:pPr marL="342900" lvl="1" indent="-342900">
              <a:buFont typeface="Arial" panose="020B0604020202020204" pitchFamily="34" charset="0"/>
              <a:buChar char="•"/>
            </a:pPr>
            <a:r>
              <a:rPr lang="en-US" dirty="0"/>
              <a:t>Windows desktop applications</a:t>
            </a:r>
          </a:p>
          <a:p>
            <a:endParaRPr lang="en-US" sz="2000" dirty="0"/>
          </a:p>
          <a:p>
            <a:pPr lvl="1"/>
            <a:r>
              <a:rPr lang="en-US" dirty="0"/>
              <a:t>ANGLE provides templates for Visual Studio 2013 and 2015 that work as starting points for porting your game.</a:t>
            </a:r>
          </a:p>
          <a:p>
            <a:endParaRPr lang="en-US" sz="2000" dirty="0"/>
          </a:p>
          <a:p>
            <a:pPr lvl="1"/>
            <a:r>
              <a:rPr lang="en-US" dirty="0"/>
              <a:t>Code your application to the </a:t>
            </a:r>
            <a:r>
              <a:rPr lang="en-US" dirty="0" err="1"/>
              <a:t>Khronos</a:t>
            </a:r>
            <a:r>
              <a:rPr lang="en-US" dirty="0"/>
              <a:t> </a:t>
            </a:r>
            <a:r>
              <a:rPr lang="en-US" dirty="0">
                <a:hlinkClick r:id="rId3"/>
              </a:rPr>
              <a:t>OpenGL ES 2.0</a:t>
            </a:r>
            <a:r>
              <a:rPr lang="en-US" dirty="0"/>
              <a:t> and </a:t>
            </a:r>
            <a:r>
              <a:rPr lang="en-US" dirty="0">
                <a:hlinkClick r:id="rId4"/>
              </a:rPr>
              <a:t>EGL 1.4</a:t>
            </a:r>
            <a:r>
              <a:rPr lang="en-US" dirty="0"/>
              <a:t> APIs.</a:t>
            </a:r>
          </a:p>
          <a:p>
            <a:pPr lvl="1"/>
            <a:endParaRPr lang="en-US" dirty="0"/>
          </a:p>
          <a:p>
            <a:pPr lvl="1"/>
            <a:r>
              <a:rPr lang="en-US" dirty="0"/>
              <a:t>Known Issues: </a:t>
            </a:r>
            <a:r>
              <a:rPr lang="en-US" dirty="0">
                <a:hlinkClick r:id="rId5"/>
              </a:rPr>
              <a:t>https://github.com/MSOpenTech/angle/wiki/Known-Issues</a:t>
            </a: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765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ANGLE Lab Exercises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2073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Create a new ANGLE project using a Visual Studio Template</a:t>
            </a:r>
          </a:p>
        </p:txBody>
      </p:sp>
      <p:sp>
        <p:nvSpPr>
          <p:cNvPr id="17" name="Rectangle 16"/>
          <p:cNvSpPr/>
          <p:nvPr/>
        </p:nvSpPr>
        <p:spPr bwMode="auto">
          <a:xfrm>
            <a:off x="805138" y="2068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8" name="Rectangle 17"/>
          <p:cNvSpPr/>
          <p:nvPr/>
        </p:nvSpPr>
        <p:spPr bwMode="auto">
          <a:xfrm>
            <a:off x="1968859" y="2835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Integrate your game code with ANGLE</a:t>
            </a:r>
          </a:p>
        </p:txBody>
      </p:sp>
      <p:sp>
        <p:nvSpPr>
          <p:cNvPr id="19" name="Rectangle 18"/>
          <p:cNvSpPr/>
          <p:nvPr/>
        </p:nvSpPr>
        <p:spPr bwMode="auto">
          <a:xfrm>
            <a:off x="808037" y="2830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20" name="Rectangle 19"/>
          <p:cNvSpPr/>
          <p:nvPr/>
        </p:nvSpPr>
        <p:spPr bwMode="auto">
          <a:xfrm>
            <a:off x="1968859" y="3597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Handle window resizing</a:t>
            </a:r>
          </a:p>
        </p:txBody>
      </p:sp>
      <p:sp>
        <p:nvSpPr>
          <p:cNvPr id="21" name="Rectangle 20"/>
          <p:cNvSpPr/>
          <p:nvPr/>
        </p:nvSpPr>
        <p:spPr bwMode="auto">
          <a:xfrm>
            <a:off x="808037" y="3592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
        <p:nvSpPr>
          <p:cNvPr id="22" name="Rectangle 21"/>
          <p:cNvSpPr/>
          <p:nvPr/>
        </p:nvSpPr>
        <p:spPr bwMode="auto">
          <a:xfrm>
            <a:off x="1968859" y="4359319"/>
            <a:ext cx="9586277" cy="6619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dirty="0"/>
              <a:t>Add touch and keyboard events to your app</a:t>
            </a:r>
          </a:p>
        </p:txBody>
      </p:sp>
      <p:sp>
        <p:nvSpPr>
          <p:cNvPr id="23" name="Rectangle 22"/>
          <p:cNvSpPr/>
          <p:nvPr/>
        </p:nvSpPr>
        <p:spPr bwMode="auto">
          <a:xfrm>
            <a:off x="808037" y="4354905"/>
            <a:ext cx="795309" cy="666357"/>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4</a:t>
            </a:r>
          </a:p>
        </p:txBody>
      </p:sp>
    </p:spTree>
    <p:extLst>
      <p:ext uri="{BB962C8B-B14F-4D97-AF65-F5344CB8AC3E}">
        <p14:creationId xmlns:p14="http://schemas.microsoft.com/office/powerpoint/2010/main" val="3483417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www.w3.org/XML/1998/namespace"/>
    <ds:schemaRef ds:uri="http://purl.org/dc/dcmitype/"/>
  </ds:schemaRefs>
</ds:datastoreItem>
</file>

<file path=customXml/itemProps2.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222</TotalTime>
  <Words>1989</Words>
  <Application>Microsoft Office PowerPoint</Application>
  <PresentationFormat>Custom</PresentationFormat>
  <Paragraphs>254</Paragraphs>
  <Slides>23</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Calibri</vt:lpstr>
      <vt:lpstr>Consolas</vt:lpstr>
      <vt:lpstr>Segoe</vt:lpstr>
      <vt:lpstr>Segoe UI</vt:lpstr>
      <vt:lpstr>Segoe UI Light</vt:lpstr>
      <vt:lpstr>Segoe UI Semibold</vt:lpstr>
      <vt:lpstr>Wingdings</vt:lpstr>
      <vt:lpstr>5-30721_Build_2016_Template_Light</vt:lpstr>
      <vt:lpstr>5-30721_Build_2016_Template_Dark</vt:lpstr>
      <vt:lpstr>PowerPoint Presentation</vt:lpstr>
      <vt:lpstr>Porting your OpenGL ES 2.0 Game to Windows 10 using ANGLE</vt:lpstr>
      <vt:lpstr>Background</vt:lpstr>
      <vt:lpstr>ANGLE</vt:lpstr>
      <vt:lpstr>Architecture</vt:lpstr>
      <vt:lpstr>Windows on a full range of devices…</vt:lpstr>
      <vt:lpstr>ANGLE Device Support</vt:lpstr>
      <vt:lpstr>ANGLE</vt:lpstr>
      <vt:lpstr>ANGLE Lab Exercises</vt:lpstr>
      <vt:lpstr>ANGLE Lab Exercises (Optional)</vt:lpstr>
      <vt:lpstr>Lab</vt:lpstr>
      <vt:lpstr>Lab</vt:lpstr>
      <vt:lpstr>ANGLE Lab Exercises</vt:lpstr>
      <vt:lpstr>ANGLE Lab Exercises</vt:lpstr>
      <vt:lpstr>ANGLE Lab Exercises</vt:lpstr>
      <vt:lpstr>ANGLE Lab Exercises</vt:lpstr>
      <vt:lpstr>ANGLE Lab Exercises (Optional)</vt:lpstr>
      <vt:lpstr>For more information:</vt:lpstr>
      <vt:lpstr>Related session</vt:lpstr>
      <vt:lpstr>Build Game Labs</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Dale Stammen</dc:creator>
  <cp:keywords>Microsoft Build 2016</cp:keywords>
  <dc:description>Template: Mitchell Derrey, Silver Fox Productions
Formatting: 
Audience Type:</dc:description>
  <cp:lastModifiedBy>Dale Stammen</cp:lastModifiedBy>
  <cp:revision>27</cp:revision>
  <dcterms:created xsi:type="dcterms:W3CDTF">2016-03-11T19:39:57Z</dcterms:created>
  <dcterms:modified xsi:type="dcterms:W3CDTF">2016-03-30T00:35:23Z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