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0"/>
  </p:notesMasterIdLst>
  <p:handoutMasterIdLst>
    <p:handoutMasterId r:id="rId31"/>
  </p:handoutMasterIdLst>
  <p:sldIdLst>
    <p:sldId id="1444" r:id="rId6"/>
    <p:sldId id="1367" r:id="rId7"/>
    <p:sldId id="1468" r:id="rId8"/>
    <p:sldId id="1483" r:id="rId9"/>
    <p:sldId id="1455" r:id="rId10"/>
    <p:sldId id="1467" r:id="rId11"/>
    <p:sldId id="1451" r:id="rId12"/>
    <p:sldId id="1457" r:id="rId13"/>
    <p:sldId id="1456" r:id="rId14"/>
    <p:sldId id="1459" r:id="rId15"/>
    <p:sldId id="1470" r:id="rId16"/>
    <p:sldId id="1479" r:id="rId17"/>
    <p:sldId id="1481" r:id="rId18"/>
    <p:sldId id="1473" r:id="rId19"/>
    <p:sldId id="1480" r:id="rId20"/>
    <p:sldId id="1474" r:id="rId21"/>
    <p:sldId id="1475" r:id="rId22"/>
    <p:sldId id="1476" r:id="rId23"/>
    <p:sldId id="1477" r:id="rId24"/>
    <p:sldId id="1462" r:id="rId25"/>
    <p:sldId id="1482" r:id="rId26"/>
    <p:sldId id="1472" r:id="rId27"/>
    <p:sldId id="1464" r:id="rId28"/>
    <p:sldId id="1466"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3001" autoAdjust="0"/>
  </p:normalViewPr>
  <p:slideViewPr>
    <p:cSldViewPr>
      <p:cViewPr varScale="1">
        <p:scale>
          <a:sx n="85" d="100"/>
          <a:sy n="85" d="100"/>
        </p:scale>
        <p:origin x="422" y="6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3/31/2016 4:24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3/31/2016 4:24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1689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40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3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47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70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3/31/2016 4:24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4371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3/31/2016 4:24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52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aka.ms/angle-ex1" TargetMode="External"/><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aka.ms/angle-ex2"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aka.ms/angle-ex3"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aka.ms/angle-ex4"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hyperlink" Target="http://aka.ms/angle-ex7" TargetMode="External"/><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SOpenTech/angle/issue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359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354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3" name="Rectangle 22"/>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4" name="Rectangle 23"/>
          <p:cNvSpPr/>
          <p:nvPr/>
        </p:nvSpPr>
        <p:spPr bwMode="auto">
          <a:xfrm>
            <a:off x="1965960"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5" name="Rectangle 24"/>
          <p:cNvSpPr/>
          <p:nvPr/>
        </p:nvSpPr>
        <p:spPr bwMode="auto">
          <a:xfrm>
            <a:off x="805138"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
        <p:nvSpPr>
          <p:cNvPr id="26" name="Rectangle 25"/>
          <p:cNvSpPr/>
          <p:nvPr/>
        </p:nvSpPr>
        <p:spPr bwMode="auto">
          <a:xfrm>
            <a:off x="1965960"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30525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506201" cy="1292662"/>
          </a:xfrm>
        </p:spPr>
        <p:txBody>
          <a:bodyPr/>
          <a:lstStyle/>
          <a:p>
            <a:pPr marL="0" indent="0">
              <a:buNone/>
            </a:pPr>
            <a:r>
              <a:rPr lang="en-US" sz="3600" dirty="0"/>
              <a:t>http://aka.ms/angle-hol</a:t>
            </a:r>
          </a:p>
          <a:p>
            <a:pPr marL="0" indent="0">
              <a:buNone/>
            </a:pPr>
            <a:r>
              <a:rPr lang="en-US" sz="3600" dirty="0"/>
              <a:t>CodeLabs-GameDev-3-ANGLE\</a:t>
            </a:r>
            <a:r>
              <a:rPr lang="en-US" sz="3600" dirty="0" err="1"/>
              <a:t>ANGLE.shortcut</a:t>
            </a:r>
            <a:endParaRPr lang="en-US" sz="3600" dirty="0"/>
          </a:p>
        </p:txBody>
      </p:sp>
    </p:spTree>
    <p:extLst>
      <p:ext uri="{BB962C8B-B14F-4D97-AF65-F5344CB8AC3E}">
        <p14:creationId xmlns:p14="http://schemas.microsoft.com/office/powerpoint/2010/main" val="23904182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4419598" cy="917575"/>
          </a:xfrm>
        </p:spPr>
        <p:txBody>
          <a:bodyPr/>
          <a:lstStyle/>
          <a:p>
            <a:r>
              <a:rPr lang="en-US" dirty="0"/>
              <a:t>Breakout</a:t>
            </a:r>
          </a:p>
        </p:txBody>
      </p:sp>
      <p:sp>
        <p:nvSpPr>
          <p:cNvPr id="3" name="Text Placeholder 2"/>
          <p:cNvSpPr>
            <a:spLocks noGrp="1"/>
          </p:cNvSpPr>
          <p:nvPr>
            <p:ph type="body" sz="quarter" idx="10"/>
          </p:nvPr>
        </p:nvSpPr>
        <p:spPr>
          <a:xfrm>
            <a:off x="274639" y="1287462"/>
            <a:ext cx="4952999" cy="627864"/>
          </a:xfrm>
        </p:spPr>
        <p:txBody>
          <a:bodyPr/>
          <a:lstStyle/>
          <a:p>
            <a:r>
              <a:rPr lang="en-US" sz="3200" dirty="0"/>
              <a:t>   </a:t>
            </a:r>
          </a:p>
        </p:txBody>
      </p:sp>
      <p:pic>
        <p:nvPicPr>
          <p:cNvPr id="4" name="Picture 3"/>
          <p:cNvPicPr>
            <a:picLocks noChangeAspect="1"/>
          </p:cNvPicPr>
          <p:nvPr/>
        </p:nvPicPr>
        <p:blipFill>
          <a:blip r:embed="rId2"/>
          <a:stretch>
            <a:fillRect/>
          </a:stretch>
        </p:blipFill>
        <p:spPr>
          <a:xfrm>
            <a:off x="2103437" y="1058862"/>
            <a:ext cx="8001000" cy="5664708"/>
          </a:xfrm>
          <a:prstGeom prst="rect">
            <a:avLst/>
          </a:prstGeom>
        </p:spPr>
      </p:pic>
    </p:spTree>
    <p:extLst>
      <p:ext uri="{BB962C8B-B14F-4D97-AF65-F5344CB8AC3E}">
        <p14:creationId xmlns:p14="http://schemas.microsoft.com/office/powerpoint/2010/main" val="41289960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endParaRPr lang="en-US" dirty="0"/>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3" name="Rectangle 2"/>
          <p:cNvSpPr/>
          <p:nvPr/>
        </p:nvSpPr>
        <p:spPr>
          <a:xfrm>
            <a:off x="1965960" y="3266431"/>
            <a:ext cx="9586277" cy="1477328"/>
          </a:xfrm>
          <a:prstGeom prst="rect">
            <a:avLst/>
          </a:prstGeom>
        </p:spPr>
        <p:txBody>
          <a:bodyPr wrap="square">
            <a:spAutoFit/>
          </a:bodyPr>
          <a:lstStyle/>
          <a:p>
            <a:r>
              <a:rPr lang="en-US" sz="2400" b="1" dirty="0">
                <a:hlinkClick r:id="rId3"/>
              </a:rPr>
              <a:t>http://aka.ms/angle-ex1</a:t>
            </a:r>
            <a:endParaRPr lang="en-US" sz="2400" b="1" dirty="0"/>
          </a:p>
          <a:p>
            <a:endParaRPr lang="en-US" sz="2400" b="1" dirty="0"/>
          </a:p>
          <a:p>
            <a:r>
              <a:rPr lang="en-US" sz="2400" dirty="0"/>
              <a:t>CodeLabs-GameDev-3-ANGLE\Source\Ex1\Ex1.shortcut</a:t>
            </a:r>
          </a:p>
          <a:p>
            <a:endParaRPr lang="en-US" dirty="0"/>
          </a:p>
        </p:txBody>
      </p:sp>
    </p:spTree>
    <p:extLst>
      <p:ext uri="{BB962C8B-B14F-4D97-AF65-F5344CB8AC3E}">
        <p14:creationId xmlns:p14="http://schemas.microsoft.com/office/powerpoint/2010/main" val="1721361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4419598" cy="917575"/>
          </a:xfrm>
        </p:spPr>
        <p:txBody>
          <a:bodyPr/>
          <a:lstStyle/>
          <a:p>
            <a:r>
              <a:rPr lang="en-US" dirty="0"/>
              <a:t>ANGLE Project</a:t>
            </a:r>
          </a:p>
        </p:txBody>
      </p:sp>
      <p:sp>
        <p:nvSpPr>
          <p:cNvPr id="3" name="Text Placeholder 2"/>
          <p:cNvSpPr>
            <a:spLocks noGrp="1"/>
          </p:cNvSpPr>
          <p:nvPr>
            <p:ph type="body" sz="quarter" idx="10"/>
          </p:nvPr>
        </p:nvSpPr>
        <p:spPr>
          <a:xfrm>
            <a:off x="274639" y="1287462"/>
            <a:ext cx="4952999" cy="3877985"/>
          </a:xfrm>
        </p:spPr>
        <p:txBody>
          <a:bodyPr/>
          <a:lstStyle/>
          <a:p>
            <a:r>
              <a:rPr lang="en-US" sz="3200" dirty="0" err="1"/>
              <a:t>App.xaml</a:t>
            </a:r>
            <a:endParaRPr lang="en-US" sz="3200" dirty="0"/>
          </a:p>
          <a:p>
            <a:endParaRPr lang="en-US" sz="3200" dirty="0"/>
          </a:p>
          <a:p>
            <a:r>
              <a:rPr lang="en-US" sz="3200" dirty="0" err="1"/>
              <a:t>OpenGLESPage</a:t>
            </a:r>
            <a:endParaRPr lang="en-US" sz="3200" dirty="0"/>
          </a:p>
          <a:p>
            <a:endParaRPr lang="en-US" sz="3200" dirty="0"/>
          </a:p>
          <a:p>
            <a:r>
              <a:rPr lang="en-US" sz="3200" dirty="0"/>
              <a:t>OpenGLES.cpp</a:t>
            </a:r>
          </a:p>
          <a:p>
            <a:endParaRPr lang="en-US" sz="3200" dirty="0"/>
          </a:p>
          <a:p>
            <a:r>
              <a:rPr lang="en-US" sz="3200" dirty="0"/>
              <a:t>SimpleRenderer.cpp</a:t>
            </a:r>
          </a:p>
        </p:txBody>
      </p:sp>
      <p:pic>
        <p:nvPicPr>
          <p:cNvPr id="5" name="Picture 4"/>
          <p:cNvPicPr>
            <a:picLocks noChangeAspect="1"/>
          </p:cNvPicPr>
          <p:nvPr/>
        </p:nvPicPr>
        <p:blipFill>
          <a:blip r:embed="rId2"/>
          <a:stretch>
            <a:fillRect/>
          </a:stretch>
        </p:blipFill>
        <p:spPr>
          <a:xfrm>
            <a:off x="5684837" y="373062"/>
            <a:ext cx="5305425" cy="6057900"/>
          </a:xfrm>
          <a:prstGeom prst="rect">
            <a:avLst/>
          </a:prstGeom>
        </p:spPr>
      </p:pic>
    </p:spTree>
    <p:extLst>
      <p:ext uri="{BB962C8B-B14F-4D97-AF65-F5344CB8AC3E}">
        <p14:creationId xmlns:p14="http://schemas.microsoft.com/office/powerpoint/2010/main" val="3623784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18" name="Rectangle 17"/>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3" name="Rectangle 2"/>
          <p:cNvSpPr/>
          <p:nvPr/>
        </p:nvSpPr>
        <p:spPr>
          <a:xfrm>
            <a:off x="1968859" y="3266431"/>
            <a:ext cx="7968667" cy="1200329"/>
          </a:xfrm>
          <a:prstGeom prst="rect">
            <a:avLst/>
          </a:prstGeom>
        </p:spPr>
        <p:txBody>
          <a:bodyPr wrap="square">
            <a:spAutoFit/>
          </a:bodyPr>
          <a:lstStyle/>
          <a:p>
            <a:r>
              <a:rPr lang="en-US" sz="2400" b="1" dirty="0">
                <a:hlinkClick r:id="rId3"/>
              </a:rPr>
              <a:t>http://aka.ms/angle-ex2</a:t>
            </a:r>
            <a:endParaRPr lang="en-US" sz="2400" b="1" dirty="0"/>
          </a:p>
          <a:p>
            <a:endParaRPr lang="en-US" sz="2400" b="1" dirty="0"/>
          </a:p>
          <a:p>
            <a:r>
              <a:rPr lang="en-US" sz="2400" dirty="0"/>
              <a:t>CodeLabs-GameDev-3-ANGLE\Source\Ex2\Ex2.shortcut</a:t>
            </a:r>
          </a:p>
        </p:txBody>
      </p:sp>
    </p:spTree>
    <p:extLst>
      <p:ext uri="{BB962C8B-B14F-4D97-AF65-F5344CB8AC3E}">
        <p14:creationId xmlns:p14="http://schemas.microsoft.com/office/powerpoint/2010/main" val="50832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1764" y="1551180"/>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0" name="Rectangle 19"/>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3" name="Rectangle 2"/>
          <p:cNvSpPr/>
          <p:nvPr/>
        </p:nvSpPr>
        <p:spPr>
          <a:xfrm>
            <a:off x="1968859" y="3266431"/>
            <a:ext cx="9507178" cy="1200329"/>
          </a:xfrm>
          <a:prstGeom prst="rect">
            <a:avLst/>
          </a:prstGeom>
        </p:spPr>
        <p:txBody>
          <a:bodyPr wrap="square">
            <a:spAutoFit/>
          </a:bodyPr>
          <a:lstStyle/>
          <a:p>
            <a:r>
              <a:rPr lang="en-US" sz="2400" b="1" dirty="0">
                <a:hlinkClick r:id="rId3"/>
              </a:rPr>
              <a:t>http://aka.ms/angle-ex3</a:t>
            </a:r>
            <a:endParaRPr lang="en-US" sz="2400" b="1" dirty="0"/>
          </a:p>
          <a:p>
            <a:endParaRPr lang="en-US" sz="2400" b="1" dirty="0"/>
          </a:p>
          <a:p>
            <a:r>
              <a:rPr lang="en-US" sz="2400" dirty="0"/>
              <a:t>CodeLabs-GameDev-3-ANGLE\Source\Ex3\Ex3.shortcut</a:t>
            </a:r>
          </a:p>
        </p:txBody>
      </p:sp>
    </p:spTree>
    <p:extLst>
      <p:ext uri="{BB962C8B-B14F-4D97-AF65-F5344CB8AC3E}">
        <p14:creationId xmlns:p14="http://schemas.microsoft.com/office/powerpoint/2010/main" val="9016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0" y="1551180"/>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3" name="Rectangle 2"/>
          <p:cNvSpPr/>
          <p:nvPr/>
        </p:nvSpPr>
        <p:spPr>
          <a:xfrm>
            <a:off x="1968858" y="3266431"/>
            <a:ext cx="9586277" cy="1200329"/>
          </a:xfrm>
          <a:prstGeom prst="rect">
            <a:avLst/>
          </a:prstGeom>
        </p:spPr>
        <p:txBody>
          <a:bodyPr wrap="square">
            <a:spAutoFit/>
          </a:bodyPr>
          <a:lstStyle/>
          <a:p>
            <a:r>
              <a:rPr lang="en-US" sz="2400" b="1" dirty="0">
                <a:hlinkClick r:id="rId3"/>
              </a:rPr>
              <a:t>http://aka.ms/angle-ex4</a:t>
            </a:r>
            <a:endParaRPr lang="en-US" sz="2400" b="1" dirty="0"/>
          </a:p>
          <a:p>
            <a:endParaRPr lang="en-US" sz="2400" b="1" dirty="0"/>
          </a:p>
          <a:p>
            <a:r>
              <a:rPr lang="en-US" sz="2400" dirty="0"/>
              <a:t>CodeLabs-GameDev-3-ANGLE\Source\Ex4\Ex4.shortcut</a:t>
            </a:r>
          </a:p>
        </p:txBody>
      </p:sp>
    </p:spTree>
    <p:extLst>
      <p:ext uri="{BB962C8B-B14F-4D97-AF65-F5344CB8AC3E}">
        <p14:creationId xmlns:p14="http://schemas.microsoft.com/office/powerpoint/2010/main" val="1855760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r>
              <a:rPr lang="en-US" dirty="0"/>
              <a:t>https://github.com/Microsoft-Build-2016/CodeLabs-GameDev-3-ANGLE/blob/master/Source/Ex4/README.md</a:t>
            </a: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6" name="Rectangle 25"/>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
        <p:nvSpPr>
          <p:cNvPr id="3" name="Rectangle 2"/>
          <p:cNvSpPr/>
          <p:nvPr/>
        </p:nvSpPr>
        <p:spPr>
          <a:xfrm>
            <a:off x="1965960" y="3266431"/>
            <a:ext cx="9586277" cy="1477328"/>
          </a:xfrm>
          <a:prstGeom prst="rect">
            <a:avLst/>
          </a:prstGeom>
        </p:spPr>
        <p:txBody>
          <a:bodyPr wrap="square">
            <a:spAutoFit/>
          </a:bodyPr>
          <a:lstStyle/>
          <a:p>
            <a:r>
              <a:rPr lang="en-US" sz="2400" b="1" dirty="0">
                <a:hlinkClick r:id="rId3"/>
              </a:rPr>
              <a:t>http://aka.ms/angle-ex7</a:t>
            </a:r>
            <a:endParaRPr lang="en-US" sz="2400" b="1" dirty="0"/>
          </a:p>
          <a:p>
            <a:endParaRPr lang="en-US" sz="2400" b="1" dirty="0"/>
          </a:p>
          <a:p>
            <a:r>
              <a:rPr lang="en-US" sz="2400" dirty="0"/>
              <a:t>CodeLabs-GameDev-3-ANGLE\Source\Ex7\Ex7.shortcut</a:t>
            </a:r>
          </a:p>
          <a:p>
            <a:endParaRPr lang="en-US" dirty="0"/>
          </a:p>
        </p:txBody>
      </p:sp>
    </p:spTree>
    <p:extLst>
      <p:ext uri="{BB962C8B-B14F-4D97-AF65-F5344CB8AC3E}">
        <p14:creationId xmlns:p14="http://schemas.microsoft.com/office/powerpoint/2010/main" val="414699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a:t>Dale Stammen</a:t>
            </a:r>
          </a:p>
          <a:p>
            <a:r>
              <a:rPr lang="en-US" dirty="0"/>
              <a:t>Senior Software Engineer</a:t>
            </a:r>
          </a:p>
          <a:p>
            <a:r>
              <a:rPr lang="en-US" dirty="0"/>
              <a:t>dalestam@microsoft.com</a:t>
            </a:r>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a:p>
          <a:p>
            <a:pPr marL="0" indent="0">
              <a:buNone/>
            </a:pPr>
            <a:r>
              <a:rPr lang="en-US" sz="2800" dirty="0"/>
              <a:t>ANGLE: </a:t>
            </a:r>
            <a:r>
              <a:rPr lang="en-US" sz="2800" dirty="0">
                <a:hlinkClick r:id="rId2"/>
              </a:rPr>
              <a:t>https://github.com/MSOpenTech/angle</a:t>
            </a:r>
            <a:r>
              <a:rPr lang="en-US" sz="2800" dirty="0"/>
              <a:t> </a:t>
            </a:r>
          </a:p>
          <a:p>
            <a:pPr marL="0" indent="0">
              <a:buNone/>
            </a:pPr>
            <a:endParaRPr lang="en-US" sz="2800" dirty="0"/>
          </a:p>
          <a:p>
            <a:pPr marL="0" indent="0">
              <a:buNone/>
            </a:pPr>
            <a:r>
              <a:rPr lang="en-US" sz="2800" dirty="0"/>
              <a:t>Wiki: 	</a:t>
            </a:r>
            <a:r>
              <a:rPr lang="en-US" sz="2800" dirty="0">
                <a:hlinkClick r:id="rId3"/>
              </a:rPr>
              <a:t>https://github.com/MSOpenTech/angle/wiki</a:t>
            </a:r>
            <a:endParaRPr lang="en-US" sz="2800" dirty="0"/>
          </a:p>
          <a:p>
            <a:pPr marL="0" indent="0">
              <a:buNone/>
            </a:pPr>
            <a:endParaRPr lang="en-US" sz="2800" dirty="0"/>
          </a:p>
          <a:p>
            <a:pPr marL="0" lvl="0" indent="0">
              <a:buNone/>
            </a:pPr>
            <a:r>
              <a:rPr lang="en-US" sz="2800" dirty="0"/>
              <a:t>Lab: </a:t>
            </a:r>
            <a:r>
              <a:rPr lang="en-US" sz="2800" dirty="0">
                <a:hlinkClick r:id="rId4"/>
              </a:rPr>
              <a:t>https://github.com/Microsoft-Build-2016/CodeLabs-GameDev-3-ANGLE</a:t>
            </a:r>
            <a:endParaRPr lang="en-US" sz="2800" dirty="0"/>
          </a:p>
          <a:p>
            <a:pPr marL="0" lvl="0" indent="0">
              <a:buNone/>
            </a:pPr>
            <a:endParaRPr lang="en-US" sz="2800" dirty="0"/>
          </a:p>
          <a:p>
            <a:pPr marL="0" lvl="0" indent="0">
              <a:buNone/>
            </a:pPr>
            <a:r>
              <a:rPr lang="en-US" sz="2800" dirty="0"/>
              <a:t>Breakout Tutorial: </a:t>
            </a:r>
            <a:r>
              <a:rPr lang="en-US" sz="2800" dirty="0">
                <a:hlinkClick r:id="rId5"/>
              </a:rPr>
              <a:t>http://learnopengl.com/#!In-Practice/2D-Game/Breakout</a:t>
            </a:r>
            <a:endParaRPr lang="en-US" sz="2800" dirty="0"/>
          </a:p>
          <a:p>
            <a:pPr marL="0" lvl="0" indent="0">
              <a:buNone/>
            </a:pPr>
            <a:endParaRPr lang="en-US" sz="2800" dirty="0"/>
          </a:p>
          <a:p>
            <a:pPr marL="0" lvl="0" indent="0">
              <a:buNone/>
            </a:pPr>
            <a:r>
              <a:rPr lang="en-US" sz="2800" dirty="0" err="1"/>
              <a:t>Khronos</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a:t>For more information:</a:t>
            </a:r>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468368"/>
          </a:xfrm>
        </p:spPr>
        <p:txBody>
          <a:bodyPr/>
          <a:lstStyle/>
          <a:p>
            <a:pPr marL="0" indent="0">
              <a:buNone/>
            </a:pPr>
            <a:endParaRPr lang="en-US" sz="2800" dirty="0"/>
          </a:p>
          <a:p>
            <a:pPr marL="0" indent="0">
              <a:buNone/>
            </a:pPr>
            <a:r>
              <a:rPr lang="en-US" sz="2800" dirty="0">
                <a:hlinkClick r:id="rId2"/>
              </a:rPr>
              <a:t>https://github.com/MSOpenTech/angle/issues</a:t>
            </a:r>
            <a:endParaRPr lang="en-US" sz="2800" dirty="0"/>
          </a:p>
          <a:p>
            <a:pPr marL="0" indent="0">
              <a:buNone/>
            </a:pPr>
            <a:endParaRPr lang="en-US" sz="2800" dirty="0"/>
          </a:p>
          <a:p>
            <a:pPr marL="0" indent="0">
              <a:buNone/>
            </a:pPr>
            <a:r>
              <a:rPr lang="en-US" sz="2800" dirty="0"/>
              <a:t>Be prepared to provide a code sample of the issue.</a:t>
            </a:r>
          </a:p>
          <a:p>
            <a:pPr marL="0" indent="0">
              <a:buNone/>
            </a:pPr>
            <a:endParaRPr lang="en-US" sz="2800" dirty="0"/>
          </a:p>
        </p:txBody>
      </p:sp>
      <p:sp>
        <p:nvSpPr>
          <p:cNvPr id="2" name="Title 1"/>
          <p:cNvSpPr>
            <a:spLocks noGrp="1"/>
          </p:cNvSpPr>
          <p:nvPr>
            <p:ph type="title"/>
          </p:nvPr>
        </p:nvSpPr>
        <p:spPr/>
        <p:txBody>
          <a:bodyPr/>
          <a:lstStyle/>
          <a:p>
            <a:r>
              <a:rPr lang="en-US" dirty="0"/>
              <a:t>Issues</a:t>
            </a:r>
          </a:p>
        </p:txBody>
      </p:sp>
    </p:spTree>
    <p:extLst>
      <p:ext uri="{BB962C8B-B14F-4D97-AF65-F5344CB8AC3E}">
        <p14:creationId xmlns:p14="http://schemas.microsoft.com/office/powerpoint/2010/main" val="270490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Build Game Labs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2255837" y="2073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Unity</a:t>
            </a:r>
          </a:p>
        </p:txBody>
      </p:sp>
      <p:sp>
        <p:nvSpPr>
          <p:cNvPr id="17" name="Rectangle 16"/>
          <p:cNvSpPr/>
          <p:nvPr/>
        </p:nvSpPr>
        <p:spPr bwMode="auto">
          <a:xfrm>
            <a:off x="655637" y="2068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L707</a:t>
            </a:r>
          </a:p>
        </p:txBody>
      </p:sp>
      <p:sp>
        <p:nvSpPr>
          <p:cNvPr id="16" name="Rectangle 15"/>
          <p:cNvSpPr/>
          <p:nvPr/>
        </p:nvSpPr>
        <p:spPr bwMode="auto">
          <a:xfrm>
            <a:off x="2255837" y="2835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Lighting up your Unity Game on Windows 10</a:t>
            </a:r>
          </a:p>
        </p:txBody>
      </p:sp>
      <p:sp>
        <p:nvSpPr>
          <p:cNvPr id="24" name="Rectangle 23"/>
          <p:cNvSpPr/>
          <p:nvPr/>
        </p:nvSpPr>
        <p:spPr bwMode="auto">
          <a:xfrm>
            <a:off x="655637" y="2830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L708</a:t>
            </a:r>
          </a:p>
        </p:txBody>
      </p:sp>
      <p:sp>
        <p:nvSpPr>
          <p:cNvPr id="25" name="Rectangle 24"/>
          <p:cNvSpPr/>
          <p:nvPr/>
        </p:nvSpPr>
        <p:spPr bwMode="auto">
          <a:xfrm>
            <a:off x="2255837" y="5101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Integrating your Windows 10 UWP Game with Xbox Live</a:t>
            </a:r>
          </a:p>
        </p:txBody>
      </p:sp>
      <p:sp>
        <p:nvSpPr>
          <p:cNvPr id="26" name="Rectangle 25"/>
          <p:cNvSpPr/>
          <p:nvPr/>
        </p:nvSpPr>
        <p:spPr bwMode="auto">
          <a:xfrm>
            <a:off x="655637" y="5097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L713</a:t>
            </a:r>
          </a:p>
        </p:txBody>
      </p:sp>
      <p:sp>
        <p:nvSpPr>
          <p:cNvPr id="27" name="Rectangle 26"/>
          <p:cNvSpPr/>
          <p:nvPr/>
        </p:nvSpPr>
        <p:spPr bwMode="auto">
          <a:xfrm>
            <a:off x="2255837" y="3577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a:t>
            </a:r>
            <a:r>
              <a:rPr lang="en-US" dirty="0" err="1"/>
              <a:t>MonoGame</a:t>
            </a:r>
            <a:endParaRPr lang="en-US" dirty="0"/>
          </a:p>
        </p:txBody>
      </p:sp>
      <p:sp>
        <p:nvSpPr>
          <p:cNvPr id="28" name="Rectangle 27"/>
          <p:cNvSpPr/>
          <p:nvPr/>
        </p:nvSpPr>
        <p:spPr bwMode="auto">
          <a:xfrm>
            <a:off x="655637" y="3573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L711</a:t>
            </a:r>
          </a:p>
        </p:txBody>
      </p:sp>
      <p:sp>
        <p:nvSpPr>
          <p:cNvPr id="29" name="Rectangle 28"/>
          <p:cNvSpPr/>
          <p:nvPr/>
        </p:nvSpPr>
        <p:spPr bwMode="auto">
          <a:xfrm>
            <a:off x="2255837" y="4339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Engaging Players with Azure</a:t>
            </a:r>
          </a:p>
        </p:txBody>
      </p:sp>
      <p:sp>
        <p:nvSpPr>
          <p:cNvPr id="30" name="Rectangle 29"/>
          <p:cNvSpPr/>
          <p:nvPr/>
        </p:nvSpPr>
        <p:spPr bwMode="auto">
          <a:xfrm>
            <a:off x="655637" y="4335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L712</a:t>
            </a:r>
          </a:p>
        </p:txBody>
      </p:sp>
    </p:spTree>
    <p:extLst>
      <p:ext uri="{BB962C8B-B14F-4D97-AF65-F5344CB8AC3E}">
        <p14:creationId xmlns:p14="http://schemas.microsoft.com/office/powerpoint/2010/main" val="273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9889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a:t>A</a:t>
            </a:r>
            <a:r>
              <a:rPr lang="en-US" sz="3200" dirty="0"/>
              <a:t>lmost </a:t>
            </a:r>
          </a:p>
          <a:p>
            <a:r>
              <a:rPr lang="en-US" sz="3200" b="1" dirty="0"/>
              <a:t>N</a:t>
            </a:r>
            <a:r>
              <a:rPr lang="en-US" sz="3200" dirty="0"/>
              <a:t>ative </a:t>
            </a:r>
          </a:p>
          <a:p>
            <a:r>
              <a:rPr lang="en-US" sz="3200" b="1" dirty="0"/>
              <a:t>G</a:t>
            </a:r>
            <a:r>
              <a:rPr lang="en-US" sz="3200" dirty="0"/>
              <a:t>raphics </a:t>
            </a:r>
          </a:p>
          <a:p>
            <a:r>
              <a:rPr lang="en-US" sz="3200" b="1" dirty="0"/>
              <a:t>L</a:t>
            </a:r>
            <a:r>
              <a:rPr lang="en-US" sz="3200" dirty="0"/>
              <a:t>ayer </a:t>
            </a:r>
          </a:p>
          <a:p>
            <a:r>
              <a:rPr lang="en-US" sz="3200" b="1" dirty="0"/>
              <a:t>E</a:t>
            </a:r>
            <a:r>
              <a:rPr lang="en-US" sz="3200" dirty="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Companies</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effectLst>
                  <a:outerShdw blurRad="38100" dist="38100" dir="2700000" algn="tl">
                    <a:srgbClr val="000000">
                      <a:alpha val="43137"/>
                    </a:srgbClr>
                  </a:outerShdw>
                </a:effectLst>
              </a:rPr>
              <a:t>“An open-source project that allows Windows users to seamlessly run OpenGL ES 2.0 content by translating OpenGL ES 2.0 API calls to DirectX 11 API calls.” – </a:t>
            </a:r>
            <a:r>
              <a:rPr lang="en-US" sz="2400" i="1" dirty="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a:t>Background</a:t>
            </a:r>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a:solidFill>
                  <a:schemeClr val="bg2"/>
                </a:solidFill>
                <a:ea typeface="Segoe UI" pitchFamily="34" charset="0"/>
                <a:cs typeface="Segoe UI" pitchFamily="34" charset="0"/>
              </a:rPr>
              <a:t>Goal: provide a way to universally run OpenGL ES 2.0 applications on Windows</a:t>
            </a:r>
          </a:p>
        </p:txBody>
      </p:sp>
    </p:spTree>
    <p:extLst>
      <p:ext uri="{BB962C8B-B14F-4D97-AF65-F5344CB8AC3E}">
        <p14:creationId xmlns:p14="http://schemas.microsoft.com/office/powerpoint/2010/main" val="3644661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Open GL ES 2.0/3.0</a:t>
            </a:r>
          </a:p>
        </p:txBody>
      </p:sp>
      <p:sp>
        <p:nvSpPr>
          <p:cNvPr id="6" name="Text Placeholder 5"/>
          <p:cNvSpPr>
            <a:spLocks noGrp="1"/>
          </p:cNvSpPr>
          <p:nvPr>
            <p:ph type="body" sz="quarter" idx="10"/>
          </p:nvPr>
        </p:nvSpPr>
        <p:spPr>
          <a:xfrm>
            <a:off x="274638" y="1135062"/>
            <a:ext cx="11887200" cy="838199"/>
          </a:xfrm>
        </p:spPr>
        <p:txBody>
          <a:bodyPr/>
          <a:lstStyle/>
          <a:p>
            <a:pPr lvl="1"/>
            <a:endParaRPr lang="en-US" dirty="0"/>
          </a:p>
          <a:p>
            <a:pPr lvl="1"/>
            <a:r>
              <a:rPr lang="en-US" dirty="0"/>
              <a:t>Over 1.7 Billion OpenGL ES devices were shipped in 2015</a:t>
            </a:r>
          </a:p>
          <a:p>
            <a:pPr lvl="1"/>
            <a:endParaRPr lang="en-US" dirty="0"/>
          </a:p>
        </p:txBody>
      </p:sp>
      <p:pic>
        <p:nvPicPr>
          <p:cNvPr id="2" name="Picture 1"/>
          <p:cNvPicPr>
            <a:picLocks noChangeAspect="1"/>
          </p:cNvPicPr>
          <p:nvPr/>
        </p:nvPicPr>
        <p:blipFill>
          <a:blip r:embed="rId3"/>
          <a:stretch>
            <a:fillRect/>
          </a:stretch>
        </p:blipFill>
        <p:spPr>
          <a:xfrm>
            <a:off x="2522538" y="2201862"/>
            <a:ext cx="7391400" cy="4244776"/>
          </a:xfrm>
          <a:prstGeom prst="rect">
            <a:avLst/>
          </a:prstGeom>
        </p:spPr>
      </p:pic>
    </p:spTree>
    <p:extLst>
      <p:ext uri="{BB962C8B-B14F-4D97-AF65-F5344CB8AC3E}">
        <p14:creationId xmlns:p14="http://schemas.microsoft.com/office/powerpoint/2010/main" val="200733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4062651"/>
          </a:xfrm>
        </p:spPr>
        <p:txBody>
          <a:bodyPr/>
          <a:lstStyle/>
          <a:p>
            <a:r>
              <a:rPr lang="en-US" b="1" dirty="0"/>
              <a:t>A</a:t>
            </a:r>
            <a:r>
              <a:rPr lang="en-US" dirty="0"/>
              <a:t>lmost </a:t>
            </a:r>
            <a:r>
              <a:rPr lang="en-US" b="1" dirty="0"/>
              <a:t>N</a:t>
            </a:r>
            <a:r>
              <a:rPr lang="en-US" dirty="0"/>
              <a:t>ative </a:t>
            </a:r>
            <a:r>
              <a:rPr lang="en-US" b="1" dirty="0"/>
              <a:t>G</a:t>
            </a:r>
            <a:r>
              <a:rPr lang="en-US" dirty="0"/>
              <a:t>raphics </a:t>
            </a:r>
            <a:r>
              <a:rPr lang="en-US" b="1" dirty="0"/>
              <a:t>L</a:t>
            </a:r>
            <a:r>
              <a:rPr lang="en-US" dirty="0"/>
              <a:t>ayer </a:t>
            </a:r>
            <a:r>
              <a:rPr lang="en-US" b="1" dirty="0"/>
              <a:t>E</a:t>
            </a:r>
            <a:r>
              <a:rPr lang="en-US" dirty="0"/>
              <a:t>ngine</a:t>
            </a:r>
          </a:p>
          <a:p>
            <a:pPr lvl="1"/>
            <a:endParaRPr lang="en-US" dirty="0"/>
          </a:p>
          <a:p>
            <a:pPr lvl="1"/>
            <a:r>
              <a:rPr lang="en-US" b="1" dirty="0"/>
              <a:t>Windows 10 UWP apps do not natively support OpenGL ES 2.0.</a:t>
            </a:r>
          </a:p>
          <a:p>
            <a:pPr lvl="1"/>
            <a:endParaRPr lang="en-US" dirty="0"/>
          </a:p>
          <a:p>
            <a:pPr lvl="1"/>
            <a:r>
              <a:rPr lang="en-US" dirty="0"/>
              <a:t>Microsoft has contributed code to enable Windows 8.1 and 10 UWP apps to run OpenGL ES 2.0 content. </a:t>
            </a:r>
          </a:p>
          <a:p>
            <a:pPr lvl="1"/>
            <a:endParaRPr lang="en-US" dirty="0">
              <a:hlinkClick r:id="rId3"/>
            </a:endParaRPr>
          </a:p>
          <a:p>
            <a:pPr lvl="1"/>
            <a:r>
              <a:rPr lang="en-US" dirty="0">
                <a:hlinkClick r:id="rId3"/>
              </a:rPr>
              <a:t>https://github.com/MSOpenTech/angle</a:t>
            </a:r>
            <a:r>
              <a:rPr lang="en-US" dirty="0"/>
              <a:t> </a:t>
            </a:r>
          </a:p>
          <a:p>
            <a:pPr lvl="1"/>
            <a:endParaRPr lang="en-US" dirty="0"/>
          </a:p>
          <a:p>
            <a:pPr lvl="1"/>
            <a:r>
              <a:rPr lang="en-US" b="1" dirty="0"/>
              <a:t>You don’t need to port your OpenGL ES 2.0 code to DirectX. ANGLE does the conversion for you.</a:t>
            </a:r>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a:t>Architecture</a:t>
            </a:r>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solidFill>
                  <a:schemeClr val="bg2"/>
                </a:solidFill>
              </a:rPr>
              <a:t>ANGLE</a:t>
            </a: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OpenGL ES Validation Layer</a:t>
            </a: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ANGLE Translation Layer</a:t>
            </a: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a:solidFill>
                  <a:srgbClr val="FFFFFF"/>
                </a:solidFill>
                <a:effectLst>
                  <a:outerShdw blurRad="38100" dist="38100" dir="2700000" algn="tl">
                    <a:srgbClr val="000000">
                      <a:alpha val="43137"/>
                    </a:srgbClr>
                  </a:outerShdw>
                </a:effectLst>
              </a:rPr>
              <a:t>ANGLE Direct3D 11 Renderer</a:t>
            </a: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bg2"/>
                </a:solidFill>
              </a:rPr>
              <a:t>Direct3D 11</a:t>
            </a: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(Calls to OpenGL ES)</a:t>
            </a: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ANGLE Device Support</a:t>
            </a:r>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11_1, 11_0,</a:t>
                      </a:r>
                      <a:r>
                        <a:rPr lang="en-US" sz="1400" baseline="0" dirty="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Modern</a:t>
                      </a:r>
                      <a:r>
                        <a:rPr lang="en-US" sz="1400" baseline="0" dirty="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p>
                      <a:r>
                        <a:rPr lang="en-US" sz="1400">
                          <a:gradFill>
                            <a:gsLst>
                              <a:gs pos="66981">
                                <a:schemeClr val="tx1">
                                  <a:lumMod val="75000"/>
                                  <a:lumOff val="25000"/>
                                </a:schemeClr>
                              </a:gs>
                              <a:gs pos="0">
                                <a:schemeClr val="tx1">
                                  <a:lumMod val="75000"/>
                                  <a:lumOff val="25000"/>
                                </a:schemeClr>
                              </a:gs>
                            </a:gsLst>
                            <a:lin ang="5400000" scaled="0"/>
                          </a:gradFill>
                        </a:rPr>
                        <a:t>Most </a:t>
                      </a:r>
                      <a:r>
                        <a:rPr lang="en-US" sz="1400" dirty="0">
                          <a:gradFill>
                            <a:gsLst>
                              <a:gs pos="66981">
                                <a:schemeClr val="tx1">
                                  <a:lumMod val="75000"/>
                                  <a:lumOff val="25000"/>
                                </a:schemeClr>
                              </a:gs>
                              <a:gs pos="0">
                                <a:schemeClr val="tx1">
                                  <a:lumMod val="75000"/>
                                  <a:lumOff val="25000"/>
                                </a:schemeClr>
                              </a:gs>
                            </a:gsLst>
                            <a:lin ang="5400000" scaled="0"/>
                          </a:gradFill>
                        </a:rPr>
                        <a:t>of OpenGL ES 3.0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9_3</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Windows Phones</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9_2,</a:t>
                      </a:r>
                      <a:r>
                        <a:rPr lang="en-US" sz="1400" baseline="0" dirty="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Surface RT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None</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Raspberry Pi 2</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 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a:t>ANGLE provides templates for Visual Studio 2013 and 2015 that work as starting points for porting your game.</a:t>
            </a:r>
          </a:p>
          <a:p>
            <a:endParaRPr lang="en-US" sz="2000" dirty="0"/>
          </a:p>
          <a:p>
            <a:pPr lvl="1"/>
            <a:r>
              <a:rPr lang="en-US" dirty="0"/>
              <a:t>Code 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a:p>
          <a:p>
            <a:pPr lvl="1"/>
            <a:r>
              <a:rPr lang="en-US" dirty="0"/>
              <a:t>Known Issues: </a:t>
            </a:r>
            <a:r>
              <a:rPr lang="en-US" dirty="0">
                <a:hlinkClick r:id="rId5"/>
              </a:rPr>
              <a:t>https://github.com/MSOpenTech/angle/wiki/Known-Issues</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254</TotalTime>
  <Words>1790</Words>
  <Application>Microsoft Office PowerPoint</Application>
  <PresentationFormat>Custom</PresentationFormat>
  <Paragraphs>257</Paragraphs>
  <Slides>24</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Segoe</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Open GL ES 2.0/3.0</vt:lpstr>
      <vt:lpstr>ANGLE</vt:lpstr>
      <vt:lpstr>Architecture</vt:lpstr>
      <vt:lpstr>Windows on a full range of devices…</vt:lpstr>
      <vt:lpstr>ANGLE Device Support</vt:lpstr>
      <vt:lpstr>ANGLE</vt:lpstr>
      <vt:lpstr>ANGLE Lab Exercises</vt:lpstr>
      <vt:lpstr>ANGLE Lab Exercises (Optional)</vt:lpstr>
      <vt:lpstr>Lab</vt:lpstr>
      <vt:lpstr>Breakout</vt:lpstr>
      <vt:lpstr>ANGLE Lab Exercises</vt:lpstr>
      <vt:lpstr>ANGLE Project</vt:lpstr>
      <vt:lpstr>ANGLE Lab Exercises</vt:lpstr>
      <vt:lpstr>ANGLE Lab Exercises</vt:lpstr>
      <vt:lpstr>ANGLE Lab Exercises</vt:lpstr>
      <vt:lpstr>ANGLE Lab Exercises (Optional)</vt:lpstr>
      <vt:lpstr>For more information:</vt:lpstr>
      <vt:lpstr>Issues</vt:lpstr>
      <vt:lpstr>Build Game Labs</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32</cp:revision>
  <dcterms:created xsi:type="dcterms:W3CDTF">2016-03-11T19:39:57Z</dcterms:created>
  <dcterms:modified xsi:type="dcterms:W3CDTF">2016-03-31T11:31:03Z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