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27"/>
  </p:notesMasterIdLst>
  <p:handoutMasterIdLst>
    <p:handoutMasterId r:id="rId28"/>
  </p:handoutMasterIdLst>
  <p:sldIdLst>
    <p:sldId id="1444" r:id="rId6"/>
    <p:sldId id="1367" r:id="rId7"/>
    <p:sldId id="1468" r:id="rId8"/>
    <p:sldId id="1455" r:id="rId9"/>
    <p:sldId id="1467" r:id="rId10"/>
    <p:sldId id="1451" r:id="rId11"/>
    <p:sldId id="1457" r:id="rId12"/>
    <p:sldId id="1456" r:id="rId13"/>
    <p:sldId id="1459" r:id="rId14"/>
    <p:sldId id="1470" r:id="rId15"/>
    <p:sldId id="1460" r:id="rId16"/>
    <p:sldId id="1479" r:id="rId17"/>
    <p:sldId id="1473" r:id="rId18"/>
    <p:sldId id="1474" r:id="rId19"/>
    <p:sldId id="1475" r:id="rId20"/>
    <p:sldId id="1476" r:id="rId21"/>
    <p:sldId id="1477" r:id="rId22"/>
    <p:sldId id="1462" r:id="rId23"/>
    <p:sldId id="1472" r:id="rId24"/>
    <p:sldId id="1464" r:id="rId25"/>
    <p:sldId id="1466" r:id="rId2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3001" autoAdjust="0"/>
  </p:normalViewPr>
  <p:slideViewPr>
    <p:cSldViewPr>
      <p:cViewPr varScale="1">
        <p:scale>
          <a:sx n="85" d="100"/>
          <a:sy n="85" d="100"/>
        </p:scale>
        <p:origin x="422" y="62"/>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3/30/2016 10:51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3/30/2016 10:51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3/30/2016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09073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should get to this slide no later than 10 minutes into the session</a:t>
            </a:r>
          </a:p>
          <a:p>
            <a:endParaRPr lang="en-US" dirty="0"/>
          </a:p>
          <a:p>
            <a:r>
              <a:rPr lang="en-US" dirty="0"/>
              <a:t>Show how to get to the lab</a:t>
            </a:r>
            <a:r>
              <a:rPr lang="en-US" baseline="0" dirty="0"/>
              <a:t> on the workstation, and then leave this slide up on the projector.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3/30/2016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316892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5405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2193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9370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4547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1705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925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a:latin typeface="Segoe"/>
              </a:rPr>
              <a:t>Speakers: </a:t>
            </a:r>
            <a:r>
              <a:rPr lang="en-US" dirty="0">
                <a:latin typeface="Segoe"/>
              </a:rPr>
              <a:t>Please note this slide will be updated with your session’s QR code during the scrub process which</a:t>
            </a:r>
            <a:r>
              <a:rPr lang="en-US" baseline="0" dirty="0">
                <a:latin typeface="Segoe"/>
              </a:rPr>
              <a:t> is </a:t>
            </a:r>
            <a:r>
              <a:rPr lang="en-US" dirty="0">
                <a:latin typeface="Segoe"/>
              </a:rPr>
              <a:t>outlined</a:t>
            </a:r>
            <a:r>
              <a:rPr lang="en-US" baseline="0" dirty="0">
                <a:latin typeface="Segoe"/>
              </a:rPr>
              <a:t> on side 3. Attendees can scan the QR code for access to your session’s </a:t>
            </a:r>
            <a:r>
              <a:rPr lang="en-US" baseline="0" dirty="0" err="1">
                <a:latin typeface="Segoe"/>
              </a:rPr>
              <a:t>eval</a:t>
            </a:r>
            <a:r>
              <a:rPr lang="en-US" baseline="0" dirty="0">
                <a:latin typeface="Segoe"/>
              </a:rPr>
              <a:t>.</a:t>
            </a:r>
            <a:endParaRPr lang="en-US" dirty="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3/30/2016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642267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3/30/2016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4117712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3/30/2016 10:51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0165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3/30/2016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92050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3/30/2016 10:51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3822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916" rtl="0" eaLnBrk="1" fontAlgn="auto" latinLnBrk="0" hangingPunct="1">
              <a:lnSpc>
                <a:spcPct val="90000"/>
              </a:lnSpc>
              <a:spcBef>
                <a:spcPts val="0"/>
              </a:spcBef>
              <a:spcAft>
                <a:spcPts val="340"/>
              </a:spcAft>
              <a:buClrTx/>
              <a:buSzTx/>
              <a:buFontTx/>
              <a:buNone/>
              <a:tabLst/>
              <a:defRPr/>
            </a:pPr>
            <a:r>
              <a:rPr lang="en-US" baseline="0" dirty="0"/>
              <a:t>“With Windows 10, we’ve taken our best work from Desktop, Windows Phone, and Xbox merged it into a single core operating system with a tailored experience for each device. Windows 10 runs on everything from Phone to laptop to desktop to IoT devices and </a:t>
            </a:r>
            <a:r>
              <a:rPr lang="en-US" baseline="0" dirty="0" err="1"/>
              <a:t>Hololens</a:t>
            </a:r>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6410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3/30/2016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951100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3181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252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should get to this slide no later than 10 minutes into the session</a:t>
            </a:r>
          </a:p>
          <a:p>
            <a:endParaRPr lang="en-US" dirty="0"/>
          </a:p>
          <a:p>
            <a:r>
              <a:rPr lang="en-US" dirty="0"/>
              <a:t>Show how to get to the lab</a:t>
            </a:r>
            <a:r>
              <a:rPr lang="en-US" baseline="0" dirty="0"/>
              <a:t> on the workstation, and then leave this slide up on the projector.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3/30/2016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3709711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481796"/>
            <a:ext cx="11889564" cy="917575"/>
          </a:xfrm>
        </p:spPr>
        <p:txBody>
          <a:bodyPr/>
          <a:lstStyle>
            <a:lvl1pPr marL="0" algn="l" defTabSz="951028" rtl="0" eaLnBrk="1" fontAlgn="base" latinLnBrk="0" hangingPunct="1">
              <a:lnSpc>
                <a:spcPct val="90000"/>
              </a:lnSpc>
              <a:spcBef>
                <a:spcPct val="0"/>
              </a:spcBef>
              <a:spcAft>
                <a:spcPct val="0"/>
              </a:spcAft>
              <a:buNone/>
              <a:defRPr lang="en-US" sz="5507" kern="1200" dirty="0">
                <a:gradFill>
                  <a:gsLst>
                    <a:gs pos="0">
                      <a:srgbClr val="FFFFFF"/>
                    </a:gs>
                    <a:gs pos="100000">
                      <a:srgbClr val="FFFFFF"/>
                    </a:gs>
                  </a:gsLst>
                  <a:lin ang="5400000" scaled="0"/>
                </a:gradFill>
                <a:latin typeface="Segoe UI Light"/>
                <a:ea typeface="+mn-ea"/>
                <a:cs typeface="+mn-cs"/>
              </a:defRPr>
            </a:lvl1pPr>
          </a:lstStyle>
          <a:p>
            <a:r>
              <a:rPr lang="en-US" dirty="0"/>
              <a:t>Click to edit Master title style</a:t>
            </a:r>
          </a:p>
        </p:txBody>
      </p:sp>
    </p:spTree>
    <p:extLst>
      <p:ext uri="{BB962C8B-B14F-4D97-AF65-F5344CB8AC3E}">
        <p14:creationId xmlns:p14="http://schemas.microsoft.com/office/powerpoint/2010/main" val="300288095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243759689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21" Type="http://schemas.openxmlformats.org/officeDocument/2006/relationships/theme" Target="../theme/theme2.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 id="2147484342"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hyperlink" Target="http://aka.ms/angle-ex1" TargetMode="External"/><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hyperlink" Target="http://aka.ms/angle-ex2" TargetMode="External"/><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hyperlink" Target="http://aka.ms/angle-ex3" TargetMode="External"/><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hyperlink" Target="http://aka.ms/angle-ex4" TargetMode="External"/><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hyperlink" Target="http://aka.ms/angle-ex7" TargetMode="External"/><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MSOpenTech/angle/wiki" TargetMode="External"/><Relationship Id="rId7" Type="http://schemas.openxmlformats.org/officeDocument/2006/relationships/hyperlink" Target="http://www.khronos.org/registry/egl/" TargetMode="External"/><Relationship Id="rId2" Type="http://schemas.openxmlformats.org/officeDocument/2006/relationships/hyperlink" Target="https://github.com/MSOpenTech/angle" TargetMode="External"/><Relationship Id="rId1" Type="http://schemas.openxmlformats.org/officeDocument/2006/relationships/slideLayout" Target="../slideLayouts/slideLayout7.xml"/><Relationship Id="rId6" Type="http://schemas.openxmlformats.org/officeDocument/2006/relationships/hyperlink" Target="http://www.khronos.org/registry/gles/" TargetMode="External"/><Relationship Id="rId5" Type="http://schemas.openxmlformats.org/officeDocument/2006/relationships/hyperlink" Target="http://learnopengl.com/#!In-Practice/2D-Game/Breakout" TargetMode="External"/><Relationship Id="rId4" Type="http://schemas.openxmlformats.org/officeDocument/2006/relationships/hyperlink" Target="https://github.com/Microsoft-Build-2016/CodeLabs-GameDev-3-ANGLE"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MSOpenTech/angle"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www.khronos.org/registry/gles/"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hyperlink" Target="https://github.com/MSOpenTech/angle/wiki/Known-Issues" TargetMode="External"/><Relationship Id="rId4" Type="http://schemas.openxmlformats.org/officeDocument/2006/relationships/hyperlink" Target="http://www.khronos.org/registry/eg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81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 (Optional)</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22" name="Rectangle 21"/>
          <p:cNvSpPr/>
          <p:nvPr/>
        </p:nvSpPr>
        <p:spPr bwMode="auto">
          <a:xfrm>
            <a:off x="1965960"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 game resources to your app</a:t>
            </a:r>
          </a:p>
        </p:txBody>
      </p:sp>
      <p:sp>
        <p:nvSpPr>
          <p:cNvPr id="23" name="Rectangle 22"/>
          <p:cNvSpPr/>
          <p:nvPr/>
        </p:nvSpPr>
        <p:spPr bwMode="auto">
          <a:xfrm>
            <a:off x="805138"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5</a:t>
            </a:r>
          </a:p>
        </p:txBody>
      </p:sp>
      <p:sp>
        <p:nvSpPr>
          <p:cNvPr id="24" name="Rectangle 23"/>
          <p:cNvSpPr/>
          <p:nvPr/>
        </p:nvSpPr>
        <p:spPr bwMode="auto">
          <a:xfrm>
            <a:off x="1965960" y="2835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Run your game on Windows 10 Phone</a:t>
            </a:r>
          </a:p>
        </p:txBody>
      </p:sp>
      <p:sp>
        <p:nvSpPr>
          <p:cNvPr id="25" name="Rectangle 24"/>
          <p:cNvSpPr/>
          <p:nvPr/>
        </p:nvSpPr>
        <p:spPr bwMode="auto">
          <a:xfrm>
            <a:off x="805138" y="2830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6</a:t>
            </a:r>
          </a:p>
        </p:txBody>
      </p:sp>
      <p:sp>
        <p:nvSpPr>
          <p:cNvPr id="26" name="Rectangle 25"/>
          <p:cNvSpPr/>
          <p:nvPr/>
        </p:nvSpPr>
        <p:spPr bwMode="auto">
          <a:xfrm>
            <a:off x="1965960" y="3597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Adding ANGLE using </a:t>
            </a:r>
            <a:r>
              <a:rPr lang="en-US" dirty="0" err="1"/>
              <a:t>NuGet</a:t>
            </a:r>
            <a:endParaRPr lang="en-US" dirty="0"/>
          </a:p>
        </p:txBody>
      </p:sp>
      <p:sp>
        <p:nvSpPr>
          <p:cNvPr id="27" name="Rectangle 26"/>
          <p:cNvSpPr/>
          <p:nvPr/>
        </p:nvSpPr>
        <p:spPr bwMode="auto">
          <a:xfrm>
            <a:off x="805138" y="3592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7</a:t>
            </a:r>
          </a:p>
        </p:txBody>
      </p:sp>
    </p:spTree>
    <p:extLst>
      <p:ext uri="{BB962C8B-B14F-4D97-AF65-F5344CB8AC3E}">
        <p14:creationId xmlns:p14="http://schemas.microsoft.com/office/powerpoint/2010/main" val="305255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287462"/>
            <a:ext cx="11887200" cy="1903400"/>
          </a:xfrm>
        </p:spPr>
        <p:txBody>
          <a:bodyPr/>
          <a:lstStyle/>
          <a:p>
            <a:r>
              <a:rPr lang="en-US" sz="11500" dirty="0"/>
              <a:t>Lab</a:t>
            </a:r>
          </a:p>
        </p:txBody>
      </p:sp>
      <p:sp>
        <p:nvSpPr>
          <p:cNvPr id="7" name="Text Placeholder 6"/>
          <p:cNvSpPr>
            <a:spLocks noGrp="1"/>
          </p:cNvSpPr>
          <p:nvPr>
            <p:ph type="body" sz="quarter" idx="4294967295"/>
          </p:nvPr>
        </p:nvSpPr>
        <p:spPr>
          <a:xfrm>
            <a:off x="350836" y="3954463"/>
            <a:ext cx="11277601" cy="1538883"/>
          </a:xfrm>
        </p:spPr>
        <p:txBody>
          <a:bodyPr/>
          <a:lstStyle/>
          <a:p>
            <a:pPr marL="0" indent="0">
              <a:buNone/>
            </a:pPr>
            <a:r>
              <a:rPr lang="en-US" sz="4400" dirty="0"/>
              <a:t>Share your photos and experiences!</a:t>
            </a:r>
          </a:p>
          <a:p>
            <a:pPr marL="0" indent="0">
              <a:buNone/>
            </a:pPr>
            <a:r>
              <a:rPr lang="en-US" sz="4400" dirty="0"/>
              <a:t>#Build2016</a:t>
            </a:r>
          </a:p>
        </p:txBody>
      </p:sp>
    </p:spTree>
    <p:extLst>
      <p:ext uri="{BB962C8B-B14F-4D97-AF65-F5344CB8AC3E}">
        <p14:creationId xmlns:p14="http://schemas.microsoft.com/office/powerpoint/2010/main" val="330503259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287462"/>
            <a:ext cx="11887200" cy="1903400"/>
          </a:xfrm>
        </p:spPr>
        <p:txBody>
          <a:bodyPr/>
          <a:lstStyle/>
          <a:p>
            <a:r>
              <a:rPr lang="en-US" sz="11500" dirty="0"/>
              <a:t>Lab</a:t>
            </a:r>
          </a:p>
        </p:txBody>
      </p:sp>
      <p:sp>
        <p:nvSpPr>
          <p:cNvPr id="7" name="Text Placeholder 6"/>
          <p:cNvSpPr>
            <a:spLocks noGrp="1"/>
          </p:cNvSpPr>
          <p:nvPr>
            <p:ph type="body" sz="quarter" idx="4294967295"/>
          </p:nvPr>
        </p:nvSpPr>
        <p:spPr>
          <a:xfrm>
            <a:off x="350836" y="3954463"/>
            <a:ext cx="11277601" cy="1538883"/>
          </a:xfrm>
        </p:spPr>
        <p:txBody>
          <a:bodyPr/>
          <a:lstStyle/>
          <a:p>
            <a:pPr marL="0" indent="0">
              <a:buNone/>
            </a:pPr>
            <a:r>
              <a:rPr lang="en-US" sz="4400" dirty="0"/>
              <a:t>http://aka.ms/angle-hol</a:t>
            </a:r>
          </a:p>
          <a:p>
            <a:pPr marL="0" indent="0">
              <a:buNone/>
            </a:pPr>
            <a:r>
              <a:rPr lang="en-US" sz="4400" dirty="0" err="1"/>
              <a:t>ANGLE.shortcut</a:t>
            </a:r>
            <a:endParaRPr lang="en-US" sz="4400" dirty="0"/>
          </a:p>
        </p:txBody>
      </p:sp>
    </p:spTree>
    <p:extLst>
      <p:ext uri="{BB962C8B-B14F-4D97-AF65-F5344CB8AC3E}">
        <p14:creationId xmlns:p14="http://schemas.microsoft.com/office/powerpoint/2010/main" val="239041824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lvl="1"/>
            <a:endParaRPr lang="en-US" dirty="0"/>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Create a new ANGLE project using a Visual Studio Template</a:t>
            </a:r>
          </a:p>
        </p:txBody>
      </p:sp>
      <p:sp>
        <p:nvSpPr>
          <p:cNvPr id="17" name="Rectangle 16"/>
          <p:cNvSpPr/>
          <p:nvPr/>
        </p:nvSpPr>
        <p:spPr bwMode="auto">
          <a:xfrm>
            <a:off x="805138"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p>
        </p:txBody>
      </p:sp>
      <p:sp>
        <p:nvSpPr>
          <p:cNvPr id="3" name="Rectangle 2"/>
          <p:cNvSpPr/>
          <p:nvPr/>
        </p:nvSpPr>
        <p:spPr>
          <a:xfrm>
            <a:off x="4117663" y="3266431"/>
            <a:ext cx="4201150" cy="461665"/>
          </a:xfrm>
          <a:prstGeom prst="rect">
            <a:avLst/>
          </a:prstGeom>
        </p:spPr>
        <p:txBody>
          <a:bodyPr wrap="none">
            <a:spAutoFit/>
          </a:bodyPr>
          <a:lstStyle/>
          <a:p>
            <a:pPr lvl="1"/>
            <a:r>
              <a:rPr lang="en-US" sz="2400" b="1" dirty="0">
                <a:hlinkClick r:id="rId3"/>
              </a:rPr>
              <a:t>http://aka.ms/angle-ex1</a:t>
            </a:r>
            <a:endParaRPr lang="en-US" dirty="0"/>
          </a:p>
        </p:txBody>
      </p:sp>
    </p:spTree>
    <p:extLst>
      <p:ext uri="{BB962C8B-B14F-4D97-AF65-F5344CB8AC3E}">
        <p14:creationId xmlns:p14="http://schemas.microsoft.com/office/powerpoint/2010/main" val="1721361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18" name="Rectangle 17"/>
          <p:cNvSpPr/>
          <p:nvPr/>
        </p:nvSpPr>
        <p:spPr bwMode="auto">
          <a:xfrm>
            <a:off x="1968859"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Integrate your game code with ANGLE</a:t>
            </a:r>
          </a:p>
        </p:txBody>
      </p:sp>
      <p:sp>
        <p:nvSpPr>
          <p:cNvPr id="19" name="Rectangle 18"/>
          <p:cNvSpPr/>
          <p:nvPr/>
        </p:nvSpPr>
        <p:spPr bwMode="auto">
          <a:xfrm>
            <a:off x="808037"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
        <p:nvSpPr>
          <p:cNvPr id="3" name="Rectangle 2"/>
          <p:cNvSpPr/>
          <p:nvPr/>
        </p:nvSpPr>
        <p:spPr>
          <a:xfrm>
            <a:off x="4117663" y="3266431"/>
            <a:ext cx="4201150" cy="461665"/>
          </a:xfrm>
          <a:prstGeom prst="rect">
            <a:avLst/>
          </a:prstGeom>
        </p:spPr>
        <p:txBody>
          <a:bodyPr wrap="none">
            <a:spAutoFit/>
          </a:bodyPr>
          <a:lstStyle/>
          <a:p>
            <a:pPr lvl="1"/>
            <a:r>
              <a:rPr lang="en-US" sz="2400" b="1" dirty="0">
                <a:hlinkClick r:id="rId3"/>
              </a:rPr>
              <a:t>http://aka.ms/angle-ex2</a:t>
            </a:r>
            <a:endParaRPr lang="en-US" dirty="0"/>
          </a:p>
        </p:txBody>
      </p:sp>
    </p:spTree>
    <p:extLst>
      <p:ext uri="{BB962C8B-B14F-4D97-AF65-F5344CB8AC3E}">
        <p14:creationId xmlns:p14="http://schemas.microsoft.com/office/powerpoint/2010/main" val="508322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175159" y="1557463"/>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20" name="Rectangle 19"/>
          <p:cNvSpPr/>
          <p:nvPr/>
        </p:nvSpPr>
        <p:spPr bwMode="auto">
          <a:xfrm>
            <a:off x="1968859"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Handle window resizing</a:t>
            </a:r>
          </a:p>
        </p:txBody>
      </p:sp>
      <p:sp>
        <p:nvSpPr>
          <p:cNvPr id="21" name="Rectangle 20"/>
          <p:cNvSpPr/>
          <p:nvPr/>
        </p:nvSpPr>
        <p:spPr bwMode="auto">
          <a:xfrm>
            <a:off x="808037"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
        <p:nvSpPr>
          <p:cNvPr id="3" name="Rectangle 2"/>
          <p:cNvSpPr/>
          <p:nvPr/>
        </p:nvSpPr>
        <p:spPr>
          <a:xfrm>
            <a:off x="4117663" y="3266431"/>
            <a:ext cx="4201150" cy="461665"/>
          </a:xfrm>
          <a:prstGeom prst="rect">
            <a:avLst/>
          </a:prstGeom>
        </p:spPr>
        <p:txBody>
          <a:bodyPr wrap="none">
            <a:spAutoFit/>
          </a:bodyPr>
          <a:lstStyle/>
          <a:p>
            <a:pPr lvl="1"/>
            <a:r>
              <a:rPr lang="en-US" sz="2400" b="1" dirty="0">
                <a:hlinkClick r:id="rId3"/>
              </a:rPr>
              <a:t>http://aka.ms/angle-ex3</a:t>
            </a:r>
            <a:endParaRPr lang="en-US" dirty="0"/>
          </a:p>
        </p:txBody>
      </p:sp>
    </p:spTree>
    <p:extLst>
      <p:ext uri="{BB962C8B-B14F-4D97-AF65-F5344CB8AC3E}">
        <p14:creationId xmlns:p14="http://schemas.microsoft.com/office/powerpoint/2010/main" val="901691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22" name="Rectangle 21"/>
          <p:cNvSpPr/>
          <p:nvPr/>
        </p:nvSpPr>
        <p:spPr bwMode="auto">
          <a:xfrm>
            <a:off x="1968859"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 touch and keyboard events to your app</a:t>
            </a:r>
          </a:p>
        </p:txBody>
      </p:sp>
      <p:sp>
        <p:nvSpPr>
          <p:cNvPr id="23" name="Rectangle 22"/>
          <p:cNvSpPr/>
          <p:nvPr/>
        </p:nvSpPr>
        <p:spPr bwMode="auto">
          <a:xfrm>
            <a:off x="808037"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4</a:t>
            </a:r>
          </a:p>
        </p:txBody>
      </p:sp>
      <p:sp>
        <p:nvSpPr>
          <p:cNvPr id="3" name="Rectangle 2"/>
          <p:cNvSpPr/>
          <p:nvPr/>
        </p:nvSpPr>
        <p:spPr>
          <a:xfrm>
            <a:off x="4117663" y="3266431"/>
            <a:ext cx="4201150" cy="461665"/>
          </a:xfrm>
          <a:prstGeom prst="rect">
            <a:avLst/>
          </a:prstGeom>
        </p:spPr>
        <p:txBody>
          <a:bodyPr wrap="none">
            <a:spAutoFit/>
          </a:bodyPr>
          <a:lstStyle/>
          <a:p>
            <a:pPr lvl="1"/>
            <a:r>
              <a:rPr lang="en-US" sz="2400" b="1" dirty="0">
                <a:hlinkClick r:id="rId3"/>
              </a:rPr>
              <a:t>http://aka.ms/angle-ex4</a:t>
            </a:r>
            <a:endParaRPr lang="en-US" dirty="0"/>
          </a:p>
        </p:txBody>
      </p:sp>
    </p:spTree>
    <p:extLst>
      <p:ext uri="{BB962C8B-B14F-4D97-AF65-F5344CB8AC3E}">
        <p14:creationId xmlns:p14="http://schemas.microsoft.com/office/powerpoint/2010/main" val="1855760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lvl="1"/>
            <a:r>
              <a:rPr lang="en-US"/>
              <a:t>https://github.com/Microsoft-Build-2016/CodeLabs-GameDev-3-ANGLE/blob/master/Source/Ex4/README.md</a:t>
            </a:r>
            <a:endParaRPr lang="en-US" dirty="0"/>
          </a:p>
        </p:txBody>
      </p:sp>
      <p:sp>
        <p:nvSpPr>
          <p:cNvPr id="2" name="Title 1"/>
          <p:cNvSpPr>
            <a:spLocks noGrp="1"/>
          </p:cNvSpPr>
          <p:nvPr>
            <p:ph type="title"/>
          </p:nvPr>
        </p:nvSpPr>
        <p:spPr/>
        <p:txBody>
          <a:bodyPr/>
          <a:lstStyle/>
          <a:p>
            <a:r>
              <a:rPr lang="en-US" dirty="0"/>
              <a:t>ANGLE Lab Exercises (Optional)</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26" name="Rectangle 25"/>
          <p:cNvSpPr/>
          <p:nvPr/>
        </p:nvSpPr>
        <p:spPr bwMode="auto">
          <a:xfrm>
            <a:off x="1965960"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Adding ANGLE using </a:t>
            </a:r>
            <a:r>
              <a:rPr lang="en-US" dirty="0" err="1"/>
              <a:t>NuGet</a:t>
            </a:r>
            <a:endParaRPr lang="en-US" dirty="0"/>
          </a:p>
        </p:txBody>
      </p:sp>
      <p:sp>
        <p:nvSpPr>
          <p:cNvPr id="27" name="Rectangle 26"/>
          <p:cNvSpPr/>
          <p:nvPr/>
        </p:nvSpPr>
        <p:spPr bwMode="auto">
          <a:xfrm>
            <a:off x="805138"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7</a:t>
            </a:r>
          </a:p>
        </p:txBody>
      </p:sp>
      <p:sp>
        <p:nvSpPr>
          <p:cNvPr id="3" name="Rectangle 2"/>
          <p:cNvSpPr/>
          <p:nvPr/>
        </p:nvSpPr>
        <p:spPr>
          <a:xfrm>
            <a:off x="4117663" y="3266431"/>
            <a:ext cx="4201150" cy="461665"/>
          </a:xfrm>
          <a:prstGeom prst="rect">
            <a:avLst/>
          </a:prstGeom>
        </p:spPr>
        <p:txBody>
          <a:bodyPr wrap="none">
            <a:spAutoFit/>
          </a:bodyPr>
          <a:lstStyle/>
          <a:p>
            <a:pPr lvl="1"/>
            <a:r>
              <a:rPr lang="en-US" sz="2400" b="1" dirty="0">
                <a:hlinkClick r:id="rId3"/>
              </a:rPr>
              <a:t>http://aka.ms/angle-ex7</a:t>
            </a:r>
            <a:endParaRPr lang="en-US" dirty="0"/>
          </a:p>
        </p:txBody>
      </p:sp>
    </p:spTree>
    <p:extLst>
      <p:ext uri="{BB962C8B-B14F-4D97-AF65-F5344CB8AC3E}">
        <p14:creationId xmlns:p14="http://schemas.microsoft.com/office/powerpoint/2010/main" val="4146997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838248"/>
          </a:xfrm>
        </p:spPr>
        <p:txBody>
          <a:bodyPr/>
          <a:lstStyle/>
          <a:p>
            <a:pPr marL="0" indent="0">
              <a:buNone/>
            </a:pPr>
            <a:endParaRPr lang="en-US" sz="2800" dirty="0"/>
          </a:p>
          <a:p>
            <a:pPr marL="0" indent="0">
              <a:buNone/>
            </a:pPr>
            <a:r>
              <a:rPr lang="en-US" sz="2800" dirty="0"/>
              <a:t>ANGLE: </a:t>
            </a:r>
            <a:r>
              <a:rPr lang="en-US" sz="2800" dirty="0">
                <a:hlinkClick r:id="rId2"/>
              </a:rPr>
              <a:t>https://github.com/MSOpenTech/angle</a:t>
            </a:r>
            <a:r>
              <a:rPr lang="en-US" sz="2800" dirty="0"/>
              <a:t> </a:t>
            </a:r>
          </a:p>
          <a:p>
            <a:pPr marL="0" indent="0">
              <a:buNone/>
            </a:pPr>
            <a:endParaRPr lang="en-US" sz="2800" dirty="0"/>
          </a:p>
          <a:p>
            <a:pPr marL="0" indent="0">
              <a:buNone/>
            </a:pPr>
            <a:r>
              <a:rPr lang="en-US" sz="2800" dirty="0"/>
              <a:t>Wiki: 	</a:t>
            </a:r>
            <a:r>
              <a:rPr lang="en-US" sz="2800" dirty="0">
                <a:hlinkClick r:id="rId3"/>
              </a:rPr>
              <a:t>https://github.com/MSOpenTech/angle/wiki</a:t>
            </a:r>
            <a:endParaRPr lang="en-US" sz="2800" dirty="0"/>
          </a:p>
          <a:p>
            <a:pPr marL="0" indent="0">
              <a:buNone/>
            </a:pPr>
            <a:endParaRPr lang="en-US" sz="2800" dirty="0"/>
          </a:p>
          <a:p>
            <a:pPr marL="0" lvl="0" indent="0">
              <a:buNone/>
            </a:pPr>
            <a:r>
              <a:rPr lang="en-US" sz="2800" dirty="0"/>
              <a:t>Lab: </a:t>
            </a:r>
            <a:r>
              <a:rPr lang="en-US" sz="2800" dirty="0">
                <a:hlinkClick r:id="rId4"/>
              </a:rPr>
              <a:t>https://github.com/Microsoft-Build-2016/CodeLabs-GameDev-3-ANGLE</a:t>
            </a:r>
            <a:endParaRPr lang="en-US" sz="2800" dirty="0"/>
          </a:p>
          <a:p>
            <a:pPr marL="0" lvl="0" indent="0">
              <a:buNone/>
            </a:pPr>
            <a:endParaRPr lang="en-US" sz="2800" dirty="0"/>
          </a:p>
          <a:p>
            <a:pPr marL="0" lvl="0" indent="0">
              <a:buNone/>
            </a:pPr>
            <a:r>
              <a:rPr lang="en-US" sz="2800" dirty="0"/>
              <a:t>Breakout Tutorial: </a:t>
            </a:r>
            <a:r>
              <a:rPr lang="en-US" sz="2800" dirty="0">
                <a:hlinkClick r:id="rId5"/>
              </a:rPr>
              <a:t>http://learnopengl.com/#!In-Practice/2D-Game/Breakout</a:t>
            </a:r>
            <a:endParaRPr lang="en-US" sz="2800" dirty="0"/>
          </a:p>
          <a:p>
            <a:pPr marL="0" lvl="0" indent="0">
              <a:buNone/>
            </a:pPr>
            <a:endParaRPr lang="en-US" sz="2800" dirty="0"/>
          </a:p>
          <a:p>
            <a:pPr marL="0" lvl="0" indent="0">
              <a:buNone/>
            </a:pPr>
            <a:r>
              <a:rPr lang="en-US" sz="2800" dirty="0" err="1"/>
              <a:t>Khronos</a:t>
            </a:r>
            <a:r>
              <a:rPr lang="en-US" sz="2800" dirty="0"/>
              <a:t>: </a:t>
            </a:r>
            <a:r>
              <a:rPr lang="en-US" sz="2800" dirty="0">
                <a:hlinkClick r:id="rId6"/>
              </a:rPr>
              <a:t>OpenGL ES 2.0</a:t>
            </a:r>
            <a:r>
              <a:rPr lang="en-US" sz="2800" dirty="0"/>
              <a:t> and </a:t>
            </a:r>
            <a:r>
              <a:rPr lang="en-US" sz="2800" dirty="0">
                <a:hlinkClick r:id="rId7"/>
              </a:rPr>
              <a:t>EGL 1.4</a:t>
            </a:r>
            <a:r>
              <a:rPr lang="en-US" sz="2800" dirty="0"/>
              <a:t> APIs</a:t>
            </a:r>
          </a:p>
        </p:txBody>
      </p:sp>
      <p:sp>
        <p:nvSpPr>
          <p:cNvPr id="2" name="Title 1"/>
          <p:cNvSpPr>
            <a:spLocks noGrp="1"/>
          </p:cNvSpPr>
          <p:nvPr>
            <p:ph type="title"/>
          </p:nvPr>
        </p:nvSpPr>
        <p:spPr/>
        <p:txBody>
          <a:bodyPr/>
          <a:lstStyle/>
          <a:p>
            <a:r>
              <a:rPr lang="en-US" dirty="0"/>
              <a:t>For more information:</a:t>
            </a:r>
          </a:p>
        </p:txBody>
      </p:sp>
    </p:spTree>
    <p:extLst>
      <p:ext uri="{BB962C8B-B14F-4D97-AF65-F5344CB8AC3E}">
        <p14:creationId xmlns:p14="http://schemas.microsoft.com/office/powerpoint/2010/main" val="4129826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Build Game Labs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2255837" y="2073319"/>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Introduction to Unity</a:t>
            </a:r>
          </a:p>
        </p:txBody>
      </p:sp>
      <p:sp>
        <p:nvSpPr>
          <p:cNvPr id="17" name="Rectangle 16"/>
          <p:cNvSpPr/>
          <p:nvPr/>
        </p:nvSpPr>
        <p:spPr bwMode="auto">
          <a:xfrm>
            <a:off x="655637" y="2068905"/>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L707</a:t>
            </a:r>
          </a:p>
        </p:txBody>
      </p:sp>
      <p:sp>
        <p:nvSpPr>
          <p:cNvPr id="16" name="Rectangle 15"/>
          <p:cNvSpPr/>
          <p:nvPr/>
        </p:nvSpPr>
        <p:spPr bwMode="auto">
          <a:xfrm>
            <a:off x="2255837" y="2835319"/>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Lighting up your Unity Game on Windows 10</a:t>
            </a:r>
          </a:p>
        </p:txBody>
      </p:sp>
      <p:sp>
        <p:nvSpPr>
          <p:cNvPr id="24" name="Rectangle 23"/>
          <p:cNvSpPr/>
          <p:nvPr/>
        </p:nvSpPr>
        <p:spPr bwMode="auto">
          <a:xfrm>
            <a:off x="655637" y="2830905"/>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L708</a:t>
            </a:r>
          </a:p>
        </p:txBody>
      </p:sp>
      <p:sp>
        <p:nvSpPr>
          <p:cNvPr id="25" name="Rectangle 24"/>
          <p:cNvSpPr/>
          <p:nvPr/>
        </p:nvSpPr>
        <p:spPr bwMode="auto">
          <a:xfrm>
            <a:off x="2255837" y="5101876"/>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Integrating your Windows 10 UWP Game with Xbox Live</a:t>
            </a:r>
          </a:p>
        </p:txBody>
      </p:sp>
      <p:sp>
        <p:nvSpPr>
          <p:cNvPr id="26" name="Rectangle 25"/>
          <p:cNvSpPr/>
          <p:nvPr/>
        </p:nvSpPr>
        <p:spPr bwMode="auto">
          <a:xfrm>
            <a:off x="655637" y="5097462"/>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L713</a:t>
            </a:r>
          </a:p>
        </p:txBody>
      </p:sp>
      <p:sp>
        <p:nvSpPr>
          <p:cNvPr id="27" name="Rectangle 26"/>
          <p:cNvSpPr/>
          <p:nvPr/>
        </p:nvSpPr>
        <p:spPr bwMode="auto">
          <a:xfrm>
            <a:off x="2255837" y="3577876"/>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Introduction to </a:t>
            </a:r>
            <a:r>
              <a:rPr lang="en-US" dirty="0" err="1"/>
              <a:t>MonoGame</a:t>
            </a:r>
            <a:endParaRPr lang="en-US" dirty="0"/>
          </a:p>
        </p:txBody>
      </p:sp>
      <p:sp>
        <p:nvSpPr>
          <p:cNvPr id="28" name="Rectangle 27"/>
          <p:cNvSpPr/>
          <p:nvPr/>
        </p:nvSpPr>
        <p:spPr bwMode="auto">
          <a:xfrm>
            <a:off x="655637" y="3573462"/>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L711</a:t>
            </a:r>
          </a:p>
        </p:txBody>
      </p:sp>
      <p:sp>
        <p:nvSpPr>
          <p:cNvPr id="29" name="Rectangle 28"/>
          <p:cNvSpPr/>
          <p:nvPr/>
        </p:nvSpPr>
        <p:spPr bwMode="auto">
          <a:xfrm>
            <a:off x="2255837" y="4339876"/>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Engaging Players with Azure</a:t>
            </a:r>
          </a:p>
        </p:txBody>
      </p:sp>
      <p:sp>
        <p:nvSpPr>
          <p:cNvPr id="30" name="Rectangle 29"/>
          <p:cNvSpPr/>
          <p:nvPr/>
        </p:nvSpPr>
        <p:spPr bwMode="auto">
          <a:xfrm>
            <a:off x="655637" y="4335462"/>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L712</a:t>
            </a:r>
          </a:p>
        </p:txBody>
      </p:sp>
    </p:spTree>
    <p:extLst>
      <p:ext uri="{BB962C8B-B14F-4D97-AF65-F5344CB8AC3E}">
        <p14:creationId xmlns:p14="http://schemas.microsoft.com/office/powerpoint/2010/main" val="27320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Porting your OpenGL ES 2.0 Game to Windows 10 using ANGLE</a:t>
            </a:r>
          </a:p>
        </p:txBody>
      </p:sp>
      <p:sp>
        <p:nvSpPr>
          <p:cNvPr id="5" name="Text Placeholder 4"/>
          <p:cNvSpPr>
            <a:spLocks noGrp="1"/>
          </p:cNvSpPr>
          <p:nvPr>
            <p:ph type="body" sz="quarter" idx="12"/>
          </p:nvPr>
        </p:nvSpPr>
        <p:spPr/>
        <p:txBody>
          <a:bodyPr/>
          <a:lstStyle/>
          <a:p>
            <a:r>
              <a:rPr lang="en-US" dirty="0"/>
              <a:t>Dale Stammen</a:t>
            </a:r>
          </a:p>
          <a:p>
            <a:r>
              <a:rPr lang="en-US" dirty="0"/>
              <a:t>Senior Software Engineer</a:t>
            </a:r>
          </a:p>
        </p:txBody>
      </p:sp>
      <p:sp>
        <p:nvSpPr>
          <p:cNvPr id="6" name="Text Placeholder 5"/>
          <p:cNvSpPr>
            <a:spLocks noGrp="1"/>
          </p:cNvSpPr>
          <p:nvPr>
            <p:ph type="body" sz="quarter" idx="13"/>
          </p:nvPr>
        </p:nvSpPr>
        <p:spPr>
          <a:xfrm>
            <a:off x="8504238" y="307621"/>
            <a:ext cx="3656013" cy="572464"/>
          </a:xfrm>
        </p:spPr>
        <p:txBody>
          <a:bodyPr/>
          <a:lstStyle/>
          <a:p>
            <a:r>
              <a:rPr lang="en-US" b="1" dirty="0"/>
              <a:t>L709</a:t>
            </a:r>
            <a:endParaRPr lang="en-US" dirty="0"/>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this session</a:t>
            </a:r>
          </a:p>
        </p:txBody>
      </p:sp>
      <p:pic>
        <p:nvPicPr>
          <p:cNvPr id="10" name="Picture 2"/>
          <p:cNvPicPr>
            <a:picLocks noChangeAspect="1" noChangeArrowheads="1"/>
          </p:cNvPicPr>
          <p:nvPr/>
        </p:nvPicPr>
        <p:blipFill>
          <a:blip r:embed="rId3"/>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298896"/>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577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6326773" y="3181199"/>
            <a:ext cx="2863264" cy="849463"/>
          </a:xfrm>
          <a:prstGeom prst="rect">
            <a:avLst/>
          </a:prstGeom>
          <a:solidFill>
            <a:schemeClr val="accent3"/>
          </a:solidFill>
        </p:spPr>
        <p:txBody>
          <a:bodyPr wrap="square" lIns="182880" tIns="146304" rIns="182880" bIns="146304" rtlCol="0">
            <a:spAutoFit/>
          </a:bodyPr>
          <a:lstStyle/>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Coordinated/managed by Google, Inc.</a:t>
            </a:r>
          </a:p>
        </p:txBody>
      </p:sp>
      <p:sp>
        <p:nvSpPr>
          <p:cNvPr id="7" name="Text Placeholder 6"/>
          <p:cNvSpPr>
            <a:spLocks noGrp="1"/>
          </p:cNvSpPr>
          <p:nvPr>
            <p:ph type="body" sz="quarter" idx="11"/>
          </p:nvPr>
        </p:nvSpPr>
        <p:spPr/>
        <p:txBody>
          <a:bodyPr/>
          <a:lstStyle/>
          <a:p>
            <a:r>
              <a:rPr lang="en-US" sz="3200" b="1" dirty="0"/>
              <a:t>A</a:t>
            </a:r>
            <a:r>
              <a:rPr lang="en-US" sz="3200" dirty="0"/>
              <a:t>lmost </a:t>
            </a:r>
          </a:p>
          <a:p>
            <a:r>
              <a:rPr lang="en-US" sz="3200" b="1" dirty="0"/>
              <a:t>N</a:t>
            </a:r>
            <a:r>
              <a:rPr lang="en-US" sz="3200" dirty="0"/>
              <a:t>ative </a:t>
            </a:r>
          </a:p>
          <a:p>
            <a:r>
              <a:rPr lang="en-US" sz="3200" b="1" dirty="0"/>
              <a:t>G</a:t>
            </a:r>
            <a:r>
              <a:rPr lang="en-US" sz="3200" dirty="0"/>
              <a:t>raphics </a:t>
            </a:r>
          </a:p>
          <a:p>
            <a:r>
              <a:rPr lang="en-US" sz="3200" b="1" dirty="0"/>
              <a:t>L</a:t>
            </a:r>
            <a:r>
              <a:rPr lang="en-US" sz="3200" dirty="0"/>
              <a:t>ayer </a:t>
            </a:r>
          </a:p>
          <a:p>
            <a:r>
              <a:rPr lang="en-US" sz="3200" b="1" dirty="0"/>
              <a:t>E</a:t>
            </a:r>
            <a:r>
              <a:rPr lang="en-US" sz="3200" dirty="0"/>
              <a:t>ngine</a:t>
            </a:r>
          </a:p>
          <a:p>
            <a:endParaRPr lang="en-US" sz="3200" dirty="0"/>
          </a:p>
        </p:txBody>
      </p:sp>
      <p:sp>
        <p:nvSpPr>
          <p:cNvPr id="5" name="TextBox 4"/>
          <p:cNvSpPr txBox="1"/>
          <p:nvPr/>
        </p:nvSpPr>
        <p:spPr>
          <a:xfrm>
            <a:off x="9271009" y="3181199"/>
            <a:ext cx="2890828" cy="849463"/>
          </a:xfrm>
          <a:prstGeom prst="rect">
            <a:avLst/>
          </a:prstGeom>
          <a:solidFill>
            <a:schemeClr val="accent3"/>
          </a:solidFill>
        </p:spPr>
        <p:txBody>
          <a:bodyPr wrap="square" lIns="182880" tIns="146304" rIns="182880" bIns="146304" rtlCol="0">
            <a:spAutoFit/>
          </a:bodyPr>
          <a:lstStyle/>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15 Companies</a:t>
            </a:r>
          </a:p>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66+ Individuals</a:t>
            </a:r>
          </a:p>
        </p:txBody>
      </p:sp>
      <p:sp>
        <p:nvSpPr>
          <p:cNvPr id="17" name="Rectangle 16"/>
          <p:cNvSpPr/>
          <p:nvPr/>
        </p:nvSpPr>
        <p:spPr bwMode="auto">
          <a:xfrm>
            <a:off x="3383628" y="1668463"/>
            <a:ext cx="8778210" cy="14690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400" dirty="0">
                <a:solidFill>
                  <a:srgbClr val="FFFFFF"/>
                </a:solidFill>
                <a:effectLst>
                  <a:outerShdw blurRad="38100" dist="38100" dir="2700000" algn="tl">
                    <a:srgbClr val="000000">
                      <a:alpha val="43137"/>
                    </a:srgbClr>
                  </a:outerShdw>
                </a:effectLst>
              </a:rPr>
              <a:t>“An open-source project that allows Windows users to seamlessly run OpenGL ES 2.0 content by translating OpenGL ES 2.0 API calls to DirectX 11 API calls.” – </a:t>
            </a:r>
            <a:r>
              <a:rPr lang="en-US" sz="2400" i="1" dirty="0">
                <a:solidFill>
                  <a:srgbClr val="FFFFFF"/>
                </a:solidFill>
                <a:effectLst>
                  <a:outerShdw blurRad="38100" dist="38100" dir="2700000" algn="tl">
                    <a:srgbClr val="000000">
                      <a:alpha val="43137"/>
                    </a:srgbClr>
                  </a:outerShdw>
                </a:effectLst>
              </a:rPr>
              <a:t>ANGLE Project</a:t>
            </a:r>
            <a:endParaRPr lang="en-US" sz="2400"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endParaRPr>
          </a:p>
        </p:txBody>
      </p:sp>
      <p:sp>
        <p:nvSpPr>
          <p:cNvPr id="23" name="TextBox 22"/>
          <p:cNvSpPr txBox="1"/>
          <p:nvPr/>
        </p:nvSpPr>
        <p:spPr>
          <a:xfrm>
            <a:off x="3383627" y="3181199"/>
            <a:ext cx="2834610" cy="849463"/>
          </a:xfrm>
          <a:prstGeom prst="rect">
            <a:avLst/>
          </a:prstGeom>
          <a:solidFill>
            <a:schemeClr val="accent3"/>
          </a:solidFill>
        </p:spPr>
        <p:txBody>
          <a:bodyPr wrap="square" lIns="182880" tIns="146304" rIns="182880" bIns="146304" rtlCol="0">
            <a:spAutoFit/>
          </a:bodyPr>
          <a:lstStyle/>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Started in 2010</a:t>
            </a:r>
          </a:p>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by Google, Inc.</a:t>
            </a:r>
          </a:p>
        </p:txBody>
      </p:sp>
      <p:sp>
        <p:nvSpPr>
          <p:cNvPr id="24" name="Title 2"/>
          <p:cNvSpPr>
            <a:spLocks noGrp="1"/>
          </p:cNvSpPr>
          <p:nvPr>
            <p:ph type="title"/>
          </p:nvPr>
        </p:nvSpPr>
        <p:spPr>
          <a:xfrm>
            <a:off x="274639" y="295274"/>
            <a:ext cx="11889564" cy="917575"/>
          </a:xfrm>
        </p:spPr>
        <p:txBody>
          <a:bodyPr lIns="182880" tIns="146304" rIns="182880" bIns="146304"/>
          <a:lstStyle/>
          <a:p>
            <a:r>
              <a:rPr lang="en-US" dirty="0"/>
              <a:t>Background</a:t>
            </a:r>
          </a:p>
        </p:txBody>
      </p:sp>
      <p:sp>
        <p:nvSpPr>
          <p:cNvPr id="2" name="Rectangle 1"/>
          <p:cNvSpPr/>
          <p:nvPr/>
        </p:nvSpPr>
        <p:spPr bwMode="auto">
          <a:xfrm>
            <a:off x="3383627" y="4106862"/>
            <a:ext cx="8778210" cy="1295400"/>
          </a:xfrm>
          <a:prstGeom prst="rect">
            <a:avLst/>
          </a:prstGeom>
          <a:solidFill>
            <a:schemeClr val="accent1"/>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91440" tIns="91440" rIns="34294" bIns="34294" rtlCol="0" anchor="ctr" anchorCtr="0"/>
          <a:lstStyle/>
          <a:p>
            <a:pPr algn="ctr" defTabSz="932406"/>
            <a:r>
              <a:rPr lang="en-US" sz="2400" dirty="0">
                <a:solidFill>
                  <a:schemeClr val="bg2"/>
                </a:solidFill>
                <a:ea typeface="Segoe UI" pitchFamily="34" charset="0"/>
                <a:cs typeface="Segoe UI" pitchFamily="34" charset="0"/>
              </a:rPr>
              <a:t>Goal: provide a way to universally run OpenGL ES 2.0 applications on Windows</a:t>
            </a:r>
          </a:p>
        </p:txBody>
      </p:sp>
    </p:spTree>
    <p:extLst>
      <p:ext uri="{BB962C8B-B14F-4D97-AF65-F5344CB8AC3E}">
        <p14:creationId xmlns:p14="http://schemas.microsoft.com/office/powerpoint/2010/main" val="36446617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ANGLE</a:t>
            </a:r>
          </a:p>
        </p:txBody>
      </p:sp>
      <p:sp>
        <p:nvSpPr>
          <p:cNvPr id="6" name="Text Placeholder 5"/>
          <p:cNvSpPr>
            <a:spLocks noGrp="1"/>
          </p:cNvSpPr>
          <p:nvPr>
            <p:ph type="body" sz="quarter" idx="10"/>
          </p:nvPr>
        </p:nvSpPr>
        <p:spPr>
          <a:xfrm>
            <a:off x="274638" y="1212850"/>
            <a:ext cx="11887200" cy="4062651"/>
          </a:xfrm>
        </p:spPr>
        <p:txBody>
          <a:bodyPr/>
          <a:lstStyle/>
          <a:p>
            <a:r>
              <a:rPr lang="en-US" b="1" dirty="0"/>
              <a:t>A</a:t>
            </a:r>
            <a:r>
              <a:rPr lang="en-US" dirty="0"/>
              <a:t>lmost </a:t>
            </a:r>
            <a:r>
              <a:rPr lang="en-US" b="1" dirty="0"/>
              <a:t>N</a:t>
            </a:r>
            <a:r>
              <a:rPr lang="en-US" dirty="0"/>
              <a:t>ative </a:t>
            </a:r>
            <a:r>
              <a:rPr lang="en-US" b="1" dirty="0"/>
              <a:t>G</a:t>
            </a:r>
            <a:r>
              <a:rPr lang="en-US" dirty="0"/>
              <a:t>raphics </a:t>
            </a:r>
            <a:r>
              <a:rPr lang="en-US" b="1" dirty="0"/>
              <a:t>L</a:t>
            </a:r>
            <a:r>
              <a:rPr lang="en-US" dirty="0"/>
              <a:t>ayer </a:t>
            </a:r>
            <a:r>
              <a:rPr lang="en-US" b="1" dirty="0"/>
              <a:t>E</a:t>
            </a:r>
            <a:r>
              <a:rPr lang="en-US" dirty="0"/>
              <a:t>ngine</a:t>
            </a:r>
          </a:p>
          <a:p>
            <a:pPr lvl="1"/>
            <a:endParaRPr lang="en-US" dirty="0"/>
          </a:p>
          <a:p>
            <a:pPr lvl="1"/>
            <a:r>
              <a:rPr lang="en-US" b="1" dirty="0"/>
              <a:t>Windows 10 UWP apps do not natively support OpenGL ES 2.0.</a:t>
            </a:r>
          </a:p>
          <a:p>
            <a:pPr lvl="1"/>
            <a:endParaRPr lang="en-US" dirty="0"/>
          </a:p>
          <a:p>
            <a:pPr lvl="1"/>
            <a:r>
              <a:rPr lang="en-US" dirty="0"/>
              <a:t>Microsoft has contributed code to enable Windows 8.1 and 10 UWP apps to run OpenGL ES 2.0 content. </a:t>
            </a:r>
          </a:p>
          <a:p>
            <a:pPr lvl="1"/>
            <a:endParaRPr lang="en-US" dirty="0">
              <a:hlinkClick r:id="rId3"/>
            </a:endParaRPr>
          </a:p>
          <a:p>
            <a:pPr lvl="1"/>
            <a:r>
              <a:rPr lang="en-US" dirty="0">
                <a:hlinkClick r:id="rId3"/>
              </a:rPr>
              <a:t>https://github.com/MSOpenTech/angle</a:t>
            </a:r>
            <a:r>
              <a:rPr lang="en-US" dirty="0"/>
              <a:t> </a:t>
            </a:r>
          </a:p>
          <a:p>
            <a:pPr lvl="1"/>
            <a:endParaRPr lang="en-US" dirty="0"/>
          </a:p>
          <a:p>
            <a:pPr lvl="1"/>
            <a:r>
              <a:rPr lang="en-US" b="1" dirty="0"/>
              <a:t>You don’t need to port your OpenGL ES 2.0 code to DirectX. ANGLE does the conversion for you.</a:t>
            </a:r>
          </a:p>
          <a:p>
            <a:pPr lvl="1"/>
            <a:endParaRPr lang="en-US" dirty="0"/>
          </a:p>
        </p:txBody>
      </p:sp>
    </p:spTree>
    <p:extLst>
      <p:ext uri="{BB962C8B-B14F-4D97-AF65-F5344CB8AC3E}">
        <p14:creationId xmlns:p14="http://schemas.microsoft.com/office/powerpoint/2010/main" val="265518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9" y="1668463"/>
            <a:ext cx="6738149" cy="5029200"/>
          </a:xfrm>
        </p:spPr>
        <p:txBody>
          <a:bodyPr/>
          <a:lstStyle/>
          <a:p>
            <a:pPr marL="0" indent="0">
              <a:buNone/>
            </a:pPr>
            <a:r>
              <a:rPr lang="en-US" sz="3600" dirty="0"/>
              <a:t>OpenGL ES Validation Layer</a:t>
            </a:r>
          </a:p>
          <a:p>
            <a:pPr lvl="1"/>
            <a:r>
              <a:rPr lang="en-US" sz="2000" dirty="0"/>
              <a:t>Provides validation of API parameters before passing to translation layer</a:t>
            </a:r>
          </a:p>
          <a:p>
            <a:pPr marL="0" indent="0">
              <a:buNone/>
            </a:pPr>
            <a:r>
              <a:rPr lang="en-US" sz="3600" dirty="0"/>
              <a:t>ANGLE Translation Layer</a:t>
            </a:r>
          </a:p>
          <a:p>
            <a:pPr lvl="1"/>
            <a:r>
              <a:rPr lang="en-US" sz="2000"/>
              <a:t>Translates </a:t>
            </a:r>
            <a:r>
              <a:rPr lang="en-US" sz="2000" dirty="0"/>
              <a:t>API</a:t>
            </a:r>
            <a:r>
              <a:rPr lang="en-US" sz="2000"/>
              <a:t> calls to </a:t>
            </a:r>
            <a:r>
              <a:rPr lang="en-US" sz="2000" dirty="0"/>
              <a:t>appropriate DirectX API(s)</a:t>
            </a:r>
          </a:p>
          <a:p>
            <a:pPr lvl="1"/>
            <a:r>
              <a:rPr lang="en-US" sz="2000" dirty="0"/>
              <a:t>GLSL ES (ESSL) converted to HLSL</a:t>
            </a:r>
          </a:p>
          <a:p>
            <a:pPr marL="0" indent="0">
              <a:buNone/>
            </a:pPr>
            <a:r>
              <a:rPr lang="en-US" sz="3600" dirty="0"/>
              <a:t>Rendering</a:t>
            </a:r>
          </a:p>
          <a:p>
            <a:pPr lvl="1"/>
            <a:r>
              <a:rPr lang="en-US" sz="2000" dirty="0"/>
              <a:t>Performed by Direct3D 11</a:t>
            </a:r>
          </a:p>
          <a:p>
            <a:pPr lvl="1"/>
            <a:r>
              <a:rPr lang="en-US" sz="2000" dirty="0"/>
              <a:t>Leverages Direct3D 11 driver support for the Windows ecosystem</a:t>
            </a:r>
          </a:p>
        </p:txBody>
      </p:sp>
      <p:sp>
        <p:nvSpPr>
          <p:cNvPr id="3" name="Title 2"/>
          <p:cNvSpPr>
            <a:spLocks noGrp="1"/>
          </p:cNvSpPr>
          <p:nvPr>
            <p:ph type="title"/>
          </p:nvPr>
        </p:nvSpPr>
        <p:spPr/>
        <p:txBody>
          <a:bodyPr lIns="182880" tIns="146304" rIns="182880" bIns="146304"/>
          <a:lstStyle/>
          <a:p>
            <a:r>
              <a:rPr lang="en-US" dirty="0"/>
              <a:t>Architecture</a:t>
            </a:r>
          </a:p>
        </p:txBody>
      </p:sp>
      <p:sp>
        <p:nvSpPr>
          <p:cNvPr id="8" name="Rectangle 7"/>
          <p:cNvSpPr/>
          <p:nvPr/>
        </p:nvSpPr>
        <p:spPr>
          <a:xfrm>
            <a:off x="7057178" y="3048297"/>
            <a:ext cx="5104660" cy="2136800"/>
          </a:xfrm>
          <a:prstGeom prst="rect">
            <a:avLst/>
          </a:prstGeom>
          <a:solidFill>
            <a:schemeClr val="accent2"/>
          </a:solidFill>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a:solidFill>
                  <a:schemeClr val="bg2"/>
                </a:solidFill>
              </a:rPr>
              <a:t>ANGLE</a:t>
            </a:r>
          </a:p>
        </p:txBody>
      </p:sp>
      <p:sp>
        <p:nvSpPr>
          <p:cNvPr id="9" name="Rectangle 8"/>
          <p:cNvSpPr/>
          <p:nvPr/>
        </p:nvSpPr>
        <p:spPr>
          <a:xfrm>
            <a:off x="7216973" y="3406595"/>
            <a:ext cx="4740676" cy="461639"/>
          </a:xfrm>
          <a:prstGeom prst="rect">
            <a:avLst/>
          </a:prstGeom>
          <a:solidFill>
            <a:schemeClr val="accent3"/>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a:solidFill>
                  <a:srgbClr val="FFFFFF"/>
                </a:solidFill>
                <a:effectLst>
                  <a:outerShdw blurRad="38100" dist="38100" dir="2700000" algn="tl">
                    <a:srgbClr val="000000">
                      <a:alpha val="43137"/>
                    </a:srgbClr>
                  </a:outerShdw>
                </a:effectLst>
              </a:rPr>
              <a:t>OpenGL ES Validation Layer</a:t>
            </a:r>
          </a:p>
        </p:txBody>
      </p:sp>
      <p:sp>
        <p:nvSpPr>
          <p:cNvPr id="10" name="Rectangle 9"/>
          <p:cNvSpPr/>
          <p:nvPr/>
        </p:nvSpPr>
        <p:spPr>
          <a:xfrm>
            <a:off x="7216973" y="3988679"/>
            <a:ext cx="4740676" cy="461639"/>
          </a:xfrm>
          <a:prstGeom prst="rect">
            <a:avLst/>
          </a:prstGeom>
          <a:solidFill>
            <a:schemeClr val="accent3"/>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a:solidFill>
                  <a:srgbClr val="FFFFFF"/>
                </a:solidFill>
                <a:effectLst>
                  <a:outerShdw blurRad="38100" dist="38100" dir="2700000" algn="tl">
                    <a:srgbClr val="000000">
                      <a:alpha val="43137"/>
                    </a:srgbClr>
                  </a:outerShdw>
                </a:effectLst>
              </a:rPr>
              <a:t>ANGLE Translation Layer</a:t>
            </a:r>
          </a:p>
        </p:txBody>
      </p:sp>
      <p:sp>
        <p:nvSpPr>
          <p:cNvPr id="11" name="Rectangle 10"/>
          <p:cNvSpPr/>
          <p:nvPr/>
        </p:nvSpPr>
        <p:spPr>
          <a:xfrm>
            <a:off x="7216973" y="4564444"/>
            <a:ext cx="4740676" cy="461640"/>
          </a:xfrm>
          <a:prstGeom prst="rect">
            <a:avLst/>
          </a:prstGeom>
          <a:solidFill>
            <a:schemeClr val="accent3"/>
          </a:solidFill>
        </p:spPr>
        <p:style>
          <a:lnRef idx="0">
            <a:schemeClr val="accent3"/>
          </a:lnRef>
          <a:fillRef idx="3">
            <a:schemeClr val="accent3"/>
          </a:fillRef>
          <a:effectRef idx="3">
            <a:schemeClr val="accent3"/>
          </a:effectRef>
          <a:fontRef idx="minor">
            <a:schemeClr val="lt1"/>
          </a:fontRef>
        </p:style>
        <p:txBody>
          <a:bodyPr rtlCol="0" anchor="t"/>
          <a:lstStyle/>
          <a:p>
            <a:pPr algn="ctr"/>
            <a:r>
              <a:rPr lang="en-US" sz="1600" dirty="0">
                <a:solidFill>
                  <a:srgbClr val="FFFFFF"/>
                </a:solidFill>
                <a:effectLst>
                  <a:outerShdw blurRad="38100" dist="38100" dir="2700000" algn="tl">
                    <a:srgbClr val="000000">
                      <a:alpha val="43137"/>
                    </a:srgbClr>
                  </a:outerShdw>
                </a:effectLst>
              </a:rPr>
              <a:t>ANGLE Direct3D 11 Renderer</a:t>
            </a:r>
          </a:p>
        </p:txBody>
      </p:sp>
      <p:sp>
        <p:nvSpPr>
          <p:cNvPr id="13" name="Rectangle 12"/>
          <p:cNvSpPr/>
          <p:nvPr/>
        </p:nvSpPr>
        <p:spPr>
          <a:xfrm>
            <a:off x="8572572" y="5786980"/>
            <a:ext cx="2029477" cy="461639"/>
          </a:xfrm>
          <a:prstGeom prst="rect">
            <a:avLst/>
          </a:prstGeom>
          <a:solidFill>
            <a:schemeClr val="accent3"/>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solidFill>
                  <a:schemeClr val="bg2"/>
                </a:solidFill>
              </a:rPr>
              <a:t>Direct3D 11</a:t>
            </a:r>
          </a:p>
        </p:txBody>
      </p:sp>
      <p:sp>
        <p:nvSpPr>
          <p:cNvPr id="4" name="Down Arrow 3"/>
          <p:cNvSpPr/>
          <p:nvPr/>
        </p:nvSpPr>
        <p:spPr bwMode="auto">
          <a:xfrm>
            <a:off x="9266608" y="5185097"/>
            <a:ext cx="685800" cy="601883"/>
          </a:xfrm>
          <a:prstGeom prst="downArrow">
            <a:avLst/>
          </a:prstGeom>
          <a:solidFill>
            <a:schemeClr val="accent3"/>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7034982" y="1590757"/>
            <a:ext cx="5104660" cy="855657"/>
          </a:xfrm>
          <a:prstGeom prst="rect">
            <a:avLst/>
          </a:prstGeom>
          <a:solidFill>
            <a:schemeClr val="accent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40" tIns="91440" rIns="34294" bIns="34294" rtlCol="0" anchor="t" anchorCtr="0"/>
          <a:lstStyle/>
          <a:p>
            <a:pPr algn="ctr" defTabSz="932406"/>
            <a:r>
              <a:rPr lang="en-US" sz="2000" dirty="0">
                <a:gradFill>
                  <a:gsLst>
                    <a:gs pos="0">
                      <a:srgbClr val="FFFFFF"/>
                    </a:gs>
                    <a:gs pos="100000">
                      <a:srgbClr val="FFFFFF"/>
                    </a:gs>
                  </a:gsLst>
                  <a:lin ang="5400000" scaled="0"/>
                </a:gradFill>
                <a:ea typeface="Segoe UI" pitchFamily="34" charset="0"/>
                <a:cs typeface="Segoe UI" pitchFamily="34" charset="0"/>
              </a:rPr>
              <a:t>Windows App</a:t>
            </a:r>
          </a:p>
          <a:p>
            <a:pPr algn="ctr" defTabSz="932406"/>
            <a:r>
              <a:rPr lang="en-US" sz="2000" dirty="0">
                <a:gradFill>
                  <a:gsLst>
                    <a:gs pos="0">
                      <a:srgbClr val="FFFFFF"/>
                    </a:gs>
                    <a:gs pos="100000">
                      <a:srgbClr val="FFFFFF"/>
                    </a:gs>
                  </a:gsLst>
                  <a:lin ang="5400000" scaled="0"/>
                </a:gradFill>
                <a:ea typeface="Segoe UI" pitchFamily="34" charset="0"/>
                <a:cs typeface="Segoe UI" pitchFamily="34" charset="0"/>
              </a:rPr>
              <a:t>(Calls to OpenGL ES)</a:t>
            </a:r>
          </a:p>
        </p:txBody>
      </p:sp>
      <p:sp>
        <p:nvSpPr>
          <p:cNvPr id="17" name="Down Arrow 16"/>
          <p:cNvSpPr/>
          <p:nvPr/>
        </p:nvSpPr>
        <p:spPr bwMode="auto">
          <a:xfrm>
            <a:off x="9266608" y="2444750"/>
            <a:ext cx="685800" cy="601883"/>
          </a:xfrm>
          <a:prstGeom prst="downArrow">
            <a:avLst/>
          </a:prstGeom>
          <a:solidFill>
            <a:schemeClr val="accent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6473045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63" name="Rectangle 62"/>
          <p:cNvSpPr/>
          <p:nvPr/>
        </p:nvSpPr>
        <p:spPr bwMode="auto">
          <a:xfrm>
            <a:off x="-101924" y="3326261"/>
            <a:ext cx="12537518" cy="945664"/>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646" tIns="202917" rIns="253646" bIns="202917" numCol="1" spcCol="0" rtlCol="0" fromWordArt="0" anchor="t" anchorCtr="0" forceAA="0" compatLnSpc="1">
            <a:prstTxWarp prst="textNoShape">
              <a:avLst/>
            </a:prstTxWarp>
            <a:noAutofit/>
          </a:bodyPr>
          <a:lstStyle/>
          <a:p>
            <a:pPr algn="ctr" defTabSz="1293239" fontAlgn="base">
              <a:lnSpc>
                <a:spcPct val="90000"/>
              </a:lnSpc>
              <a:spcBef>
                <a:spcPct val="0"/>
              </a:spcBef>
              <a:spcAft>
                <a:spcPct val="0"/>
              </a:spcAft>
              <a:defRPr/>
            </a:pPr>
            <a:endParaRPr lang="en-US" sz="2448" dirty="0" err="1">
              <a:gradFill>
                <a:gsLst>
                  <a:gs pos="2917">
                    <a:srgbClr val="737373"/>
                  </a:gs>
                  <a:gs pos="81000">
                    <a:srgbClr val="737373"/>
                  </a:gs>
                </a:gsLst>
                <a:lin ang="5400000" scaled="0"/>
              </a:gradFill>
              <a:latin typeface="Segoe UI"/>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Windows on a full range of devices…</a:t>
            </a:r>
          </a:p>
        </p:txBody>
      </p:sp>
      <p:sp>
        <p:nvSpPr>
          <p:cNvPr id="29" name="Oval 33"/>
          <p:cNvSpPr/>
          <p:nvPr/>
        </p:nvSpPr>
        <p:spPr>
          <a:xfrm>
            <a:off x="5210516" y="2740842"/>
            <a:ext cx="2015443" cy="2015443"/>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73">
              <a:defRPr/>
            </a:pPr>
            <a:endParaRPr lang="en-US" sz="2448" dirty="0" err="1">
              <a:solidFill>
                <a:srgbClr val="FFFFFF"/>
              </a:solidFill>
              <a:latin typeface="Segoe UI"/>
            </a:endParaRPr>
          </a:p>
        </p:txBody>
      </p:sp>
      <p:grpSp>
        <p:nvGrpSpPr>
          <p:cNvPr id="30" name="Group 29"/>
          <p:cNvGrpSpPr/>
          <p:nvPr/>
        </p:nvGrpSpPr>
        <p:grpSpPr>
          <a:xfrm>
            <a:off x="5153496" y="2826644"/>
            <a:ext cx="2129484" cy="1843841"/>
            <a:chOff x="5052041" y="2485844"/>
            <a:chExt cx="2087919" cy="1807851"/>
          </a:xfrm>
        </p:grpSpPr>
        <p:sp>
          <p:nvSpPr>
            <p:cNvPr id="31" name="Oval 33"/>
            <p:cNvSpPr/>
            <p:nvPr/>
          </p:nvSpPr>
          <p:spPr>
            <a:xfrm>
              <a:off x="5192075" y="2485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73">
                <a:defRPr/>
              </a:pPr>
              <a:endParaRPr lang="en-US" sz="2448" dirty="0" err="1">
                <a:solidFill>
                  <a:srgbClr val="FFFFFF"/>
                </a:solidFill>
                <a:latin typeface="Segoe UI"/>
              </a:endParaRPr>
            </a:p>
          </p:txBody>
        </p:sp>
        <p:grpSp>
          <p:nvGrpSpPr>
            <p:cNvPr id="32" name="Group 31"/>
            <p:cNvGrpSpPr/>
            <p:nvPr/>
          </p:nvGrpSpPr>
          <p:grpSpPr>
            <a:xfrm>
              <a:off x="5052041" y="2836625"/>
              <a:ext cx="2087919" cy="1071421"/>
              <a:chOff x="5052041" y="2836625"/>
              <a:chExt cx="2087919" cy="1071421"/>
            </a:xfrm>
          </p:grpSpPr>
          <p:sp>
            <p:nvSpPr>
              <p:cNvPr id="33" name="TextBox 35"/>
              <p:cNvSpPr txBox="1"/>
              <p:nvPr/>
            </p:nvSpPr>
            <p:spPr>
              <a:xfrm>
                <a:off x="5052041" y="3644319"/>
                <a:ext cx="2087919" cy="263727"/>
              </a:xfrm>
              <a:prstGeom prst="rect">
                <a:avLst/>
              </a:prstGeom>
              <a:noFill/>
            </p:spPr>
            <p:txBody>
              <a:bodyPr wrap="square" lIns="0" tIns="0" rIns="0" bIns="0" rtlCol="0">
                <a:spAutoFit/>
              </a:bodyPr>
              <a:lstStyle/>
              <a:p>
                <a:pPr algn="ctr" defTabSz="932573">
                  <a:lnSpc>
                    <a:spcPct val="90000"/>
                  </a:lnSpc>
                  <a:defRPr/>
                </a:pPr>
                <a:r>
                  <a:rPr lang="en-US" sz="1904" dirty="0">
                    <a:solidFill>
                      <a:srgbClr val="FFFFFF"/>
                    </a:solidFill>
                    <a:latin typeface="Segoe UI"/>
                    <a:cs typeface="Segoe UI Semibold" panose="020B0702040204020203" pitchFamily="34" charset="0"/>
                  </a:rPr>
                  <a:t>Windows 10</a:t>
                </a:r>
              </a:p>
            </p:txBody>
          </p:sp>
          <p:sp>
            <p:nvSpPr>
              <p:cNvPr id="34" name="Freeform 5"/>
              <p:cNvSpPr>
                <a:spLocks noEditPoints="1"/>
              </p:cNvSpPr>
              <p:nvPr/>
            </p:nvSpPr>
            <p:spPr bwMode="auto">
              <a:xfrm>
                <a:off x="5695158" y="2836625"/>
                <a:ext cx="750884" cy="745537"/>
              </a:xfrm>
              <a:custGeom>
                <a:avLst/>
                <a:gdLst>
                  <a:gd name="T0" fmla="*/ 0 w 281"/>
                  <a:gd name="T1" fmla="*/ 240 h 279"/>
                  <a:gd name="T2" fmla="*/ 119 w 281"/>
                  <a:gd name="T3" fmla="*/ 257 h 279"/>
                  <a:gd name="T4" fmla="*/ 119 w 281"/>
                  <a:gd name="T5" fmla="*/ 140 h 279"/>
                  <a:gd name="T6" fmla="*/ 0 w 281"/>
                  <a:gd name="T7" fmla="*/ 140 h 279"/>
                  <a:gd name="T8" fmla="*/ 0 w 281"/>
                  <a:gd name="T9" fmla="*/ 240 h 279"/>
                  <a:gd name="T10" fmla="*/ 0 w 281"/>
                  <a:gd name="T11" fmla="*/ 136 h 279"/>
                  <a:gd name="T12" fmla="*/ 119 w 281"/>
                  <a:gd name="T13" fmla="*/ 136 h 279"/>
                  <a:gd name="T14" fmla="*/ 119 w 281"/>
                  <a:gd name="T15" fmla="*/ 21 h 279"/>
                  <a:gd name="T16" fmla="*/ 0 w 281"/>
                  <a:gd name="T17" fmla="*/ 38 h 279"/>
                  <a:gd name="T18" fmla="*/ 0 w 281"/>
                  <a:gd name="T19" fmla="*/ 136 h 279"/>
                  <a:gd name="T20" fmla="*/ 126 w 281"/>
                  <a:gd name="T21" fmla="*/ 19 h 279"/>
                  <a:gd name="T22" fmla="*/ 126 w 281"/>
                  <a:gd name="T23" fmla="*/ 136 h 279"/>
                  <a:gd name="T24" fmla="*/ 281 w 281"/>
                  <a:gd name="T25" fmla="*/ 136 h 279"/>
                  <a:gd name="T26" fmla="*/ 281 w 281"/>
                  <a:gd name="T27" fmla="*/ 0 h 279"/>
                  <a:gd name="T28" fmla="*/ 126 w 281"/>
                  <a:gd name="T29" fmla="*/ 19 h 279"/>
                  <a:gd name="T30" fmla="*/ 126 w 281"/>
                  <a:gd name="T31" fmla="*/ 257 h 279"/>
                  <a:gd name="T32" fmla="*/ 281 w 281"/>
                  <a:gd name="T33" fmla="*/ 279 h 279"/>
                  <a:gd name="T34" fmla="*/ 281 w 281"/>
                  <a:gd name="T35" fmla="*/ 140 h 279"/>
                  <a:gd name="T36" fmla="*/ 126 w 281"/>
                  <a:gd name="T37" fmla="*/ 140 h 279"/>
                  <a:gd name="T38" fmla="*/ 126 w 281"/>
                  <a:gd name="T39" fmla="*/ 25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1" h="279">
                    <a:moveTo>
                      <a:pt x="0" y="240"/>
                    </a:moveTo>
                    <a:lnTo>
                      <a:pt x="119" y="257"/>
                    </a:lnTo>
                    <a:lnTo>
                      <a:pt x="119" y="140"/>
                    </a:lnTo>
                    <a:lnTo>
                      <a:pt x="0" y="140"/>
                    </a:lnTo>
                    <a:lnTo>
                      <a:pt x="0" y="240"/>
                    </a:lnTo>
                    <a:close/>
                    <a:moveTo>
                      <a:pt x="0" y="136"/>
                    </a:moveTo>
                    <a:lnTo>
                      <a:pt x="119" y="136"/>
                    </a:lnTo>
                    <a:lnTo>
                      <a:pt x="119" y="21"/>
                    </a:lnTo>
                    <a:lnTo>
                      <a:pt x="0" y="38"/>
                    </a:lnTo>
                    <a:lnTo>
                      <a:pt x="0" y="136"/>
                    </a:lnTo>
                    <a:close/>
                    <a:moveTo>
                      <a:pt x="126" y="19"/>
                    </a:moveTo>
                    <a:lnTo>
                      <a:pt x="126" y="136"/>
                    </a:lnTo>
                    <a:lnTo>
                      <a:pt x="281" y="136"/>
                    </a:lnTo>
                    <a:lnTo>
                      <a:pt x="281" y="0"/>
                    </a:lnTo>
                    <a:lnTo>
                      <a:pt x="126" y="19"/>
                    </a:lnTo>
                    <a:close/>
                    <a:moveTo>
                      <a:pt x="126" y="257"/>
                    </a:moveTo>
                    <a:lnTo>
                      <a:pt x="281" y="279"/>
                    </a:lnTo>
                    <a:lnTo>
                      <a:pt x="281" y="140"/>
                    </a:lnTo>
                    <a:lnTo>
                      <a:pt x="126" y="140"/>
                    </a:lnTo>
                    <a:lnTo>
                      <a:pt x="126" y="257"/>
                    </a:lnTo>
                    <a:close/>
                  </a:path>
                </a:pathLst>
              </a:custGeom>
              <a:solidFill>
                <a:schemeClr val="bg1"/>
              </a:solidFill>
              <a:ln>
                <a:noFill/>
              </a:ln>
              <a:extLst/>
            </p:spPr>
            <p:txBody>
              <a:bodyPr vert="horz" wrap="square" lIns="124347" tIns="62174" rIns="124347" bIns="62174" numCol="1" anchor="t" anchorCtr="0" compatLnSpc="1">
                <a:prstTxWarp prst="textNoShape">
                  <a:avLst/>
                </a:prstTxWarp>
              </a:bodyPr>
              <a:lstStyle/>
              <a:p>
                <a:pPr defTabSz="932573">
                  <a:defRPr/>
                </a:pPr>
                <a:endParaRPr lang="en-US" sz="1904">
                  <a:solidFill>
                    <a:srgbClr val="737373"/>
                  </a:solidFill>
                  <a:latin typeface="Segoe UI"/>
                </a:endParaRPr>
              </a:p>
            </p:txBody>
          </p:sp>
        </p:grpSp>
      </p:grpSp>
      <p:sp>
        <p:nvSpPr>
          <p:cNvPr id="36" name="TextBox 35"/>
          <p:cNvSpPr txBox="1"/>
          <p:nvPr/>
        </p:nvSpPr>
        <p:spPr>
          <a:xfrm>
            <a:off x="304696" y="1793258"/>
            <a:ext cx="679696"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Phone</a:t>
            </a:r>
          </a:p>
        </p:txBody>
      </p:sp>
      <p:sp>
        <p:nvSpPr>
          <p:cNvPr id="37" name="TextBox 36"/>
          <p:cNvSpPr txBox="1"/>
          <p:nvPr/>
        </p:nvSpPr>
        <p:spPr>
          <a:xfrm>
            <a:off x="2096832" y="1793258"/>
            <a:ext cx="1188733"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Small Tablet</a:t>
            </a:r>
          </a:p>
        </p:txBody>
      </p:sp>
      <p:sp>
        <p:nvSpPr>
          <p:cNvPr id="38" name="TextBox 37"/>
          <p:cNvSpPr txBox="1"/>
          <p:nvPr/>
        </p:nvSpPr>
        <p:spPr>
          <a:xfrm>
            <a:off x="6962028" y="1571759"/>
            <a:ext cx="2007944" cy="451760"/>
          </a:xfrm>
          <a:prstGeom prst="rect">
            <a:avLst/>
          </a:prstGeom>
          <a:noFill/>
        </p:spPr>
        <p:txBody>
          <a:bodyPr wrap="square" lIns="0" tIns="0" rIns="0" bIns="0" rtlCol="0">
            <a:spAutoFit/>
          </a:bodyPr>
          <a:lstStyle>
            <a:defPPr>
              <a:defRPr lang="en-US"/>
            </a:defPPr>
            <a:lvl1pPr algn="ctr" defTabSz="914367">
              <a:lnSpc>
                <a:spcPct val="90000"/>
              </a:lnSpc>
              <a:spcAft>
                <a:spcPts val="600"/>
              </a:spcAft>
              <a:defRPr sz="1200">
                <a:gradFill>
                  <a:gsLst>
                    <a:gs pos="2917">
                      <a:srgbClr val="FFFFFF"/>
                    </a:gs>
                    <a:gs pos="30000">
                      <a:srgbClr val="FFFFFF"/>
                    </a:gs>
                  </a:gsLst>
                  <a:lin ang="5400000" scaled="0"/>
                </a:gradFill>
                <a:cs typeface="Segoe UI" panose="020B0502040204020203" pitchFamily="34" charset="0"/>
              </a:defRPr>
            </a:lvl1pPr>
          </a:lstStyle>
          <a:p>
            <a:pPr defTabSz="932563">
              <a:spcAft>
                <a:spcPts val="612"/>
              </a:spcAft>
              <a:defRPr/>
            </a:pPr>
            <a:r>
              <a:rPr lang="en-US" sz="1599" dirty="0">
                <a:solidFill>
                  <a:srgbClr val="4F4F4F"/>
                </a:solidFill>
                <a:latin typeface="Segoe UI"/>
              </a:rPr>
              <a:t>2-in-1s</a:t>
            </a:r>
            <a:br>
              <a:rPr lang="en-US" sz="1599" dirty="0">
                <a:solidFill>
                  <a:srgbClr val="4F4F4F"/>
                </a:solidFill>
                <a:latin typeface="Segoe UI"/>
              </a:rPr>
            </a:br>
            <a:r>
              <a:rPr lang="en-US" sz="1599" dirty="0">
                <a:solidFill>
                  <a:srgbClr val="4F4F4F"/>
                </a:solidFill>
                <a:latin typeface="Segoe UI"/>
              </a:rPr>
              <a:t>(Tablet or Laptop)</a:t>
            </a:r>
          </a:p>
        </p:txBody>
      </p:sp>
      <p:sp>
        <p:nvSpPr>
          <p:cNvPr id="39" name="TextBox 38"/>
          <p:cNvSpPr txBox="1"/>
          <p:nvPr/>
        </p:nvSpPr>
        <p:spPr>
          <a:xfrm>
            <a:off x="10424085" y="1571759"/>
            <a:ext cx="1958166" cy="45176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Desktops </a:t>
            </a:r>
            <a:br>
              <a:rPr lang="en-US" sz="1599" dirty="0">
                <a:solidFill>
                  <a:srgbClr val="4F4F4F"/>
                </a:solidFill>
                <a:latin typeface="Segoe UI"/>
                <a:cs typeface="Segoe UI" panose="020B0502040204020203" pitchFamily="34" charset="0"/>
              </a:rPr>
            </a:br>
            <a:r>
              <a:rPr lang="en-US" sz="1599" dirty="0">
                <a:solidFill>
                  <a:srgbClr val="4F4F4F"/>
                </a:solidFill>
                <a:latin typeface="Segoe UI"/>
                <a:cs typeface="Segoe UI" panose="020B0502040204020203" pitchFamily="34" charset="0"/>
              </a:rPr>
              <a:t>&amp; All-in-Ones</a:t>
            </a:r>
          </a:p>
        </p:txBody>
      </p:sp>
      <p:sp>
        <p:nvSpPr>
          <p:cNvPr id="40" name="TextBox 39"/>
          <p:cNvSpPr txBox="1"/>
          <p:nvPr/>
        </p:nvSpPr>
        <p:spPr>
          <a:xfrm>
            <a:off x="1162898" y="1793258"/>
            <a:ext cx="858547"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Phablet</a:t>
            </a:r>
          </a:p>
        </p:txBody>
      </p:sp>
      <p:sp>
        <p:nvSpPr>
          <p:cNvPr id="41" name="TextBox 40"/>
          <p:cNvSpPr txBox="1"/>
          <p:nvPr/>
        </p:nvSpPr>
        <p:spPr>
          <a:xfrm>
            <a:off x="3161630" y="1793258"/>
            <a:ext cx="1984801"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Large Tablet</a:t>
            </a:r>
          </a:p>
        </p:txBody>
      </p:sp>
      <p:sp>
        <p:nvSpPr>
          <p:cNvPr id="42" name="TextBox 41"/>
          <p:cNvSpPr txBox="1"/>
          <p:nvPr/>
        </p:nvSpPr>
        <p:spPr>
          <a:xfrm>
            <a:off x="9188846" y="1571759"/>
            <a:ext cx="973584" cy="45176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Classic </a:t>
            </a:r>
            <a:br>
              <a:rPr lang="en-US" sz="1599" dirty="0">
                <a:solidFill>
                  <a:srgbClr val="4F4F4F"/>
                </a:solidFill>
                <a:latin typeface="Segoe UI"/>
                <a:cs typeface="Segoe UI" panose="020B0502040204020203" pitchFamily="34" charset="0"/>
              </a:rPr>
            </a:br>
            <a:r>
              <a:rPr lang="en-US" sz="1599" dirty="0">
                <a:solidFill>
                  <a:srgbClr val="4F4F4F"/>
                </a:solidFill>
                <a:latin typeface="Segoe UI"/>
                <a:cs typeface="Segoe UI" panose="020B0502040204020203" pitchFamily="34" charset="0"/>
              </a:rPr>
              <a:t>Laptop</a:t>
            </a:r>
          </a:p>
        </p:txBody>
      </p:sp>
      <p:pic>
        <p:nvPicPr>
          <p:cNvPr id="43" name="Picture 42"/>
          <p:cNvPicPr>
            <a:picLocks noChangeAspect="1"/>
          </p:cNvPicPr>
          <p:nvPr/>
        </p:nvPicPr>
        <p:blipFill rotWithShape="1">
          <a:blip r:embed="rId3" cstate="print">
            <a:extLst>
              <a:ext uri="{28A0092B-C50C-407E-A947-70E740481C1C}">
                <a14:useLocalDpi xmlns:a14="http://schemas.microsoft.com/office/drawing/2010/main" val="0"/>
              </a:ext>
            </a:extLst>
          </a:blip>
          <a:srcRect r="10956" b="15432"/>
          <a:stretch/>
        </p:blipFill>
        <p:spPr>
          <a:xfrm>
            <a:off x="7319168" y="2151002"/>
            <a:ext cx="1435800" cy="913251"/>
          </a:xfrm>
          <a:prstGeom prst="rect">
            <a:avLst/>
          </a:prstGeom>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62618" y="2105338"/>
            <a:ext cx="1556401" cy="1145005"/>
          </a:xfrm>
          <a:prstGeom prst="rect">
            <a:avLst/>
          </a:prstGeom>
        </p:spPr>
      </p:pic>
      <p:pic>
        <p:nvPicPr>
          <p:cNvPr id="45" name="Picture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9814" y="2105339"/>
            <a:ext cx="1528433" cy="977195"/>
          </a:xfrm>
          <a:prstGeom prst="rect">
            <a:avLst/>
          </a:prstGeom>
        </p:spPr>
      </p:pic>
      <p:pic>
        <p:nvPicPr>
          <p:cNvPr id="46" name="Picture 4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4590" y="2105338"/>
            <a:ext cx="887400" cy="681396"/>
          </a:xfrm>
          <a:prstGeom prst="rect">
            <a:avLst/>
          </a:prstGeom>
        </p:spPr>
      </p:pic>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882" y="2105339"/>
            <a:ext cx="607446" cy="591600"/>
          </a:xfrm>
          <a:prstGeom prst="rect">
            <a:avLst/>
          </a:prstGeom>
        </p:spPr>
      </p:pic>
      <p:pic>
        <p:nvPicPr>
          <p:cNvPr id="48" name="Picture 47"/>
          <p:cNvPicPr>
            <a:picLocks noChangeAspect="1"/>
          </p:cNvPicPr>
          <p:nvPr/>
        </p:nvPicPr>
        <p:blipFill rotWithShape="1">
          <a:blip r:embed="rId8" cstate="print">
            <a:extLst>
              <a:ext uri="{28A0092B-C50C-407E-A947-70E740481C1C}">
                <a14:useLocalDpi xmlns:a14="http://schemas.microsoft.com/office/drawing/2010/main" val="0"/>
              </a:ext>
            </a:extLst>
          </a:blip>
          <a:srcRect l="6535" r="9044"/>
          <a:stretch/>
        </p:blipFill>
        <p:spPr>
          <a:xfrm>
            <a:off x="2250465" y="2105339"/>
            <a:ext cx="870025" cy="866618"/>
          </a:xfrm>
          <a:prstGeom prst="rect">
            <a:avLst/>
          </a:prstGeom>
        </p:spPr>
      </p:pic>
      <p:pic>
        <p:nvPicPr>
          <p:cNvPr id="49" name="Picture 48"/>
          <p:cNvPicPr>
            <a:picLocks noChangeAspect="1"/>
          </p:cNvPicPr>
          <p:nvPr/>
        </p:nvPicPr>
        <p:blipFill rotWithShape="1">
          <a:blip r:embed="rId9" cstate="print">
            <a:extLst>
              <a:ext uri="{28A0092B-C50C-407E-A947-70E740481C1C}">
                <a14:useLocalDpi xmlns:a14="http://schemas.microsoft.com/office/drawing/2010/main" val="0"/>
              </a:ext>
            </a:extLst>
          </a:blip>
          <a:srcRect r="12153"/>
          <a:stretch/>
        </p:blipFill>
        <p:spPr>
          <a:xfrm>
            <a:off x="9018840" y="2152475"/>
            <a:ext cx="1463331" cy="942720"/>
          </a:xfrm>
          <a:prstGeom prst="rect">
            <a:avLst/>
          </a:prstGeom>
        </p:spPr>
      </p:pic>
      <p:sp>
        <p:nvSpPr>
          <p:cNvPr id="50" name="TextBox 49"/>
          <p:cNvSpPr txBox="1"/>
          <p:nvPr/>
        </p:nvSpPr>
        <p:spPr>
          <a:xfrm>
            <a:off x="3722789" y="4802643"/>
            <a:ext cx="617906"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Xbox</a:t>
            </a:r>
          </a:p>
        </p:txBody>
      </p:sp>
      <p:sp>
        <p:nvSpPr>
          <p:cNvPr id="51" name="TextBox 50"/>
          <p:cNvSpPr txBox="1"/>
          <p:nvPr/>
        </p:nvSpPr>
        <p:spPr>
          <a:xfrm>
            <a:off x="10561698" y="5017020"/>
            <a:ext cx="1250238"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IoT</a:t>
            </a:r>
          </a:p>
        </p:txBody>
      </p:sp>
      <p:sp>
        <p:nvSpPr>
          <p:cNvPr id="52" name="TextBox 51"/>
          <p:cNvSpPr txBox="1"/>
          <p:nvPr/>
        </p:nvSpPr>
        <p:spPr>
          <a:xfrm>
            <a:off x="967328" y="4582332"/>
            <a:ext cx="1274797"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Surface Hub</a:t>
            </a:r>
          </a:p>
        </p:txBody>
      </p:sp>
      <p:grpSp>
        <p:nvGrpSpPr>
          <p:cNvPr id="53" name="Xbox"/>
          <p:cNvGrpSpPr/>
          <p:nvPr/>
        </p:nvGrpSpPr>
        <p:grpSpPr bwMode="ltGray">
          <a:xfrm>
            <a:off x="3112750" y="5128417"/>
            <a:ext cx="1846319" cy="1328325"/>
            <a:chOff x="8610991" y="1992417"/>
            <a:chExt cx="3186889" cy="2292792"/>
          </a:xfrm>
        </p:grpSpPr>
        <p:pic>
          <p:nvPicPr>
            <p:cNvPr id="54" name="Picture 53"/>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bwMode="ltGray">
            <a:xfrm>
              <a:off x="8610991" y="1992417"/>
              <a:ext cx="3186889" cy="1956172"/>
            </a:xfrm>
            <a:prstGeom prst="rect">
              <a:avLst/>
            </a:prstGeom>
          </p:spPr>
        </p:pic>
        <p:pic>
          <p:nvPicPr>
            <p:cNvPr id="55" name="Picture 5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ltGray">
            <a:xfrm>
              <a:off x="9566830" y="3952379"/>
              <a:ext cx="1275210" cy="332830"/>
            </a:xfrm>
            <a:prstGeom prst="rect">
              <a:avLst/>
            </a:prstGeom>
          </p:spPr>
        </p:pic>
        <p:pic>
          <p:nvPicPr>
            <p:cNvPr id="56"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ltGray">
            <a:xfrm>
              <a:off x="8656422" y="2030494"/>
              <a:ext cx="3101655" cy="1731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7" name="PPI"/>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bwMode="ltGray">
          <a:xfrm>
            <a:off x="446978" y="4938937"/>
            <a:ext cx="2421698" cy="1477446"/>
          </a:xfrm>
          <a:prstGeom prst="rect">
            <a:avLst/>
          </a:prstGeom>
        </p:spPr>
      </p:pic>
      <p:grpSp>
        <p:nvGrpSpPr>
          <p:cNvPr id="58" name="Group 57"/>
          <p:cNvGrpSpPr/>
          <p:nvPr/>
        </p:nvGrpSpPr>
        <p:grpSpPr>
          <a:xfrm>
            <a:off x="10622180" y="5375485"/>
            <a:ext cx="1116098" cy="632561"/>
            <a:chOff x="87532" y="3622341"/>
            <a:chExt cx="1116863" cy="632995"/>
          </a:xfrm>
        </p:grpSpPr>
        <p:sp>
          <p:nvSpPr>
            <p:cNvPr id="59" name="Rectangle 58"/>
            <p:cNvSpPr/>
            <p:nvPr/>
          </p:nvSpPr>
          <p:spPr bwMode="auto">
            <a:xfrm>
              <a:off x="533400" y="3862390"/>
              <a:ext cx="200025" cy="90488"/>
            </a:xfrm>
            <a:prstGeom prst="rect">
              <a:avLst/>
            </a:prstGeom>
            <a:solidFill>
              <a:srgbClr val="3E849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5" tIns="146205" rIns="182755" bIns="146205" numCol="1" spcCol="0" rtlCol="0" fromWordArt="0" anchor="t" anchorCtr="0" forceAA="0" compatLnSpc="1">
              <a:prstTxWarp prst="textNoShape">
                <a:avLst/>
              </a:prstTxWarp>
              <a:noAutofit/>
            </a:bodyPr>
            <a:lstStyle/>
            <a:p>
              <a:pPr algn="ctr" defTabSz="931815" fontAlgn="base">
                <a:lnSpc>
                  <a:spcPct val="90000"/>
                </a:lnSpc>
                <a:spcBef>
                  <a:spcPct val="0"/>
                </a:spcBef>
                <a:spcAft>
                  <a:spcPct val="0"/>
                </a:spcAft>
                <a:defRPr/>
              </a:pPr>
              <a:endParaRPr lang="en-US" sz="23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0" name="Picture 5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7532" y="3622341"/>
              <a:ext cx="1116863" cy="632995"/>
            </a:xfrm>
            <a:prstGeom prst="rect">
              <a:avLst/>
            </a:prstGeom>
          </p:spPr>
        </p:pic>
      </p:grpSp>
      <p:pic>
        <p:nvPicPr>
          <p:cNvPr id="61" name="Picture 60" descr="141215_B-hero_01.png"/>
          <p:cNvPicPr>
            <a:picLocks noChangeAspect="1"/>
          </p:cNvPicPr>
          <p:nvPr/>
        </p:nvPicPr>
        <p:blipFill rotWithShape="1">
          <a:blip r:embed="rId15" cstate="print">
            <a:extLst>
              <a:ext uri="{28A0092B-C50C-407E-A947-70E740481C1C}">
                <a14:useLocalDpi xmlns:a14="http://schemas.microsoft.com/office/drawing/2010/main" val="0"/>
              </a:ext>
            </a:extLst>
          </a:blip>
          <a:srcRect/>
          <a:stretch/>
        </p:blipFill>
        <p:spPr>
          <a:xfrm>
            <a:off x="7907587" y="5306496"/>
            <a:ext cx="2241381" cy="884489"/>
          </a:xfrm>
          <a:prstGeom prst="rect">
            <a:avLst/>
          </a:prstGeom>
          <a:noFill/>
          <a:ln>
            <a:noFill/>
          </a:ln>
        </p:spPr>
      </p:pic>
      <p:sp>
        <p:nvSpPr>
          <p:cNvPr id="62" name="TextBox 61"/>
          <p:cNvSpPr txBox="1"/>
          <p:nvPr/>
        </p:nvSpPr>
        <p:spPr>
          <a:xfrm>
            <a:off x="8473853" y="5017020"/>
            <a:ext cx="1130538"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Holographic</a:t>
            </a:r>
          </a:p>
        </p:txBody>
      </p:sp>
    </p:spTree>
    <p:extLst>
      <p:ext uri="{BB962C8B-B14F-4D97-AF65-F5344CB8AC3E}">
        <p14:creationId xmlns:p14="http://schemas.microsoft.com/office/powerpoint/2010/main" val="2079533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42" presetClass="path" presetSubtype="0" decel="100000" fill="hold" nodeType="withEffect">
                                  <p:stCondLst>
                                    <p:cond delay="0"/>
                                  </p:stCondLst>
                                  <p:childTnLst>
                                    <p:animMotion origin="layout" path="M -0.03946 -0.00047 L 4.79167E-6 2.96296E-6 " pathEditMode="relative" rAng="0" ptsTypes="AA">
                                      <p:cBhvr>
                                        <p:cTn id="9" dur="600" fill="hold"/>
                                        <p:tgtEl>
                                          <p:spTgt spid="47"/>
                                        </p:tgtEl>
                                        <p:attrNameLst>
                                          <p:attrName>ppt_x</p:attrName>
                                          <p:attrName>ppt_y</p:attrName>
                                        </p:attrNameLst>
                                      </p:cBhvr>
                                      <p:rCtr x="1966" y="23"/>
                                    </p:animMotion>
                                  </p:childTnLst>
                                </p:cTn>
                              </p:par>
                              <p:par>
                                <p:cTn id="10" presetID="10" presetClass="entr" presetSubtype="0"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par>
                                <p:cTn id="13" presetID="10" presetClass="entr" presetSubtype="0" fill="hold" nodeType="withEffect">
                                  <p:stCondLst>
                                    <p:cond delay="10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par>
                                <p:cTn id="16" presetID="42" presetClass="path" presetSubtype="0" decel="100000" fill="hold" nodeType="withEffect">
                                  <p:stCondLst>
                                    <p:cond delay="100"/>
                                  </p:stCondLst>
                                  <p:childTnLst>
                                    <p:animMotion origin="layout" path="M -0.03945 -0.00047 L -2.91667E-6 2.96296E-6 " pathEditMode="relative" rAng="0" ptsTypes="AA">
                                      <p:cBhvr>
                                        <p:cTn id="17" dur="600" fill="hold"/>
                                        <p:tgtEl>
                                          <p:spTgt spid="46"/>
                                        </p:tgtEl>
                                        <p:attrNameLst>
                                          <p:attrName>ppt_x</p:attrName>
                                          <p:attrName>ppt_y</p:attrName>
                                        </p:attrNameLst>
                                      </p:cBhvr>
                                      <p:rCtr x="1966" y="23"/>
                                    </p:animMotion>
                                  </p:childTnLst>
                                </p:cTn>
                              </p:par>
                              <p:par>
                                <p:cTn id="18" presetID="10" presetClass="entr" presetSubtype="0" fill="hold" grpId="0" nodeType="withEffect">
                                  <p:stCondLst>
                                    <p:cond delay="10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nodeType="withEffect">
                                  <p:stCondLst>
                                    <p:cond delay="20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par>
                                <p:cTn id="24" presetID="42" presetClass="path" presetSubtype="0" decel="100000" fill="hold" nodeType="withEffect">
                                  <p:stCondLst>
                                    <p:cond delay="200"/>
                                  </p:stCondLst>
                                  <p:childTnLst>
                                    <p:animMotion origin="layout" path="M -0.03946 -0.00046 L 4.58333E-6 -2.96296E-6 " pathEditMode="relative" rAng="0" ptsTypes="AA">
                                      <p:cBhvr>
                                        <p:cTn id="25" dur="600" fill="hold"/>
                                        <p:tgtEl>
                                          <p:spTgt spid="48"/>
                                        </p:tgtEl>
                                        <p:attrNameLst>
                                          <p:attrName>ppt_x</p:attrName>
                                          <p:attrName>ppt_y</p:attrName>
                                        </p:attrNameLst>
                                      </p:cBhvr>
                                      <p:rCtr x="1966" y="23"/>
                                    </p:animMotion>
                                  </p:childTnLst>
                                </p:cTn>
                              </p:par>
                              <p:par>
                                <p:cTn id="26" presetID="10" presetClass="entr" presetSubtype="0" fill="hold" grpId="0" nodeType="withEffect">
                                  <p:stCondLst>
                                    <p:cond delay="2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nodeType="withEffect">
                                  <p:stCondLst>
                                    <p:cond delay="40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500"/>
                                        <p:tgtEl>
                                          <p:spTgt spid="45"/>
                                        </p:tgtEl>
                                      </p:cBhvr>
                                    </p:animEffect>
                                  </p:childTnLst>
                                </p:cTn>
                              </p:par>
                              <p:par>
                                <p:cTn id="32" presetID="42" presetClass="path" presetSubtype="0" decel="100000" fill="hold" nodeType="withEffect">
                                  <p:stCondLst>
                                    <p:cond delay="400"/>
                                  </p:stCondLst>
                                  <p:childTnLst>
                                    <p:animMotion origin="layout" path="M -0.03945 -0.00046 L -4.375E-6 -3.33333E-6 " pathEditMode="relative" rAng="0" ptsTypes="AA">
                                      <p:cBhvr>
                                        <p:cTn id="33" dur="600" fill="hold"/>
                                        <p:tgtEl>
                                          <p:spTgt spid="45"/>
                                        </p:tgtEl>
                                        <p:attrNameLst>
                                          <p:attrName>ppt_x</p:attrName>
                                          <p:attrName>ppt_y</p:attrName>
                                        </p:attrNameLst>
                                      </p:cBhvr>
                                      <p:rCtr x="1966" y="23"/>
                                    </p:animMotion>
                                  </p:childTnLst>
                                </p:cTn>
                              </p:par>
                              <p:par>
                                <p:cTn id="34" presetID="10" presetClass="entr" presetSubtype="0" fill="hold" grpId="0" nodeType="withEffect">
                                  <p:stCondLst>
                                    <p:cond delay="40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par>
                                <p:cTn id="37" presetID="10" presetClass="entr" presetSubtype="0" fill="hold" nodeType="withEffect">
                                  <p:stCondLst>
                                    <p:cond delay="50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par>
                                <p:cTn id="40" presetID="42" presetClass="path" presetSubtype="0" decel="100000" fill="hold" nodeType="withEffect">
                                  <p:stCondLst>
                                    <p:cond delay="500"/>
                                  </p:stCondLst>
                                  <p:childTnLst>
                                    <p:animMotion origin="layout" path="M -0.03945 -0.00047 L -3.95833E-6 3.33333E-6 " pathEditMode="relative" rAng="0" ptsTypes="AA">
                                      <p:cBhvr>
                                        <p:cTn id="41" dur="600" fill="hold"/>
                                        <p:tgtEl>
                                          <p:spTgt spid="43"/>
                                        </p:tgtEl>
                                        <p:attrNameLst>
                                          <p:attrName>ppt_x</p:attrName>
                                          <p:attrName>ppt_y</p:attrName>
                                        </p:attrNameLst>
                                      </p:cBhvr>
                                      <p:rCtr x="1966" y="23"/>
                                    </p:animMotion>
                                  </p:childTnLst>
                                </p:cTn>
                              </p:par>
                              <p:par>
                                <p:cTn id="42" presetID="10" presetClass="entr" presetSubtype="0" fill="hold" grpId="0" nodeType="withEffect">
                                  <p:stCondLst>
                                    <p:cond delay="50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par>
                                <p:cTn id="45" presetID="10" presetClass="entr" presetSubtype="0" fill="hold" nodeType="withEffect">
                                  <p:stCondLst>
                                    <p:cond delay="60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par>
                                <p:cTn id="48" presetID="42" presetClass="path" presetSubtype="0" decel="100000" fill="hold" nodeType="withEffect">
                                  <p:stCondLst>
                                    <p:cond delay="600"/>
                                  </p:stCondLst>
                                  <p:childTnLst>
                                    <p:animMotion origin="layout" path="M -0.03945 -0.00046 L -4.58333E-6 5.55112E-17 " pathEditMode="relative" rAng="0" ptsTypes="AA">
                                      <p:cBhvr>
                                        <p:cTn id="49" dur="600" fill="hold"/>
                                        <p:tgtEl>
                                          <p:spTgt spid="49"/>
                                        </p:tgtEl>
                                        <p:attrNameLst>
                                          <p:attrName>ppt_x</p:attrName>
                                          <p:attrName>ppt_y</p:attrName>
                                        </p:attrNameLst>
                                      </p:cBhvr>
                                      <p:rCtr x="1966" y="23"/>
                                    </p:animMotion>
                                  </p:childTnLst>
                                </p:cTn>
                              </p:par>
                              <p:par>
                                <p:cTn id="50" presetID="10" presetClass="entr" presetSubtype="0" fill="hold" grpId="0" nodeType="withEffect">
                                  <p:stCondLst>
                                    <p:cond delay="60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par>
                                <p:cTn id="53" presetID="10" presetClass="entr" presetSubtype="0" fill="hold" nodeType="withEffect">
                                  <p:stCondLst>
                                    <p:cond delay="70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par>
                                <p:cTn id="56" presetID="42" presetClass="path" presetSubtype="0" decel="100000" fill="hold" nodeType="withEffect">
                                  <p:stCondLst>
                                    <p:cond delay="700"/>
                                  </p:stCondLst>
                                  <p:childTnLst>
                                    <p:animMotion origin="layout" path="M -0.03945 -0.00046 L -4.79167E-6 1.11111E-6 " pathEditMode="relative" rAng="0" ptsTypes="AA">
                                      <p:cBhvr>
                                        <p:cTn id="57" dur="600" fill="hold"/>
                                        <p:tgtEl>
                                          <p:spTgt spid="44"/>
                                        </p:tgtEl>
                                        <p:attrNameLst>
                                          <p:attrName>ppt_x</p:attrName>
                                          <p:attrName>ppt_y</p:attrName>
                                        </p:attrNameLst>
                                      </p:cBhvr>
                                      <p:rCtr x="1966" y="23"/>
                                    </p:animMotion>
                                  </p:childTnLst>
                                </p:cTn>
                              </p:par>
                              <p:par>
                                <p:cTn id="58" presetID="10" presetClass="entr" presetSubtype="0" fill="hold" grpId="0" nodeType="withEffect">
                                  <p:stCondLst>
                                    <p:cond delay="70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500"/>
                                        <p:tgtEl>
                                          <p:spTgt spid="39"/>
                                        </p:tgtEl>
                                      </p:cBhvr>
                                    </p:animEffect>
                                  </p:childTnLst>
                                </p:cTn>
                              </p:par>
                              <p:par>
                                <p:cTn id="61" presetID="10" presetClass="entr" presetSubtype="0" fill="hold" nodeType="withEffect">
                                  <p:stCondLst>
                                    <p:cond delay="700"/>
                                  </p:stCondLst>
                                  <p:childTnLst>
                                    <p:set>
                                      <p:cBhvr>
                                        <p:cTn id="62" dur="1" fill="hold">
                                          <p:stCondLst>
                                            <p:cond delay="0"/>
                                          </p:stCondLst>
                                        </p:cTn>
                                        <p:tgtEl>
                                          <p:spTgt spid="57"/>
                                        </p:tgtEl>
                                        <p:attrNameLst>
                                          <p:attrName>style.visibility</p:attrName>
                                        </p:attrNameLst>
                                      </p:cBhvr>
                                      <p:to>
                                        <p:strVal val="visible"/>
                                      </p:to>
                                    </p:set>
                                    <p:animEffect transition="in" filter="fade">
                                      <p:cBhvr>
                                        <p:cTn id="63" dur="500"/>
                                        <p:tgtEl>
                                          <p:spTgt spid="57"/>
                                        </p:tgtEl>
                                      </p:cBhvr>
                                    </p:animEffect>
                                  </p:childTnLst>
                                </p:cTn>
                              </p:par>
                              <p:par>
                                <p:cTn id="64" presetID="42" presetClass="path" presetSubtype="0" decel="30000" fill="hold" nodeType="withEffect">
                                  <p:stCondLst>
                                    <p:cond delay="500"/>
                                  </p:stCondLst>
                                  <p:childTnLst>
                                    <p:animMotion origin="layout" path="M -0.04909 0.00023 L 4.16667E-6 3.7037E-7 " pathEditMode="relative" rAng="0" ptsTypes="AA">
                                      <p:cBhvr>
                                        <p:cTn id="65" dur="600" fill="hold"/>
                                        <p:tgtEl>
                                          <p:spTgt spid="57"/>
                                        </p:tgtEl>
                                        <p:attrNameLst>
                                          <p:attrName>ppt_x</p:attrName>
                                          <p:attrName>ppt_y</p:attrName>
                                        </p:attrNameLst>
                                      </p:cBhvr>
                                      <p:rCtr x="2448" y="-23"/>
                                    </p:animMotion>
                                  </p:childTnLst>
                                </p:cTn>
                              </p:par>
                              <p:par>
                                <p:cTn id="66" presetID="10" presetClass="entr" presetSubtype="0" fill="hold" grpId="0" nodeType="withEffect">
                                  <p:stCondLst>
                                    <p:cond delay="700"/>
                                  </p:stCondLst>
                                  <p:childTnLst>
                                    <p:set>
                                      <p:cBhvr>
                                        <p:cTn id="67" dur="1" fill="hold">
                                          <p:stCondLst>
                                            <p:cond delay="0"/>
                                          </p:stCondLst>
                                        </p:cTn>
                                        <p:tgtEl>
                                          <p:spTgt spid="52"/>
                                        </p:tgtEl>
                                        <p:attrNameLst>
                                          <p:attrName>style.visibility</p:attrName>
                                        </p:attrNameLst>
                                      </p:cBhvr>
                                      <p:to>
                                        <p:strVal val="visible"/>
                                      </p:to>
                                    </p:set>
                                    <p:animEffect transition="in" filter="fade">
                                      <p:cBhvr>
                                        <p:cTn id="68" dur="500"/>
                                        <p:tgtEl>
                                          <p:spTgt spid="52"/>
                                        </p:tgtEl>
                                      </p:cBhvr>
                                    </p:animEffect>
                                  </p:childTnLst>
                                </p:cTn>
                              </p:par>
                              <p:par>
                                <p:cTn id="69" presetID="10" presetClass="entr" presetSubtype="0" fill="hold" nodeType="withEffect">
                                  <p:stCondLst>
                                    <p:cond delay="700"/>
                                  </p:stCondLst>
                                  <p:childTnLst>
                                    <p:set>
                                      <p:cBhvr>
                                        <p:cTn id="70" dur="1" fill="hold">
                                          <p:stCondLst>
                                            <p:cond delay="0"/>
                                          </p:stCondLst>
                                        </p:cTn>
                                        <p:tgtEl>
                                          <p:spTgt spid="53"/>
                                        </p:tgtEl>
                                        <p:attrNameLst>
                                          <p:attrName>style.visibility</p:attrName>
                                        </p:attrNameLst>
                                      </p:cBhvr>
                                      <p:to>
                                        <p:strVal val="visible"/>
                                      </p:to>
                                    </p:set>
                                    <p:animEffect transition="in" filter="fade">
                                      <p:cBhvr>
                                        <p:cTn id="71" dur="500"/>
                                        <p:tgtEl>
                                          <p:spTgt spid="53"/>
                                        </p:tgtEl>
                                      </p:cBhvr>
                                    </p:animEffect>
                                  </p:childTnLst>
                                </p:cTn>
                              </p:par>
                              <p:par>
                                <p:cTn id="72" presetID="42" presetClass="path" presetSubtype="0" decel="100000" fill="hold" nodeType="withEffect">
                                  <p:stCondLst>
                                    <p:cond delay="700"/>
                                  </p:stCondLst>
                                  <p:childTnLst>
                                    <p:animMotion origin="layout" path="M -0.03946 -0.00023 L 2.5E-6 -2.59259E-6 " pathEditMode="relative" rAng="0" ptsTypes="AA">
                                      <p:cBhvr>
                                        <p:cTn id="73" dur="600" fill="hold"/>
                                        <p:tgtEl>
                                          <p:spTgt spid="53"/>
                                        </p:tgtEl>
                                        <p:attrNameLst>
                                          <p:attrName>ppt_x</p:attrName>
                                          <p:attrName>ppt_y</p:attrName>
                                        </p:attrNameLst>
                                      </p:cBhvr>
                                      <p:rCtr x="1966" y="0"/>
                                    </p:animMotion>
                                  </p:childTnLst>
                                </p:cTn>
                              </p:par>
                              <p:par>
                                <p:cTn id="74" presetID="10" presetClass="entr" presetSubtype="0" fill="hold" grpId="0" nodeType="withEffect">
                                  <p:stCondLst>
                                    <p:cond delay="700"/>
                                  </p:stCondLst>
                                  <p:childTnLst>
                                    <p:set>
                                      <p:cBhvr>
                                        <p:cTn id="75" dur="1" fill="hold">
                                          <p:stCondLst>
                                            <p:cond delay="0"/>
                                          </p:stCondLst>
                                        </p:cTn>
                                        <p:tgtEl>
                                          <p:spTgt spid="50"/>
                                        </p:tgtEl>
                                        <p:attrNameLst>
                                          <p:attrName>style.visibility</p:attrName>
                                        </p:attrNameLst>
                                      </p:cBhvr>
                                      <p:to>
                                        <p:strVal val="visible"/>
                                      </p:to>
                                    </p:set>
                                    <p:animEffect transition="in" filter="fade">
                                      <p:cBhvr>
                                        <p:cTn id="76" dur="500"/>
                                        <p:tgtEl>
                                          <p:spTgt spid="50"/>
                                        </p:tgtEl>
                                      </p:cBhvr>
                                    </p:animEffect>
                                  </p:childTnLst>
                                </p:cTn>
                              </p:par>
                              <p:par>
                                <p:cTn id="77" presetID="10" presetClass="entr" presetSubtype="0" fill="hold" grpId="0" nodeType="withEffect">
                                  <p:stCondLst>
                                    <p:cond delay="700"/>
                                  </p:stCondLst>
                                  <p:childTnLst>
                                    <p:set>
                                      <p:cBhvr>
                                        <p:cTn id="78" dur="1" fill="hold">
                                          <p:stCondLst>
                                            <p:cond delay="0"/>
                                          </p:stCondLst>
                                        </p:cTn>
                                        <p:tgtEl>
                                          <p:spTgt spid="62"/>
                                        </p:tgtEl>
                                        <p:attrNameLst>
                                          <p:attrName>style.visibility</p:attrName>
                                        </p:attrNameLst>
                                      </p:cBhvr>
                                      <p:to>
                                        <p:strVal val="visible"/>
                                      </p:to>
                                    </p:set>
                                    <p:animEffect transition="in" filter="fade">
                                      <p:cBhvr>
                                        <p:cTn id="79" dur="500"/>
                                        <p:tgtEl>
                                          <p:spTgt spid="62"/>
                                        </p:tgtEl>
                                      </p:cBhvr>
                                    </p:animEffect>
                                  </p:childTnLst>
                                </p:cTn>
                              </p:par>
                              <p:par>
                                <p:cTn id="80" presetID="10" presetClass="entr" presetSubtype="0" fill="hold" nodeType="withEffect">
                                  <p:stCondLst>
                                    <p:cond delay="700"/>
                                  </p:stCondLst>
                                  <p:childTnLst>
                                    <p:set>
                                      <p:cBhvr>
                                        <p:cTn id="81" dur="1" fill="hold">
                                          <p:stCondLst>
                                            <p:cond delay="0"/>
                                          </p:stCondLst>
                                        </p:cTn>
                                        <p:tgtEl>
                                          <p:spTgt spid="58"/>
                                        </p:tgtEl>
                                        <p:attrNameLst>
                                          <p:attrName>style.visibility</p:attrName>
                                        </p:attrNameLst>
                                      </p:cBhvr>
                                      <p:to>
                                        <p:strVal val="visible"/>
                                      </p:to>
                                    </p:set>
                                    <p:animEffect transition="in" filter="fade">
                                      <p:cBhvr>
                                        <p:cTn id="82" dur="500"/>
                                        <p:tgtEl>
                                          <p:spTgt spid="58"/>
                                        </p:tgtEl>
                                      </p:cBhvr>
                                    </p:animEffect>
                                  </p:childTnLst>
                                </p:cTn>
                              </p:par>
                              <p:par>
                                <p:cTn id="83" presetID="42" presetClass="path" presetSubtype="0" decel="100000" fill="hold" nodeType="withEffect">
                                  <p:stCondLst>
                                    <p:cond delay="700"/>
                                  </p:stCondLst>
                                  <p:childTnLst>
                                    <p:animMotion origin="layout" path="M -0.03945 -0.00023 L 6.25E-7 2.22222E-6 " pathEditMode="relative" rAng="0" ptsTypes="AA">
                                      <p:cBhvr>
                                        <p:cTn id="84" dur="600" fill="hold"/>
                                        <p:tgtEl>
                                          <p:spTgt spid="58"/>
                                        </p:tgtEl>
                                        <p:attrNameLst>
                                          <p:attrName>ppt_x</p:attrName>
                                          <p:attrName>ppt_y</p:attrName>
                                        </p:attrNameLst>
                                      </p:cBhvr>
                                      <p:rCtr x="1966" y="0"/>
                                    </p:animMotion>
                                  </p:childTnLst>
                                </p:cTn>
                              </p:par>
                              <p:par>
                                <p:cTn id="85" presetID="10" presetClass="entr" presetSubtype="0" fill="hold" grpId="0" nodeType="withEffect">
                                  <p:stCondLst>
                                    <p:cond delay="700"/>
                                  </p:stCondLst>
                                  <p:childTnLst>
                                    <p:set>
                                      <p:cBhvr>
                                        <p:cTn id="86" dur="1" fill="hold">
                                          <p:stCondLst>
                                            <p:cond delay="0"/>
                                          </p:stCondLst>
                                        </p:cTn>
                                        <p:tgtEl>
                                          <p:spTgt spid="51"/>
                                        </p:tgtEl>
                                        <p:attrNameLst>
                                          <p:attrName>style.visibility</p:attrName>
                                        </p:attrNameLst>
                                      </p:cBhvr>
                                      <p:to>
                                        <p:strVal val="visible"/>
                                      </p:to>
                                    </p:set>
                                    <p:animEffect transition="in" filter="fade">
                                      <p:cBhvr>
                                        <p:cTn id="87" dur="500"/>
                                        <p:tgtEl>
                                          <p:spTgt spid="51"/>
                                        </p:tgtEl>
                                      </p:cBhvr>
                                    </p:animEffect>
                                  </p:childTnLst>
                                </p:cTn>
                              </p:par>
                              <p:par>
                                <p:cTn id="88" presetID="10" presetClass="entr" presetSubtype="0" fill="hold" nodeType="withEffect">
                                  <p:stCondLst>
                                    <p:cond delay="700"/>
                                  </p:stCondLst>
                                  <p:childTnLst>
                                    <p:set>
                                      <p:cBhvr>
                                        <p:cTn id="89" dur="1" fill="hold">
                                          <p:stCondLst>
                                            <p:cond delay="0"/>
                                          </p:stCondLst>
                                        </p:cTn>
                                        <p:tgtEl>
                                          <p:spTgt spid="61"/>
                                        </p:tgtEl>
                                        <p:attrNameLst>
                                          <p:attrName>style.visibility</p:attrName>
                                        </p:attrNameLst>
                                      </p:cBhvr>
                                      <p:to>
                                        <p:strVal val="visible"/>
                                      </p:to>
                                    </p:set>
                                    <p:animEffect transition="in" filter="fade">
                                      <p:cBhvr>
                                        <p:cTn id="90" dur="500"/>
                                        <p:tgtEl>
                                          <p:spTgt spid="61"/>
                                        </p:tgtEl>
                                      </p:cBhvr>
                                    </p:animEffect>
                                  </p:childTnLst>
                                </p:cTn>
                              </p:par>
                              <p:par>
                                <p:cTn id="91" presetID="42" presetClass="path" presetSubtype="0" decel="100000" fill="hold" nodeType="withEffect">
                                  <p:stCondLst>
                                    <p:cond delay="700"/>
                                  </p:stCondLst>
                                  <p:childTnLst>
                                    <p:animMotion origin="layout" path="M -0.03946 -0.00023 L 2.5E-6 -2.59259E-6 " pathEditMode="relative" rAng="0" ptsTypes="AA">
                                      <p:cBhvr>
                                        <p:cTn id="92" dur="600" fill="hold"/>
                                        <p:tgtEl>
                                          <p:spTgt spid="61"/>
                                        </p:tgtEl>
                                        <p:attrNameLst>
                                          <p:attrName>ppt_x</p:attrName>
                                          <p:attrName>ppt_y</p:attrName>
                                        </p:attrNameLst>
                                      </p:cBhvr>
                                      <p:rCtr x="19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1" grpId="0"/>
      <p:bldP spid="42" grpId="0"/>
      <p:bldP spid="50" grpId="0"/>
      <p:bldP spid="51" grpId="0"/>
      <p:bldP spid="52" grpId="0"/>
      <p:bldP spid="6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ANGLE Device Support</a:t>
            </a:r>
          </a:p>
        </p:txBody>
      </p:sp>
      <p:graphicFrame>
        <p:nvGraphicFramePr>
          <p:cNvPr id="6" name="Table 5"/>
          <p:cNvGraphicFramePr>
            <a:graphicFrameLocks noGrp="1"/>
          </p:cNvGraphicFramePr>
          <p:nvPr>
            <p:extLst>
              <p:ext uri="{D42A27DB-BD31-4B8C-83A1-F6EECF244321}">
                <p14:modId xmlns:p14="http://schemas.microsoft.com/office/powerpoint/2010/main" val="3089228446"/>
              </p:ext>
            </p:extLst>
          </p:nvPr>
        </p:nvGraphicFramePr>
        <p:xfrm>
          <a:off x="503237" y="1211263"/>
          <a:ext cx="11277600" cy="4343398"/>
        </p:xfrm>
        <a:graphic>
          <a:graphicData uri="http://schemas.openxmlformats.org/drawingml/2006/table">
            <a:tbl>
              <a:tblPr firstRow="1" bandRow="1">
                <a:tableStyleId>{793D81CF-94F2-401A-BA57-92F5A7B2D0C5}</a:tableStyleId>
              </a:tblPr>
              <a:tblGrid>
                <a:gridCol w="3759197">
                  <a:extLst>
                    <a:ext uri="{9D8B030D-6E8A-4147-A177-3AD203B41FA5}">
                      <a16:colId xmlns:a16="http://schemas.microsoft.com/office/drawing/2014/main" val="20000"/>
                    </a:ext>
                  </a:extLst>
                </a:gridCol>
                <a:gridCol w="3749320">
                  <a:extLst>
                    <a:ext uri="{9D8B030D-6E8A-4147-A177-3AD203B41FA5}">
                      <a16:colId xmlns:a16="http://schemas.microsoft.com/office/drawing/2014/main" val="20001"/>
                    </a:ext>
                  </a:extLst>
                </a:gridCol>
                <a:gridCol w="3769083">
                  <a:extLst>
                    <a:ext uri="{9D8B030D-6E8A-4147-A177-3AD203B41FA5}">
                      <a16:colId xmlns:a16="http://schemas.microsoft.com/office/drawing/2014/main" val="20002"/>
                    </a:ext>
                  </a:extLst>
                </a:gridCol>
              </a:tblGrid>
              <a:tr h="1229317">
                <a:tc>
                  <a:txBody>
                    <a:bodyPr/>
                    <a:lstStyle/>
                    <a:p>
                      <a:r>
                        <a:rPr lang="en-US" sz="1600" dirty="0">
                          <a:gradFill>
                            <a:gsLst>
                              <a:gs pos="5310">
                                <a:srgbClr val="FFFFFF"/>
                              </a:gs>
                              <a:gs pos="21239">
                                <a:srgbClr val="FFFFFF"/>
                              </a:gs>
                            </a:gsLst>
                            <a:lin ang="5400000" scaled="0"/>
                          </a:gradFill>
                          <a:latin typeface="+mn-lt"/>
                        </a:rPr>
                        <a:t>Hardware Feature Level</a:t>
                      </a:r>
                      <a:endParaRPr lang="en-US" sz="1600" b="0" dirty="0">
                        <a:gradFill>
                          <a:gsLst>
                            <a:gs pos="5310">
                              <a:srgbClr val="FFFFFF"/>
                            </a:gs>
                            <a:gs pos="21239">
                              <a:srgbClr val="FFFFFF"/>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Device</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OpenGL ES Support</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848511">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11_1, 11_0,</a:t>
                      </a:r>
                      <a:r>
                        <a:rPr lang="en-US" sz="1400" baseline="0" dirty="0">
                          <a:gradFill>
                            <a:gsLst>
                              <a:gs pos="66981">
                                <a:schemeClr val="tx1">
                                  <a:lumMod val="75000"/>
                                  <a:lumOff val="25000"/>
                                </a:schemeClr>
                              </a:gs>
                              <a:gs pos="0">
                                <a:schemeClr val="tx1">
                                  <a:lumMod val="75000"/>
                                  <a:lumOff val="25000"/>
                                </a:schemeClr>
                              </a:gs>
                            </a:gsLst>
                            <a:lin ang="5400000" scaled="0"/>
                          </a:gradFill>
                        </a:rPr>
                        <a:t> 10_1, 10_0</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Modern</a:t>
                      </a:r>
                      <a:r>
                        <a:rPr lang="en-US" sz="1400" baseline="0" dirty="0">
                          <a:gradFill>
                            <a:gsLst>
                              <a:gs pos="66981">
                                <a:schemeClr val="tx1">
                                  <a:lumMod val="75000"/>
                                  <a:lumOff val="25000"/>
                                </a:schemeClr>
                              </a:gs>
                              <a:gs pos="0">
                                <a:schemeClr val="tx1">
                                  <a:lumMod val="75000"/>
                                  <a:lumOff val="25000"/>
                                </a:schemeClr>
                              </a:gs>
                            </a:gsLst>
                            <a:lin ang="5400000" scaled="0"/>
                          </a:gradFill>
                        </a:rPr>
                        <a:t> Desktop PCs</a:t>
                      </a:r>
                    </a:p>
                    <a:p>
                      <a:r>
                        <a:rPr lang="en-US" sz="1400" baseline="0" dirty="0">
                          <a:gradFill>
                            <a:gsLst>
                              <a:gs pos="66981">
                                <a:schemeClr val="tx1">
                                  <a:lumMod val="75000"/>
                                  <a:lumOff val="25000"/>
                                </a:schemeClr>
                              </a:gs>
                              <a:gs pos="0">
                                <a:schemeClr val="tx1">
                                  <a:lumMod val="75000"/>
                                  <a:lumOff val="25000"/>
                                </a:schemeClr>
                              </a:gs>
                            </a:gsLst>
                            <a:lin ang="5400000" scaled="0"/>
                          </a:gradFill>
                        </a:rPr>
                        <a:t>Surface Pros</a:t>
                      </a:r>
                    </a:p>
                    <a:p>
                      <a:r>
                        <a:rPr lang="en-US" sz="1400" baseline="0" dirty="0">
                          <a:gradFill>
                            <a:gsLst>
                              <a:gs pos="66981">
                                <a:schemeClr val="tx1">
                                  <a:lumMod val="75000"/>
                                  <a:lumOff val="25000"/>
                                </a:schemeClr>
                              </a:gs>
                              <a:gs pos="0">
                                <a:schemeClr val="tx1">
                                  <a:lumMod val="75000"/>
                                  <a:lumOff val="25000"/>
                                </a:schemeClr>
                              </a:gs>
                            </a:gsLst>
                            <a:lin ang="5400000" scaled="0"/>
                          </a:gradFill>
                        </a:rPr>
                        <a:t>Lumia 950, 950XL</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OpenGL ES 2.0</a:t>
                      </a:r>
                    </a:p>
                    <a:p>
                      <a:r>
                        <a:rPr lang="en-US" sz="1400">
                          <a:gradFill>
                            <a:gsLst>
                              <a:gs pos="66981">
                                <a:schemeClr val="tx1">
                                  <a:lumMod val="75000"/>
                                  <a:lumOff val="25000"/>
                                </a:schemeClr>
                              </a:gs>
                              <a:gs pos="0">
                                <a:schemeClr val="tx1">
                                  <a:lumMod val="75000"/>
                                  <a:lumOff val="25000"/>
                                </a:schemeClr>
                              </a:gs>
                            </a:gsLst>
                            <a:lin ang="5400000" scaled="0"/>
                          </a:gradFill>
                        </a:rPr>
                        <a:t>Most </a:t>
                      </a:r>
                      <a:r>
                        <a:rPr lang="en-US" sz="1400" dirty="0">
                          <a:gradFill>
                            <a:gsLst>
                              <a:gs pos="66981">
                                <a:schemeClr val="tx1">
                                  <a:lumMod val="75000"/>
                                  <a:lumOff val="25000"/>
                                </a:schemeClr>
                              </a:gs>
                              <a:gs pos="0">
                                <a:schemeClr val="tx1">
                                  <a:lumMod val="75000"/>
                                  <a:lumOff val="25000"/>
                                </a:schemeClr>
                              </a:gs>
                            </a:gsLst>
                            <a:lin ang="5400000" scaled="0"/>
                          </a:gradFill>
                        </a:rPr>
                        <a:t>of OpenGL ES 3.0</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1"/>
                  </a:ext>
                </a:extLst>
              </a:tr>
              <a:tr h="755190">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9_3</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Windows Phones</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OpenGL ES 2.0</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val="10002"/>
                  </a:ext>
                </a:extLst>
              </a:tr>
              <a:tr h="755190">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9_2,</a:t>
                      </a:r>
                      <a:r>
                        <a:rPr lang="en-US" sz="1400" baseline="0" dirty="0">
                          <a:gradFill>
                            <a:gsLst>
                              <a:gs pos="66981">
                                <a:schemeClr val="tx1">
                                  <a:lumMod val="75000"/>
                                  <a:lumOff val="25000"/>
                                </a:schemeClr>
                              </a:gs>
                              <a:gs pos="0">
                                <a:schemeClr val="tx1">
                                  <a:lumMod val="75000"/>
                                  <a:lumOff val="25000"/>
                                </a:schemeClr>
                              </a:gs>
                            </a:gsLst>
                            <a:lin ang="5400000" scaled="0"/>
                          </a:gradFill>
                        </a:rPr>
                        <a:t> 9_1</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Surface RT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OpenGL ES 2.0 (WARP)</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3"/>
                  </a:ext>
                </a:extLst>
              </a:tr>
              <a:tr h="755190">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None</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Raspberry Pi 2</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400" dirty="0">
                          <a:gradFill>
                            <a:gsLst>
                              <a:gs pos="66981">
                                <a:schemeClr val="tx1">
                                  <a:lumMod val="75000"/>
                                  <a:lumOff val="25000"/>
                                </a:schemeClr>
                              </a:gs>
                              <a:gs pos="0">
                                <a:schemeClr val="tx1">
                                  <a:lumMod val="75000"/>
                                  <a:lumOff val="25000"/>
                                </a:schemeClr>
                              </a:gs>
                            </a:gsLst>
                            <a:lin ang="5400000" scaled="0"/>
                          </a:gradFill>
                        </a:rPr>
                        <a:t>OpenGL ES 2.0 (WARP)</a:t>
                      </a:r>
                    </a:p>
                    <a:p>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val="10004"/>
                  </a:ext>
                </a:extLst>
              </a:tr>
            </a:tbl>
          </a:graphicData>
        </a:graphic>
      </p:graphicFrame>
      <p:sp>
        <p:nvSpPr>
          <p:cNvPr id="7"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gradFill>
                <a:gsLst>
                  <a:gs pos="87611">
                    <a:schemeClr val="tx1"/>
                  </a:gs>
                  <a:gs pos="58000">
                    <a:schemeClr val="tx1"/>
                  </a:gs>
                </a:gsLst>
                <a:lin ang="5400000" scaled="0"/>
              </a:gradFill>
              <a:latin typeface="+mn-lt"/>
              <a:ea typeface="+mj-ea"/>
              <a:cs typeface="+mj-cs"/>
            </a:endParaRPr>
          </a:p>
        </p:txBody>
      </p:sp>
    </p:spTree>
    <p:extLst>
      <p:ext uri="{BB962C8B-B14F-4D97-AF65-F5344CB8AC3E}">
        <p14:creationId xmlns:p14="http://schemas.microsoft.com/office/powerpoint/2010/main" val="353392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ANGLE</a:t>
            </a:r>
          </a:p>
        </p:txBody>
      </p:sp>
      <p:sp>
        <p:nvSpPr>
          <p:cNvPr id="6" name="Text Placeholder 5"/>
          <p:cNvSpPr>
            <a:spLocks noGrp="1"/>
          </p:cNvSpPr>
          <p:nvPr>
            <p:ph type="body" sz="quarter" idx="10"/>
          </p:nvPr>
        </p:nvSpPr>
        <p:spPr>
          <a:xfrm>
            <a:off x="274638" y="1212850"/>
            <a:ext cx="11887200" cy="5139869"/>
          </a:xfrm>
        </p:spPr>
        <p:txBody>
          <a:bodyPr/>
          <a:lstStyle/>
          <a:p>
            <a:pPr lvl="1"/>
            <a:r>
              <a:rPr lang="en-US" dirty="0"/>
              <a:t>ANGLE fully supports these C++ app types:</a:t>
            </a:r>
          </a:p>
          <a:p>
            <a:pPr marL="342900" lvl="1" indent="-342900">
              <a:buFont typeface="Arial" panose="020B0604020202020204" pitchFamily="34" charset="0"/>
              <a:buChar char="•"/>
            </a:pPr>
            <a:r>
              <a:rPr lang="en-US" dirty="0"/>
              <a:t>Universal Windows Apps (Windows 10) UWP</a:t>
            </a:r>
          </a:p>
          <a:p>
            <a:pPr marL="342900" lvl="1" indent="-342900">
              <a:buFont typeface="Arial" panose="020B0604020202020204" pitchFamily="34" charset="0"/>
              <a:buChar char="•"/>
            </a:pPr>
            <a:r>
              <a:rPr lang="en-US" dirty="0"/>
              <a:t>Windows 8.1 and Windows Phone 8.1 apps</a:t>
            </a:r>
          </a:p>
          <a:p>
            <a:pPr marL="342900" lvl="1" indent="-342900">
              <a:buFont typeface="Arial" panose="020B0604020202020204" pitchFamily="34" charset="0"/>
              <a:buChar char="•"/>
            </a:pPr>
            <a:r>
              <a:rPr lang="en-US" dirty="0"/>
              <a:t>Windows desktop applications</a:t>
            </a:r>
          </a:p>
          <a:p>
            <a:endParaRPr lang="en-US" sz="2000" dirty="0"/>
          </a:p>
          <a:p>
            <a:pPr lvl="1"/>
            <a:r>
              <a:rPr lang="en-US" dirty="0"/>
              <a:t>ANGLE provides templates for Visual Studio 2013 and 2015 that work as starting points for porting your game.</a:t>
            </a:r>
          </a:p>
          <a:p>
            <a:endParaRPr lang="en-US" sz="2000" dirty="0"/>
          </a:p>
          <a:p>
            <a:pPr lvl="1"/>
            <a:r>
              <a:rPr lang="en-US" dirty="0"/>
              <a:t>Code your application to the </a:t>
            </a:r>
            <a:r>
              <a:rPr lang="en-US" dirty="0" err="1"/>
              <a:t>Khronos</a:t>
            </a:r>
            <a:r>
              <a:rPr lang="en-US" dirty="0"/>
              <a:t> </a:t>
            </a:r>
            <a:r>
              <a:rPr lang="en-US" dirty="0">
                <a:hlinkClick r:id="rId3"/>
              </a:rPr>
              <a:t>OpenGL ES 2.0</a:t>
            </a:r>
            <a:r>
              <a:rPr lang="en-US" dirty="0"/>
              <a:t> and </a:t>
            </a:r>
            <a:r>
              <a:rPr lang="en-US" dirty="0">
                <a:hlinkClick r:id="rId4"/>
              </a:rPr>
              <a:t>EGL 1.4</a:t>
            </a:r>
            <a:r>
              <a:rPr lang="en-US" dirty="0"/>
              <a:t> APIs.</a:t>
            </a:r>
          </a:p>
          <a:p>
            <a:pPr lvl="1"/>
            <a:endParaRPr lang="en-US" dirty="0"/>
          </a:p>
          <a:p>
            <a:pPr lvl="1"/>
            <a:r>
              <a:rPr lang="en-US" dirty="0"/>
              <a:t>Known Issues: </a:t>
            </a:r>
            <a:r>
              <a:rPr lang="en-US" dirty="0">
                <a:hlinkClick r:id="rId5"/>
              </a:rPr>
              <a:t>https://github.com/MSOpenTech/angle/wiki/Known-Issues</a:t>
            </a:r>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42765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Create a new ANGLE project using a Visual Studio Template</a:t>
            </a:r>
          </a:p>
        </p:txBody>
      </p:sp>
      <p:sp>
        <p:nvSpPr>
          <p:cNvPr id="17" name="Rectangle 16"/>
          <p:cNvSpPr/>
          <p:nvPr/>
        </p:nvSpPr>
        <p:spPr bwMode="auto">
          <a:xfrm>
            <a:off x="805138"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p>
        </p:txBody>
      </p:sp>
      <p:sp>
        <p:nvSpPr>
          <p:cNvPr id="18" name="Rectangle 17"/>
          <p:cNvSpPr/>
          <p:nvPr/>
        </p:nvSpPr>
        <p:spPr bwMode="auto">
          <a:xfrm>
            <a:off x="1968859" y="2835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Integrate your game code with ANGLE</a:t>
            </a:r>
          </a:p>
        </p:txBody>
      </p:sp>
      <p:sp>
        <p:nvSpPr>
          <p:cNvPr id="19" name="Rectangle 18"/>
          <p:cNvSpPr/>
          <p:nvPr/>
        </p:nvSpPr>
        <p:spPr bwMode="auto">
          <a:xfrm>
            <a:off x="808037" y="2830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
        <p:nvSpPr>
          <p:cNvPr id="20" name="Rectangle 19"/>
          <p:cNvSpPr/>
          <p:nvPr/>
        </p:nvSpPr>
        <p:spPr bwMode="auto">
          <a:xfrm>
            <a:off x="1968859" y="3597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Handle window resizing</a:t>
            </a:r>
          </a:p>
        </p:txBody>
      </p:sp>
      <p:sp>
        <p:nvSpPr>
          <p:cNvPr id="21" name="Rectangle 20"/>
          <p:cNvSpPr/>
          <p:nvPr/>
        </p:nvSpPr>
        <p:spPr bwMode="auto">
          <a:xfrm>
            <a:off x="808037" y="3592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
        <p:nvSpPr>
          <p:cNvPr id="22" name="Rectangle 21"/>
          <p:cNvSpPr/>
          <p:nvPr/>
        </p:nvSpPr>
        <p:spPr bwMode="auto">
          <a:xfrm>
            <a:off x="1968859" y="4359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 touch and keyboard events to your app</a:t>
            </a:r>
          </a:p>
        </p:txBody>
      </p:sp>
      <p:sp>
        <p:nvSpPr>
          <p:cNvPr id="23" name="Rectangle 22"/>
          <p:cNvSpPr/>
          <p:nvPr/>
        </p:nvSpPr>
        <p:spPr bwMode="auto">
          <a:xfrm>
            <a:off x="808037" y="4354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4</a:t>
            </a:r>
          </a:p>
        </p:txBody>
      </p:sp>
    </p:spTree>
    <p:extLst>
      <p:ext uri="{BB962C8B-B14F-4D97-AF65-F5344CB8AC3E}">
        <p14:creationId xmlns:p14="http://schemas.microsoft.com/office/powerpoint/2010/main" val="3483417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85c541c-390e-4fa8-b262-5da5c5cfad75"/>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224</TotalTime>
  <Words>1791</Words>
  <Application>Microsoft Office PowerPoint</Application>
  <PresentationFormat>Custom</PresentationFormat>
  <Paragraphs>234</Paragraphs>
  <Slides>21</Slides>
  <Notes>18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Arial</vt:lpstr>
      <vt:lpstr>Calibri</vt:lpstr>
      <vt:lpstr>Consolas</vt:lpstr>
      <vt:lpstr>Segoe</vt:lpstr>
      <vt:lpstr>Segoe UI</vt:lpstr>
      <vt:lpstr>Segoe UI Light</vt:lpstr>
      <vt:lpstr>Segoe UI Semibold</vt:lpstr>
      <vt:lpstr>Wingdings</vt:lpstr>
      <vt:lpstr>5-30721_Build_2016_Template_Light</vt:lpstr>
      <vt:lpstr>5-30721_Build_2016_Template_Dark</vt:lpstr>
      <vt:lpstr>PowerPoint Presentation</vt:lpstr>
      <vt:lpstr>Porting your OpenGL ES 2.0 Game to Windows 10 using ANGLE</vt:lpstr>
      <vt:lpstr>Background</vt:lpstr>
      <vt:lpstr>ANGLE</vt:lpstr>
      <vt:lpstr>Architecture</vt:lpstr>
      <vt:lpstr>Windows on a full range of devices…</vt:lpstr>
      <vt:lpstr>ANGLE Device Support</vt:lpstr>
      <vt:lpstr>ANGLE</vt:lpstr>
      <vt:lpstr>ANGLE Lab Exercises</vt:lpstr>
      <vt:lpstr>ANGLE Lab Exercises (Optional)</vt:lpstr>
      <vt:lpstr>Lab</vt:lpstr>
      <vt:lpstr>Lab</vt:lpstr>
      <vt:lpstr>ANGLE Lab Exercises</vt:lpstr>
      <vt:lpstr>ANGLE Lab Exercises</vt:lpstr>
      <vt:lpstr>ANGLE Lab Exercises</vt:lpstr>
      <vt:lpstr>ANGLE Lab Exercises</vt:lpstr>
      <vt:lpstr>ANGLE Lab Exercises (Optional)</vt:lpstr>
      <vt:lpstr>For more information:</vt:lpstr>
      <vt:lpstr>Build Game Labs</vt:lpstr>
      <vt:lpstr>Evaluate this session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Dale Stammen</dc:creator>
  <cp:keywords>Microsoft Build 2016</cp:keywords>
  <dc:description>Template: Mitchell Derrey, Silver Fox Productions
Formatting: 
Audience Type:</dc:description>
  <cp:lastModifiedBy>Dale Stammen</cp:lastModifiedBy>
  <cp:revision>28</cp:revision>
  <dcterms:created xsi:type="dcterms:W3CDTF">2016-03-11T19:39:57Z</dcterms:created>
  <dcterms:modified xsi:type="dcterms:W3CDTF">2016-03-30T17:53:11Z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