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1"/>
  </p:notesMasterIdLst>
  <p:handoutMasterIdLst>
    <p:handoutMasterId r:id="rId22"/>
  </p:handoutMasterIdLst>
  <p:sldIdLst>
    <p:sldId id="1444" r:id="rId6"/>
    <p:sldId id="1367" r:id="rId7"/>
    <p:sldId id="1468" r:id="rId8"/>
    <p:sldId id="1455" r:id="rId9"/>
    <p:sldId id="1467" r:id="rId10"/>
    <p:sldId id="1451" r:id="rId11"/>
    <p:sldId id="1457" r:id="rId12"/>
    <p:sldId id="1456" r:id="rId13"/>
    <p:sldId id="1459" r:id="rId14"/>
    <p:sldId id="1460" r:id="rId15"/>
    <p:sldId id="1462" r:id="rId16"/>
    <p:sldId id="1465" r:id="rId17"/>
    <p:sldId id="1463" r:id="rId18"/>
    <p:sldId id="1464" r:id="rId19"/>
    <p:sldId id="146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3001" autoAdjust="0"/>
  </p:normalViewPr>
  <p:slideViewPr>
    <p:cSldViewPr>
      <p:cViewPr varScale="1">
        <p:scale>
          <a:sx n="111" d="100"/>
          <a:sy n="111" d="100"/>
        </p:scale>
        <p:origin x="132" y="9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Build 2016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3/21/2016 10:15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Build 2016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3/21/2016 10:15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3/21/2016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3/21/2016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3/21/2016 10:24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3/21/2016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3/21/2016 10:16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3/21/2016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3/21/2016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7097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41260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77451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67622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254255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1748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529360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6639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0 G:120 B:215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smtClean="0">
                    <a:gradFill>
                      <a:gsLst>
                        <a:gs pos="7965">
                          <a:srgbClr val="000000"/>
                        </a:gs>
                        <a:gs pos="28319">
                          <a:srgbClr val="000000"/>
                        </a:gs>
                      </a:gsLst>
                      <a:lin ang="5400000" scaled="0"/>
                    </a:gradFill>
                    <a:ea typeface="Segoe UI" pitchFamily="34" charset="0"/>
                    <a:cs typeface="Segoe UI" pitchFamily="34" charset="0"/>
                  </a:rPr>
                  <a:t>R:</a:t>
                </a:r>
                <a:r>
                  <a:rPr lang="en-US" sz="500" baseline="0" dirty="0" smtClean="0">
                    <a:gradFill>
                      <a:gsLst>
                        <a:gs pos="7965">
                          <a:srgbClr val="000000"/>
                        </a:gs>
                        <a:gs pos="28319">
                          <a:srgbClr val="000000"/>
                        </a:gs>
                      </a:gsLst>
                      <a:lin ang="5400000" scaled="0"/>
                    </a:gradFill>
                    <a:ea typeface="Segoe UI" pitchFamily="34" charset="0"/>
                    <a:cs typeface="Segoe UI" pitchFamily="34" charset="0"/>
                  </a:rPr>
                  <a:t>0 G:188 B:242</a:t>
                </a:r>
                <a:endParaRPr lang="en-US" sz="500" dirty="0" smtClean="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smtClean="0">
                    <a:gradFill>
                      <a:gsLst>
                        <a:gs pos="92035">
                          <a:srgbClr val="505050"/>
                        </a:gs>
                        <a:gs pos="27000">
                          <a:srgbClr val="505050"/>
                        </a:gs>
                      </a:gsLst>
                      <a:lin ang="5400000" scaled="0"/>
                    </a:gradFill>
                    <a:ea typeface="Segoe UI" pitchFamily="34" charset="0"/>
                    <a:cs typeface="Segoe UI" pitchFamily="34" charset="0"/>
                  </a:rPr>
                  <a:t>R:</a:t>
                </a:r>
                <a:r>
                  <a:rPr lang="en-US" sz="500" baseline="0" dirty="0" smtClean="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smtClean="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smtClean="0">
                    <a:gradFill>
                      <a:gsLst>
                        <a:gs pos="0">
                          <a:srgbClr val="FFFFFF"/>
                        </a:gs>
                        <a:gs pos="100000">
                          <a:srgbClr val="FFFFFF"/>
                        </a:gs>
                      </a:gsLst>
                      <a:lin ang="5400000" scaled="0"/>
                    </a:gradFill>
                    <a:ea typeface="Segoe UI" pitchFamily="34" charset="0"/>
                    <a:cs typeface="Segoe UI" pitchFamily="34" charset="0"/>
                  </a:rPr>
                  <a:t>R:</a:t>
                </a:r>
                <a:r>
                  <a:rPr lang="en-US" sz="500" baseline="0" dirty="0" smtClean="0">
                    <a:gradFill>
                      <a:gsLst>
                        <a:gs pos="0">
                          <a:srgbClr val="FFFFFF"/>
                        </a:gs>
                        <a:gs pos="100000">
                          <a:srgbClr val="FFFFFF"/>
                        </a:gs>
                      </a:gsLst>
                      <a:lin ang="5400000" scaled="0"/>
                    </a:gradFill>
                    <a:ea typeface="Segoe UI" pitchFamily="34" charset="0"/>
                    <a:cs typeface="Segoe UI" pitchFamily="34" charset="0"/>
                  </a:rPr>
                  <a:t>0 G:32 B:80</a:t>
                </a:r>
                <a:endParaRPr lang="en-US" sz="5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80 G:80 B:80</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115 G:115 B:115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smtClean="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16 G:124 B:16</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Secondary colors (use only when</a:t>
              </a:r>
              <a:r>
                <a:rPr lang="en-US" sz="1000" baseline="0" dirty="0" smtClean="0">
                  <a:gradFill>
                    <a:gsLst>
                      <a:gs pos="2917">
                        <a:schemeClr val="tx1"/>
                      </a:gs>
                      <a:gs pos="30000">
                        <a:schemeClr val="tx1"/>
                      </a:gs>
                    </a:gsLst>
                    <a:lin ang="5400000" scaled="0"/>
                  </a:gradFill>
                </a:rPr>
                <a:t> necessary)</a:t>
              </a:r>
              <a:endParaRPr lang="en-US" sz="1000" dirty="0" smtClean="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smtClean="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smtClean="0"/>
          </a:p>
          <a:p>
            <a:pPr marL="0" indent="0">
              <a:buNone/>
            </a:pPr>
            <a:r>
              <a:rPr lang="en-US" sz="2800" dirty="0" smtClean="0"/>
              <a:t>ANGLE: </a:t>
            </a:r>
            <a:r>
              <a:rPr lang="en-US" sz="2800" dirty="0" smtClean="0">
                <a:hlinkClick r:id="rId2"/>
              </a:rPr>
              <a:t>https</a:t>
            </a:r>
            <a:r>
              <a:rPr lang="en-US" sz="2800" dirty="0">
                <a:hlinkClick r:id="rId2"/>
              </a:rPr>
              <a:t>://github.com/MSOpenTech/angle</a:t>
            </a:r>
            <a:r>
              <a:rPr lang="en-US" sz="2800" dirty="0"/>
              <a:t> </a:t>
            </a:r>
            <a:endParaRPr lang="en-US" sz="2800" dirty="0" smtClean="0"/>
          </a:p>
          <a:p>
            <a:pPr marL="0" indent="0">
              <a:buNone/>
            </a:pPr>
            <a:endParaRPr lang="en-US" sz="2800" dirty="0" smtClean="0"/>
          </a:p>
          <a:p>
            <a:pPr marL="0" indent="0">
              <a:buNone/>
            </a:pPr>
            <a:r>
              <a:rPr lang="en-US" sz="2800" dirty="0"/>
              <a:t>Wiki: </a:t>
            </a:r>
            <a:r>
              <a:rPr lang="en-US" sz="2800" dirty="0" smtClean="0"/>
              <a:t>	</a:t>
            </a:r>
            <a:r>
              <a:rPr lang="en-US" sz="2800" dirty="0" smtClean="0">
                <a:hlinkClick r:id="rId3"/>
              </a:rPr>
              <a:t>https</a:t>
            </a:r>
            <a:r>
              <a:rPr lang="en-US" sz="2800" dirty="0">
                <a:hlinkClick r:id="rId3"/>
              </a:rPr>
              <a:t>://</a:t>
            </a:r>
            <a:r>
              <a:rPr lang="en-US" sz="2800" dirty="0" smtClean="0">
                <a:hlinkClick r:id="rId3"/>
              </a:rPr>
              <a:t>github.com/MSOpenTech/angle/wiki</a:t>
            </a:r>
            <a:endParaRPr lang="en-US" sz="2800" dirty="0" smtClean="0"/>
          </a:p>
          <a:p>
            <a:pPr marL="0" indent="0">
              <a:buNone/>
            </a:pPr>
            <a:endParaRPr lang="en-US" sz="2800" dirty="0"/>
          </a:p>
          <a:p>
            <a:pPr marL="0" lvl="0" indent="0">
              <a:buNone/>
            </a:pPr>
            <a:r>
              <a:rPr lang="en-US" sz="2800" dirty="0"/>
              <a:t>Lab: </a:t>
            </a:r>
            <a:r>
              <a:rPr lang="en-US" sz="2800" dirty="0">
                <a:hlinkClick r:id="rId4"/>
              </a:rPr>
              <a:t>https://</a:t>
            </a:r>
            <a:r>
              <a:rPr lang="en-US" sz="2800" dirty="0" smtClean="0">
                <a:hlinkClick r:id="rId4"/>
              </a:rPr>
              <a:t>github.com/Microsoft-Build-2016/CodeLabs-GameDev-3-ANGLE</a:t>
            </a:r>
            <a:endParaRPr lang="en-US" sz="2800" dirty="0" smtClean="0"/>
          </a:p>
          <a:p>
            <a:pPr marL="0" lvl="0" indent="0">
              <a:buNone/>
            </a:pPr>
            <a:endParaRPr lang="en-US" sz="2800" dirty="0"/>
          </a:p>
          <a:p>
            <a:pPr marL="0" lvl="0" indent="0">
              <a:buNone/>
            </a:pPr>
            <a:r>
              <a:rPr lang="en-US" sz="2800" dirty="0"/>
              <a:t>Breakout Tutorial</a:t>
            </a:r>
            <a:r>
              <a:rPr lang="en-US" sz="2800" dirty="0" smtClean="0"/>
              <a:t>: </a:t>
            </a:r>
            <a:r>
              <a:rPr lang="en-US" sz="2800" dirty="0" smtClean="0">
                <a:hlinkClick r:id="rId5"/>
              </a:rPr>
              <a:t>http</a:t>
            </a:r>
            <a:r>
              <a:rPr lang="en-US" sz="2800" dirty="0">
                <a:hlinkClick r:id="rId5"/>
              </a:rPr>
              <a:t>://learnopengl.com/#!</a:t>
            </a:r>
            <a:r>
              <a:rPr lang="en-US" sz="2800" dirty="0" smtClean="0">
                <a:hlinkClick r:id="rId5"/>
              </a:rPr>
              <a:t>In-Practice/2D-Game/Breakout</a:t>
            </a:r>
            <a:endParaRPr lang="en-US" sz="2800" dirty="0" smtClean="0"/>
          </a:p>
          <a:p>
            <a:pPr marL="0" lvl="0" indent="0">
              <a:buNone/>
            </a:pPr>
            <a:endParaRPr lang="en-US" sz="2800" dirty="0"/>
          </a:p>
          <a:p>
            <a:pPr marL="0" lvl="0" indent="0">
              <a:buNone/>
            </a:pPr>
            <a:r>
              <a:rPr lang="en-US" sz="2800" dirty="0" err="1" smtClean="0"/>
              <a:t>Khronos</a:t>
            </a:r>
            <a:r>
              <a:rPr lang="en-US" sz="2800" dirty="0" smtClean="0"/>
              <a:t>:</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smtClean="0"/>
              <a:t>For more information:</a:t>
            </a:r>
            <a:endParaRPr lang="en-US" dirty="0"/>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693319"/>
          </a:xfrm>
        </p:spPr>
        <p:txBody>
          <a:bodyPr/>
          <a:lstStyle/>
          <a:p>
            <a:pPr marL="0" indent="0">
              <a:buNone/>
            </a:pPr>
            <a:endParaRPr lang="en-US" sz="2000" b="1" dirty="0" smtClean="0"/>
          </a:p>
          <a:p>
            <a:pPr marL="241300" lvl="1" indent="0">
              <a:buNone/>
            </a:pPr>
            <a:r>
              <a:rPr lang="en-US" dirty="0" smtClean="0">
                <a:latin typeface="+mj-lt"/>
              </a:rPr>
              <a:t>L707 Game </a:t>
            </a:r>
            <a:r>
              <a:rPr lang="en-US" dirty="0">
                <a:latin typeface="+mj-lt"/>
              </a:rPr>
              <a:t>Development 1: Introduction to </a:t>
            </a:r>
            <a:r>
              <a:rPr lang="en-US" dirty="0" smtClean="0">
                <a:latin typeface="+mj-lt"/>
              </a:rPr>
              <a:t>Unity</a:t>
            </a:r>
          </a:p>
          <a:p>
            <a:pPr marL="241300" lvl="1" indent="0">
              <a:buNone/>
            </a:pPr>
            <a:r>
              <a:rPr lang="en-US" dirty="0" smtClean="0">
                <a:latin typeface="+mj-lt"/>
              </a:rPr>
              <a:t>L708 Game </a:t>
            </a:r>
            <a:r>
              <a:rPr lang="en-US" dirty="0">
                <a:latin typeface="+mj-lt"/>
              </a:rPr>
              <a:t>Development 2: Lighting up your Unity Game on Windows </a:t>
            </a:r>
            <a:r>
              <a:rPr lang="en-US" dirty="0" smtClean="0">
                <a:latin typeface="+mj-lt"/>
              </a:rPr>
              <a:t>10</a:t>
            </a:r>
          </a:p>
          <a:p>
            <a:pPr marL="241300" lvl="1" indent="0">
              <a:buNone/>
            </a:pPr>
            <a:r>
              <a:rPr lang="en-US" dirty="0">
                <a:latin typeface="+mj-lt"/>
              </a:rPr>
              <a:t>L713 Game Development 4: Integrating your Windows 10 UWP Game with Xbox Live</a:t>
            </a:r>
          </a:p>
          <a:p>
            <a:pPr marL="241300" lvl="1" indent="0">
              <a:buNone/>
            </a:pPr>
            <a:r>
              <a:rPr lang="en-US" dirty="0" smtClean="0">
                <a:latin typeface="+mj-lt"/>
              </a:rPr>
              <a:t>L711 </a:t>
            </a:r>
            <a:r>
              <a:rPr lang="en-US" dirty="0">
                <a:latin typeface="+mj-lt"/>
              </a:rPr>
              <a:t>Game Development 5: Introduction to </a:t>
            </a:r>
            <a:r>
              <a:rPr lang="en-US" dirty="0" err="1">
                <a:latin typeface="+mj-lt"/>
              </a:rPr>
              <a:t>MonoGame</a:t>
            </a:r>
            <a:endParaRPr lang="en-US" dirty="0">
              <a:latin typeface="+mj-lt"/>
            </a:endParaRPr>
          </a:p>
          <a:p>
            <a:pPr marL="241300" lvl="1" indent="0">
              <a:buNone/>
            </a:pPr>
            <a:r>
              <a:rPr lang="en-US" dirty="0">
                <a:latin typeface="+mj-lt"/>
              </a:rPr>
              <a:t>L712 Game Development 6: Engaging Players with Azure</a:t>
            </a:r>
          </a:p>
          <a:p>
            <a:pPr marL="241300" lvl="1" indent="0">
              <a:buNone/>
            </a:pPr>
            <a:endParaRPr lang="en-US" dirty="0">
              <a:latin typeface="+mj-lt"/>
            </a:endParaRPr>
          </a:p>
          <a:p>
            <a:pPr marL="241300" lvl="1" indent="0">
              <a:buNone/>
            </a:pPr>
            <a:r>
              <a:rPr lang="en-US" dirty="0">
                <a:latin typeface="+mj-lt"/>
              </a:rPr>
              <a:t>The Future of Game Development on </a:t>
            </a:r>
            <a:r>
              <a:rPr lang="en-US" dirty="0" smtClean="0">
                <a:latin typeface="+mj-lt"/>
              </a:rPr>
              <a:t>Windows ROOM</a:t>
            </a:r>
            <a:r>
              <a:rPr lang="en-US" dirty="0">
                <a:latin typeface="+mj-lt"/>
              </a:rPr>
              <a:t>: Marriott 6</a:t>
            </a:r>
            <a:r>
              <a:rPr lang="en-US" sz="2800" dirty="0">
                <a:latin typeface="+mj-lt"/>
              </a:rPr>
              <a:t/>
            </a:r>
            <a:br>
              <a:rPr lang="en-US" sz="2800" dirty="0">
                <a:latin typeface="+mj-lt"/>
              </a:rPr>
            </a:br>
            <a:endParaRPr lang="en-US" sz="2800" dirty="0">
              <a:latin typeface="+mj-lt"/>
            </a:endParaRPr>
          </a:p>
        </p:txBody>
      </p:sp>
      <p:sp>
        <p:nvSpPr>
          <p:cNvPr id="2" name="Title 1"/>
          <p:cNvSpPr>
            <a:spLocks noGrp="1"/>
          </p:cNvSpPr>
          <p:nvPr>
            <p:ph type="title"/>
          </p:nvPr>
        </p:nvSpPr>
        <p:spPr>
          <a:xfrm>
            <a:off x="272274" y="295275"/>
            <a:ext cx="11889564" cy="917575"/>
          </a:xfrm>
        </p:spPr>
        <p:txBody>
          <a:bodyPr/>
          <a:lstStyle/>
          <a:p>
            <a:r>
              <a:rPr lang="en-US" b="1" dirty="0" smtClean="0"/>
              <a:t>Game </a:t>
            </a:r>
            <a:r>
              <a:rPr lang="en-US" b="1" dirty="0"/>
              <a:t>Dev //Build Sessions:</a:t>
            </a:r>
          </a:p>
        </p:txBody>
      </p:sp>
    </p:spTree>
    <p:extLst>
      <p:ext uri="{BB962C8B-B14F-4D97-AF65-F5344CB8AC3E}">
        <p14:creationId xmlns:p14="http://schemas.microsoft.com/office/powerpoint/2010/main" val="287956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smtClean="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smtClean="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smtClean="0"/>
              <a:t>Dale Stammen</a:t>
            </a:r>
          </a:p>
          <a:p>
            <a:r>
              <a:rPr lang="en-US" dirty="0" smtClean="0"/>
              <a:t>Senior Software Engineer</a:t>
            </a:r>
            <a:endParaRPr lang="en-US" dirty="0"/>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smtClean="0"/>
              <a:t>A</a:t>
            </a:r>
            <a:r>
              <a:rPr lang="en-US" sz="3200" dirty="0" smtClean="0"/>
              <a:t>lmost </a:t>
            </a:r>
          </a:p>
          <a:p>
            <a:r>
              <a:rPr lang="en-US" sz="3200" b="1" dirty="0" smtClean="0"/>
              <a:t>N</a:t>
            </a:r>
            <a:r>
              <a:rPr lang="en-US" sz="3200" dirty="0" smtClean="0"/>
              <a:t>ative </a:t>
            </a:r>
          </a:p>
          <a:p>
            <a:r>
              <a:rPr lang="en-US" sz="3200" b="1" dirty="0" smtClean="0"/>
              <a:t>G</a:t>
            </a:r>
            <a:r>
              <a:rPr lang="en-US" sz="3200" dirty="0" smtClean="0"/>
              <a:t>raphics </a:t>
            </a:r>
          </a:p>
          <a:p>
            <a:r>
              <a:rPr lang="en-US" sz="3200" b="1" dirty="0" smtClean="0"/>
              <a:t>L</a:t>
            </a:r>
            <a:r>
              <a:rPr lang="en-US" sz="3200" dirty="0" smtClean="0"/>
              <a:t>ayer </a:t>
            </a:r>
          </a:p>
          <a:p>
            <a:r>
              <a:rPr lang="en-US" sz="3200" b="1" dirty="0" smtClean="0"/>
              <a:t>E</a:t>
            </a:r>
            <a:r>
              <a:rPr lang="en-US" sz="3200" dirty="0" smtClean="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a:t>
            </a:r>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Companies</a:t>
            </a:r>
          </a:p>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a:t>
            </a:r>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Individuals</a:t>
            </a: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smtClean="0">
                <a:solidFill>
                  <a:srgbClr val="FFFFFF"/>
                </a:solidFill>
                <a:effectLst>
                  <a:outerShdw blurRad="38100" dist="38100" dir="2700000" algn="tl">
                    <a:srgbClr val="000000">
                      <a:alpha val="43137"/>
                    </a:srgbClr>
                  </a:outerShdw>
                </a:effectLst>
              </a:rPr>
              <a:t>“An open-source </a:t>
            </a:r>
            <a:r>
              <a:rPr lang="en-US" sz="2400" dirty="0">
                <a:solidFill>
                  <a:srgbClr val="FFFFFF"/>
                </a:solidFill>
                <a:effectLst>
                  <a:outerShdw blurRad="38100" dist="38100" dir="2700000" algn="tl">
                    <a:srgbClr val="000000">
                      <a:alpha val="43137"/>
                    </a:srgbClr>
                  </a:outerShdw>
                </a:effectLst>
              </a:rPr>
              <a:t>project that allows Windows users to seamlessly run OpenGL ES 2.0 content by translating OpenGL ES 2.0 API calls to DirectX 11 API </a:t>
            </a:r>
            <a:r>
              <a:rPr lang="en-US" sz="2400" dirty="0" smtClean="0">
                <a:solidFill>
                  <a:srgbClr val="FFFFFF"/>
                </a:solidFill>
                <a:effectLst>
                  <a:outerShdw blurRad="38100" dist="38100" dir="2700000" algn="tl">
                    <a:srgbClr val="000000">
                      <a:alpha val="43137"/>
                    </a:srgbClr>
                  </a:outerShdw>
                </a:effectLst>
              </a:rPr>
              <a:t>calls.” – </a:t>
            </a:r>
            <a:r>
              <a:rPr lang="en-US" sz="2400" i="1" dirty="0" smtClean="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smtClean="0"/>
              <a:t>Background</a:t>
            </a:r>
            <a:endParaRPr lang="en-US" dirty="0"/>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smtClean="0">
                <a:solidFill>
                  <a:schemeClr val="bg2"/>
                </a:solidFill>
                <a:ea typeface="Segoe UI" pitchFamily="34" charset="0"/>
                <a:cs typeface="Segoe UI" pitchFamily="34" charset="0"/>
              </a:rPr>
              <a:t>Goal: provide a way to universally run OpenGL ES 2.0 applications on Windows</a:t>
            </a:r>
            <a:endParaRPr lang="en-US" sz="2400" dirty="0">
              <a:solidFill>
                <a:schemeClr val="bg2"/>
              </a:solidFill>
              <a:ea typeface="Segoe UI" pitchFamily="34" charset="0"/>
              <a:cs typeface="Segoe UI" pitchFamily="34" charset="0"/>
            </a:endParaRPr>
          </a:p>
        </p:txBody>
      </p:sp>
    </p:spTree>
    <p:extLst>
      <p:ext uri="{BB962C8B-B14F-4D97-AF65-F5344CB8AC3E}">
        <p14:creationId xmlns:p14="http://schemas.microsoft.com/office/powerpoint/2010/main" val="36446617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3385542"/>
          </a:xfrm>
        </p:spPr>
        <p:txBody>
          <a:bodyPr/>
          <a:lstStyle/>
          <a:p>
            <a:r>
              <a:rPr lang="en-US" b="1" dirty="0" smtClean="0"/>
              <a:t>A</a:t>
            </a:r>
            <a:r>
              <a:rPr lang="en-US" dirty="0" smtClean="0"/>
              <a:t>lmost </a:t>
            </a:r>
            <a:r>
              <a:rPr lang="en-US" b="1" dirty="0" smtClean="0"/>
              <a:t>N</a:t>
            </a:r>
            <a:r>
              <a:rPr lang="en-US" dirty="0" smtClean="0"/>
              <a:t>ative </a:t>
            </a:r>
            <a:r>
              <a:rPr lang="en-US" b="1" dirty="0" smtClean="0"/>
              <a:t>G</a:t>
            </a:r>
            <a:r>
              <a:rPr lang="en-US" dirty="0" smtClean="0"/>
              <a:t>raphics </a:t>
            </a:r>
            <a:r>
              <a:rPr lang="en-US" b="1" dirty="0" smtClean="0"/>
              <a:t>L</a:t>
            </a:r>
            <a:r>
              <a:rPr lang="en-US" dirty="0" smtClean="0"/>
              <a:t>ayer </a:t>
            </a:r>
            <a:r>
              <a:rPr lang="en-US" b="1" dirty="0" smtClean="0"/>
              <a:t>E</a:t>
            </a:r>
            <a:r>
              <a:rPr lang="en-US" dirty="0" smtClean="0"/>
              <a:t>ngine</a:t>
            </a:r>
          </a:p>
          <a:p>
            <a:pPr lvl="1"/>
            <a:endParaRPr lang="en-US" dirty="0" smtClean="0"/>
          </a:p>
          <a:p>
            <a:pPr lvl="1"/>
            <a:r>
              <a:rPr lang="en-US" b="1" dirty="0" smtClean="0"/>
              <a:t>Windows </a:t>
            </a:r>
            <a:r>
              <a:rPr lang="en-US" b="1" dirty="0"/>
              <a:t>10 UWP </a:t>
            </a:r>
            <a:r>
              <a:rPr lang="en-US" b="1" dirty="0" smtClean="0"/>
              <a:t>apps </a:t>
            </a:r>
            <a:r>
              <a:rPr lang="en-US" b="1" dirty="0"/>
              <a:t>do not natively support OpenGL ES 2.0.</a:t>
            </a:r>
          </a:p>
          <a:p>
            <a:pPr lvl="1"/>
            <a:endParaRPr lang="en-US" dirty="0" smtClean="0"/>
          </a:p>
          <a:p>
            <a:pPr lvl="1"/>
            <a:r>
              <a:rPr lang="en-US" dirty="0" smtClean="0"/>
              <a:t>Microsoft has contributed code to enable Windows 8.1 and 10 UWP apps to run OpenGL ES 2.0 content. </a:t>
            </a:r>
            <a:r>
              <a:rPr lang="en-US" dirty="0" smtClean="0">
                <a:hlinkClick r:id="rId3"/>
              </a:rPr>
              <a:t>https://github.com/MSOpenTech/angle</a:t>
            </a:r>
            <a:r>
              <a:rPr lang="en-US" dirty="0" smtClean="0"/>
              <a:t> </a:t>
            </a:r>
          </a:p>
          <a:p>
            <a:pPr lvl="1"/>
            <a:endParaRPr lang="en-US" dirty="0"/>
          </a:p>
          <a:p>
            <a:pPr lvl="1"/>
            <a:r>
              <a:rPr lang="en-US" b="1" dirty="0" smtClean="0"/>
              <a:t>You don’t need to port your OpenGL ES 2.0 code to DirectX. ANGLE does the conversion for you.</a:t>
            </a:r>
            <a:endParaRPr lang="en-US" b="1" dirty="0"/>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smtClean="0"/>
              <a:t>Architecture</a:t>
            </a:r>
            <a:endParaRPr lang="en-US" dirty="0"/>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solidFill>
                  <a:schemeClr val="bg2"/>
                </a:solidFill>
              </a:rPr>
              <a:t>ANGLE</a:t>
            </a:r>
            <a:endParaRPr lang="en-US" dirty="0">
              <a:solidFill>
                <a:schemeClr val="bg2"/>
              </a:solidFill>
            </a:endParaRP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rPr>
              <a:t>OpenGL ES Validation Layer</a:t>
            </a:r>
            <a:endParaRPr lang="en-US" sz="1600" dirty="0">
              <a:solidFill>
                <a:srgbClr val="FFFFFF"/>
              </a:solidFill>
              <a:effectLst>
                <a:outerShdw blurRad="38100" dist="38100" dir="2700000" algn="tl">
                  <a:srgbClr val="000000">
                    <a:alpha val="43137"/>
                  </a:srgbClr>
                </a:outerShdw>
              </a:effectLst>
            </a:endParaRP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rPr>
              <a:t>ANGLE Translation Layer</a:t>
            </a:r>
            <a:endParaRPr lang="en-US" sz="1600" dirty="0">
              <a:solidFill>
                <a:srgbClr val="FFFFFF"/>
              </a:solidFill>
              <a:effectLst>
                <a:outerShdw blurRad="38100" dist="38100" dir="2700000" algn="tl">
                  <a:srgbClr val="000000">
                    <a:alpha val="43137"/>
                  </a:srgbClr>
                </a:outerShdw>
              </a:effectLst>
            </a:endParaRP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smtClean="0">
                <a:solidFill>
                  <a:srgbClr val="FFFFFF"/>
                </a:solidFill>
                <a:effectLst>
                  <a:outerShdw blurRad="38100" dist="38100" dir="2700000" algn="tl">
                    <a:srgbClr val="000000">
                      <a:alpha val="43137"/>
                    </a:srgbClr>
                  </a:outerShdw>
                </a:effectLst>
              </a:rPr>
              <a:t>ANGLE Direct3D 11 Renderer</a:t>
            </a:r>
            <a:endParaRPr lang="en-US" sz="1600" dirty="0">
              <a:solidFill>
                <a:srgbClr val="FFFFFF"/>
              </a:solidFill>
              <a:effectLst>
                <a:outerShdw blurRad="38100" dist="38100" dir="2700000" algn="tl">
                  <a:srgbClr val="000000">
                    <a:alpha val="43137"/>
                  </a:srgbClr>
                </a:outerShdw>
              </a:effectLst>
            </a:endParaRP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bg2"/>
                </a:solidFill>
              </a:rPr>
              <a:t>Direct3D 11</a:t>
            </a:r>
            <a:endParaRPr lang="en-US" sz="1600" dirty="0">
              <a:solidFill>
                <a:schemeClr val="bg2"/>
              </a:solidFill>
            </a:endParaRP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smtClean="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smtClean="0">
                <a:gradFill>
                  <a:gsLst>
                    <a:gs pos="0">
                      <a:srgbClr val="FFFFFF"/>
                    </a:gs>
                    <a:gs pos="100000">
                      <a:srgbClr val="FFFFFF"/>
                    </a:gs>
                  </a:gsLst>
                  <a:lin ang="5400000" scaled="0"/>
                </a:gradFill>
                <a:ea typeface="Segoe UI" pitchFamily="34" charset="0"/>
                <a:cs typeface="Segoe UI" pitchFamily="34" charset="0"/>
              </a:rPr>
              <a:t>(Calls to OpenGL ES)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ANGLE Device Support</a:t>
            </a:r>
            <a:endParaRPr lang="en-US" dirty="0"/>
          </a:p>
        </p:txBody>
      </p:sp>
      <p:graphicFrame>
        <p:nvGraphicFramePr>
          <p:cNvPr id="6" name="Table 5"/>
          <p:cNvGraphicFramePr>
            <a:graphicFrameLocks noGrp="1"/>
          </p:cNvGraphicFramePr>
          <p:nvPr>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smtClean="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11_1, 11_0,</a:t>
                      </a:r>
                      <a:r>
                        <a:rPr lang="en-US" sz="1400" baseline="0" dirty="0" smtClean="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Modern</a:t>
                      </a:r>
                      <a:r>
                        <a:rPr lang="en-US" sz="1400" baseline="0" dirty="0" smtClean="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p>
                      <a:r>
                        <a:rPr lang="en-US" sz="1400" dirty="0" smtClean="0">
                          <a:gradFill>
                            <a:gsLst>
                              <a:gs pos="66981">
                                <a:schemeClr val="tx1">
                                  <a:lumMod val="75000"/>
                                  <a:lumOff val="25000"/>
                                </a:schemeClr>
                              </a:gs>
                              <a:gs pos="0">
                                <a:schemeClr val="tx1">
                                  <a:lumMod val="75000"/>
                                  <a:lumOff val="25000"/>
                                </a:schemeClr>
                              </a:gs>
                            </a:gsLst>
                            <a:lin ang="5400000" scaled="0"/>
                          </a:gradFill>
                        </a:rPr>
                        <a:t>Part of OpenGL ES 3.0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9_3</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Windows Phones</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9_2,</a:t>
                      </a:r>
                      <a:r>
                        <a:rPr lang="en-US" sz="1400" baseline="0" dirty="0" smtClean="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Surface RT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None</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Raspberry Pi 2</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8.1apps</a:t>
            </a:r>
          </a:p>
          <a:p>
            <a:pPr marL="342900" lvl="1" indent="-342900">
              <a:buFont typeface="Arial" panose="020B0604020202020204" pitchFamily="34" charset="0"/>
              <a:buChar char="•"/>
            </a:pPr>
            <a:r>
              <a:rPr lang="en-US" dirty="0"/>
              <a:t>Windows desktop applications</a:t>
            </a:r>
          </a:p>
          <a:p>
            <a:endParaRPr lang="en-US" sz="2000" dirty="0" smtClean="0"/>
          </a:p>
          <a:p>
            <a:pPr lvl="1"/>
            <a:r>
              <a:rPr lang="en-US" dirty="0"/>
              <a:t>ANGLE </a:t>
            </a:r>
            <a:r>
              <a:rPr lang="en-US" dirty="0" smtClean="0"/>
              <a:t>provides templates for Visual Studio 2013 and 2015 that work as starting points for porting your game.</a:t>
            </a:r>
            <a:endParaRPr lang="en-US" dirty="0"/>
          </a:p>
          <a:p>
            <a:endParaRPr lang="en-US" sz="2000" dirty="0"/>
          </a:p>
          <a:p>
            <a:pPr lvl="1"/>
            <a:r>
              <a:rPr lang="en-US" dirty="0" smtClean="0"/>
              <a:t>Code </a:t>
            </a:r>
            <a:r>
              <a:rPr lang="en-US" dirty="0"/>
              <a:t>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r>
              <a:rPr lang="en-US" dirty="0" smtClean="0"/>
              <a:t>.</a:t>
            </a:r>
          </a:p>
          <a:p>
            <a:pPr lvl="1"/>
            <a:endParaRPr lang="en-US" dirty="0"/>
          </a:p>
          <a:p>
            <a:pPr lvl="1"/>
            <a:r>
              <a:rPr lang="en-US" dirty="0" smtClean="0"/>
              <a:t>Known </a:t>
            </a:r>
            <a:r>
              <a:rPr lang="en-US" dirty="0"/>
              <a:t>Issues: </a:t>
            </a:r>
            <a:r>
              <a:rPr lang="en-US" dirty="0">
                <a:hlinkClick r:id="rId5"/>
              </a:rPr>
              <a:t>https://github.com/MSOpenTech/angle/wiki/Known-Issues</a:t>
            </a:r>
            <a:endParaRPr lang="en-US" dirty="0"/>
          </a:p>
          <a:p>
            <a:pPr lvl="1"/>
            <a:endParaRPr lang="en-US" dirty="0" smtClean="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ANGLE </a:t>
            </a:r>
            <a:r>
              <a:rPr lang="en-US" dirty="0"/>
              <a:t>Lab </a:t>
            </a:r>
            <a:r>
              <a:rPr lang="en-US" dirty="0" smtClean="0"/>
              <a:t>Exercises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4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184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606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602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368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364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130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126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24" name="Rectangle 23"/>
          <p:cNvSpPr/>
          <p:nvPr/>
        </p:nvSpPr>
        <p:spPr bwMode="auto">
          <a:xfrm>
            <a:off x="1968859" y="4892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5" name="Rectangle 24"/>
          <p:cNvSpPr/>
          <p:nvPr/>
        </p:nvSpPr>
        <p:spPr bwMode="auto">
          <a:xfrm>
            <a:off x="808037" y="4888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6" name="Rectangle 25"/>
          <p:cNvSpPr/>
          <p:nvPr/>
        </p:nvSpPr>
        <p:spPr bwMode="auto">
          <a:xfrm>
            <a:off x="1968859" y="565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7" name="Rectangle 26"/>
          <p:cNvSpPr/>
          <p:nvPr/>
        </p:nvSpPr>
        <p:spPr bwMode="auto">
          <a:xfrm>
            <a:off x="808037" y="565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186</TotalTime>
  <Words>1235</Words>
  <Application>Microsoft Office PowerPoint</Application>
  <PresentationFormat>Custom</PresentationFormat>
  <Paragraphs>177</Paragraphs>
  <Slides>15</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Segoe</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Lab</vt:lpstr>
      <vt:lpstr>For more information:</vt:lpstr>
      <vt:lpstr>Game Dev //Build Sessions: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17</cp:revision>
  <dcterms:created xsi:type="dcterms:W3CDTF">2016-03-11T19:39:57Z</dcterms:created>
  <dcterms:modified xsi:type="dcterms:W3CDTF">2016-03-21T18:04:05Z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