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Lst>
  <p:notesMasterIdLst>
    <p:notesMasterId r:id="rId24"/>
  </p:notesMasterIdLst>
  <p:handoutMasterIdLst>
    <p:handoutMasterId r:id="rId25"/>
  </p:handoutMasterIdLst>
  <p:sldIdLst>
    <p:sldId id="287" r:id="rId7"/>
    <p:sldId id="288" r:id="rId8"/>
    <p:sldId id="289" r:id="rId9"/>
    <p:sldId id="296" r:id="rId10"/>
    <p:sldId id="292" r:id="rId11"/>
    <p:sldId id="300" r:id="rId12"/>
    <p:sldId id="299" r:id="rId13"/>
    <p:sldId id="293" r:id="rId14"/>
    <p:sldId id="302" r:id="rId15"/>
    <p:sldId id="301" r:id="rId16"/>
    <p:sldId id="291" r:id="rId17"/>
    <p:sldId id="305" r:id="rId18"/>
    <p:sldId id="303" r:id="rId19"/>
    <p:sldId id="304" r:id="rId20"/>
    <p:sldId id="297" r:id="rId21"/>
    <p:sldId id="298" r:id="rId22"/>
    <p:sldId id="29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de Lab overview" id="{D469E2CD-AE85-4AF0-80C3-D5C55BFF3E78}">
          <p14:sldIdLst>
            <p14:sldId id="287"/>
            <p14:sldId id="288"/>
            <p14:sldId id="289"/>
            <p14:sldId id="296"/>
          </p14:sldIdLst>
        </p14:section>
        <p14:section name="Module Overview" id="{F10A1743-123C-449A-BB83-37EAC9A9EEFB}">
          <p14:sldIdLst>
            <p14:sldId id="292"/>
            <p14:sldId id="300"/>
            <p14:sldId id="299"/>
            <p14:sldId id="293"/>
            <p14:sldId id="302"/>
          </p14:sldIdLst>
        </p14:section>
        <p14:section name="Setup" id="{4E066C7B-B859-4D63-B8B4-C7AA8AD17AD5}">
          <p14:sldIdLst>
            <p14:sldId id="301"/>
            <p14:sldId id="291"/>
            <p14:sldId id="305"/>
            <p14:sldId id="303"/>
            <p14:sldId id="304"/>
          </p14:sldIdLst>
        </p14:section>
        <p14:section name="Untitled Section" id="{C47149BC-5170-4193-9B6A-19C83FF6F0F6}">
          <p14:sldIdLst>
            <p14:sldId id="297"/>
            <p14:sldId id="298"/>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387AC1"/>
    <a:srgbClr val="2287CA"/>
    <a:srgbClr val="364350"/>
    <a:srgbClr val="CCCCCC"/>
    <a:srgbClr val="0093D4"/>
    <a:srgbClr val="94C83C"/>
    <a:srgbClr val="FFFFFF"/>
    <a:srgbClr val="505050"/>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3001" autoAdjust="0"/>
  </p:normalViewPr>
  <p:slideViewPr>
    <p:cSldViewPr>
      <p:cViewPr varScale="1">
        <p:scale>
          <a:sx n="73" d="100"/>
          <a:sy n="73" d="100"/>
        </p:scale>
        <p:origin x="54" y="6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p:scale>
          <a:sx n="100" d="100"/>
          <a:sy n="100" d="100"/>
        </p:scale>
        <p:origin x="2616" y="90"/>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rotWithShape="1">
          <a:blip xmlns:r="http://schemas.openxmlformats.org/officeDocument/2006/relationships" r:embed="rId1"/>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F9E8AE0C-957D-B641-9ACB-5384A461C886}" type="presOf" srcId="{C0281889-47E3-4FCF-B048-44D1E229A3C4}" destId="{46D36D89-423D-4446-B477-AB475692CC3D}"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72EE4911-54DE-E54F-9D3A-C9F17883B87F}" type="presOf" srcId="{46AB99D6-83BC-4C8D-8A5C-033EDB4E386F}" destId="{79D7CEDB-8104-4451-ACE4-9C54728C8F31}" srcOrd="0" destOrd="0" presId="urn:microsoft.com/office/officeart/2008/layout/CircularPictureCallout"/>
    <dgm:cxn modelId="{5DEAF86E-3D2E-9746-92CB-DBAB2C100158}" type="presOf" srcId="{A5B64BFC-6D51-4FD0-8EB5-7F0CFF12ED8E}" destId="{62FCCB03-E374-451D-98F2-5D828F934070}" srcOrd="0" destOrd="0" presId="urn:microsoft.com/office/officeart/2008/layout/CircularPictureCallout"/>
    <dgm:cxn modelId="{307430F0-3120-FA46-B1A1-71F5FD3A7F95}" type="presParOf" srcId="{62FCCB03-E374-451D-98F2-5D828F934070}" destId="{8ADE9732-7F45-49AD-A367-88683D9353B9}" srcOrd="0" destOrd="0" presId="urn:microsoft.com/office/officeart/2008/layout/CircularPictureCallout"/>
    <dgm:cxn modelId="{667C7003-1A19-A848-997F-D7F300BD7244}" type="presParOf" srcId="{8ADE9732-7F45-49AD-A367-88683D9353B9}" destId="{FC274685-C9F5-4094-86C4-B75E27DE907C}" srcOrd="0" destOrd="0" presId="urn:microsoft.com/office/officeart/2008/layout/CircularPictureCallout"/>
    <dgm:cxn modelId="{78997B77-C869-8144-8B61-D9EF22344BCF}" type="presParOf" srcId="{FC274685-C9F5-4094-86C4-B75E27DE907C}" destId="{46D36D89-423D-4446-B477-AB475692CC3D}" srcOrd="0" destOrd="0" presId="urn:microsoft.com/office/officeart/2008/layout/CircularPictureCallout"/>
    <dgm:cxn modelId="{82B014F4-2511-734D-B27A-CDF9FC85C839}"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40B28EA-8794-F64B-B522-010C58C3E0E5}"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2B97D2E2-56CF-2949-9DB0-1B39CFC74D67}" type="presOf" srcId="{46AB99D6-83BC-4C8D-8A5C-033EDB4E386F}" destId="{79D7CEDB-8104-4451-ACE4-9C54728C8F31}" srcOrd="0" destOrd="0" presId="urn:microsoft.com/office/officeart/2008/layout/CircularPictureCallout"/>
    <dgm:cxn modelId="{221105E7-AF34-FE47-BF35-362C32170AB6}" type="presOf" srcId="{C0281889-47E3-4FCF-B048-44D1E229A3C4}" destId="{46D36D89-423D-4446-B477-AB475692CC3D}" srcOrd="0" destOrd="0" presId="urn:microsoft.com/office/officeart/2008/layout/CircularPictureCallout"/>
    <dgm:cxn modelId="{95E2F947-D6F5-D94A-A835-4735B4AFF29E}" type="presParOf" srcId="{62FCCB03-E374-451D-98F2-5D828F934070}" destId="{8ADE9732-7F45-49AD-A367-88683D9353B9}" srcOrd="0" destOrd="0" presId="urn:microsoft.com/office/officeart/2008/layout/CircularPictureCallout"/>
    <dgm:cxn modelId="{17099287-A1DA-3B46-88AC-E83CA8639DEA}" type="presParOf" srcId="{8ADE9732-7F45-49AD-A367-88683D9353B9}" destId="{FC274685-C9F5-4094-86C4-B75E27DE907C}" srcOrd="0" destOrd="0" presId="urn:microsoft.com/office/officeart/2008/layout/CircularPictureCallout"/>
    <dgm:cxn modelId="{B548C7E5-540B-EC48-865D-D85207A452F9}" type="presParOf" srcId="{FC274685-C9F5-4094-86C4-B75E27DE907C}" destId="{46D36D89-423D-4446-B477-AB475692CC3D}" srcOrd="0" destOrd="0" presId="urn:microsoft.com/office/officeart/2008/layout/CircularPictureCallout"/>
    <dgm:cxn modelId="{E0335067-E4F4-E241-97A9-9253E6ED870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6300" y="211094"/>
          <a:ext cx="729104" cy="729104"/>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58980" y="587452"/>
          <a:ext cx="243745" cy="12568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58980" y="587452"/>
        <a:ext cx="243745" cy="125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1" y="196709"/>
          <a:ext cx="695166" cy="6951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25" y="555549"/>
          <a:ext cx="232400" cy="11983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25" y="555549"/>
        <a:ext cx="232400" cy="119831"/>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3/31/2016 9:24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3/31/2016 9:24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556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many cases, you will use the same display but adapt it using Visual States and – a new feature</a:t>
            </a:r>
            <a:r>
              <a:rPr lang="en-GB" baseline="0" dirty="0"/>
              <a:t> in UWP XAML - </a:t>
            </a:r>
            <a:r>
              <a:rPr lang="en-GB" dirty="0"/>
              <a:t>Adaptive Triggers to move content around, or to show/hide bits of content. Another new control, </a:t>
            </a:r>
            <a:r>
              <a:rPr lang="en-GB" dirty="0" err="1"/>
              <a:t>RelativePanel</a:t>
            </a:r>
            <a:r>
              <a:rPr lang="en-GB" dirty="0"/>
              <a:t>, is great for repositioning content under the control of Visual States – for example, repositioning the ‘End Call’ button underneath the other control buttons on the phone display shown here.</a:t>
            </a:r>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3796969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think of the broad range of screen sizes available across all Windows 10 devices, from 4.5” phones up to the 84” Surface Hub, it can seem daunting to create an adaptive UI that will work well across all of</a:t>
            </a:r>
            <a:r>
              <a:rPr lang="en-GB" baseline="0" dirty="0"/>
              <a:t> these.</a:t>
            </a:r>
          </a:p>
          <a:p>
            <a:endParaRPr lang="en-GB" baseline="0" dirty="0"/>
          </a:p>
          <a:p>
            <a:r>
              <a:rPr lang="en-GB" baseline="0" dirty="0"/>
              <a:t>Our advice is to target a few key scenarios:</a:t>
            </a:r>
          </a:p>
          <a:p>
            <a:pPr marL="171450" indent="-171450">
              <a:buFont typeface="Arial" panose="020B0604020202020204" pitchFamily="34" charset="0"/>
              <a:buChar char="•"/>
            </a:pPr>
            <a:r>
              <a:rPr lang="en-GB" baseline="0" dirty="0"/>
              <a:t>5” phone in portrait</a:t>
            </a:r>
          </a:p>
          <a:p>
            <a:pPr marL="171450" indent="-171450">
              <a:buFont typeface="Arial" panose="020B0604020202020204" pitchFamily="34" charset="0"/>
              <a:buChar char="•"/>
            </a:pPr>
            <a:r>
              <a:rPr lang="en-GB" baseline="0" dirty="0"/>
              <a:t>8” tablet in portrait and landscape</a:t>
            </a:r>
          </a:p>
          <a:p>
            <a:pPr marL="171450" indent="-171450">
              <a:buFont typeface="Arial" panose="020B0604020202020204" pitchFamily="34" charset="0"/>
              <a:buChar char="•"/>
            </a:pPr>
            <a:r>
              <a:rPr lang="en-GB" baseline="0" dirty="0"/>
              <a:t>13” laptop/PC in landscape</a:t>
            </a:r>
          </a:p>
          <a:p>
            <a:pPr marL="171450" indent="-171450">
              <a:buFont typeface="Arial" panose="020B0604020202020204" pitchFamily="34" charset="0"/>
              <a:buChar char="•"/>
            </a:pPr>
            <a:endParaRPr lang="en-GB" baseline="0" dirty="0"/>
          </a:p>
          <a:p>
            <a:pPr marL="0" indent="0">
              <a:buFont typeface="Arial" panose="020B0604020202020204" pitchFamily="34" charset="0"/>
              <a:buNone/>
            </a:pPr>
            <a:r>
              <a:rPr lang="en-GB" baseline="0" dirty="0"/>
              <a:t>If you focus on these key targets, and use adaptive layout techniques such as Grid layout and controls that can wrap and flow output such as the </a:t>
            </a:r>
            <a:r>
              <a:rPr lang="en-GB" baseline="0" dirty="0" err="1"/>
              <a:t>TextBlock</a:t>
            </a:r>
            <a:r>
              <a:rPr lang="en-GB" baseline="0" dirty="0"/>
              <a:t> with Wrapping set to true, then you should find that you will end up with good results across all the targeted devices and also on those intermediaries.</a:t>
            </a:r>
          </a:p>
          <a:p>
            <a:pPr marL="0" indent="0">
              <a:buFont typeface="Arial" panose="020B0604020202020204" pitchFamily="34" charset="0"/>
              <a:buNone/>
            </a:pPr>
            <a:r>
              <a:rPr lang="en-GB" baseline="0" dirty="0"/>
              <a:t>You can then target additional screens such as large monitors, Surface Hub or Xbox if it makes sense for your app.</a:t>
            </a:r>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194257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595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16597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9456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0405524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630148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77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09818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9915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99558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45967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7075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56982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23128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64773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46420172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40796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649245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927560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26206323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90100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6347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721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69329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299851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31973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93478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theme" Target="../theme/theme3.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3110899"/>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 id="2147484364" r:id="rId23"/>
    <p:sldLayoutId id="2147484365"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Microsoft-Build-2016/CodeLabs-Office"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ka.ms/tryo365dev" TargetMode="Externa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8.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5" Type="http://schemas.openxmlformats.org/officeDocument/2006/relationships/image" Target="../media/image12.png"/><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24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setup…</a:t>
            </a:r>
          </a:p>
        </p:txBody>
      </p:sp>
    </p:spTree>
    <p:extLst>
      <p:ext uri="{BB962C8B-B14F-4D97-AF65-F5344CB8AC3E}">
        <p14:creationId xmlns:p14="http://schemas.microsoft.com/office/powerpoint/2010/main" val="17253055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Code Snippets</a:t>
            </a:r>
          </a:p>
        </p:txBody>
      </p:sp>
      <p:sp>
        <p:nvSpPr>
          <p:cNvPr id="3" name="Text Placeholder 2"/>
          <p:cNvSpPr>
            <a:spLocks noGrp="1"/>
          </p:cNvSpPr>
          <p:nvPr>
            <p:ph type="body" sz="quarter" idx="10"/>
          </p:nvPr>
        </p:nvSpPr>
        <p:spPr>
          <a:xfrm>
            <a:off x="274638" y="1212850"/>
            <a:ext cx="11887200" cy="1994392"/>
          </a:xfrm>
        </p:spPr>
        <p:txBody>
          <a:bodyPr/>
          <a:lstStyle/>
          <a:p>
            <a:pPr marL="514350" indent="-514350">
              <a:buFont typeface="+mj-lt"/>
              <a:buAutoNum type="arabicPeriod"/>
            </a:pPr>
            <a:r>
              <a:rPr lang="en-US" sz="2800" dirty="0"/>
              <a:t>Go to </a:t>
            </a:r>
            <a:r>
              <a:rPr lang="en-US" sz="2800" b="1" dirty="0"/>
              <a:t>C:\Labs\CodeLabs-Office\Module1-MsGraphMobile</a:t>
            </a:r>
          </a:p>
          <a:p>
            <a:pPr marL="514350" indent="-514350">
              <a:buFont typeface="+mj-lt"/>
              <a:buAutoNum type="arabicPeriod"/>
            </a:pPr>
            <a:r>
              <a:rPr lang="en-US" sz="2800" dirty="0"/>
              <a:t>Right-click on </a:t>
            </a:r>
            <a:r>
              <a:rPr lang="en-US" sz="2800" b="1" dirty="0"/>
              <a:t>Setup.cmd</a:t>
            </a:r>
            <a:r>
              <a:rPr lang="en-US" sz="2800" dirty="0"/>
              <a:t>, click on </a:t>
            </a:r>
            <a:r>
              <a:rPr lang="en-US" sz="2800" b="1" dirty="0"/>
              <a:t>Run as administrator</a:t>
            </a:r>
          </a:p>
          <a:p>
            <a:pPr marL="514350" indent="-514350">
              <a:buFont typeface="+mj-lt"/>
              <a:buAutoNum type="arabicPeriod"/>
            </a:pPr>
            <a:r>
              <a:rPr lang="en-US" sz="2800" dirty="0"/>
              <a:t>Click </a:t>
            </a:r>
            <a:r>
              <a:rPr lang="en-US" sz="2800" b="1" dirty="0"/>
              <a:t>Yes </a:t>
            </a:r>
            <a:r>
              <a:rPr lang="en-US" sz="2800" dirty="0"/>
              <a:t>at the User Account Control prompt</a:t>
            </a:r>
          </a:p>
          <a:p>
            <a:pPr marL="514350" indent="-514350">
              <a:buFont typeface="+mj-lt"/>
              <a:buAutoNum type="arabicPeriod"/>
            </a:pPr>
            <a:r>
              <a:rPr lang="en-US" sz="2800" dirty="0"/>
              <a:t>Select option </a:t>
            </a:r>
            <a:r>
              <a:rPr lang="en-US" sz="2800" b="1" dirty="0"/>
              <a:t>1</a:t>
            </a:r>
            <a:r>
              <a:rPr lang="en-US" sz="2800" dirty="0"/>
              <a:t> in the command window</a:t>
            </a:r>
          </a:p>
        </p:txBody>
      </p:sp>
      <p:pic>
        <p:nvPicPr>
          <p:cNvPr id="5" name="Picture 4"/>
          <p:cNvPicPr>
            <a:picLocks noChangeAspect="1"/>
          </p:cNvPicPr>
          <p:nvPr/>
        </p:nvPicPr>
        <p:blipFill>
          <a:blip r:embed="rId2"/>
          <a:stretch>
            <a:fillRect/>
          </a:stretch>
        </p:blipFill>
        <p:spPr>
          <a:xfrm>
            <a:off x="7437437" y="3763962"/>
            <a:ext cx="4323284" cy="2324099"/>
          </a:xfrm>
          <a:prstGeom prst="rect">
            <a:avLst/>
          </a:prstGeom>
        </p:spPr>
      </p:pic>
      <p:pic>
        <p:nvPicPr>
          <p:cNvPr id="6" name="Picture 5"/>
          <p:cNvPicPr>
            <a:picLocks noChangeAspect="1"/>
          </p:cNvPicPr>
          <p:nvPr/>
        </p:nvPicPr>
        <p:blipFill rotWithShape="1">
          <a:blip r:embed="rId3"/>
          <a:srcRect b="19304"/>
          <a:stretch/>
        </p:blipFill>
        <p:spPr>
          <a:xfrm>
            <a:off x="1150937" y="3421062"/>
            <a:ext cx="5267325" cy="3162300"/>
          </a:xfrm>
          <a:prstGeom prst="rect">
            <a:avLst/>
          </a:prstGeom>
        </p:spPr>
      </p:pic>
    </p:spTree>
    <p:extLst>
      <p:ext uri="{BB962C8B-B14F-4D97-AF65-F5344CB8AC3E}">
        <p14:creationId xmlns:p14="http://schemas.microsoft.com/office/powerpoint/2010/main" val="34998160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lab manual</a:t>
            </a:r>
          </a:p>
        </p:txBody>
      </p:sp>
      <p:sp>
        <p:nvSpPr>
          <p:cNvPr id="3" name="Text Placeholder 2"/>
          <p:cNvSpPr>
            <a:spLocks noGrp="1"/>
          </p:cNvSpPr>
          <p:nvPr>
            <p:ph type="body" sz="quarter" idx="10"/>
          </p:nvPr>
        </p:nvSpPr>
        <p:spPr>
          <a:xfrm>
            <a:off x="274638" y="1212850"/>
            <a:ext cx="6095999" cy="4235006"/>
          </a:xfrm>
        </p:spPr>
        <p:txBody>
          <a:bodyPr/>
          <a:lstStyle/>
          <a:p>
            <a:pPr marL="514350" indent="-514350">
              <a:buFont typeface="+mj-lt"/>
              <a:buAutoNum type="arabicPeriod"/>
            </a:pPr>
            <a:r>
              <a:rPr lang="en-US" sz="2800" dirty="0"/>
              <a:t>On your desktop, click the </a:t>
            </a:r>
            <a:r>
              <a:rPr lang="en-US" sz="2800" b="1" dirty="0"/>
              <a:t>Office </a:t>
            </a:r>
            <a:r>
              <a:rPr lang="en-US" sz="2800" b="1" dirty="0" err="1"/>
              <a:t>CodeLabs</a:t>
            </a:r>
            <a:r>
              <a:rPr lang="en-US" sz="2800" dirty="0"/>
              <a:t> icon to open the browser at the </a:t>
            </a:r>
            <a:r>
              <a:rPr lang="en-US" sz="2800" dirty="0" err="1"/>
              <a:t>Github</a:t>
            </a:r>
            <a:r>
              <a:rPr lang="en-US" sz="2800" dirty="0"/>
              <a:t> repository for these labs: </a:t>
            </a:r>
            <a:br>
              <a:rPr lang="en-US" sz="2800" dirty="0"/>
            </a:br>
            <a:r>
              <a:rPr lang="en-US" sz="2800" b="1" dirty="0">
                <a:hlinkClick r:id="rId2"/>
              </a:rPr>
              <a:t>https://github.com/Microsoft-Build-2016/CodeLabs-Office</a:t>
            </a:r>
            <a:endParaRPr lang="en-US" sz="2800" b="1" dirty="0"/>
          </a:p>
          <a:p>
            <a:pPr marL="514350" indent="-514350">
              <a:buFont typeface="+mj-lt"/>
              <a:buAutoNum type="arabicPeriod"/>
            </a:pPr>
            <a:r>
              <a:rPr lang="en-US" sz="2800" dirty="0"/>
              <a:t>Click on the folder for the current module (</a:t>
            </a:r>
            <a:r>
              <a:rPr lang="en-US" sz="2800" b="1" dirty="0"/>
              <a:t>Module1-MsGraphMobile</a:t>
            </a:r>
            <a:r>
              <a:rPr lang="en-US" sz="2800" dirty="0"/>
              <a:t>)</a:t>
            </a:r>
          </a:p>
          <a:p>
            <a:pPr marL="514350" indent="-514350">
              <a:buFont typeface="+mj-lt"/>
              <a:buAutoNum type="arabicPeriod"/>
            </a:pPr>
            <a:r>
              <a:rPr lang="en-US" sz="2800" dirty="0"/>
              <a:t>Scroll down for the </a:t>
            </a:r>
            <a:r>
              <a:rPr lang="en-US" sz="2800" b="1" dirty="0"/>
              <a:t>README.md</a:t>
            </a:r>
            <a:r>
              <a:rPr lang="en-US" sz="2800" dirty="0"/>
              <a:t> – this is your lab manual</a:t>
            </a:r>
          </a:p>
        </p:txBody>
      </p:sp>
      <p:pic>
        <p:nvPicPr>
          <p:cNvPr id="7" name="Picture 6"/>
          <p:cNvPicPr>
            <a:picLocks noChangeAspect="1"/>
          </p:cNvPicPr>
          <p:nvPr/>
        </p:nvPicPr>
        <p:blipFill>
          <a:blip r:embed="rId3"/>
          <a:stretch>
            <a:fillRect/>
          </a:stretch>
        </p:blipFill>
        <p:spPr>
          <a:xfrm>
            <a:off x="6289368" y="1212849"/>
            <a:ext cx="5803704" cy="3783501"/>
          </a:xfrm>
          <a:prstGeom prst="rect">
            <a:avLst/>
          </a:prstGeom>
        </p:spPr>
      </p:pic>
    </p:spTree>
    <p:extLst>
      <p:ext uri="{BB962C8B-B14F-4D97-AF65-F5344CB8AC3E}">
        <p14:creationId xmlns:p14="http://schemas.microsoft.com/office/powerpoint/2010/main" val="12145964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Office 365 Account</a:t>
            </a:r>
          </a:p>
        </p:txBody>
      </p:sp>
      <p:sp>
        <p:nvSpPr>
          <p:cNvPr id="3" name="Text Placeholder 2"/>
          <p:cNvSpPr>
            <a:spLocks noGrp="1"/>
          </p:cNvSpPr>
          <p:nvPr>
            <p:ph type="body" sz="quarter" idx="10"/>
          </p:nvPr>
        </p:nvSpPr>
        <p:spPr>
          <a:xfrm>
            <a:off x="274638" y="1212850"/>
            <a:ext cx="11887200" cy="1908215"/>
          </a:xfrm>
        </p:spPr>
        <p:txBody>
          <a:bodyPr/>
          <a:lstStyle/>
          <a:p>
            <a:pPr marL="514350" indent="-514350">
              <a:buFont typeface="+mj-lt"/>
              <a:buAutoNum type="arabicPeriod"/>
            </a:pPr>
            <a:r>
              <a:rPr lang="en-US" sz="2800" dirty="0"/>
              <a:t>Navigate to </a:t>
            </a:r>
            <a:r>
              <a:rPr lang="en-US" sz="2800" b="1" dirty="0">
                <a:hlinkClick r:id="rId2"/>
              </a:rPr>
              <a:t>https://aka.ms/tryo365dev</a:t>
            </a:r>
            <a:r>
              <a:rPr lang="en-US" sz="2800" b="1" dirty="0"/>
              <a:t> </a:t>
            </a:r>
            <a:r>
              <a:rPr lang="en-US" sz="2800" dirty="0"/>
              <a:t>and sign-in with a </a:t>
            </a:r>
            <a:r>
              <a:rPr lang="en-US" sz="2800" b="1" dirty="0"/>
              <a:t>Microsoft Account</a:t>
            </a:r>
            <a:r>
              <a:rPr lang="en-US" sz="2800" dirty="0"/>
              <a:t> (ex: Hotmail, Live, Outlook.com, </a:t>
            </a:r>
            <a:r>
              <a:rPr lang="en-US" sz="2800" dirty="0" err="1"/>
              <a:t>etc</a:t>
            </a:r>
            <a:r>
              <a:rPr lang="en-US" sz="2800" dirty="0"/>
              <a:t>)</a:t>
            </a:r>
          </a:p>
          <a:p>
            <a:pPr marL="514350" indent="-514350">
              <a:buFont typeface="+mj-lt"/>
              <a:buAutoNum type="arabicPeriod"/>
            </a:pPr>
            <a:r>
              <a:rPr lang="en-US" sz="2800" dirty="0"/>
              <a:t>Enter Event Code </a:t>
            </a:r>
            <a:r>
              <a:rPr lang="en-US" sz="2800" b="1" u="sng" dirty="0"/>
              <a:t>Build01</a:t>
            </a:r>
            <a:r>
              <a:rPr lang="en-US" sz="2800" dirty="0"/>
              <a:t> and click “</a:t>
            </a:r>
            <a:r>
              <a:rPr lang="en-US" sz="2800" b="1" dirty="0"/>
              <a:t>Get Office 365 Account</a:t>
            </a:r>
            <a:r>
              <a:rPr lang="en-US" sz="2800" dirty="0"/>
              <a:t>”</a:t>
            </a:r>
          </a:p>
          <a:p>
            <a:pPr marL="514350" indent="-514350">
              <a:buFont typeface="+mj-lt"/>
              <a:buAutoNum type="arabicPeriod"/>
            </a:pPr>
            <a:r>
              <a:rPr lang="en-US" sz="2800" dirty="0"/>
              <a:t>Capture the provided credential for use in the lab exercises</a:t>
            </a:r>
          </a:p>
        </p:txBody>
      </p:sp>
      <p:pic>
        <p:nvPicPr>
          <p:cNvPr id="6" name="Picture 5"/>
          <p:cNvPicPr>
            <a:picLocks noChangeAspect="1"/>
          </p:cNvPicPr>
          <p:nvPr/>
        </p:nvPicPr>
        <p:blipFill>
          <a:blip r:embed="rId3"/>
          <a:stretch>
            <a:fillRect/>
          </a:stretch>
        </p:blipFill>
        <p:spPr>
          <a:xfrm>
            <a:off x="465137" y="3954462"/>
            <a:ext cx="3474431" cy="2743200"/>
          </a:xfrm>
          <a:prstGeom prst="rect">
            <a:avLst/>
          </a:prstGeom>
        </p:spPr>
      </p:pic>
      <p:pic>
        <p:nvPicPr>
          <p:cNvPr id="7" name="Picture 6"/>
          <p:cNvPicPr>
            <a:picLocks noChangeAspect="1"/>
          </p:cNvPicPr>
          <p:nvPr/>
        </p:nvPicPr>
        <p:blipFill>
          <a:blip r:embed="rId4"/>
          <a:stretch>
            <a:fillRect/>
          </a:stretch>
        </p:blipFill>
        <p:spPr>
          <a:xfrm>
            <a:off x="4481022" y="3954462"/>
            <a:ext cx="3474431" cy="2743200"/>
          </a:xfrm>
          <a:prstGeom prst="rect">
            <a:avLst/>
          </a:prstGeom>
        </p:spPr>
      </p:pic>
      <p:pic>
        <p:nvPicPr>
          <p:cNvPr id="8" name="Picture 7"/>
          <p:cNvPicPr>
            <a:picLocks noChangeAspect="1"/>
          </p:cNvPicPr>
          <p:nvPr/>
        </p:nvPicPr>
        <p:blipFill>
          <a:blip r:embed="rId5"/>
          <a:stretch>
            <a:fillRect/>
          </a:stretch>
        </p:blipFill>
        <p:spPr>
          <a:xfrm>
            <a:off x="8496907" y="3954462"/>
            <a:ext cx="3474432" cy="2743200"/>
          </a:xfrm>
          <a:prstGeom prst="rect">
            <a:avLst/>
          </a:prstGeom>
        </p:spPr>
      </p:pic>
      <p:sp>
        <p:nvSpPr>
          <p:cNvPr id="10" name="TextBox 9"/>
          <p:cNvSpPr txBox="1"/>
          <p:nvPr/>
        </p:nvSpPr>
        <p:spPr>
          <a:xfrm>
            <a:off x="1868607" y="3146599"/>
            <a:ext cx="667490"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p>
        </p:txBody>
      </p:sp>
      <p:sp>
        <p:nvSpPr>
          <p:cNvPr id="11" name="TextBox 10"/>
          <p:cNvSpPr txBox="1"/>
          <p:nvPr/>
        </p:nvSpPr>
        <p:spPr>
          <a:xfrm>
            <a:off x="5849225" y="3146598"/>
            <a:ext cx="738023"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p>
        </p:txBody>
      </p:sp>
      <p:sp>
        <p:nvSpPr>
          <p:cNvPr id="12" name="TextBox 11"/>
          <p:cNvSpPr txBox="1"/>
          <p:nvPr/>
        </p:nvSpPr>
        <p:spPr>
          <a:xfrm>
            <a:off x="9865427" y="3146598"/>
            <a:ext cx="738023"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p>
        </p:txBody>
      </p:sp>
    </p:spTree>
    <p:extLst>
      <p:ext uri="{BB962C8B-B14F-4D97-AF65-F5344CB8AC3E}">
        <p14:creationId xmlns:p14="http://schemas.microsoft.com/office/powerpoint/2010/main" val="29861318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start coding!!!</a:t>
            </a:r>
          </a:p>
        </p:txBody>
      </p:sp>
    </p:spTree>
    <p:extLst>
      <p:ext uri="{BB962C8B-B14F-4D97-AF65-F5344CB8AC3E}">
        <p14:creationId xmlns:p14="http://schemas.microsoft.com/office/powerpoint/2010/main" val="13004599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pic>
        <p:nvPicPr>
          <p:cNvPr id="9" name="Picture 8"/>
          <p:cNvPicPr>
            <a:picLocks noChangeAspect="1"/>
          </p:cNvPicPr>
          <p:nvPr/>
        </p:nvPicPr>
        <p:blipFill>
          <a:blip r:embed="rId6"/>
          <a:stretch>
            <a:fillRect/>
          </a:stretch>
        </p:blipFill>
        <p:spPr>
          <a:xfrm>
            <a:off x="7864253" y="2675446"/>
            <a:ext cx="3661060" cy="3661060"/>
          </a:xfrm>
          <a:prstGeom prst="rect">
            <a:avLst/>
          </a:prstGeom>
        </p:spPr>
      </p:pic>
    </p:spTree>
    <p:extLst>
      <p:ext uri="{BB962C8B-B14F-4D97-AF65-F5344CB8AC3E}">
        <p14:creationId xmlns:p14="http://schemas.microsoft.com/office/powerpoint/2010/main" val="201809258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pic>
        <p:nvPicPr>
          <p:cNvPr id="3" name="Picture 2"/>
          <p:cNvPicPr>
            <a:picLocks noChangeAspect="1"/>
          </p:cNvPicPr>
          <p:nvPr/>
        </p:nvPicPr>
        <p:blipFill>
          <a:blip r:embed="rId4"/>
          <a:stretch>
            <a:fillRect/>
          </a:stretch>
        </p:blipFill>
        <p:spPr>
          <a:xfrm>
            <a:off x="3836987" y="1574006"/>
            <a:ext cx="4762500" cy="4762500"/>
          </a:xfrm>
          <a:prstGeom prst="rect">
            <a:avLst/>
          </a:prstGeom>
        </p:spPr>
      </p:pic>
    </p:spTree>
    <p:extLst>
      <p:ext uri="{BB962C8B-B14F-4D97-AF65-F5344CB8AC3E}">
        <p14:creationId xmlns:p14="http://schemas.microsoft.com/office/powerpoint/2010/main" val="38611687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45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1" y="1592262"/>
            <a:ext cx="11087035" cy="2362202"/>
          </a:xfrm>
        </p:spPr>
        <p:txBody>
          <a:bodyPr/>
          <a:lstStyle/>
          <a:p>
            <a:pPr>
              <a:spcAft>
                <a:spcPts val="1200"/>
              </a:spcAft>
            </a:pPr>
            <a:r>
              <a:rPr lang="en-GB" sz="3600" b="1" dirty="0">
                <a:latin typeface="+mn-lt"/>
              </a:rPr>
              <a:t>Build Code Lab </a:t>
            </a:r>
            <a:br>
              <a:rPr lang="en-GB" dirty="0"/>
            </a:br>
            <a:r>
              <a:rPr lang="en-GB" dirty="0"/>
              <a:t>Office 365 Development 1: </a:t>
            </a:r>
            <a:br>
              <a:rPr lang="en-GB" dirty="0"/>
            </a:br>
            <a:r>
              <a:rPr lang="en-GB" dirty="0"/>
              <a:t>Mobile Development and the </a:t>
            </a:r>
            <a:br>
              <a:rPr lang="en-GB" dirty="0"/>
            </a:br>
            <a:r>
              <a:rPr lang="en-GB" dirty="0"/>
              <a:t>Microsoft Graph</a:t>
            </a:r>
            <a:endParaRPr lang="en-US" dirty="0"/>
          </a:p>
        </p:txBody>
      </p:sp>
      <p:sp>
        <p:nvSpPr>
          <p:cNvPr id="3" name="Text Placeholder 2"/>
          <p:cNvSpPr>
            <a:spLocks noGrp="1"/>
          </p:cNvSpPr>
          <p:nvPr>
            <p:ph type="body" sz="quarter" idx="12"/>
          </p:nvPr>
        </p:nvSpPr>
        <p:spPr/>
        <p:txBody>
          <a:bodyPr/>
          <a:lstStyle/>
          <a:p>
            <a:endParaRPr lang="en-US" dirty="0"/>
          </a:p>
          <a:p>
            <a:r>
              <a:rPr lang="en-US" dirty="0"/>
              <a:t>Richard diZerega</a:t>
            </a:r>
          </a:p>
          <a:p>
            <a:r>
              <a:rPr lang="en-US" dirty="0"/>
              <a:t>@</a:t>
            </a:r>
            <a:r>
              <a:rPr lang="en-US" dirty="0" err="1"/>
              <a:t>richdizz</a:t>
            </a:r>
            <a:endParaRPr lang="en-US" dirty="0"/>
          </a:p>
        </p:txBody>
      </p:sp>
      <p:sp>
        <p:nvSpPr>
          <p:cNvPr id="4" name="Text Placeholder 3"/>
          <p:cNvSpPr>
            <a:spLocks noGrp="1"/>
          </p:cNvSpPr>
          <p:nvPr>
            <p:ph type="body" sz="quarter" idx="13"/>
          </p:nvPr>
        </p:nvSpPr>
        <p:spPr/>
        <p:txBody>
          <a:bodyPr/>
          <a:lstStyle/>
          <a:p>
            <a:r>
              <a:rPr lang="en-US" dirty="0"/>
              <a:t>L720</a:t>
            </a:r>
          </a:p>
        </p:txBody>
      </p:sp>
    </p:spTree>
    <p:extLst>
      <p:ext uri="{BB962C8B-B14F-4D97-AF65-F5344CB8AC3E}">
        <p14:creationId xmlns:p14="http://schemas.microsoft.com/office/powerpoint/2010/main" val="188369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Proctors</a:t>
            </a:r>
          </a:p>
        </p:txBody>
      </p:sp>
      <p:sp>
        <p:nvSpPr>
          <p:cNvPr id="3" name="Text Placeholder 2"/>
          <p:cNvSpPr>
            <a:spLocks noGrp="1"/>
          </p:cNvSpPr>
          <p:nvPr>
            <p:ph type="body" sz="quarter" idx="10"/>
          </p:nvPr>
        </p:nvSpPr>
        <p:spPr>
          <a:xfrm>
            <a:off x="274638" y="1212850"/>
            <a:ext cx="11887200" cy="5207579"/>
          </a:xfrm>
        </p:spPr>
        <p:txBody>
          <a:bodyPr/>
          <a:lstStyle/>
          <a:p>
            <a:r>
              <a:rPr lang="en-US" dirty="0"/>
              <a:t>Proctors are here to help you!</a:t>
            </a:r>
          </a:p>
          <a:p>
            <a:r>
              <a:rPr lang="en-US" dirty="0"/>
              <a:t>Raise your hand if you need any assistance</a:t>
            </a:r>
          </a:p>
          <a:p>
            <a:endParaRPr lang="en-US" sz="2800" dirty="0"/>
          </a:p>
          <a:p>
            <a:r>
              <a:rPr lang="en-US" sz="2800" dirty="0"/>
              <a:t>Andrew Coates		DX</a:t>
            </a:r>
          </a:p>
          <a:p>
            <a:r>
              <a:rPr lang="en-US" sz="2800" dirty="0"/>
              <a:t>Dan Kershaw		Identity</a:t>
            </a:r>
          </a:p>
          <a:p>
            <a:r>
              <a:rPr lang="en-US" sz="2800" dirty="0"/>
              <a:t>Doug Perkes		DX</a:t>
            </a:r>
          </a:p>
          <a:p>
            <a:r>
              <a:rPr lang="en-US" sz="2800" dirty="0"/>
              <a:t>Gareth Jones		Microsoft Graph</a:t>
            </a:r>
          </a:p>
          <a:p>
            <a:r>
              <a:rPr lang="en-US" sz="2800" dirty="0"/>
              <a:t>Simon Michael		DX</a:t>
            </a:r>
          </a:p>
          <a:p>
            <a:r>
              <a:rPr lang="en-US" sz="2800" dirty="0"/>
              <a:t>Stuart Kwan			Identity</a:t>
            </a:r>
          </a:p>
          <a:p>
            <a:r>
              <a:rPr lang="en-US" sz="2800" dirty="0"/>
              <a:t>Yina Arenas			Microsoft Graph</a:t>
            </a:r>
          </a:p>
        </p:txBody>
      </p:sp>
    </p:spTree>
    <p:extLst>
      <p:ext uri="{BB962C8B-B14F-4D97-AF65-F5344CB8AC3E}">
        <p14:creationId xmlns:p14="http://schemas.microsoft.com/office/powerpoint/2010/main" val="5007710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3514" y="1695643"/>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p:txBody>
          <a:bodyPr/>
          <a:lstStyle/>
          <a:p>
            <a:r>
              <a:rPr lang="en-US" dirty="0"/>
              <a:t>Office 365 Lab Modules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rPr>
              <a:t> </a:t>
            </a:r>
          </a:p>
        </p:txBody>
      </p:sp>
      <p:sp>
        <p:nvSpPr>
          <p:cNvPr id="6" name="Text Placeholder 6"/>
          <p:cNvSpPr txBox="1">
            <a:spLocks/>
          </p:cNvSpPr>
          <p:nvPr/>
        </p:nvSpPr>
        <p:spPr>
          <a:xfrm>
            <a:off x="379899" y="22114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endParaRPr>
          </a:p>
        </p:txBody>
      </p:sp>
      <p:sp>
        <p:nvSpPr>
          <p:cNvPr id="8" name="Rectangle 7"/>
          <p:cNvSpPr/>
          <p:nvPr/>
        </p:nvSpPr>
        <p:spPr bwMode="auto">
          <a:xfrm>
            <a:off x="1902721" y="1955652"/>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Mobile Development and the Microsoft Graph</a:t>
            </a:r>
          </a:p>
        </p:txBody>
      </p:sp>
      <p:sp>
        <p:nvSpPr>
          <p:cNvPr id="9" name="Rectangle 8"/>
          <p:cNvSpPr/>
          <p:nvPr/>
        </p:nvSpPr>
        <p:spPr bwMode="auto">
          <a:xfrm>
            <a:off x="744798" y="1955651"/>
            <a:ext cx="1066800" cy="10668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p>
        </p:txBody>
      </p:sp>
      <p:sp>
        <p:nvSpPr>
          <p:cNvPr id="11" name="Rectangle 10"/>
          <p:cNvSpPr/>
          <p:nvPr/>
        </p:nvSpPr>
        <p:spPr bwMode="auto">
          <a:xfrm>
            <a:off x="1903493" y="3192236"/>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Web Development and the Microsoft Graph</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2" name="Rectangle 11"/>
          <p:cNvSpPr/>
          <p:nvPr/>
        </p:nvSpPr>
        <p:spPr bwMode="auto">
          <a:xfrm>
            <a:off x="745570" y="3188318"/>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p>
        </p:txBody>
      </p:sp>
      <p:sp>
        <p:nvSpPr>
          <p:cNvPr id="13" name="Rectangle 12"/>
          <p:cNvSpPr/>
          <p:nvPr/>
        </p:nvSpPr>
        <p:spPr bwMode="auto">
          <a:xfrm>
            <a:off x="1902721" y="4422760"/>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Building Office Add-ins with Web Development</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4" name="Rectangle 13"/>
          <p:cNvSpPr/>
          <p:nvPr/>
        </p:nvSpPr>
        <p:spPr bwMode="auto">
          <a:xfrm>
            <a:off x="744798" y="4426680"/>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p>
        </p:txBody>
      </p:sp>
      <p:sp>
        <p:nvSpPr>
          <p:cNvPr id="15" name="Rectangle 14"/>
          <p:cNvSpPr/>
          <p:nvPr/>
        </p:nvSpPr>
        <p:spPr bwMode="auto">
          <a:xfrm>
            <a:off x="1902721" y="5665042"/>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Integrating Conversations with Skype and Office 365 Connectors</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6" name="Rectangle 15"/>
          <p:cNvSpPr/>
          <p:nvPr/>
        </p:nvSpPr>
        <p:spPr bwMode="auto">
          <a:xfrm>
            <a:off x="744798" y="5668962"/>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p>
        </p:txBody>
      </p:sp>
    </p:spTree>
    <p:extLst>
      <p:ext uri="{BB962C8B-B14F-4D97-AF65-F5344CB8AC3E}">
        <p14:creationId xmlns:p14="http://schemas.microsoft.com/office/powerpoint/2010/main" val="2582057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15686227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Connected Mobile Applications</a:t>
            </a:r>
          </a:p>
        </p:txBody>
      </p:sp>
      <p:grpSp>
        <p:nvGrpSpPr>
          <p:cNvPr id="41" name="Group 40"/>
          <p:cNvGrpSpPr/>
          <p:nvPr/>
        </p:nvGrpSpPr>
        <p:grpSpPr>
          <a:xfrm>
            <a:off x="557608" y="1605211"/>
            <a:ext cx="4876800" cy="5589169"/>
            <a:chOff x="557608" y="1605211"/>
            <a:chExt cx="4876800" cy="5589169"/>
          </a:xfrm>
        </p:grpSpPr>
        <p:pic>
          <p:nvPicPr>
            <p:cNvPr id="3" name="Picture 2"/>
            <p:cNvPicPr>
              <a:picLocks noChangeAspect="1"/>
            </p:cNvPicPr>
            <p:nvPr/>
          </p:nvPicPr>
          <p:blipFill>
            <a:blip r:embed="rId3">
              <a:duotone>
                <a:schemeClr val="accent1">
                  <a:shade val="45000"/>
                  <a:satMod val="135000"/>
                </a:schemeClr>
                <a:prstClr val="white"/>
              </a:duotone>
            </a:blip>
            <a:stretch>
              <a:fillRect/>
            </a:stretch>
          </p:blipFill>
          <p:spPr>
            <a:xfrm>
              <a:off x="557608" y="2317580"/>
              <a:ext cx="4876800" cy="4876800"/>
            </a:xfrm>
            <a:prstGeom prst="rect">
              <a:avLst/>
            </a:prstGeom>
          </p:spPr>
        </p:pic>
        <p:sp>
          <p:nvSpPr>
            <p:cNvPr id="39" name="TextBox 38"/>
            <p:cNvSpPr txBox="1"/>
            <p:nvPr/>
          </p:nvSpPr>
          <p:spPr>
            <a:xfrm>
              <a:off x="1653172" y="1605211"/>
              <a:ext cx="26856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Identity</a:t>
              </a:r>
            </a:p>
          </p:txBody>
        </p:sp>
      </p:grpSp>
      <p:grpSp>
        <p:nvGrpSpPr>
          <p:cNvPr id="43" name="Group 42"/>
          <p:cNvGrpSpPr/>
          <p:nvPr/>
        </p:nvGrpSpPr>
        <p:grpSpPr>
          <a:xfrm>
            <a:off x="7208837" y="1605211"/>
            <a:ext cx="3804797" cy="5125242"/>
            <a:chOff x="7208837" y="1605211"/>
            <a:chExt cx="3804797" cy="5125242"/>
          </a:xfrm>
        </p:grpSpPr>
        <p:grpSp>
          <p:nvGrpSpPr>
            <p:cNvPr id="38" name="Group 37"/>
            <p:cNvGrpSpPr/>
            <p:nvPr/>
          </p:nvGrpSpPr>
          <p:grpSpPr>
            <a:xfrm>
              <a:off x="7208837" y="2781506"/>
              <a:ext cx="3804797" cy="3948947"/>
              <a:chOff x="7054075" y="2353636"/>
              <a:chExt cx="3804797" cy="3948947"/>
            </a:xfrm>
          </p:grpSpPr>
          <p:sp>
            <p:nvSpPr>
              <p:cNvPr id="4" name="Oval 3"/>
              <p:cNvSpPr/>
              <p:nvPr/>
            </p:nvSpPr>
            <p:spPr bwMode="auto">
              <a:xfrm>
                <a:off x="8131716" y="3516312"/>
                <a:ext cx="1028700" cy="1028700"/>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10350455" y="3782386"/>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9405519" y="2607844"/>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9659728" y="4799220"/>
                <a:ext cx="508417" cy="50841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7678528" y="5794166"/>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7208524" y="2353636"/>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7054075" y="4290803"/>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p:cNvCxnSpPr/>
              <p:nvPr/>
            </p:nvCxnSpPr>
            <p:spPr>
              <a:xfrm flipV="1">
                <a:off x="8646066" y="2862052"/>
                <a:ext cx="1013661" cy="1168610"/>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646066" y="4030662"/>
                <a:ext cx="1958597" cy="40272"/>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646066" y="4070934"/>
                <a:ext cx="1267870" cy="982494"/>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932736" y="4002840"/>
                <a:ext cx="713330" cy="2045534"/>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462732" y="2604878"/>
                <a:ext cx="1156922" cy="1466056"/>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308283" y="4002840"/>
                <a:ext cx="1311371" cy="542171"/>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8003145" y="1605211"/>
              <a:ext cx="168219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APIs</a:t>
              </a:r>
            </a:p>
          </p:txBody>
        </p:sp>
      </p:grpSp>
    </p:spTree>
    <p:extLst>
      <p:ext uri="{BB962C8B-B14F-4D97-AF65-F5344CB8AC3E}">
        <p14:creationId xmlns:p14="http://schemas.microsoft.com/office/powerpoint/2010/main" val="2275708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 Azure Active Directory</a:t>
            </a:r>
          </a:p>
        </p:txBody>
      </p:sp>
      <p:sp>
        <p:nvSpPr>
          <p:cNvPr id="3" name="Text Placeholder 2"/>
          <p:cNvSpPr>
            <a:spLocks noGrp="1"/>
          </p:cNvSpPr>
          <p:nvPr>
            <p:ph type="body" sz="quarter" idx="10"/>
          </p:nvPr>
        </p:nvSpPr>
        <p:spPr>
          <a:xfrm>
            <a:off x="274638" y="1212850"/>
            <a:ext cx="11887200" cy="6155531"/>
          </a:xfrm>
        </p:spPr>
        <p:txBody>
          <a:bodyPr/>
          <a:lstStyle/>
          <a:p>
            <a:r>
              <a:rPr lang="en-US" dirty="0"/>
              <a:t>Single authentication flow</a:t>
            </a:r>
          </a:p>
          <a:p>
            <a:pPr lvl="1"/>
            <a:r>
              <a:rPr lang="en-US" dirty="0"/>
              <a:t>Across all Office 365 services</a:t>
            </a:r>
          </a:p>
          <a:p>
            <a:pPr lvl="1"/>
            <a:r>
              <a:rPr lang="en-US" dirty="0"/>
              <a:t>“Native” apps and web sites</a:t>
            </a:r>
          </a:p>
          <a:p>
            <a:pPr lvl="1"/>
            <a:r>
              <a:rPr lang="en-US" dirty="0"/>
              <a:t>Admin and end-user consent</a:t>
            </a:r>
          </a:p>
          <a:p>
            <a:r>
              <a:rPr lang="en-US" dirty="0"/>
              <a:t>Secure protocol</a:t>
            </a:r>
          </a:p>
          <a:p>
            <a:pPr lvl="1"/>
            <a:r>
              <a:rPr lang="en-US" dirty="0"/>
              <a:t>OAuth 2.0 (no capturing user credentials)</a:t>
            </a:r>
          </a:p>
          <a:p>
            <a:pPr lvl="1"/>
            <a:r>
              <a:rPr lang="en-US" dirty="0"/>
              <a:t>Fine-grained access scopes</a:t>
            </a:r>
          </a:p>
          <a:p>
            <a:pPr lvl="1"/>
            <a:r>
              <a:rPr lang="en-US" dirty="0"/>
              <a:t>Supports multi-factor and federated authentication</a:t>
            </a:r>
          </a:p>
          <a:p>
            <a:pPr lvl="1"/>
            <a:r>
              <a:rPr lang="en-US" dirty="0"/>
              <a:t>Long-term access through refresh tokens</a:t>
            </a:r>
          </a:p>
          <a:p>
            <a:r>
              <a:rPr lang="en-US" sz="3600" dirty="0"/>
              <a:t>Azure AD Authentication Libraries (ADAL)</a:t>
            </a:r>
            <a:endParaRPr lang="en-US" dirty="0"/>
          </a:p>
          <a:p>
            <a:pPr lvl="1"/>
            <a:r>
              <a:rPr lang="en-US" dirty="0"/>
              <a:t>Open Source Libraries that simplifies the authentication</a:t>
            </a:r>
          </a:p>
          <a:p>
            <a:pPr lvl="1"/>
            <a:r>
              <a:rPr lang="en-US" dirty="0"/>
              <a:t>Handles token acquisition and caching</a:t>
            </a:r>
          </a:p>
          <a:p>
            <a:pPr lvl="1"/>
            <a:r>
              <a:rPr lang="en-US" dirty="0"/>
              <a:t>One GitHub on your favorite package manager (</a:t>
            </a:r>
            <a:r>
              <a:rPr lang="en-US" dirty="0" err="1"/>
              <a:t>NuGet</a:t>
            </a:r>
            <a:r>
              <a:rPr lang="en-US" dirty="0"/>
              <a:t>, NPM, bower, </a:t>
            </a:r>
            <a:r>
              <a:rPr lang="en-US" dirty="0" err="1"/>
              <a:t>etc</a:t>
            </a:r>
            <a:r>
              <a:rPr lang="en-US" dirty="0"/>
              <a:t>)</a:t>
            </a:r>
          </a:p>
          <a:p>
            <a:endParaRPr lang="en-US" dirty="0"/>
          </a:p>
        </p:txBody>
      </p:sp>
      <p:pic>
        <p:nvPicPr>
          <p:cNvPr id="4" name="Picture 3"/>
          <p:cNvPicPr>
            <a:picLocks noChangeAspect="1"/>
          </p:cNvPicPr>
          <p:nvPr/>
        </p:nvPicPr>
        <p:blipFill>
          <a:blip r:embed="rId3"/>
          <a:stretch>
            <a:fillRect/>
          </a:stretch>
        </p:blipFill>
        <p:spPr>
          <a:xfrm>
            <a:off x="8923337" y="754061"/>
            <a:ext cx="3019425" cy="5972175"/>
          </a:xfrm>
          <a:prstGeom prst="rect">
            <a:avLst/>
          </a:prstGeom>
        </p:spPr>
      </p:pic>
    </p:spTree>
    <p:extLst>
      <p:ext uri="{BB962C8B-B14F-4D97-AF65-F5344CB8AC3E}">
        <p14:creationId xmlns:p14="http://schemas.microsoft.com/office/powerpoint/2010/main" val="4367133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 Microsoft Graph</a:t>
            </a:r>
          </a:p>
        </p:txBody>
      </p:sp>
      <p:grpSp>
        <p:nvGrpSpPr>
          <p:cNvPr id="3" name="Group 2"/>
          <p:cNvGrpSpPr/>
          <p:nvPr/>
        </p:nvGrpSpPr>
        <p:grpSpPr>
          <a:xfrm>
            <a:off x="2901677" y="3535362"/>
            <a:ext cx="6635488" cy="3305515"/>
            <a:chOff x="1152705" y="2438646"/>
            <a:chExt cx="6635488" cy="3305515"/>
          </a:xfrm>
        </p:grpSpPr>
        <p:cxnSp>
          <p:nvCxnSpPr>
            <p:cNvPr id="6" name="Straight Connector 5"/>
            <p:cNvCxnSpPr/>
            <p:nvPr/>
          </p:nvCxnSpPr>
          <p:spPr>
            <a:xfrm flipV="1">
              <a:off x="2001115" y="4060015"/>
              <a:ext cx="4491711" cy="20739"/>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152705" y="2438646"/>
              <a:ext cx="6590803" cy="72896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2352">
                <a:solidFill>
                  <a:prstClr val="white"/>
                </a:solidFill>
                <a:latin typeface="Calibri" panose="020F0502020204030204"/>
              </a:endParaRPr>
            </a:p>
          </p:txBody>
        </p:sp>
        <p:sp>
          <p:nvSpPr>
            <p:cNvPr id="8" name="Title 1"/>
            <p:cNvSpPr txBox="1">
              <a:spLocks/>
            </p:cNvSpPr>
            <p:nvPr/>
          </p:nvSpPr>
          <p:spPr>
            <a:xfrm>
              <a:off x="1152705" y="2554905"/>
              <a:ext cx="6568975" cy="354288"/>
            </a:xfrm>
            <a:prstGeom prst="rect">
              <a:avLst/>
            </a:prstGeom>
          </p:spPr>
          <p:txBody>
            <a:bodyPr vert="horz" lIns="91403" tIns="45701" rIns="91403" bIns="45701"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038">
                <a:lnSpc>
                  <a:spcPct val="150000"/>
                </a:lnSpc>
              </a:pPr>
              <a:r>
                <a:rPr lang="en-US" sz="3920" dirty="0">
                  <a:solidFill>
                    <a:prstClr val="white"/>
                  </a:solidFill>
                  <a:latin typeface="Segoe UI" panose="020B0502040204020203" pitchFamily="34" charset="0"/>
                  <a:cs typeface="Segoe UI" panose="020B0502040204020203" pitchFamily="34" charset="0"/>
                </a:rPr>
                <a:t>https://graph.microsoft.com/</a:t>
              </a:r>
            </a:p>
          </p:txBody>
        </p:sp>
        <p:cxnSp>
          <p:nvCxnSpPr>
            <p:cNvPr id="9" name="Straight Arrow Connector 102"/>
            <p:cNvCxnSpPr/>
            <p:nvPr/>
          </p:nvCxnSpPr>
          <p:spPr>
            <a:xfrm flipV="1">
              <a:off x="6538345" y="3169868"/>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103"/>
            <p:cNvCxnSpPr/>
            <p:nvPr/>
          </p:nvCxnSpPr>
          <p:spPr>
            <a:xfrm flipV="1">
              <a:off x="5562490" y="3168649"/>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4"/>
            <p:cNvCxnSpPr/>
            <p:nvPr/>
          </p:nvCxnSpPr>
          <p:spPr>
            <a:xfrm flipV="1">
              <a:off x="4593163" y="3163553"/>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05"/>
            <p:cNvCxnSpPr/>
            <p:nvPr/>
          </p:nvCxnSpPr>
          <p:spPr>
            <a:xfrm flipV="1">
              <a:off x="3649449" y="3166126"/>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06"/>
            <p:cNvCxnSpPr/>
            <p:nvPr/>
          </p:nvCxnSpPr>
          <p:spPr>
            <a:xfrm flipV="1">
              <a:off x="1736528" y="3163553"/>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07"/>
            <p:cNvCxnSpPr/>
            <p:nvPr/>
          </p:nvCxnSpPr>
          <p:spPr>
            <a:xfrm flipV="1">
              <a:off x="2687085" y="3163553"/>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08"/>
            <p:cNvCxnSpPr/>
            <p:nvPr/>
          </p:nvCxnSpPr>
          <p:spPr>
            <a:xfrm flipH="1">
              <a:off x="7289334" y="3158233"/>
              <a:ext cx="4157" cy="2005629"/>
            </a:xfrm>
            <a:prstGeom prst="straightConnector1">
              <a:avLst/>
            </a:prstGeom>
            <a:ln w="38100">
              <a:solidFill>
                <a:srgbClr val="0072C6"/>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6" name="Group 112"/>
            <p:cNvGrpSpPr/>
            <p:nvPr/>
          </p:nvGrpSpPr>
          <p:grpSpPr>
            <a:xfrm>
              <a:off x="6687580" y="3426776"/>
              <a:ext cx="142710" cy="320999"/>
              <a:chOff x="7565604" y="5053690"/>
              <a:chExt cx="185585" cy="417438"/>
            </a:xfrm>
          </p:grpSpPr>
          <p:cxnSp>
            <p:nvCxnSpPr>
              <p:cNvPr id="75"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6"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17" name="Group 115"/>
            <p:cNvGrpSpPr/>
            <p:nvPr/>
          </p:nvGrpSpPr>
          <p:grpSpPr>
            <a:xfrm>
              <a:off x="5734328" y="3425557"/>
              <a:ext cx="142710" cy="320999"/>
              <a:chOff x="7565604" y="5053690"/>
              <a:chExt cx="185585" cy="417438"/>
            </a:xfrm>
          </p:grpSpPr>
          <p:cxnSp>
            <p:nvCxnSpPr>
              <p:cNvPr id="73"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4"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18" name="Group 118"/>
            <p:cNvGrpSpPr/>
            <p:nvPr/>
          </p:nvGrpSpPr>
          <p:grpSpPr>
            <a:xfrm>
              <a:off x="4735989" y="3420462"/>
              <a:ext cx="142710" cy="320999"/>
              <a:chOff x="7565604" y="5053690"/>
              <a:chExt cx="185585" cy="417438"/>
            </a:xfrm>
          </p:grpSpPr>
          <p:cxnSp>
            <p:nvCxnSpPr>
              <p:cNvPr id="71"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2"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19" name="Group 121"/>
            <p:cNvGrpSpPr/>
            <p:nvPr/>
          </p:nvGrpSpPr>
          <p:grpSpPr>
            <a:xfrm>
              <a:off x="3797578" y="3423034"/>
              <a:ext cx="142710" cy="320999"/>
              <a:chOff x="7565604" y="5053690"/>
              <a:chExt cx="185585" cy="417438"/>
            </a:xfrm>
          </p:grpSpPr>
          <p:cxnSp>
            <p:nvCxnSpPr>
              <p:cNvPr id="69"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0"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20" name="Group 124"/>
            <p:cNvGrpSpPr/>
            <p:nvPr/>
          </p:nvGrpSpPr>
          <p:grpSpPr>
            <a:xfrm>
              <a:off x="2824852" y="3420462"/>
              <a:ext cx="142710" cy="320999"/>
              <a:chOff x="7565604" y="5053690"/>
              <a:chExt cx="185585" cy="417438"/>
            </a:xfrm>
          </p:grpSpPr>
          <p:cxnSp>
            <p:nvCxnSpPr>
              <p:cNvPr id="67"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68"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21" name="Group 128"/>
            <p:cNvGrpSpPr/>
            <p:nvPr/>
          </p:nvGrpSpPr>
          <p:grpSpPr>
            <a:xfrm>
              <a:off x="1881327" y="3420462"/>
              <a:ext cx="142710" cy="320999"/>
              <a:chOff x="7565604" y="5053690"/>
              <a:chExt cx="185585" cy="417438"/>
            </a:xfrm>
          </p:grpSpPr>
          <p:cxnSp>
            <p:nvCxnSpPr>
              <p:cNvPr id="65"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66"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26" name="Group 25"/>
            <p:cNvGrpSpPr/>
            <p:nvPr/>
          </p:nvGrpSpPr>
          <p:grpSpPr>
            <a:xfrm>
              <a:off x="2286412" y="3472629"/>
              <a:ext cx="801346" cy="1151293"/>
              <a:chOff x="636295" y="2518478"/>
              <a:chExt cx="1435768" cy="2045634"/>
            </a:xfrm>
          </p:grpSpPr>
          <p:sp>
            <p:nvSpPr>
              <p:cNvPr id="61" name="Oval 60"/>
              <p:cNvSpPr/>
              <p:nvPr/>
            </p:nvSpPr>
            <p:spPr>
              <a:xfrm>
                <a:off x="636295" y="2815390"/>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defRPr/>
                </a:pPr>
                <a:endParaRPr lang="en-GB" sz="1799" dirty="0">
                  <a:solidFill>
                    <a:prstClr val="white"/>
                  </a:solidFill>
                  <a:latin typeface="Calibri" panose="020F0502020204030204"/>
                </a:endParaRPr>
              </a:p>
            </p:txBody>
          </p:sp>
          <p:graphicFrame>
            <p:nvGraphicFramePr>
              <p:cNvPr id="62" name="Diagram 61"/>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27" name="Oval 26"/>
            <p:cNvSpPr/>
            <p:nvPr/>
          </p:nvSpPr>
          <p:spPr>
            <a:xfrm>
              <a:off x="3260585" y="3661983"/>
              <a:ext cx="777729" cy="777729"/>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grpSp>
          <p:nvGrpSpPr>
            <p:cNvPr id="28" name="Group 5"/>
            <p:cNvGrpSpPr/>
            <p:nvPr/>
          </p:nvGrpSpPr>
          <p:grpSpPr>
            <a:xfrm>
              <a:off x="4204298" y="3659411"/>
              <a:ext cx="777729" cy="777729"/>
              <a:chOff x="5681540" y="2652588"/>
              <a:chExt cx="778042" cy="778042"/>
            </a:xfrm>
          </p:grpSpPr>
          <p:sp>
            <p:nvSpPr>
              <p:cNvPr id="59" name="Oval 12"/>
              <p:cNvSpPr/>
              <p:nvPr/>
            </p:nvSpPr>
            <p:spPr>
              <a:xfrm rot="5400000">
                <a:off x="5681540"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pic>
            <p:nvPicPr>
              <p:cNvPr id="60"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29" name="Group 23"/>
            <p:cNvGrpSpPr/>
            <p:nvPr/>
          </p:nvGrpSpPr>
          <p:grpSpPr>
            <a:xfrm>
              <a:off x="1354506" y="3503982"/>
              <a:ext cx="764044" cy="1088586"/>
              <a:chOff x="636295" y="2518478"/>
              <a:chExt cx="1435768" cy="2045634"/>
            </a:xfrm>
          </p:grpSpPr>
          <p:sp>
            <p:nvSpPr>
              <p:cNvPr id="57" name="Oval 24"/>
              <p:cNvSpPr/>
              <p:nvPr/>
            </p:nvSpPr>
            <p:spPr>
              <a:xfrm>
                <a:off x="636295" y="2815389"/>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graphicFrame>
            <p:nvGraphicFramePr>
              <p:cNvPr id="58"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30" name="Group 83"/>
            <p:cNvGrpSpPr/>
            <p:nvPr/>
          </p:nvGrpSpPr>
          <p:grpSpPr>
            <a:xfrm>
              <a:off x="5164576" y="3663817"/>
              <a:ext cx="795830" cy="779106"/>
              <a:chOff x="10113425" y="2651210"/>
              <a:chExt cx="796150" cy="779420"/>
            </a:xfrm>
          </p:grpSpPr>
          <p:sp>
            <p:nvSpPr>
              <p:cNvPr id="55" name="Oval 84"/>
              <p:cNvSpPr/>
              <p:nvPr/>
            </p:nvSpPr>
            <p:spPr>
              <a:xfrm rot="5400000">
                <a:off x="10113425"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pic>
            <p:nvPicPr>
              <p:cNvPr id="56" name="Picture 8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31" name="Group 89"/>
            <p:cNvGrpSpPr/>
            <p:nvPr/>
          </p:nvGrpSpPr>
          <p:grpSpPr>
            <a:xfrm>
              <a:off x="6136580" y="3657335"/>
              <a:ext cx="803531" cy="794510"/>
              <a:chOff x="10113425" y="3530904"/>
              <a:chExt cx="803854" cy="794830"/>
            </a:xfrm>
          </p:grpSpPr>
          <p:sp>
            <p:nvSpPr>
              <p:cNvPr id="53" name="Oval 90"/>
              <p:cNvSpPr/>
              <p:nvPr/>
            </p:nvSpPr>
            <p:spPr>
              <a:xfrm rot="5400000">
                <a:off x="10113425" y="3535656"/>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pic>
            <p:nvPicPr>
              <p:cNvPr id="54" name="Picture 9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pic>
          <p:nvPicPr>
            <p:cNvPr id="33" name="Picture 6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20601" y="3837834"/>
              <a:ext cx="465099" cy="465099"/>
            </a:xfrm>
            <a:prstGeom prst="rect">
              <a:avLst/>
            </a:prstGeom>
          </p:spPr>
        </p:pic>
        <p:sp>
          <p:nvSpPr>
            <p:cNvPr id="34" name="Rounded Rectangle 33"/>
            <p:cNvSpPr/>
            <p:nvPr/>
          </p:nvSpPr>
          <p:spPr>
            <a:xfrm>
              <a:off x="1354506" y="4383224"/>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USERS</a:t>
              </a:r>
            </a:p>
          </p:txBody>
        </p:sp>
        <p:sp>
          <p:nvSpPr>
            <p:cNvPr id="35" name="Rounded Rectangle 34"/>
            <p:cNvSpPr/>
            <p:nvPr/>
          </p:nvSpPr>
          <p:spPr>
            <a:xfrm>
              <a:off x="3267427" y="4385797"/>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DRIVES</a:t>
              </a:r>
            </a:p>
          </p:txBody>
        </p:sp>
        <p:sp>
          <p:nvSpPr>
            <p:cNvPr id="36" name="Rounded Rectangle 35"/>
            <p:cNvSpPr/>
            <p:nvPr/>
          </p:nvSpPr>
          <p:spPr>
            <a:xfrm>
              <a:off x="4211140" y="4383224"/>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MAIL</a:t>
              </a:r>
            </a:p>
          </p:txBody>
        </p:sp>
        <p:sp>
          <p:nvSpPr>
            <p:cNvPr id="37" name="Rounded Rectangle 36"/>
            <p:cNvSpPr/>
            <p:nvPr/>
          </p:nvSpPr>
          <p:spPr>
            <a:xfrm>
              <a:off x="5180468" y="4388320"/>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800" dirty="0">
                  <a:solidFill>
                    <a:srgbClr val="0072C6"/>
                  </a:solidFill>
                  <a:latin typeface="Segoe UI Semibold" panose="020B0702040204020203" pitchFamily="34" charset="0"/>
                  <a:cs typeface="Segoe UI Semibold" panose="020B0702040204020203" pitchFamily="34" charset="0"/>
                </a:rPr>
                <a:t>CALENDAR</a:t>
              </a:r>
            </a:p>
          </p:txBody>
        </p:sp>
        <p:sp>
          <p:nvSpPr>
            <p:cNvPr id="38" name="Rounded Rectangle 37"/>
            <p:cNvSpPr/>
            <p:nvPr/>
          </p:nvSpPr>
          <p:spPr>
            <a:xfrm>
              <a:off x="2305063" y="4383224"/>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GROUPS</a:t>
              </a:r>
            </a:p>
          </p:txBody>
        </p:sp>
        <p:sp>
          <p:nvSpPr>
            <p:cNvPr id="39" name="Rounded Rectangle 38"/>
            <p:cNvSpPr/>
            <p:nvPr/>
          </p:nvSpPr>
          <p:spPr>
            <a:xfrm>
              <a:off x="1295992" y="5163861"/>
              <a:ext cx="6492201" cy="580300"/>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a:solidFill>
                  <a:prstClr val="white"/>
                </a:solidFill>
                <a:latin typeface="Calibri" panose="020F0502020204030204"/>
              </a:endParaRPr>
            </a:p>
          </p:txBody>
        </p:sp>
        <p:sp>
          <p:nvSpPr>
            <p:cNvPr id="40" name="Title 1"/>
            <p:cNvSpPr txBox="1">
              <a:spLocks/>
            </p:cNvSpPr>
            <p:nvPr/>
          </p:nvSpPr>
          <p:spPr>
            <a:xfrm>
              <a:off x="1295993" y="5241880"/>
              <a:ext cx="6492199" cy="354288"/>
            </a:xfrm>
            <a:prstGeom prst="rect">
              <a:avLst/>
            </a:prstGeom>
          </p:spPr>
          <p:txBody>
            <a:bodyPr vert="horz" lIns="91403" tIns="45701" rIns="91403" bIns="45701"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038">
                <a:lnSpc>
                  <a:spcPct val="150000"/>
                </a:lnSpc>
              </a:pPr>
              <a:r>
                <a:rPr lang="en-US" sz="1799" dirty="0">
                  <a:solidFill>
                    <a:prstClr val="white"/>
                  </a:solidFill>
                  <a:latin typeface="Segoe UI" panose="020B0502040204020203" pitchFamily="34" charset="0"/>
                  <a:cs typeface="Segoe UI" panose="020B0502040204020203" pitchFamily="34" charset="0"/>
                </a:rPr>
                <a:t>Insights and relationships from Office Graph</a:t>
              </a:r>
            </a:p>
          </p:txBody>
        </p:sp>
        <p:cxnSp>
          <p:nvCxnSpPr>
            <p:cNvPr id="41" name="Straight Arrow Connector 40"/>
            <p:cNvCxnSpPr/>
            <p:nvPr/>
          </p:nvCxnSpPr>
          <p:spPr>
            <a:xfrm>
              <a:off x="2687085" y="4647203"/>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97"/>
            <p:cNvCxnSpPr/>
            <p:nvPr/>
          </p:nvCxnSpPr>
          <p:spPr>
            <a:xfrm>
              <a:off x="3649449" y="4640421"/>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98"/>
            <p:cNvCxnSpPr/>
            <p:nvPr/>
          </p:nvCxnSpPr>
          <p:spPr>
            <a:xfrm>
              <a:off x="4593163" y="4636560"/>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99"/>
            <p:cNvCxnSpPr/>
            <p:nvPr/>
          </p:nvCxnSpPr>
          <p:spPr>
            <a:xfrm>
              <a:off x="5562490" y="4641656"/>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100"/>
            <p:cNvCxnSpPr/>
            <p:nvPr/>
          </p:nvCxnSpPr>
          <p:spPr>
            <a:xfrm>
              <a:off x="6538345" y="4642875"/>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01"/>
            <p:cNvCxnSpPr/>
            <p:nvPr/>
          </p:nvCxnSpPr>
          <p:spPr>
            <a:xfrm>
              <a:off x="1736528" y="4645099"/>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56323" y="4389539"/>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800" dirty="0">
                  <a:solidFill>
                    <a:srgbClr val="0072C6"/>
                  </a:solidFill>
                  <a:latin typeface="Segoe UI Semibold" panose="020B0702040204020203" pitchFamily="34" charset="0"/>
                  <a:cs typeface="Segoe UI Semibold" panose="020B0702040204020203" pitchFamily="34" charset="0"/>
                </a:rPr>
                <a:t>TASKS</a:t>
              </a:r>
            </a:p>
          </p:txBody>
        </p:sp>
        <p:grpSp>
          <p:nvGrpSpPr>
            <p:cNvPr id="48" name="Group 112"/>
            <p:cNvGrpSpPr/>
            <p:nvPr/>
          </p:nvGrpSpPr>
          <p:grpSpPr>
            <a:xfrm>
              <a:off x="7504162" y="4847102"/>
              <a:ext cx="142710" cy="320999"/>
              <a:chOff x="7565604" y="5053690"/>
              <a:chExt cx="185585" cy="417438"/>
            </a:xfrm>
          </p:grpSpPr>
          <p:cxnSp>
            <p:nvCxnSpPr>
              <p:cNvPr id="4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5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grpSp>
        <p:nvGrpSpPr>
          <p:cNvPr id="206" name="Group 205"/>
          <p:cNvGrpSpPr/>
          <p:nvPr/>
        </p:nvGrpSpPr>
        <p:grpSpPr>
          <a:xfrm>
            <a:off x="7496867" y="1419097"/>
            <a:ext cx="1040988" cy="1520585"/>
            <a:chOff x="8177447" y="702892"/>
            <a:chExt cx="1293594" cy="1889570"/>
          </a:xfrm>
        </p:grpSpPr>
        <p:sp>
          <p:nvSpPr>
            <p:cNvPr id="79" name="Rounded Rectangle 78"/>
            <p:cNvSpPr/>
            <p:nvPr/>
          </p:nvSpPr>
          <p:spPr bwMode="auto">
            <a:xfrm rot="5400000">
              <a:off x="7879459" y="1000880"/>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Rounded Rectangle 79"/>
            <p:cNvSpPr/>
            <p:nvPr/>
          </p:nvSpPr>
          <p:spPr bwMode="auto">
            <a:xfrm rot="5400000">
              <a:off x="8010778" y="1052908"/>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p:cNvSpPr/>
            <p:nvPr/>
          </p:nvSpPr>
          <p:spPr bwMode="auto">
            <a:xfrm rot="5400000">
              <a:off x="8785982" y="2463634"/>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81"/>
            <p:cNvSpPr/>
            <p:nvPr/>
          </p:nvSpPr>
          <p:spPr>
            <a:xfrm>
              <a:off x="8317825" y="1069559"/>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83" name="Rectangle 82"/>
            <p:cNvSpPr/>
            <p:nvPr/>
          </p:nvSpPr>
          <p:spPr>
            <a:xfrm>
              <a:off x="8317825" y="888649"/>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84" name="Straight Connector 83"/>
            <p:cNvCxnSpPr/>
            <p:nvPr/>
          </p:nvCxnSpPr>
          <p:spPr>
            <a:xfrm>
              <a:off x="8400178" y="1367547"/>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400178" y="1471153"/>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400178" y="1574760"/>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400178" y="1678366"/>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400178" y="188557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400178" y="1781973"/>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400178" y="198918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2260951" y="1449482"/>
            <a:ext cx="2651384" cy="1518245"/>
            <a:chOff x="9782057" y="2307902"/>
            <a:chExt cx="2750769" cy="1575155"/>
          </a:xfrm>
        </p:grpSpPr>
        <p:sp>
          <p:nvSpPr>
            <p:cNvPr id="102" name="AutoShape 3"/>
            <p:cNvSpPr>
              <a:spLocks noChangeAspect="1" noChangeArrowheads="1" noTextEdit="1"/>
            </p:cNvSpPr>
            <p:nvPr/>
          </p:nvSpPr>
          <p:spPr bwMode="auto">
            <a:xfrm>
              <a:off x="9782057" y="2324637"/>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3" name="Rectangle 5"/>
            <p:cNvSpPr>
              <a:spLocks noChangeArrowheads="1"/>
            </p:cNvSpPr>
            <p:nvPr/>
          </p:nvSpPr>
          <p:spPr bwMode="auto">
            <a:xfrm>
              <a:off x="10125119" y="2307902"/>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4" name="Oval 6"/>
            <p:cNvSpPr>
              <a:spLocks noChangeArrowheads="1"/>
            </p:cNvSpPr>
            <p:nvPr/>
          </p:nvSpPr>
          <p:spPr bwMode="auto">
            <a:xfrm>
              <a:off x="11150120" y="2339280"/>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5" name="Rectangle 7"/>
            <p:cNvSpPr>
              <a:spLocks noChangeArrowheads="1"/>
            </p:cNvSpPr>
            <p:nvPr/>
          </p:nvSpPr>
          <p:spPr bwMode="auto">
            <a:xfrm>
              <a:off x="10202517" y="2418770"/>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6" name="Freeform 8"/>
            <p:cNvSpPr>
              <a:spLocks/>
            </p:cNvSpPr>
            <p:nvPr/>
          </p:nvSpPr>
          <p:spPr bwMode="auto">
            <a:xfrm>
              <a:off x="9798792" y="3772189"/>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7" name="Rectangle 106"/>
            <p:cNvSpPr/>
            <p:nvPr/>
          </p:nvSpPr>
          <p:spPr>
            <a:xfrm>
              <a:off x="10297303" y="2524656"/>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8" name="Rectangle 107"/>
            <p:cNvSpPr/>
            <p:nvPr/>
          </p:nvSpPr>
          <p:spPr>
            <a:xfrm>
              <a:off x="10868992" y="2524656"/>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09" name="Straight Connector 108"/>
            <p:cNvCxnSpPr/>
            <p:nvPr/>
          </p:nvCxnSpPr>
          <p:spPr>
            <a:xfrm>
              <a:off x="11057094" y="3043696"/>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0" name="Straight Connector 109"/>
            <p:cNvCxnSpPr/>
            <p:nvPr/>
          </p:nvCxnSpPr>
          <p:spPr>
            <a:xfrm>
              <a:off x="11057094" y="3222985"/>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1" name="Straight Connector 110"/>
            <p:cNvCxnSpPr/>
            <p:nvPr/>
          </p:nvCxnSpPr>
          <p:spPr>
            <a:xfrm>
              <a:off x="11057094" y="3402277"/>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2" name="Straight Connector 111"/>
            <p:cNvCxnSpPr/>
            <p:nvPr/>
          </p:nvCxnSpPr>
          <p:spPr>
            <a:xfrm>
              <a:off x="10443328" y="3043695"/>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3" name="Straight Connector 112"/>
            <p:cNvCxnSpPr/>
            <p:nvPr/>
          </p:nvCxnSpPr>
          <p:spPr>
            <a:xfrm>
              <a:off x="10443328" y="3222985"/>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4" name="Straight Connector 113"/>
            <p:cNvCxnSpPr/>
            <p:nvPr/>
          </p:nvCxnSpPr>
          <p:spPr>
            <a:xfrm>
              <a:off x="10443328" y="3402277"/>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grpSp>
      <p:grpSp>
        <p:nvGrpSpPr>
          <p:cNvPr id="205" name="Group 204"/>
          <p:cNvGrpSpPr/>
          <p:nvPr/>
        </p:nvGrpSpPr>
        <p:grpSpPr>
          <a:xfrm>
            <a:off x="1436881" y="1837154"/>
            <a:ext cx="610333" cy="1096369"/>
            <a:chOff x="2338541" y="1373043"/>
            <a:chExt cx="610333" cy="1096369"/>
          </a:xfrm>
        </p:grpSpPr>
        <p:sp>
          <p:nvSpPr>
            <p:cNvPr id="116" name="Freeform 10"/>
            <p:cNvSpPr>
              <a:spLocks noChangeAspect="1" noEditPoints="1"/>
            </p:cNvSpPr>
            <p:nvPr/>
          </p:nvSpPr>
          <p:spPr bwMode="auto">
            <a:xfrm>
              <a:off x="2338541" y="1373043"/>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117" name="Rectangle 116"/>
            <p:cNvSpPr/>
            <p:nvPr/>
          </p:nvSpPr>
          <p:spPr bwMode="auto">
            <a:xfrm>
              <a:off x="2367427" y="1480799"/>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ound Same Side Corner Rectangle 117"/>
            <p:cNvSpPr/>
            <p:nvPr/>
          </p:nvSpPr>
          <p:spPr bwMode="auto">
            <a:xfrm flipV="1">
              <a:off x="2597252" y="1389288"/>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Oval 118"/>
            <p:cNvSpPr/>
            <p:nvPr/>
          </p:nvSpPr>
          <p:spPr bwMode="auto">
            <a:xfrm>
              <a:off x="2834654" y="1404266"/>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Freeform 13"/>
            <p:cNvSpPr>
              <a:spLocks/>
            </p:cNvSpPr>
            <p:nvPr/>
          </p:nvSpPr>
          <p:spPr bwMode="auto">
            <a:xfrm>
              <a:off x="2642855" y="2374650"/>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1" name="Freeform 14"/>
            <p:cNvSpPr>
              <a:spLocks/>
            </p:cNvSpPr>
            <p:nvPr/>
          </p:nvSpPr>
          <p:spPr bwMode="auto">
            <a:xfrm>
              <a:off x="2615992" y="2378759"/>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2" name="Freeform 15"/>
            <p:cNvSpPr>
              <a:spLocks/>
            </p:cNvSpPr>
            <p:nvPr/>
          </p:nvSpPr>
          <p:spPr bwMode="auto">
            <a:xfrm>
              <a:off x="2615992" y="2404896"/>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3" name="Freeform 16"/>
            <p:cNvSpPr>
              <a:spLocks/>
            </p:cNvSpPr>
            <p:nvPr/>
          </p:nvSpPr>
          <p:spPr bwMode="auto">
            <a:xfrm>
              <a:off x="2642855" y="2404896"/>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4" name="Freeform 20"/>
            <p:cNvSpPr>
              <a:spLocks noEditPoints="1"/>
            </p:cNvSpPr>
            <p:nvPr/>
          </p:nvSpPr>
          <p:spPr bwMode="auto">
            <a:xfrm>
              <a:off x="2842702" y="2378862"/>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6" name="Rectangle 125"/>
            <p:cNvSpPr/>
            <p:nvPr/>
          </p:nvSpPr>
          <p:spPr bwMode="auto">
            <a:xfrm flipH="1">
              <a:off x="2783129" y="1883442"/>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flipH="1">
              <a:off x="2466066" y="1883442"/>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Rectangle 127"/>
            <p:cNvSpPr/>
            <p:nvPr/>
          </p:nvSpPr>
          <p:spPr bwMode="auto">
            <a:xfrm flipH="1">
              <a:off x="2783129" y="2027632"/>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9" name="Rectangle 128"/>
            <p:cNvSpPr/>
            <p:nvPr/>
          </p:nvSpPr>
          <p:spPr bwMode="auto">
            <a:xfrm flipH="1">
              <a:off x="2466066" y="2027632"/>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30" name="Straight Connector 129"/>
            <p:cNvCxnSpPr/>
            <p:nvPr/>
          </p:nvCxnSpPr>
          <p:spPr>
            <a:xfrm>
              <a:off x="2687835" y="1524179"/>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87835" y="159539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87835" y="165970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87832" y="1724025"/>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687835" y="1788342"/>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9940738" y="1865265"/>
            <a:ext cx="593354" cy="1065867"/>
            <a:chOff x="1297220" y="1403545"/>
            <a:chExt cx="593354" cy="1065867"/>
          </a:xfrm>
        </p:grpSpPr>
        <p:sp>
          <p:nvSpPr>
            <p:cNvPr id="135" name="Freeform 10"/>
            <p:cNvSpPr>
              <a:spLocks noChangeAspect="1" noEditPoints="1"/>
            </p:cNvSpPr>
            <p:nvPr/>
          </p:nvSpPr>
          <p:spPr bwMode="auto">
            <a:xfrm>
              <a:off x="1297220" y="1403545"/>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136" name="Rounded Rectangle 135"/>
            <p:cNvSpPr/>
            <p:nvPr/>
          </p:nvSpPr>
          <p:spPr bwMode="auto">
            <a:xfrm>
              <a:off x="1325303" y="1531552"/>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136"/>
            <p:cNvGrpSpPr/>
            <p:nvPr/>
          </p:nvGrpSpPr>
          <p:grpSpPr>
            <a:xfrm>
              <a:off x="1508223" y="1495195"/>
              <a:ext cx="134394" cy="15647"/>
              <a:chOff x="5596078" y="2180378"/>
              <a:chExt cx="138544" cy="16130"/>
            </a:xfrm>
            <a:solidFill>
              <a:schemeClr val="tx1">
                <a:lumMod val="50000"/>
              </a:schemeClr>
            </a:solidFill>
          </p:grpSpPr>
          <p:sp>
            <p:nvSpPr>
              <p:cNvPr id="164" name="Rounded Rectangle 163"/>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Oval 164"/>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38" name="Oval 137"/>
            <p:cNvSpPr/>
            <p:nvPr/>
          </p:nvSpPr>
          <p:spPr bwMode="auto">
            <a:xfrm>
              <a:off x="1580592" y="1447873"/>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Oval 138"/>
            <p:cNvSpPr/>
            <p:nvPr/>
          </p:nvSpPr>
          <p:spPr bwMode="auto">
            <a:xfrm>
              <a:off x="1553982" y="2362693"/>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Rectangle 139"/>
            <p:cNvSpPr/>
            <p:nvPr/>
          </p:nvSpPr>
          <p:spPr bwMode="auto">
            <a:xfrm>
              <a:off x="1355267" y="1558722"/>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1" name="Rectangle 140"/>
            <p:cNvSpPr/>
            <p:nvPr/>
          </p:nvSpPr>
          <p:spPr bwMode="auto">
            <a:xfrm>
              <a:off x="1359693" y="1695408"/>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42" name="Straight Connector 141"/>
            <p:cNvCxnSpPr/>
            <p:nvPr/>
          </p:nvCxnSpPr>
          <p:spPr>
            <a:xfrm>
              <a:off x="1401449" y="176134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401449" y="1825824"/>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401449" y="188405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401446" y="1942290"/>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401449" y="211698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401449" y="20005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401447" y="20587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8877441" y="1702339"/>
            <a:ext cx="651017" cy="1236383"/>
            <a:chOff x="1528373" y="3995319"/>
            <a:chExt cx="651017" cy="1236383"/>
          </a:xfrm>
        </p:grpSpPr>
        <p:grpSp>
          <p:nvGrpSpPr>
            <p:cNvPr id="149" name="Group 148"/>
            <p:cNvGrpSpPr/>
            <p:nvPr/>
          </p:nvGrpSpPr>
          <p:grpSpPr>
            <a:xfrm>
              <a:off x="1528373" y="3995319"/>
              <a:ext cx="651017" cy="1236383"/>
              <a:chOff x="5651685" y="-476444"/>
              <a:chExt cx="1669255" cy="2809977"/>
            </a:xfrm>
          </p:grpSpPr>
          <p:sp>
            <p:nvSpPr>
              <p:cNvPr id="158" name="Rectangle 157"/>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9" name="Freeform 15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60" name="Group 159"/>
              <p:cNvGrpSpPr/>
              <p:nvPr/>
            </p:nvGrpSpPr>
            <p:grpSpPr>
              <a:xfrm>
                <a:off x="6124436" y="2123612"/>
                <a:ext cx="723752" cy="98117"/>
                <a:chOff x="6147223" y="2123612"/>
                <a:chExt cx="723752" cy="98117"/>
              </a:xfrm>
            </p:grpSpPr>
            <p:sp>
              <p:nvSpPr>
                <p:cNvPr id="161" name="Rounded Rectangle 160"/>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Oval 161"/>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Oval 162"/>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50" name="Rounded Rectangle 149"/>
            <p:cNvSpPr/>
            <p:nvPr/>
          </p:nvSpPr>
          <p:spPr bwMode="auto">
            <a:xfrm>
              <a:off x="1569411" y="4099499"/>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1" name="Rectangle 150"/>
            <p:cNvSpPr/>
            <p:nvPr/>
          </p:nvSpPr>
          <p:spPr bwMode="auto">
            <a:xfrm>
              <a:off x="1615857" y="4156537"/>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2" name="Rectangle 151"/>
            <p:cNvSpPr/>
            <p:nvPr/>
          </p:nvSpPr>
          <p:spPr bwMode="auto">
            <a:xfrm>
              <a:off x="1620283" y="4318924"/>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3" name="Straight Connector 152"/>
            <p:cNvCxnSpPr/>
            <p:nvPr/>
          </p:nvCxnSpPr>
          <p:spPr>
            <a:xfrm>
              <a:off x="1662039" y="44046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62039" y="4490264"/>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62039" y="457580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62039" y="497504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62039" y="4819769"/>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4925391" y="1173162"/>
            <a:ext cx="2253824" cy="1766520"/>
            <a:chOff x="4925391" y="1429892"/>
            <a:chExt cx="2253824" cy="1766520"/>
          </a:xfrm>
        </p:grpSpPr>
        <p:sp>
          <p:nvSpPr>
            <p:cNvPr id="78" name="AutoShape 3"/>
            <p:cNvSpPr>
              <a:spLocks noChangeAspect="1" noChangeArrowheads="1" noTextEdit="1"/>
            </p:cNvSpPr>
            <p:nvPr/>
          </p:nvSpPr>
          <p:spPr bwMode="auto">
            <a:xfrm>
              <a:off x="4925391" y="1899729"/>
              <a:ext cx="1623061" cy="1296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2" name="Freeform 5"/>
            <p:cNvSpPr>
              <a:spLocks/>
            </p:cNvSpPr>
            <p:nvPr/>
          </p:nvSpPr>
          <p:spPr bwMode="auto">
            <a:xfrm>
              <a:off x="5520850" y="3035183"/>
              <a:ext cx="1095563" cy="125179"/>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3" name="Rectangle 6"/>
            <p:cNvSpPr>
              <a:spLocks noChangeArrowheads="1"/>
            </p:cNvSpPr>
            <p:nvPr/>
          </p:nvSpPr>
          <p:spPr bwMode="auto">
            <a:xfrm>
              <a:off x="5520850" y="3160360"/>
              <a:ext cx="1095563" cy="36052"/>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4" name="Freeform 7"/>
            <p:cNvSpPr>
              <a:spLocks/>
            </p:cNvSpPr>
            <p:nvPr/>
          </p:nvSpPr>
          <p:spPr bwMode="auto">
            <a:xfrm>
              <a:off x="4966058" y="1429892"/>
              <a:ext cx="2213157" cy="1319883"/>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5" name="Freeform 8"/>
            <p:cNvSpPr>
              <a:spLocks/>
            </p:cNvSpPr>
            <p:nvPr/>
          </p:nvSpPr>
          <p:spPr bwMode="auto">
            <a:xfrm>
              <a:off x="5922423" y="2745770"/>
              <a:ext cx="284406" cy="346495"/>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6" name="Freeform 9"/>
            <p:cNvSpPr>
              <a:spLocks/>
            </p:cNvSpPr>
            <p:nvPr/>
          </p:nvSpPr>
          <p:spPr bwMode="auto">
            <a:xfrm>
              <a:off x="5028146" y="1489978"/>
              <a:ext cx="2080968" cy="1149639"/>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7" name="Rectangle 14"/>
            <p:cNvSpPr>
              <a:spLocks noChangeArrowheads="1"/>
            </p:cNvSpPr>
            <p:nvPr/>
          </p:nvSpPr>
          <p:spPr bwMode="auto">
            <a:xfrm>
              <a:off x="5086857" y="1557786"/>
              <a:ext cx="1958771" cy="1014027"/>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9" name="Rectangle 98"/>
            <p:cNvSpPr/>
            <p:nvPr/>
          </p:nvSpPr>
          <p:spPr>
            <a:xfrm>
              <a:off x="6089873" y="1804478"/>
              <a:ext cx="880107" cy="60625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00" name="Rectangle 99"/>
            <p:cNvSpPr/>
            <p:nvPr/>
          </p:nvSpPr>
          <p:spPr>
            <a:xfrm>
              <a:off x="6089873" y="1719290"/>
              <a:ext cx="880107" cy="93890"/>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101" name="Group 100"/>
            <p:cNvGrpSpPr/>
            <p:nvPr/>
          </p:nvGrpSpPr>
          <p:grpSpPr>
            <a:xfrm>
              <a:off x="6159677" y="1865545"/>
              <a:ext cx="744747" cy="495831"/>
              <a:chOff x="1536522" y="2097832"/>
              <a:chExt cx="830830" cy="553142"/>
            </a:xfrm>
          </p:grpSpPr>
          <p:sp>
            <p:nvSpPr>
              <p:cNvPr id="166" name="Rectangle 16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16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8" name="Rectangle 16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0" name="Rectangle 16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ectangle 17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Rectangle 17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17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17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Rectangle 17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6" name="Rectangle 17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ectangle 17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ectangle 17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Rectangle 17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1" name="Rectangle 18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Rectangle 18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3" name="Rectangle 18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Rectangle 18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18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7" name="Rectangle 18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8" name="Rectangle 18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9" name="Rectangle 18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0" name="Rectangle 18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1" name="Rectangle 19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2" name="Rectangle 19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3" name="Rectangle 19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4" name="Rectangle 19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5" name="Rectangle 19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9" name="Rectangle 208"/>
            <p:cNvSpPr/>
            <p:nvPr/>
          </p:nvSpPr>
          <p:spPr>
            <a:xfrm>
              <a:off x="5152643" y="1806672"/>
              <a:ext cx="880107" cy="60625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10" name="Rectangle 209"/>
            <p:cNvSpPr/>
            <p:nvPr/>
          </p:nvSpPr>
          <p:spPr>
            <a:xfrm>
              <a:off x="5152643" y="1721484"/>
              <a:ext cx="880107" cy="93890"/>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211" name="Group 210"/>
            <p:cNvGrpSpPr/>
            <p:nvPr/>
          </p:nvGrpSpPr>
          <p:grpSpPr>
            <a:xfrm>
              <a:off x="5222447" y="1867739"/>
              <a:ext cx="744747" cy="495831"/>
              <a:chOff x="1536522" y="2097832"/>
              <a:chExt cx="830830" cy="553142"/>
            </a:xfrm>
          </p:grpSpPr>
          <p:sp>
            <p:nvSpPr>
              <p:cNvPr id="212" name="Rectangle 211"/>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3" name="Rectangle 212"/>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213"/>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5" name="Rectangle 214"/>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7" name="Rectangle 216"/>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Rectangle 218"/>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1" name="Rectangle 220"/>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3" name="Rectangle 222"/>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4" name="Rectangle 223"/>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5" name="Rectangle 224"/>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Rectangle 226"/>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9" name="Rectangle 228"/>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1" name="Rectangle 230"/>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3" name="Rectangle 232"/>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Rectangle 234"/>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7" name="Rectangle 236"/>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9" name="Rectangle 238"/>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1" name="Rectangle 240"/>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43" name="Left Brace 242"/>
          <p:cNvSpPr/>
          <p:nvPr/>
        </p:nvSpPr>
        <p:spPr>
          <a:xfrm rot="16200000">
            <a:off x="5698873" y="-1215624"/>
            <a:ext cx="573228" cy="9097211"/>
          </a:xfrm>
          <a:prstGeom prst="leftBrace">
            <a:avLst>
              <a:gd name="adj1" fmla="val 8333"/>
              <a:gd name="adj2" fmla="val 50862"/>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509980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6423705" y="1820862"/>
            <a:ext cx="1432120" cy="4381500"/>
          </a:xfrm>
          <a:prstGeom prst="rect">
            <a:avLst/>
          </a:prstGeom>
          <a:solidFill>
            <a:srgbClr val="CCCCCC">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7886569" y="1820862"/>
            <a:ext cx="1432120" cy="4381500"/>
          </a:xfrm>
          <a:prstGeom prst="rect">
            <a:avLst/>
          </a:prstGeom>
          <a:solidFill>
            <a:srgbClr val="92D05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9349818" y="1820862"/>
            <a:ext cx="1432120" cy="4381500"/>
          </a:xfrm>
          <a:prstGeom prst="rect">
            <a:avLst/>
          </a:prstGeom>
          <a:solidFill>
            <a:srgbClr val="36435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10813067" y="1820862"/>
            <a:ext cx="1432120" cy="4381500"/>
          </a:xfrm>
          <a:prstGeom prst="rect">
            <a:avLst/>
          </a:prstGeom>
          <a:solidFill>
            <a:srgbClr val="2287CA">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960937" y="1820862"/>
            <a:ext cx="1432120" cy="4381500"/>
          </a:xfrm>
          <a:prstGeom prst="rect">
            <a:avLst/>
          </a:prstGeom>
          <a:solidFill>
            <a:srgbClr val="0093D4">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SDKs and Frameworks</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69104"/>
          <a:stretch/>
        </p:blipFill>
        <p:spPr>
          <a:xfrm>
            <a:off x="7985542" y="1973262"/>
            <a:ext cx="1238930" cy="1209675"/>
          </a:xfrm>
          <a:prstGeom prst="rect">
            <a:avLst/>
          </a:prstGeom>
        </p:spPr>
      </p:pic>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29430" y="1973262"/>
            <a:ext cx="1072896" cy="12070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922407" y="1973262"/>
            <a:ext cx="1207008" cy="12070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r="68646"/>
          <a:stretch/>
        </p:blipFill>
        <p:spPr>
          <a:xfrm>
            <a:off x="5048347" y="1973262"/>
            <a:ext cx="1257300" cy="120967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34204" r="34442"/>
          <a:stretch/>
        </p:blipFill>
        <p:spPr>
          <a:xfrm>
            <a:off x="6516944" y="1973262"/>
            <a:ext cx="1257301" cy="1209675"/>
          </a:xfrm>
          <a:prstGeom prst="rect">
            <a:avLst/>
          </a:prstGeom>
        </p:spPr>
      </p:pic>
      <p:sp>
        <p:nvSpPr>
          <p:cNvPr id="3" name="TextBox 2"/>
          <p:cNvSpPr txBox="1"/>
          <p:nvPr/>
        </p:nvSpPr>
        <p:spPr>
          <a:xfrm>
            <a:off x="11609" y="3421062"/>
            <a:ext cx="4937314"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ADAL Library/Plugin</a:t>
            </a:r>
          </a:p>
        </p:txBody>
      </p:sp>
      <p:sp>
        <p:nvSpPr>
          <p:cNvPr id="17" name="TextBox 16"/>
          <p:cNvSpPr txBox="1"/>
          <p:nvPr/>
        </p:nvSpPr>
        <p:spPr>
          <a:xfrm>
            <a:off x="1040" y="4270525"/>
            <a:ext cx="5112297"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Microsoft Graph SDK</a:t>
            </a:r>
          </a:p>
        </p:txBody>
      </p:sp>
      <p:sp>
        <p:nvSpPr>
          <p:cNvPr id="5" name="Oval 4"/>
          <p:cNvSpPr/>
          <p:nvPr/>
        </p:nvSpPr>
        <p:spPr bwMode="auto">
          <a:xfrm>
            <a:off x="5362672" y="3531468"/>
            <a:ext cx="628650" cy="628650"/>
          </a:xfrm>
          <a:prstGeom prst="ellipse">
            <a:avLst/>
          </a:prstGeom>
          <a:solidFill>
            <a:srgbClr val="0093D4"/>
          </a:solidFill>
          <a:ln w="57150">
            <a:solidFill>
              <a:srgbClr val="0093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a:off x="5362672" y="4380931"/>
            <a:ext cx="628650" cy="628650"/>
          </a:xfrm>
          <a:prstGeom prst="ellipse">
            <a:avLst/>
          </a:prstGeom>
          <a:solidFill>
            <a:srgbClr val="0093D4"/>
          </a:solidFill>
          <a:ln w="57150">
            <a:solidFill>
              <a:srgbClr val="0093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6831269" y="3531468"/>
            <a:ext cx="628650" cy="628650"/>
          </a:xfrm>
          <a:prstGeom prst="ellipse">
            <a:avLst/>
          </a:prstGeom>
          <a:solidFill>
            <a:srgbClr val="CCCCCC"/>
          </a:solidFill>
          <a:ln w="57150">
            <a:solidFill>
              <a:srgbClr val="CCCCC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6831269" y="4380931"/>
            <a:ext cx="628650" cy="628650"/>
          </a:xfrm>
          <a:prstGeom prst="ellipse">
            <a:avLst/>
          </a:prstGeom>
          <a:solidFill>
            <a:srgbClr val="CCCCCC"/>
          </a:solidFill>
          <a:ln w="57150">
            <a:solidFill>
              <a:srgbClr val="CCCCC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8290682" y="3531468"/>
            <a:ext cx="628650" cy="628650"/>
          </a:xfrm>
          <a:prstGeom prst="ellipse">
            <a:avLst/>
          </a:prstGeom>
          <a:solidFill>
            <a:srgbClr val="94C83C"/>
          </a:solidFill>
          <a:ln w="57150">
            <a:solidFill>
              <a:srgbClr val="94C83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p:cNvSpPr/>
          <p:nvPr/>
        </p:nvSpPr>
        <p:spPr bwMode="auto">
          <a:xfrm>
            <a:off x="8288304" y="4380931"/>
            <a:ext cx="628650" cy="628650"/>
          </a:xfrm>
          <a:prstGeom prst="ellipse">
            <a:avLst/>
          </a:prstGeom>
          <a:solidFill>
            <a:srgbClr val="94C83C"/>
          </a:solidFill>
          <a:ln w="57150">
            <a:solidFill>
              <a:srgbClr val="94C83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9751553" y="3529835"/>
            <a:ext cx="628650" cy="628650"/>
          </a:xfrm>
          <a:prstGeom prst="ellipse">
            <a:avLst/>
          </a:prstGeom>
          <a:solidFill>
            <a:srgbClr val="364350"/>
          </a:solidFill>
          <a:ln w="57150">
            <a:solidFill>
              <a:srgbClr val="3643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p:cNvSpPr/>
          <p:nvPr/>
        </p:nvSpPr>
        <p:spPr bwMode="auto">
          <a:xfrm>
            <a:off x="9751553" y="4380931"/>
            <a:ext cx="628650" cy="628650"/>
          </a:xfrm>
          <a:prstGeom prst="ellipse">
            <a:avLst/>
          </a:prstGeom>
          <a:noFill/>
          <a:ln w="57150">
            <a:solidFill>
              <a:srgbClr val="3643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11214802" y="3529835"/>
            <a:ext cx="628650" cy="628650"/>
          </a:xfrm>
          <a:prstGeom prst="ellipse">
            <a:avLst/>
          </a:prstGeom>
          <a:solidFill>
            <a:srgbClr val="2287CA"/>
          </a:solidFill>
          <a:ln w="57150">
            <a:solidFill>
              <a:srgbClr val="2287C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11214802" y="4380931"/>
            <a:ext cx="628650" cy="628650"/>
          </a:xfrm>
          <a:prstGeom prst="ellipse">
            <a:avLst/>
          </a:prstGeom>
          <a:solidFill>
            <a:srgbClr val="2287CA"/>
          </a:solidFill>
          <a:ln w="57150">
            <a:solidFill>
              <a:srgbClr val="2287C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18079" y="5119988"/>
            <a:ext cx="3791744"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Office 365 APIs</a:t>
            </a:r>
          </a:p>
        </p:txBody>
      </p:sp>
      <p:sp>
        <p:nvSpPr>
          <p:cNvPr id="33" name="Oval 32"/>
          <p:cNvSpPr/>
          <p:nvPr/>
        </p:nvSpPr>
        <p:spPr bwMode="auto">
          <a:xfrm>
            <a:off x="5362672" y="5226810"/>
            <a:ext cx="628650" cy="628650"/>
          </a:xfrm>
          <a:prstGeom prst="ellipse">
            <a:avLst/>
          </a:prstGeom>
          <a:solidFill>
            <a:srgbClr val="0093D4"/>
          </a:solidFill>
          <a:ln w="57150">
            <a:solidFill>
              <a:srgbClr val="0093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bwMode="auto">
          <a:xfrm>
            <a:off x="6831269" y="5226810"/>
            <a:ext cx="628650" cy="628650"/>
          </a:xfrm>
          <a:prstGeom prst="ellipse">
            <a:avLst/>
          </a:prstGeom>
          <a:solidFill>
            <a:srgbClr val="CCCCCC"/>
          </a:solidFill>
          <a:ln w="57150">
            <a:solidFill>
              <a:srgbClr val="CCCCC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34"/>
          <p:cNvSpPr/>
          <p:nvPr/>
        </p:nvSpPr>
        <p:spPr bwMode="auto">
          <a:xfrm>
            <a:off x="8288304" y="5226810"/>
            <a:ext cx="628650" cy="628650"/>
          </a:xfrm>
          <a:prstGeom prst="ellipse">
            <a:avLst/>
          </a:prstGeom>
          <a:solidFill>
            <a:srgbClr val="94C83C"/>
          </a:solidFill>
          <a:ln w="57150">
            <a:solidFill>
              <a:srgbClr val="94C83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9751553" y="5226810"/>
            <a:ext cx="628650" cy="628650"/>
          </a:xfrm>
          <a:prstGeom prst="ellipse">
            <a:avLst/>
          </a:prstGeom>
          <a:solidFill>
            <a:srgbClr val="364350"/>
          </a:solidFill>
          <a:ln w="57150">
            <a:solidFill>
              <a:srgbClr val="3643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11214802" y="5226810"/>
            <a:ext cx="628650" cy="628650"/>
          </a:xfrm>
          <a:prstGeom prst="ellipse">
            <a:avLst/>
          </a:prstGeom>
          <a:solidFill>
            <a:srgbClr val="2287CA"/>
          </a:solidFill>
          <a:ln w="57150">
            <a:solidFill>
              <a:srgbClr val="2287C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22493045"/>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85c541c-390e-4fa8-b262-5da5c5cfad75">
      <UserInfo>
        <DisplayName>Jaime Rodriguez</DisplayName>
        <AccountId>18</AccountId>
        <AccountType/>
      </UserInfo>
      <UserInfo>
        <DisplayName>Larry Lieberman</DisplayName>
        <AccountId>9</AccountId>
        <AccountType/>
      </UserInfo>
      <UserInfo>
        <DisplayName>Jon Galloway</DisplayName>
        <AccountId>15</AccountId>
        <AccountType/>
      </UserInfo>
      <UserInfo>
        <DisplayName>Richard diZerega</DisplayName>
        <AccountId>17</AccountId>
        <AccountType/>
      </UserInfo>
      <UserInfo>
        <DisplayName>Brian Peek</DisplayName>
        <AccountId>20</AccountId>
        <AccountType/>
      </UserInfo>
      <UserInfo>
        <DisplayName>Pete Brown (DX/TED)</DisplayName>
        <AccountId>12</AccountId>
        <AccountType/>
      </UserInfo>
      <UserInfo>
        <DisplayName>Petri Tapio Wilhelmsen</DisplayName>
        <AccountId>13</AccountId>
        <AccountType/>
      </UserInfo>
      <UserInfo>
        <DisplayName>Andy Wigley</DisplayName>
        <AccountId>10</AccountId>
        <AccountType/>
      </UserInfo>
      <UserInfo>
        <DisplayName>Romit Girdhar</DisplayName>
        <AccountId>11</AccountId>
        <AccountType/>
      </UserInfo>
      <UserInfo>
        <DisplayName>Thiago Almeida</DisplayName>
        <AccountId>14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1711</TotalTime>
  <Words>917</Words>
  <Application>Microsoft Office PowerPoint</Application>
  <PresentationFormat>Custom</PresentationFormat>
  <Paragraphs>105</Paragraphs>
  <Slides>17</Slides>
  <Notes>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17</vt:i4>
      </vt:variant>
    </vt:vector>
  </HeadingPairs>
  <TitlesOfParts>
    <vt:vector size="29" baseType="lpstr">
      <vt:lpstr>Arial</vt:lpstr>
      <vt:lpstr>Calibri</vt:lpstr>
      <vt:lpstr>Consolas</vt:lpstr>
      <vt:lpstr>Segoe</vt:lpstr>
      <vt:lpstr>Segoe UI</vt:lpstr>
      <vt:lpstr>Segoe UI Black</vt:lpstr>
      <vt:lpstr>Segoe UI Light</vt:lpstr>
      <vt:lpstr>Segoe UI Semibold</vt:lpstr>
      <vt:lpstr>Wingdings</vt:lpstr>
      <vt:lpstr>5-30721_Build_2016_Template_Light</vt:lpstr>
      <vt:lpstr>5-30721_Build_2016_Template_Dark</vt:lpstr>
      <vt:lpstr>1_5-30721_Build_2016_Template_Light</vt:lpstr>
      <vt:lpstr>PowerPoint Presentation</vt:lpstr>
      <vt:lpstr>Build Code Lab  Office 365 Development 1:  Mobile Development and the  Microsoft Graph</vt:lpstr>
      <vt:lpstr>Proctors</vt:lpstr>
      <vt:lpstr>Office 365 Lab Modules</vt:lpstr>
      <vt:lpstr>In this module…</vt:lpstr>
      <vt:lpstr>Building Connected Mobile Applications</vt:lpstr>
      <vt:lpstr>Identity - Azure Active Directory</vt:lpstr>
      <vt:lpstr>APIs – Microsoft Graph</vt:lpstr>
      <vt:lpstr>SDKs and Frameworks</vt:lpstr>
      <vt:lpstr>Getting setup…</vt:lpstr>
      <vt:lpstr>Install Code Snippets</vt:lpstr>
      <vt:lpstr>View lab manual</vt:lpstr>
      <vt:lpstr>Get Office 365 Account</vt:lpstr>
      <vt:lpstr>Let’s start coding!!!</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Code Labs</dc:title>
  <dc:subject>&lt;Speech title here&gt;</dc:subject>
  <dc:creator>Larry Lieberman</dc:creator>
  <cp:keywords>Microsoft Build 2016</cp:keywords>
  <dc:description>Template: Mitchell Derrey, Silver Fox Productions
Formatting: 
Audience Type:</dc:description>
  <cp:lastModifiedBy>Richard diZerega</cp:lastModifiedBy>
  <cp:revision>63</cp:revision>
  <dcterms:created xsi:type="dcterms:W3CDTF">2016-03-17T22:33:17Z</dcterms:created>
  <dcterms:modified xsi:type="dcterms:W3CDTF">2016-03-31T16:26:59Z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