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23"/>
  </p:notesMasterIdLst>
  <p:handoutMasterIdLst>
    <p:handoutMasterId r:id="rId24"/>
  </p:handoutMasterIdLst>
  <p:sldIdLst>
    <p:sldId id="287" r:id="rId7"/>
    <p:sldId id="288" r:id="rId8"/>
    <p:sldId id="289" r:id="rId9"/>
    <p:sldId id="296" r:id="rId10"/>
    <p:sldId id="292" r:id="rId11"/>
    <p:sldId id="305" r:id="rId12"/>
    <p:sldId id="306" r:id="rId13"/>
    <p:sldId id="307" r:id="rId14"/>
    <p:sldId id="301" r:id="rId15"/>
    <p:sldId id="291" r:id="rId16"/>
    <p:sldId id="294" r:id="rId17"/>
    <p:sldId id="303" r:id="rId18"/>
    <p:sldId id="304" r:id="rId19"/>
    <p:sldId id="297" r:id="rId20"/>
    <p:sldId id="298" r:id="rId21"/>
    <p:sldId id="29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de Lab overview" id="{D469E2CD-AE85-4AF0-80C3-D5C55BFF3E78}">
          <p14:sldIdLst>
            <p14:sldId id="287"/>
            <p14:sldId id="288"/>
            <p14:sldId id="289"/>
            <p14:sldId id="296"/>
          </p14:sldIdLst>
        </p14:section>
        <p14:section name="Module Overview" id="{F10A1743-123C-449A-BB83-37EAC9A9EEFB}">
          <p14:sldIdLst>
            <p14:sldId id="292"/>
            <p14:sldId id="305"/>
            <p14:sldId id="306"/>
            <p14:sldId id="307"/>
          </p14:sldIdLst>
        </p14:section>
        <p14:section name="Setup" id="{4E066C7B-B859-4D63-B8B4-C7AA8AD17AD5}">
          <p14:sldIdLst>
            <p14:sldId id="301"/>
            <p14:sldId id="291"/>
            <p14:sldId id="294"/>
            <p14:sldId id="303"/>
            <p14:sldId id="304"/>
          </p14:sldIdLst>
        </p14:section>
        <p14:section name="Untitled Section" id="{C47149BC-5170-4193-9B6A-19C83FF6F0F6}">
          <p14:sldIdLst>
            <p14:sldId id="297"/>
            <p14:sldId id="298"/>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001" autoAdjust="0"/>
  </p:normalViewPr>
  <p:slideViewPr>
    <p:cSldViewPr>
      <p:cViewPr varScale="1">
        <p:scale>
          <a:sx n="73" d="100"/>
          <a:sy n="73" d="100"/>
        </p:scale>
        <p:origin x="54" y="6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9:00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9:00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5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a:t>
            </a:r>
            <a:r>
              <a:rPr lang="en-US" baseline="0" dirty="0"/>
              <a:t> Office add-ins have been built using old or proprietary development technologies like VBA, COM, and VTSO</a:t>
            </a:r>
          </a:p>
          <a:p>
            <a:r>
              <a:rPr lang="en-US" baseline="0" dirty="0"/>
              <a:t>(ok…our developer got past the development tools and built a great Office add-in…but how are people going to find it?)</a:t>
            </a:r>
          </a:p>
          <a:p>
            <a:r>
              <a:rPr lang="en-US" baseline="0" dirty="0"/>
              <a:t>Great Office add-ins were hard to find as there was no centralized marketplace to find them</a:t>
            </a:r>
          </a:p>
          <a:p>
            <a:r>
              <a:rPr lang="en-US" baseline="0" dirty="0"/>
              <a:t>(ok…lets say people find the great Office add-in…what about distribution)</a:t>
            </a:r>
          </a:p>
          <a:p>
            <a:r>
              <a:rPr lang="en-US" baseline="0" dirty="0"/>
              <a:t>Traditional Office add-ins were installed along side Office and execute with Office, meaning you have to distribute it</a:t>
            </a:r>
          </a:p>
          <a:p>
            <a:r>
              <a:rPr lang="en-US" baseline="0" dirty="0"/>
              <a:t>What if you want to upgrade to a new version of Office…does the add-in support that? How many of you have heard of someone stuck in an old version of Office because of an add-in?</a:t>
            </a:r>
          </a:p>
          <a:p>
            <a:r>
              <a:rPr lang="en-US" baseline="0" dirty="0"/>
              <a:t>We are living in a mobile world these days and users want to be productive on the go…traditional add-ins certainly won’t install on mobile devices</a:t>
            </a:r>
          </a:p>
          <a:p>
            <a:r>
              <a:rPr lang="en-US" baseline="0" dirty="0"/>
              <a:t>We are also living in an age were many users just want to use a browser…traditional add-ins can’t run in Office Online</a:t>
            </a:r>
          </a:p>
          <a:p>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6</a:t>
            </a:fld>
            <a:endParaRPr lang="en-US"/>
          </a:p>
        </p:txBody>
      </p:sp>
    </p:spTree>
    <p:extLst>
      <p:ext uri="{BB962C8B-B14F-4D97-AF65-F5344CB8AC3E}">
        <p14:creationId xmlns:p14="http://schemas.microsoft.com/office/powerpoint/2010/main" val="316036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7</a:t>
            </a:fld>
            <a:endParaRPr lang="en-US"/>
          </a:p>
        </p:txBody>
      </p:sp>
    </p:spTree>
    <p:extLst>
      <p:ext uri="{BB962C8B-B14F-4D97-AF65-F5344CB8AC3E}">
        <p14:creationId xmlns:p14="http://schemas.microsoft.com/office/powerpoint/2010/main" val="172411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8</a:t>
            </a:fld>
            <a:endParaRPr lang="en-US"/>
          </a:p>
        </p:txBody>
      </p:sp>
    </p:spTree>
    <p:extLst>
      <p:ext uri="{BB962C8B-B14F-4D97-AF65-F5344CB8AC3E}">
        <p14:creationId xmlns:p14="http://schemas.microsoft.com/office/powerpoint/2010/main" val="143352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5954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6597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52943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9456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40552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630148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7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9818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91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558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596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07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698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312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64773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42017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40796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49245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92756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206323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9010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4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72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69329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299851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31973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93478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66"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110899"/>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icrosoft-Build-2016/CodeLabs-Offic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ka.ms/tryo365dev"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24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Code Snippets</a:t>
            </a:r>
          </a:p>
        </p:txBody>
      </p:sp>
      <p:sp>
        <p:nvSpPr>
          <p:cNvPr id="3" name="Text Placeholder 2"/>
          <p:cNvSpPr>
            <a:spLocks noGrp="1"/>
          </p:cNvSpPr>
          <p:nvPr>
            <p:ph type="body" sz="quarter" idx="10"/>
          </p:nvPr>
        </p:nvSpPr>
        <p:spPr>
          <a:xfrm>
            <a:off x="274638" y="1212850"/>
            <a:ext cx="11887200" cy="1994392"/>
          </a:xfrm>
        </p:spPr>
        <p:txBody>
          <a:bodyPr/>
          <a:lstStyle/>
          <a:p>
            <a:pPr marL="514350" indent="-514350">
              <a:buFont typeface="+mj-lt"/>
              <a:buAutoNum type="arabicPeriod"/>
            </a:pPr>
            <a:r>
              <a:rPr lang="en-US" sz="2800" dirty="0"/>
              <a:t>Go to </a:t>
            </a:r>
            <a:r>
              <a:rPr lang="en-US" sz="2800" b="1" dirty="0"/>
              <a:t>C:\Labs\CodeLabs-Office\Module1-MsGraphMobile</a:t>
            </a:r>
          </a:p>
          <a:p>
            <a:pPr marL="514350" indent="-514350">
              <a:buFont typeface="+mj-lt"/>
              <a:buAutoNum type="arabicPeriod"/>
            </a:pPr>
            <a:r>
              <a:rPr lang="en-US" sz="2800" dirty="0"/>
              <a:t>Right-click on </a:t>
            </a:r>
            <a:r>
              <a:rPr lang="en-US" sz="2800" b="1" dirty="0"/>
              <a:t>Setup.cmd</a:t>
            </a:r>
            <a:r>
              <a:rPr lang="en-US" sz="2800" dirty="0"/>
              <a:t>, click on </a:t>
            </a:r>
            <a:r>
              <a:rPr lang="en-US" sz="2800" b="1" dirty="0"/>
              <a:t>Run as administrator</a:t>
            </a:r>
          </a:p>
          <a:p>
            <a:pPr marL="514350" indent="-514350">
              <a:buFont typeface="+mj-lt"/>
              <a:buAutoNum type="arabicPeriod"/>
            </a:pPr>
            <a:r>
              <a:rPr lang="en-US" sz="2800" dirty="0"/>
              <a:t>Click </a:t>
            </a:r>
            <a:r>
              <a:rPr lang="en-US" sz="2800" b="1" dirty="0"/>
              <a:t>Yes </a:t>
            </a:r>
            <a:r>
              <a:rPr lang="en-US" sz="2800" dirty="0"/>
              <a:t>at the User Account Control prompt</a:t>
            </a:r>
          </a:p>
          <a:p>
            <a:pPr marL="514350" indent="-514350">
              <a:buFont typeface="+mj-lt"/>
              <a:buAutoNum type="arabicPeriod"/>
            </a:pPr>
            <a:r>
              <a:rPr lang="en-US" sz="2800" dirty="0"/>
              <a:t>Select option </a:t>
            </a:r>
            <a:r>
              <a:rPr lang="en-US" sz="2800" b="1" dirty="0"/>
              <a:t>1</a:t>
            </a:r>
            <a:r>
              <a:rPr lang="en-US" sz="2800" dirty="0"/>
              <a:t> in the command window</a:t>
            </a:r>
          </a:p>
        </p:txBody>
      </p:sp>
      <p:pic>
        <p:nvPicPr>
          <p:cNvPr id="5" name="Picture 4"/>
          <p:cNvPicPr>
            <a:picLocks noChangeAspect="1"/>
          </p:cNvPicPr>
          <p:nvPr/>
        </p:nvPicPr>
        <p:blipFill>
          <a:blip r:embed="rId2"/>
          <a:stretch>
            <a:fillRect/>
          </a:stretch>
        </p:blipFill>
        <p:spPr>
          <a:xfrm>
            <a:off x="7437437" y="3763962"/>
            <a:ext cx="4323284" cy="2324099"/>
          </a:xfrm>
          <a:prstGeom prst="rect">
            <a:avLst/>
          </a:prstGeom>
        </p:spPr>
      </p:pic>
      <p:pic>
        <p:nvPicPr>
          <p:cNvPr id="6" name="Picture 5"/>
          <p:cNvPicPr>
            <a:picLocks noChangeAspect="1"/>
          </p:cNvPicPr>
          <p:nvPr/>
        </p:nvPicPr>
        <p:blipFill rotWithShape="1">
          <a:blip r:embed="rId3"/>
          <a:srcRect b="19304"/>
          <a:stretch/>
        </p:blipFill>
        <p:spPr>
          <a:xfrm>
            <a:off x="1150937" y="3421062"/>
            <a:ext cx="5267325" cy="3162300"/>
          </a:xfrm>
          <a:prstGeom prst="rect">
            <a:avLst/>
          </a:prstGeom>
        </p:spPr>
      </p:pic>
    </p:spTree>
    <p:extLst>
      <p:ext uri="{BB962C8B-B14F-4D97-AF65-F5344CB8AC3E}">
        <p14:creationId xmlns:p14="http://schemas.microsoft.com/office/powerpoint/2010/main" val="34998160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lab manual</a:t>
            </a:r>
          </a:p>
        </p:txBody>
      </p:sp>
      <p:sp>
        <p:nvSpPr>
          <p:cNvPr id="3" name="Text Placeholder 2"/>
          <p:cNvSpPr>
            <a:spLocks noGrp="1"/>
          </p:cNvSpPr>
          <p:nvPr>
            <p:ph type="body" sz="quarter" idx="10"/>
          </p:nvPr>
        </p:nvSpPr>
        <p:spPr>
          <a:xfrm>
            <a:off x="274638" y="1212850"/>
            <a:ext cx="5943599" cy="4235006"/>
          </a:xfrm>
        </p:spPr>
        <p:txBody>
          <a:bodyPr/>
          <a:lstStyle/>
          <a:p>
            <a:pPr marL="514350" indent="-514350">
              <a:buFont typeface="+mj-lt"/>
              <a:buAutoNum type="arabicPeriod"/>
            </a:pPr>
            <a:r>
              <a:rPr lang="en-US" sz="2800" dirty="0"/>
              <a:t>On your desktop, click the </a:t>
            </a:r>
            <a:r>
              <a:rPr lang="en-US" sz="2800" b="1" dirty="0"/>
              <a:t>Office </a:t>
            </a:r>
            <a:r>
              <a:rPr lang="en-US" sz="2800" b="1" dirty="0" err="1"/>
              <a:t>CodeLabs</a:t>
            </a:r>
            <a:r>
              <a:rPr lang="en-US" sz="2800" dirty="0"/>
              <a:t> icon to open the browser at the </a:t>
            </a:r>
            <a:r>
              <a:rPr lang="en-US" sz="2800" dirty="0" err="1"/>
              <a:t>Github</a:t>
            </a:r>
            <a:r>
              <a:rPr lang="en-US" sz="2800" dirty="0"/>
              <a:t> repository for these labs: </a:t>
            </a:r>
            <a:br>
              <a:rPr lang="en-US" sz="2800" dirty="0"/>
            </a:br>
            <a:r>
              <a:rPr lang="en-US" sz="2800" b="1" dirty="0">
                <a:hlinkClick r:id="rId2"/>
              </a:rPr>
              <a:t>https://github.com/Microsoft-Build-2016/CodeLabs-Office</a:t>
            </a:r>
            <a:endParaRPr lang="en-US" sz="2800" b="1" dirty="0"/>
          </a:p>
          <a:p>
            <a:pPr marL="514350" indent="-514350">
              <a:buFont typeface="+mj-lt"/>
              <a:buAutoNum type="arabicPeriod"/>
            </a:pPr>
            <a:r>
              <a:rPr lang="en-US" sz="2800" dirty="0"/>
              <a:t>Click on the folder for the current module (</a:t>
            </a:r>
            <a:r>
              <a:rPr lang="en-US" sz="2800" b="1" dirty="0"/>
              <a:t>Module3-Addins</a:t>
            </a:r>
            <a:r>
              <a:rPr lang="en-US" sz="2800" dirty="0"/>
              <a:t>)</a:t>
            </a:r>
          </a:p>
          <a:p>
            <a:pPr marL="514350" indent="-514350">
              <a:buFont typeface="+mj-lt"/>
              <a:buAutoNum type="arabicPeriod"/>
            </a:pPr>
            <a:r>
              <a:rPr lang="en-US" sz="2800" dirty="0"/>
              <a:t>Scroll down for the </a:t>
            </a:r>
            <a:r>
              <a:rPr lang="en-US" sz="2800" b="1" dirty="0"/>
              <a:t>README.md</a:t>
            </a:r>
            <a:r>
              <a:rPr lang="en-US" sz="2800" dirty="0"/>
              <a:t> – this is your lab manual</a:t>
            </a:r>
          </a:p>
        </p:txBody>
      </p:sp>
      <p:pic>
        <p:nvPicPr>
          <p:cNvPr id="7" name="Picture 6"/>
          <p:cNvPicPr>
            <a:picLocks noChangeAspect="1"/>
          </p:cNvPicPr>
          <p:nvPr/>
        </p:nvPicPr>
        <p:blipFill>
          <a:blip r:embed="rId3"/>
          <a:stretch>
            <a:fillRect/>
          </a:stretch>
        </p:blipFill>
        <p:spPr>
          <a:xfrm>
            <a:off x="6289368" y="1212849"/>
            <a:ext cx="5803704" cy="3783501"/>
          </a:xfrm>
          <a:prstGeom prst="rect">
            <a:avLst/>
          </a:prstGeom>
        </p:spPr>
      </p:pic>
    </p:spTree>
    <p:extLst>
      <p:ext uri="{BB962C8B-B14F-4D97-AF65-F5344CB8AC3E}">
        <p14:creationId xmlns:p14="http://schemas.microsoft.com/office/powerpoint/2010/main" val="40630923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Office 365 Account</a:t>
            </a:r>
          </a:p>
        </p:txBody>
      </p:sp>
      <p:sp>
        <p:nvSpPr>
          <p:cNvPr id="3" name="Text Placeholder 2"/>
          <p:cNvSpPr>
            <a:spLocks noGrp="1"/>
          </p:cNvSpPr>
          <p:nvPr>
            <p:ph type="body" sz="quarter" idx="10"/>
          </p:nvPr>
        </p:nvSpPr>
        <p:spPr>
          <a:xfrm>
            <a:off x="274638" y="1212850"/>
            <a:ext cx="11887200" cy="1908215"/>
          </a:xfrm>
        </p:spPr>
        <p:txBody>
          <a:bodyPr/>
          <a:lstStyle/>
          <a:p>
            <a:pPr marL="514350" indent="-514350">
              <a:buFont typeface="+mj-lt"/>
              <a:buAutoNum type="arabicPeriod"/>
            </a:pPr>
            <a:r>
              <a:rPr lang="en-US" sz="2800" dirty="0"/>
              <a:t>Navigate to </a:t>
            </a:r>
            <a:r>
              <a:rPr lang="en-US" sz="2800" b="1" dirty="0">
                <a:hlinkClick r:id="rId2"/>
              </a:rPr>
              <a:t>https://aka.ms/tryo365dev</a:t>
            </a:r>
            <a:r>
              <a:rPr lang="en-US" sz="2800" b="1" dirty="0"/>
              <a:t> </a:t>
            </a:r>
            <a:r>
              <a:rPr lang="en-US" sz="2800" dirty="0"/>
              <a:t>and sign-in with a </a:t>
            </a:r>
            <a:r>
              <a:rPr lang="en-US" sz="2800" b="1" dirty="0"/>
              <a:t>Microsoft Account</a:t>
            </a:r>
            <a:r>
              <a:rPr lang="en-US" sz="2800" dirty="0"/>
              <a:t> (ex: Hotmail, Live, Outlook.com, </a:t>
            </a:r>
            <a:r>
              <a:rPr lang="en-US" sz="2800" dirty="0" err="1"/>
              <a:t>etc</a:t>
            </a:r>
            <a:r>
              <a:rPr lang="en-US" sz="2800" dirty="0"/>
              <a:t>)</a:t>
            </a:r>
          </a:p>
          <a:p>
            <a:pPr marL="514350" indent="-514350">
              <a:buFont typeface="+mj-lt"/>
              <a:buAutoNum type="arabicPeriod"/>
            </a:pPr>
            <a:r>
              <a:rPr lang="en-US" sz="2800" dirty="0"/>
              <a:t>Enter Event Code </a:t>
            </a:r>
            <a:r>
              <a:rPr lang="en-US" sz="2800" b="1" u="sng" dirty="0"/>
              <a:t>Build01</a:t>
            </a:r>
            <a:r>
              <a:rPr lang="en-US" sz="2800" dirty="0"/>
              <a:t> and click “</a:t>
            </a:r>
            <a:r>
              <a:rPr lang="en-US" sz="2800" b="1" dirty="0"/>
              <a:t>Get Office 365 Account</a:t>
            </a:r>
            <a:r>
              <a:rPr lang="en-US" sz="2800" dirty="0"/>
              <a:t>”</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a:p>
            <a:pPr marL="514350" indent="-514350">
              <a:buFont typeface="+mj-lt"/>
              <a:buAutoNum type="arabicPeriod"/>
            </a:pPr>
            <a:r>
              <a:rPr lang="en-US" sz="2800" dirty="0"/>
              <a:t>Capture the provided credential for use in the lab exercises</a:t>
            </a:r>
          </a:p>
        </p:txBody>
      </p:sp>
      <p:pic>
        <p:nvPicPr>
          <p:cNvPr id="6" name="Picture 5"/>
          <p:cNvPicPr>
            <a:picLocks noChangeAspect="1"/>
          </p:cNvPicPr>
          <p:nvPr/>
        </p:nvPicPr>
        <p:blipFill>
          <a:blip r:embed="rId3"/>
          <a:stretch>
            <a:fillRect/>
          </a:stretch>
        </p:blipFill>
        <p:spPr>
          <a:xfrm>
            <a:off x="465137" y="3954462"/>
            <a:ext cx="3474431" cy="2743200"/>
          </a:xfrm>
          <a:prstGeom prst="rect">
            <a:avLst/>
          </a:prstGeom>
        </p:spPr>
      </p:pic>
      <p:pic>
        <p:nvPicPr>
          <p:cNvPr id="7" name="Picture 6"/>
          <p:cNvPicPr>
            <a:picLocks noChangeAspect="1"/>
          </p:cNvPicPr>
          <p:nvPr/>
        </p:nvPicPr>
        <p:blipFill>
          <a:blip r:embed="rId4"/>
          <a:stretch>
            <a:fillRect/>
          </a:stretch>
        </p:blipFill>
        <p:spPr>
          <a:xfrm>
            <a:off x="4481022" y="3954462"/>
            <a:ext cx="3474431" cy="2743200"/>
          </a:xfrm>
          <a:prstGeom prst="rect">
            <a:avLst/>
          </a:prstGeom>
        </p:spPr>
      </p:pic>
      <p:pic>
        <p:nvPicPr>
          <p:cNvPr id="8" name="Picture 7"/>
          <p:cNvPicPr>
            <a:picLocks noChangeAspect="1"/>
          </p:cNvPicPr>
          <p:nvPr/>
        </p:nvPicPr>
        <p:blipFill>
          <a:blip r:embed="rId5"/>
          <a:stretch>
            <a:fillRect/>
          </a:stretch>
        </p:blipFill>
        <p:spPr>
          <a:xfrm>
            <a:off x="8496907" y="3954462"/>
            <a:ext cx="3474432" cy="2743200"/>
          </a:xfrm>
          <a:prstGeom prst="rect">
            <a:avLst/>
          </a:prstGeom>
        </p:spPr>
      </p:pic>
      <p:sp>
        <p:nvSpPr>
          <p:cNvPr id="10" name="TextBox 9"/>
          <p:cNvSpPr txBox="1"/>
          <p:nvPr/>
        </p:nvSpPr>
        <p:spPr>
          <a:xfrm>
            <a:off x="1868607" y="3146599"/>
            <a:ext cx="667490"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p>
        </p:txBody>
      </p:sp>
      <p:sp>
        <p:nvSpPr>
          <p:cNvPr id="11" name="TextBox 10"/>
          <p:cNvSpPr txBox="1"/>
          <p:nvPr/>
        </p:nvSpPr>
        <p:spPr>
          <a:xfrm>
            <a:off x="5849225"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p>
        </p:txBody>
      </p:sp>
      <p:sp>
        <p:nvSpPr>
          <p:cNvPr id="12" name="TextBox 11"/>
          <p:cNvSpPr txBox="1"/>
          <p:nvPr/>
        </p:nvSpPr>
        <p:spPr>
          <a:xfrm>
            <a:off x="9865427"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p>
        </p:txBody>
      </p:sp>
    </p:spTree>
    <p:extLst>
      <p:ext uri="{BB962C8B-B14F-4D97-AF65-F5344CB8AC3E}">
        <p14:creationId xmlns:p14="http://schemas.microsoft.com/office/powerpoint/2010/main" val="29861318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start coding!!!</a:t>
            </a:r>
          </a:p>
        </p:txBody>
      </p:sp>
    </p:spTree>
    <p:extLst>
      <p:ext uri="{BB962C8B-B14F-4D97-AF65-F5344CB8AC3E}">
        <p14:creationId xmlns:p14="http://schemas.microsoft.com/office/powerpoint/2010/main" val="13004599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pic>
        <p:nvPicPr>
          <p:cNvPr id="9" name="Picture 8"/>
          <p:cNvPicPr>
            <a:picLocks noChangeAspect="1"/>
          </p:cNvPicPr>
          <p:nvPr/>
        </p:nvPicPr>
        <p:blipFill>
          <a:blip r:embed="rId6"/>
          <a:stretch>
            <a:fillRect/>
          </a:stretch>
        </p:blipFill>
        <p:spPr>
          <a:xfrm>
            <a:off x="7864253" y="2675446"/>
            <a:ext cx="3661060" cy="3661060"/>
          </a:xfrm>
          <a:prstGeom prst="rect">
            <a:avLst/>
          </a:prstGeom>
        </p:spPr>
      </p:pic>
    </p:spTree>
    <p:extLst>
      <p:ext uri="{BB962C8B-B14F-4D97-AF65-F5344CB8AC3E}">
        <p14:creationId xmlns:p14="http://schemas.microsoft.com/office/powerpoint/2010/main" val="2018092588"/>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pic>
        <p:nvPicPr>
          <p:cNvPr id="3" name="Picture 2"/>
          <p:cNvPicPr>
            <a:picLocks noChangeAspect="1"/>
          </p:cNvPicPr>
          <p:nvPr/>
        </p:nvPicPr>
        <p:blipFill>
          <a:blip r:embed="rId4"/>
          <a:stretch>
            <a:fillRect/>
          </a:stretch>
        </p:blipFill>
        <p:spPr>
          <a:xfrm>
            <a:off x="3836987" y="1574006"/>
            <a:ext cx="4762500" cy="4762500"/>
          </a:xfrm>
          <a:prstGeom prst="rect">
            <a:avLst/>
          </a:prstGeom>
        </p:spPr>
      </p:pic>
    </p:spTree>
    <p:extLst>
      <p:ext uri="{BB962C8B-B14F-4D97-AF65-F5344CB8AC3E}">
        <p14:creationId xmlns:p14="http://schemas.microsoft.com/office/powerpoint/2010/main" val="38611687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1592262"/>
            <a:ext cx="11087035" cy="2362202"/>
          </a:xfrm>
        </p:spPr>
        <p:txBody>
          <a:bodyPr/>
          <a:lstStyle/>
          <a:p>
            <a:pPr>
              <a:spcAft>
                <a:spcPts val="1200"/>
              </a:spcAft>
            </a:pPr>
            <a:r>
              <a:rPr lang="en-GB" sz="3600" b="1" dirty="0">
                <a:latin typeface="+mn-lt"/>
              </a:rPr>
              <a:t>Build Code Lab </a:t>
            </a:r>
            <a:br>
              <a:rPr lang="en-GB" dirty="0"/>
            </a:br>
            <a:r>
              <a:rPr lang="en-GB" dirty="0"/>
              <a:t>Office 365 Development 1: </a:t>
            </a:r>
            <a:br>
              <a:rPr lang="en-GB" dirty="0"/>
            </a:br>
            <a:r>
              <a:rPr lang="en-GB" dirty="0"/>
              <a:t>Building Office Add-ins with</a:t>
            </a:r>
            <a:br>
              <a:rPr lang="en-GB" dirty="0"/>
            </a:br>
            <a:r>
              <a:rPr lang="en-GB" dirty="0"/>
              <a:t>Web Development</a:t>
            </a:r>
            <a:endParaRPr lang="en-US" dirty="0"/>
          </a:p>
        </p:txBody>
      </p:sp>
      <p:sp>
        <p:nvSpPr>
          <p:cNvPr id="3" name="Text Placeholder 2"/>
          <p:cNvSpPr>
            <a:spLocks noGrp="1"/>
          </p:cNvSpPr>
          <p:nvPr>
            <p:ph type="body" sz="quarter" idx="12"/>
          </p:nvPr>
        </p:nvSpPr>
        <p:spPr/>
        <p:txBody>
          <a:bodyPr/>
          <a:lstStyle/>
          <a:p>
            <a:endParaRPr lang="en-US" dirty="0"/>
          </a:p>
          <a:p>
            <a:r>
              <a:rPr lang="en-US" dirty="0"/>
              <a:t>Richard diZerega</a:t>
            </a:r>
          </a:p>
          <a:p>
            <a:r>
              <a:rPr lang="en-US" dirty="0"/>
              <a:t>@</a:t>
            </a:r>
            <a:r>
              <a:rPr lang="en-US" dirty="0" err="1"/>
              <a:t>richdizz</a:t>
            </a:r>
            <a:endParaRPr lang="en-US" dirty="0"/>
          </a:p>
        </p:txBody>
      </p:sp>
      <p:sp>
        <p:nvSpPr>
          <p:cNvPr id="4" name="Text Placeholder 3"/>
          <p:cNvSpPr>
            <a:spLocks noGrp="1"/>
          </p:cNvSpPr>
          <p:nvPr>
            <p:ph type="body" sz="quarter" idx="13"/>
          </p:nvPr>
        </p:nvSpPr>
        <p:spPr/>
        <p:txBody>
          <a:bodyPr/>
          <a:lstStyle/>
          <a:p>
            <a:r>
              <a:rPr lang="en-US" dirty="0"/>
              <a:t>L722</a:t>
            </a:r>
          </a:p>
        </p:txBody>
      </p:sp>
    </p:spTree>
    <p:extLst>
      <p:ext uri="{BB962C8B-B14F-4D97-AF65-F5344CB8AC3E}">
        <p14:creationId xmlns:p14="http://schemas.microsoft.com/office/powerpoint/2010/main" val="1883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Proctors</a:t>
            </a:r>
          </a:p>
        </p:txBody>
      </p:sp>
      <p:sp>
        <p:nvSpPr>
          <p:cNvPr id="3" name="Text Placeholder 2"/>
          <p:cNvSpPr>
            <a:spLocks noGrp="1"/>
          </p:cNvSpPr>
          <p:nvPr>
            <p:ph type="body" sz="quarter" idx="10"/>
          </p:nvPr>
        </p:nvSpPr>
        <p:spPr>
          <a:xfrm>
            <a:off x="274638" y="1212850"/>
            <a:ext cx="11887200" cy="5816977"/>
          </a:xfrm>
        </p:spPr>
        <p:txBody>
          <a:bodyPr/>
          <a:lstStyle/>
          <a:p>
            <a:r>
              <a:rPr lang="en-US" dirty="0"/>
              <a:t>Proctors are here to help you!</a:t>
            </a:r>
          </a:p>
          <a:p>
            <a:r>
              <a:rPr lang="en-US" dirty="0"/>
              <a:t>Raise your hand if you need any assistance</a:t>
            </a:r>
          </a:p>
          <a:p>
            <a:endParaRPr lang="en-US" sz="800" dirty="0"/>
          </a:p>
          <a:p>
            <a:r>
              <a:rPr lang="en-US" sz="2800" dirty="0"/>
              <a:t>Andrew Coates		DX</a:t>
            </a:r>
          </a:p>
          <a:p>
            <a:r>
              <a:rPr lang="en-US" sz="2800" dirty="0"/>
              <a:t>Dan Kershaw		Identity</a:t>
            </a:r>
          </a:p>
          <a:p>
            <a:r>
              <a:rPr lang="en-US" sz="2800" dirty="0"/>
              <a:t>Doug Perkes		DX</a:t>
            </a:r>
          </a:p>
          <a:p>
            <a:r>
              <a:rPr lang="en-US" sz="2800" dirty="0"/>
              <a:t>Gareth Jones		Microsoft Graph</a:t>
            </a:r>
          </a:p>
          <a:p>
            <a:r>
              <a:rPr lang="en-US" sz="2800" dirty="0"/>
              <a:t>Juan </a:t>
            </a:r>
            <a:r>
              <a:rPr lang="en-US" sz="2800" dirty="0" err="1"/>
              <a:t>Balmoir</a:t>
            </a:r>
            <a:r>
              <a:rPr lang="en-US" sz="2800" dirty="0"/>
              <a:t> Labra	Office</a:t>
            </a:r>
          </a:p>
          <a:p>
            <a:r>
              <a:rPr lang="en-US" sz="2800" dirty="0"/>
              <a:t>Simon Michael		DX</a:t>
            </a:r>
          </a:p>
          <a:p>
            <a:r>
              <a:rPr lang="en-US" sz="2800" dirty="0"/>
              <a:t>Stuart Kwan			Identity</a:t>
            </a:r>
          </a:p>
          <a:p>
            <a:r>
              <a:rPr lang="en-US" sz="2800" dirty="0"/>
              <a:t>Sudheer Maremanda	Office</a:t>
            </a:r>
          </a:p>
          <a:p>
            <a:r>
              <a:rPr lang="en-US" sz="2800" dirty="0"/>
              <a:t>Wey Mania			Outlook</a:t>
            </a:r>
          </a:p>
        </p:txBody>
      </p:sp>
    </p:spTree>
    <p:extLst>
      <p:ext uri="{BB962C8B-B14F-4D97-AF65-F5344CB8AC3E}">
        <p14:creationId xmlns:p14="http://schemas.microsoft.com/office/powerpoint/2010/main" val="5007710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3514" y="169564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p:txBody>
          <a:bodyPr/>
          <a:lstStyle/>
          <a:p>
            <a:r>
              <a:rPr lang="en-US" dirty="0"/>
              <a:t>Office 365 Lab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 </a:t>
            </a:r>
          </a:p>
        </p:txBody>
      </p:sp>
      <p:sp>
        <p:nvSpPr>
          <p:cNvPr id="6" name="Text Placeholder 6"/>
          <p:cNvSpPr txBox="1">
            <a:spLocks/>
          </p:cNvSpPr>
          <p:nvPr/>
        </p:nvSpPr>
        <p:spPr>
          <a:xfrm>
            <a:off x="379899" y="22114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p:txBody>
      </p:sp>
      <p:sp>
        <p:nvSpPr>
          <p:cNvPr id="8" name="Rectangle 7"/>
          <p:cNvSpPr/>
          <p:nvPr/>
        </p:nvSpPr>
        <p:spPr bwMode="auto">
          <a:xfrm>
            <a:off x="1902721" y="195565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Mobile Development and the Microsoft Graph</a:t>
            </a:r>
          </a:p>
        </p:txBody>
      </p:sp>
      <p:sp>
        <p:nvSpPr>
          <p:cNvPr id="9" name="Rectangle 8"/>
          <p:cNvSpPr/>
          <p:nvPr/>
        </p:nvSpPr>
        <p:spPr bwMode="auto">
          <a:xfrm>
            <a:off x="744798" y="1955651"/>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p>
        </p:txBody>
      </p:sp>
      <p:sp>
        <p:nvSpPr>
          <p:cNvPr id="11" name="Rectangle 10"/>
          <p:cNvSpPr/>
          <p:nvPr/>
        </p:nvSpPr>
        <p:spPr bwMode="auto">
          <a:xfrm>
            <a:off x="1903493" y="3192236"/>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 Development and the Microsoft Graph</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2" name="Rectangle 11"/>
          <p:cNvSpPr/>
          <p:nvPr/>
        </p:nvSpPr>
        <p:spPr bwMode="auto">
          <a:xfrm>
            <a:off x="745570" y="3188318"/>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p>
        </p:txBody>
      </p:sp>
      <p:sp>
        <p:nvSpPr>
          <p:cNvPr id="13" name="Rectangle 12"/>
          <p:cNvSpPr/>
          <p:nvPr/>
        </p:nvSpPr>
        <p:spPr bwMode="auto">
          <a:xfrm>
            <a:off x="1902721" y="4422760"/>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Building Office Add-ins with Web Development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4" name="Rectangle 13"/>
          <p:cNvSpPr/>
          <p:nvPr/>
        </p:nvSpPr>
        <p:spPr bwMode="auto">
          <a:xfrm>
            <a:off x="744798" y="4426680"/>
            <a:ext cx="1066800" cy="10668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
        <p:nvSpPr>
          <p:cNvPr id="15" name="Rectangle 14"/>
          <p:cNvSpPr/>
          <p:nvPr/>
        </p:nvSpPr>
        <p:spPr bwMode="auto">
          <a:xfrm>
            <a:off x="1902721" y="566504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Integrating Conversations with Skype and Office 365 Connectors</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6" name="Rectangle 15"/>
          <p:cNvSpPr/>
          <p:nvPr/>
        </p:nvSpPr>
        <p:spPr bwMode="auto">
          <a:xfrm>
            <a:off x="744798" y="5668962"/>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Tree>
    <p:extLst>
      <p:ext uri="{BB962C8B-B14F-4D97-AF65-F5344CB8AC3E}">
        <p14:creationId xmlns:p14="http://schemas.microsoft.com/office/powerpoint/2010/main" val="258205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15686227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12436475" cy="6987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Historical Challenges with Office Add-ins</a:t>
            </a:r>
          </a:p>
        </p:txBody>
      </p:sp>
      <p:sp>
        <p:nvSpPr>
          <p:cNvPr id="4" name="Text Placeholder 3"/>
          <p:cNvSpPr>
            <a:spLocks noGrp="1"/>
          </p:cNvSpPr>
          <p:nvPr>
            <p:ph type="body" sz="quarter" idx="10"/>
          </p:nvPr>
        </p:nvSpPr>
        <p:spPr/>
        <p:txBody>
          <a:bodyPr/>
          <a:lstStyle/>
          <a:p>
            <a:pPr marL="582873" indent="-582873"/>
            <a:r>
              <a:rPr lang="en-US" dirty="0">
                <a:solidFill>
                  <a:schemeClr val="tx1"/>
                </a:solidFill>
              </a:rPr>
              <a:t>Proprietary Development</a:t>
            </a:r>
          </a:p>
          <a:p>
            <a:pPr marL="582873" indent="-582873"/>
            <a:r>
              <a:rPr lang="en-US" dirty="0">
                <a:solidFill>
                  <a:schemeClr val="tx1"/>
                </a:solidFill>
              </a:rPr>
              <a:t>Discoverability</a:t>
            </a:r>
          </a:p>
          <a:p>
            <a:pPr marL="582873" indent="-582873"/>
            <a:r>
              <a:rPr lang="en-US" dirty="0">
                <a:solidFill>
                  <a:schemeClr val="tx1"/>
                </a:solidFill>
              </a:rPr>
              <a:t>Decentralize Distribution</a:t>
            </a:r>
          </a:p>
          <a:p>
            <a:pPr marL="582873" indent="-582873"/>
            <a:r>
              <a:rPr lang="en-US" dirty="0">
                <a:solidFill>
                  <a:schemeClr val="tx1"/>
                </a:solidFill>
              </a:rPr>
              <a:t>Updates/Upgrades</a:t>
            </a:r>
          </a:p>
          <a:p>
            <a:pPr marL="582873" indent="-582873"/>
            <a:r>
              <a:rPr lang="en-US" dirty="0">
                <a:solidFill>
                  <a:schemeClr val="tx1"/>
                </a:solidFill>
              </a:rPr>
              <a:t>Devices/Mobility</a:t>
            </a:r>
          </a:p>
          <a:p>
            <a:pPr marL="582873" indent="-582873"/>
            <a:r>
              <a:rPr lang="en-US" dirty="0">
                <a:solidFill>
                  <a:schemeClr val="tx1"/>
                </a:solidFill>
              </a:rPr>
              <a:t>Internet Ready</a:t>
            </a:r>
          </a:p>
        </p:txBody>
      </p:sp>
      <p:grpSp>
        <p:nvGrpSpPr>
          <p:cNvPr id="27" name="Group 26"/>
          <p:cNvGrpSpPr/>
          <p:nvPr/>
        </p:nvGrpSpPr>
        <p:grpSpPr>
          <a:xfrm flipH="1">
            <a:off x="8627848" y="4634253"/>
            <a:ext cx="2983035" cy="2374844"/>
            <a:chOff x="7124700" y="3240088"/>
            <a:chExt cx="4578350" cy="3644900"/>
          </a:xfrm>
        </p:grpSpPr>
        <p:sp>
          <p:nvSpPr>
            <p:cNvPr id="28" name="Rectangle 5"/>
            <p:cNvSpPr>
              <a:spLocks noChangeArrowheads="1"/>
            </p:cNvSpPr>
            <p:nvPr/>
          </p:nvSpPr>
          <p:spPr bwMode="auto">
            <a:xfrm>
              <a:off x="7450138" y="6661150"/>
              <a:ext cx="44450" cy="1444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 name="Rectangle 6"/>
            <p:cNvSpPr>
              <a:spLocks noChangeArrowheads="1"/>
            </p:cNvSpPr>
            <p:nvPr/>
          </p:nvSpPr>
          <p:spPr bwMode="auto">
            <a:xfrm>
              <a:off x="8221663" y="6661150"/>
              <a:ext cx="33338" cy="1444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 name="Freeform 7"/>
            <p:cNvSpPr>
              <a:spLocks/>
            </p:cNvSpPr>
            <p:nvPr/>
          </p:nvSpPr>
          <p:spPr bwMode="auto">
            <a:xfrm>
              <a:off x="7392988" y="6537325"/>
              <a:ext cx="458788" cy="179388"/>
            </a:xfrm>
            <a:custGeom>
              <a:avLst/>
              <a:gdLst>
                <a:gd name="T0" fmla="*/ 289 w 289"/>
                <a:gd name="T1" fmla="*/ 28 h 113"/>
                <a:gd name="T2" fmla="*/ 282 w 289"/>
                <a:gd name="T3" fmla="*/ 0 h 113"/>
                <a:gd name="T4" fmla="*/ 0 w 289"/>
                <a:gd name="T5" fmla="*/ 64 h 113"/>
                <a:gd name="T6" fmla="*/ 0 w 289"/>
                <a:gd name="T7" fmla="*/ 113 h 113"/>
                <a:gd name="T8" fmla="*/ 289 w 289"/>
                <a:gd name="T9" fmla="*/ 49 h 113"/>
                <a:gd name="T10" fmla="*/ 282 w 289"/>
                <a:gd name="T11" fmla="*/ 49 h 113"/>
                <a:gd name="T12" fmla="*/ 289 w 289"/>
                <a:gd name="T13" fmla="*/ 28 h 113"/>
              </a:gdLst>
              <a:ahLst/>
              <a:cxnLst>
                <a:cxn ang="0">
                  <a:pos x="T0" y="T1"/>
                </a:cxn>
                <a:cxn ang="0">
                  <a:pos x="T2" y="T3"/>
                </a:cxn>
                <a:cxn ang="0">
                  <a:pos x="T4" y="T5"/>
                </a:cxn>
                <a:cxn ang="0">
                  <a:pos x="T6" y="T7"/>
                </a:cxn>
                <a:cxn ang="0">
                  <a:pos x="T8" y="T9"/>
                </a:cxn>
                <a:cxn ang="0">
                  <a:pos x="T10" y="T11"/>
                </a:cxn>
                <a:cxn ang="0">
                  <a:pos x="T12" y="T13"/>
                </a:cxn>
              </a:cxnLst>
              <a:rect l="0" t="0" r="r" b="b"/>
              <a:pathLst>
                <a:path w="289" h="113">
                  <a:moveTo>
                    <a:pt x="289" y="28"/>
                  </a:moveTo>
                  <a:lnTo>
                    <a:pt x="282" y="0"/>
                  </a:lnTo>
                  <a:lnTo>
                    <a:pt x="0" y="64"/>
                  </a:lnTo>
                  <a:lnTo>
                    <a:pt x="0" y="113"/>
                  </a:lnTo>
                  <a:lnTo>
                    <a:pt x="289" y="49"/>
                  </a:lnTo>
                  <a:lnTo>
                    <a:pt x="282" y="49"/>
                  </a:lnTo>
                  <a:lnTo>
                    <a:pt x="289" y="28"/>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 name="Freeform 8"/>
            <p:cNvSpPr>
              <a:spLocks/>
            </p:cNvSpPr>
            <p:nvPr/>
          </p:nvSpPr>
          <p:spPr bwMode="auto">
            <a:xfrm>
              <a:off x="7851775" y="6537325"/>
              <a:ext cx="460375" cy="179388"/>
            </a:xfrm>
            <a:custGeom>
              <a:avLst/>
              <a:gdLst>
                <a:gd name="T0" fmla="*/ 8 w 290"/>
                <a:gd name="T1" fmla="*/ 0 h 113"/>
                <a:gd name="T2" fmla="*/ 0 w 290"/>
                <a:gd name="T3" fmla="*/ 28 h 113"/>
                <a:gd name="T4" fmla="*/ 8 w 290"/>
                <a:gd name="T5" fmla="*/ 49 h 113"/>
                <a:gd name="T6" fmla="*/ 0 w 290"/>
                <a:gd name="T7" fmla="*/ 49 h 113"/>
                <a:gd name="T8" fmla="*/ 290 w 290"/>
                <a:gd name="T9" fmla="*/ 113 h 113"/>
                <a:gd name="T10" fmla="*/ 290 w 290"/>
                <a:gd name="T11" fmla="*/ 64 h 113"/>
                <a:gd name="T12" fmla="*/ 8 w 29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290" h="113">
                  <a:moveTo>
                    <a:pt x="8" y="0"/>
                  </a:moveTo>
                  <a:lnTo>
                    <a:pt x="0" y="28"/>
                  </a:lnTo>
                  <a:lnTo>
                    <a:pt x="8" y="49"/>
                  </a:lnTo>
                  <a:lnTo>
                    <a:pt x="0" y="49"/>
                  </a:lnTo>
                  <a:lnTo>
                    <a:pt x="290" y="113"/>
                  </a:lnTo>
                  <a:lnTo>
                    <a:pt x="290" y="64"/>
                  </a:lnTo>
                  <a:lnTo>
                    <a:pt x="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 name="Freeform 9"/>
            <p:cNvSpPr>
              <a:spLocks/>
            </p:cNvSpPr>
            <p:nvPr/>
          </p:nvSpPr>
          <p:spPr bwMode="auto">
            <a:xfrm>
              <a:off x="7840663" y="6581775"/>
              <a:ext cx="23813" cy="33338"/>
            </a:xfrm>
            <a:custGeom>
              <a:avLst/>
              <a:gdLst>
                <a:gd name="T0" fmla="*/ 7 w 15"/>
                <a:gd name="T1" fmla="*/ 0 h 21"/>
                <a:gd name="T2" fmla="*/ 0 w 15"/>
                <a:gd name="T3" fmla="*/ 21 h 21"/>
                <a:gd name="T4" fmla="*/ 7 w 15"/>
                <a:gd name="T5" fmla="*/ 21 h 21"/>
                <a:gd name="T6" fmla="*/ 15 w 15"/>
                <a:gd name="T7" fmla="*/ 21 h 21"/>
                <a:gd name="T8" fmla="*/ 7 w 15"/>
                <a:gd name="T9" fmla="*/ 0 h 21"/>
              </a:gdLst>
              <a:ahLst/>
              <a:cxnLst>
                <a:cxn ang="0">
                  <a:pos x="T0" y="T1"/>
                </a:cxn>
                <a:cxn ang="0">
                  <a:pos x="T2" y="T3"/>
                </a:cxn>
                <a:cxn ang="0">
                  <a:pos x="T4" y="T5"/>
                </a:cxn>
                <a:cxn ang="0">
                  <a:pos x="T6" y="T7"/>
                </a:cxn>
                <a:cxn ang="0">
                  <a:pos x="T8" y="T9"/>
                </a:cxn>
              </a:cxnLst>
              <a:rect l="0" t="0" r="r" b="b"/>
              <a:pathLst>
                <a:path w="15" h="21">
                  <a:moveTo>
                    <a:pt x="7" y="0"/>
                  </a:moveTo>
                  <a:lnTo>
                    <a:pt x="0" y="21"/>
                  </a:lnTo>
                  <a:lnTo>
                    <a:pt x="7" y="21"/>
                  </a:lnTo>
                  <a:lnTo>
                    <a:pt x="15" y="21"/>
                  </a:lnTo>
                  <a:lnTo>
                    <a:pt x="7"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 name="Rectangle 10"/>
            <p:cNvSpPr>
              <a:spLocks noChangeArrowheads="1"/>
            </p:cNvSpPr>
            <p:nvPr/>
          </p:nvSpPr>
          <p:spPr bwMode="auto">
            <a:xfrm>
              <a:off x="7807325" y="6223000"/>
              <a:ext cx="90488" cy="4826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 name="Rectangle 11"/>
            <p:cNvSpPr>
              <a:spLocks noChangeArrowheads="1"/>
            </p:cNvSpPr>
            <p:nvPr/>
          </p:nvSpPr>
          <p:spPr bwMode="auto">
            <a:xfrm>
              <a:off x="7829550" y="6581775"/>
              <a:ext cx="46038" cy="22383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 name="Freeform 12"/>
            <p:cNvSpPr>
              <a:spLocks/>
            </p:cNvSpPr>
            <p:nvPr/>
          </p:nvSpPr>
          <p:spPr bwMode="auto">
            <a:xfrm>
              <a:off x="7640638" y="6134100"/>
              <a:ext cx="804863" cy="111125"/>
            </a:xfrm>
            <a:custGeom>
              <a:avLst/>
              <a:gdLst>
                <a:gd name="T0" fmla="*/ 507 w 507"/>
                <a:gd name="T1" fmla="*/ 0 h 70"/>
                <a:gd name="T2" fmla="*/ 0 w 507"/>
                <a:gd name="T3" fmla="*/ 0 h 70"/>
                <a:gd name="T4" fmla="*/ 0 w 507"/>
                <a:gd name="T5" fmla="*/ 70 h 70"/>
                <a:gd name="T6" fmla="*/ 437 w 507"/>
                <a:gd name="T7" fmla="*/ 70 h 70"/>
                <a:gd name="T8" fmla="*/ 507 w 507"/>
                <a:gd name="T9" fmla="*/ 0 h 70"/>
              </a:gdLst>
              <a:ahLst/>
              <a:cxnLst>
                <a:cxn ang="0">
                  <a:pos x="T0" y="T1"/>
                </a:cxn>
                <a:cxn ang="0">
                  <a:pos x="T2" y="T3"/>
                </a:cxn>
                <a:cxn ang="0">
                  <a:pos x="T4" y="T5"/>
                </a:cxn>
                <a:cxn ang="0">
                  <a:pos x="T6" y="T7"/>
                </a:cxn>
                <a:cxn ang="0">
                  <a:pos x="T8" y="T9"/>
                </a:cxn>
              </a:cxnLst>
              <a:rect l="0" t="0" r="r" b="b"/>
              <a:pathLst>
                <a:path w="507" h="70">
                  <a:moveTo>
                    <a:pt x="507" y="0"/>
                  </a:moveTo>
                  <a:lnTo>
                    <a:pt x="0" y="0"/>
                  </a:lnTo>
                  <a:lnTo>
                    <a:pt x="0" y="70"/>
                  </a:lnTo>
                  <a:lnTo>
                    <a:pt x="437" y="70"/>
                  </a:lnTo>
                  <a:lnTo>
                    <a:pt x="507"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 name="Freeform 13"/>
            <p:cNvSpPr>
              <a:spLocks/>
            </p:cNvSpPr>
            <p:nvPr/>
          </p:nvSpPr>
          <p:spPr bwMode="auto">
            <a:xfrm>
              <a:off x="7292975" y="6134100"/>
              <a:ext cx="806450" cy="111125"/>
            </a:xfrm>
            <a:custGeom>
              <a:avLst/>
              <a:gdLst>
                <a:gd name="T0" fmla="*/ 508 w 508"/>
                <a:gd name="T1" fmla="*/ 0 h 70"/>
                <a:gd name="T2" fmla="*/ 0 w 508"/>
                <a:gd name="T3" fmla="*/ 0 h 70"/>
                <a:gd name="T4" fmla="*/ 0 w 508"/>
                <a:gd name="T5" fmla="*/ 70 h 70"/>
                <a:gd name="T6" fmla="*/ 437 w 508"/>
                <a:gd name="T7" fmla="*/ 70 h 70"/>
                <a:gd name="T8" fmla="*/ 508 w 508"/>
                <a:gd name="T9" fmla="*/ 0 h 70"/>
              </a:gdLst>
              <a:ahLst/>
              <a:cxnLst>
                <a:cxn ang="0">
                  <a:pos x="T0" y="T1"/>
                </a:cxn>
                <a:cxn ang="0">
                  <a:pos x="T2" y="T3"/>
                </a:cxn>
                <a:cxn ang="0">
                  <a:pos x="T4" y="T5"/>
                </a:cxn>
                <a:cxn ang="0">
                  <a:pos x="T6" y="T7"/>
                </a:cxn>
                <a:cxn ang="0">
                  <a:pos x="T8" y="T9"/>
                </a:cxn>
              </a:cxnLst>
              <a:rect l="0" t="0" r="r" b="b"/>
              <a:pathLst>
                <a:path w="508" h="70">
                  <a:moveTo>
                    <a:pt x="508" y="0"/>
                  </a:moveTo>
                  <a:lnTo>
                    <a:pt x="0" y="0"/>
                  </a:lnTo>
                  <a:lnTo>
                    <a:pt x="0" y="70"/>
                  </a:lnTo>
                  <a:lnTo>
                    <a:pt x="437" y="70"/>
                  </a:lnTo>
                  <a:lnTo>
                    <a:pt x="50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 name="Oval 14"/>
            <p:cNvSpPr>
              <a:spLocks noChangeArrowheads="1"/>
            </p:cNvSpPr>
            <p:nvPr/>
          </p:nvSpPr>
          <p:spPr bwMode="auto">
            <a:xfrm>
              <a:off x="7785100"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8" name="Oval 15"/>
            <p:cNvSpPr>
              <a:spLocks noChangeArrowheads="1"/>
            </p:cNvSpPr>
            <p:nvPr/>
          </p:nvSpPr>
          <p:spPr bwMode="auto">
            <a:xfrm>
              <a:off x="8166100"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9" name="Oval 16"/>
            <p:cNvSpPr>
              <a:spLocks noChangeArrowheads="1"/>
            </p:cNvSpPr>
            <p:nvPr/>
          </p:nvSpPr>
          <p:spPr bwMode="auto">
            <a:xfrm>
              <a:off x="7392988"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0" name="Freeform 17"/>
            <p:cNvSpPr>
              <a:spLocks/>
            </p:cNvSpPr>
            <p:nvPr/>
          </p:nvSpPr>
          <p:spPr bwMode="auto">
            <a:xfrm>
              <a:off x="7605713" y="5516563"/>
              <a:ext cx="828675" cy="493713"/>
            </a:xfrm>
            <a:custGeom>
              <a:avLst/>
              <a:gdLst>
                <a:gd name="T0" fmla="*/ 51 w 74"/>
                <a:gd name="T1" fmla="*/ 0 h 44"/>
                <a:gd name="T2" fmla="*/ 0 w 74"/>
                <a:gd name="T3" fmla="*/ 0 h 44"/>
                <a:gd name="T4" fmla="*/ 0 w 74"/>
                <a:gd name="T5" fmla="*/ 6 h 44"/>
                <a:gd name="T6" fmla="*/ 51 w 74"/>
                <a:gd name="T7" fmla="*/ 6 h 44"/>
                <a:gd name="T8" fmla="*/ 69 w 74"/>
                <a:gd name="T9" fmla="*/ 24 h 44"/>
                <a:gd name="T10" fmla="*/ 69 w 74"/>
                <a:gd name="T11" fmla="*/ 44 h 44"/>
                <a:gd name="T12" fmla="*/ 74 w 74"/>
                <a:gd name="T13" fmla="*/ 44 h 44"/>
                <a:gd name="T14" fmla="*/ 74 w 74"/>
                <a:gd name="T15" fmla="*/ 24 h 44"/>
                <a:gd name="T16" fmla="*/ 51 w 7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4">
                  <a:moveTo>
                    <a:pt x="51" y="0"/>
                  </a:moveTo>
                  <a:cubicBezTo>
                    <a:pt x="0" y="0"/>
                    <a:pt x="0" y="0"/>
                    <a:pt x="0" y="0"/>
                  </a:cubicBezTo>
                  <a:cubicBezTo>
                    <a:pt x="0" y="6"/>
                    <a:pt x="0" y="6"/>
                    <a:pt x="0" y="6"/>
                  </a:cubicBezTo>
                  <a:cubicBezTo>
                    <a:pt x="51" y="6"/>
                    <a:pt x="51" y="6"/>
                    <a:pt x="51" y="6"/>
                  </a:cubicBezTo>
                  <a:cubicBezTo>
                    <a:pt x="61" y="6"/>
                    <a:pt x="69" y="14"/>
                    <a:pt x="69" y="24"/>
                  </a:cubicBezTo>
                  <a:cubicBezTo>
                    <a:pt x="69" y="44"/>
                    <a:pt x="69" y="44"/>
                    <a:pt x="69" y="44"/>
                  </a:cubicBezTo>
                  <a:cubicBezTo>
                    <a:pt x="74" y="44"/>
                    <a:pt x="74" y="44"/>
                    <a:pt x="74" y="44"/>
                  </a:cubicBezTo>
                  <a:cubicBezTo>
                    <a:pt x="74" y="24"/>
                    <a:pt x="74" y="24"/>
                    <a:pt x="74" y="24"/>
                  </a:cubicBezTo>
                  <a:cubicBezTo>
                    <a:pt x="74" y="11"/>
                    <a:pt x="64" y="0"/>
                    <a:pt x="51"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1" name="Freeform 18"/>
            <p:cNvSpPr>
              <a:spLocks/>
            </p:cNvSpPr>
            <p:nvPr/>
          </p:nvSpPr>
          <p:spPr bwMode="auto">
            <a:xfrm>
              <a:off x="7124700" y="4675188"/>
              <a:ext cx="750888" cy="1514475"/>
            </a:xfrm>
            <a:custGeom>
              <a:avLst/>
              <a:gdLst>
                <a:gd name="T0" fmla="*/ 0 w 473"/>
                <a:gd name="T1" fmla="*/ 0 h 954"/>
                <a:gd name="T2" fmla="*/ 71 w 473"/>
                <a:gd name="T3" fmla="*/ 954 h 954"/>
                <a:gd name="T4" fmla="*/ 473 w 473"/>
                <a:gd name="T5" fmla="*/ 954 h 954"/>
                <a:gd name="T6" fmla="*/ 402 w 473"/>
                <a:gd name="T7" fmla="*/ 0 h 954"/>
                <a:gd name="T8" fmla="*/ 0 w 473"/>
                <a:gd name="T9" fmla="*/ 0 h 954"/>
              </a:gdLst>
              <a:ahLst/>
              <a:cxnLst>
                <a:cxn ang="0">
                  <a:pos x="T0" y="T1"/>
                </a:cxn>
                <a:cxn ang="0">
                  <a:pos x="T2" y="T3"/>
                </a:cxn>
                <a:cxn ang="0">
                  <a:pos x="T4" y="T5"/>
                </a:cxn>
                <a:cxn ang="0">
                  <a:pos x="T6" y="T7"/>
                </a:cxn>
                <a:cxn ang="0">
                  <a:pos x="T8" y="T9"/>
                </a:cxn>
              </a:cxnLst>
              <a:rect l="0" t="0" r="r" b="b"/>
              <a:pathLst>
                <a:path w="473" h="954">
                  <a:moveTo>
                    <a:pt x="0" y="0"/>
                  </a:moveTo>
                  <a:lnTo>
                    <a:pt x="71" y="954"/>
                  </a:lnTo>
                  <a:lnTo>
                    <a:pt x="473" y="954"/>
                  </a:lnTo>
                  <a:lnTo>
                    <a:pt x="402" y="0"/>
                  </a:lnTo>
                  <a:lnTo>
                    <a:pt x="0"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2" name="Oval 19"/>
            <p:cNvSpPr>
              <a:spLocks noChangeArrowheads="1"/>
            </p:cNvSpPr>
            <p:nvPr/>
          </p:nvSpPr>
          <p:spPr bwMode="auto">
            <a:xfrm>
              <a:off x="8445500" y="5954713"/>
              <a:ext cx="234950" cy="23495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 name="Rectangle 20"/>
            <p:cNvSpPr>
              <a:spLocks noChangeArrowheads="1"/>
            </p:cNvSpPr>
            <p:nvPr/>
          </p:nvSpPr>
          <p:spPr bwMode="auto">
            <a:xfrm>
              <a:off x="8099425" y="5954713"/>
              <a:ext cx="458788" cy="23495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 name="Rectangle 21"/>
            <p:cNvSpPr>
              <a:spLocks noChangeArrowheads="1"/>
            </p:cNvSpPr>
            <p:nvPr/>
          </p:nvSpPr>
          <p:spPr bwMode="auto">
            <a:xfrm>
              <a:off x="7169150" y="5954713"/>
              <a:ext cx="930275" cy="23495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5" name="Oval 22"/>
            <p:cNvSpPr>
              <a:spLocks noChangeArrowheads="1"/>
            </p:cNvSpPr>
            <p:nvPr/>
          </p:nvSpPr>
          <p:spPr bwMode="auto">
            <a:xfrm>
              <a:off x="7986713" y="5954713"/>
              <a:ext cx="223838" cy="2349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 name="Oval 23"/>
            <p:cNvSpPr>
              <a:spLocks noChangeArrowheads="1"/>
            </p:cNvSpPr>
            <p:nvPr/>
          </p:nvSpPr>
          <p:spPr bwMode="auto">
            <a:xfrm>
              <a:off x="7818438" y="5033963"/>
              <a:ext cx="68263"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 name="Oval 24"/>
            <p:cNvSpPr>
              <a:spLocks noChangeArrowheads="1"/>
            </p:cNvSpPr>
            <p:nvPr/>
          </p:nvSpPr>
          <p:spPr bwMode="auto">
            <a:xfrm>
              <a:off x="8199438" y="5033963"/>
              <a:ext cx="77788"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8" name="Oval 25"/>
            <p:cNvSpPr>
              <a:spLocks noChangeArrowheads="1"/>
            </p:cNvSpPr>
            <p:nvPr/>
          </p:nvSpPr>
          <p:spPr bwMode="auto">
            <a:xfrm>
              <a:off x="7427913" y="5033963"/>
              <a:ext cx="77788"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 name="Freeform 26"/>
            <p:cNvSpPr>
              <a:spLocks/>
            </p:cNvSpPr>
            <p:nvPr/>
          </p:nvSpPr>
          <p:spPr bwMode="auto">
            <a:xfrm>
              <a:off x="9028113" y="6446838"/>
              <a:ext cx="157163" cy="101600"/>
            </a:xfrm>
            <a:custGeom>
              <a:avLst/>
              <a:gdLst>
                <a:gd name="T0" fmla="*/ 99 w 99"/>
                <a:gd name="T1" fmla="*/ 50 h 64"/>
                <a:gd name="T2" fmla="*/ 7 w 99"/>
                <a:gd name="T3" fmla="*/ 64 h 64"/>
                <a:gd name="T4" fmla="*/ 0 w 99"/>
                <a:gd name="T5" fmla="*/ 15 h 64"/>
                <a:gd name="T6" fmla="*/ 92 w 99"/>
                <a:gd name="T7" fmla="*/ 0 h 64"/>
                <a:gd name="T8" fmla="*/ 99 w 99"/>
                <a:gd name="T9" fmla="*/ 50 h 64"/>
              </a:gdLst>
              <a:ahLst/>
              <a:cxnLst>
                <a:cxn ang="0">
                  <a:pos x="T0" y="T1"/>
                </a:cxn>
                <a:cxn ang="0">
                  <a:pos x="T2" y="T3"/>
                </a:cxn>
                <a:cxn ang="0">
                  <a:pos x="T4" y="T5"/>
                </a:cxn>
                <a:cxn ang="0">
                  <a:pos x="T6" y="T7"/>
                </a:cxn>
                <a:cxn ang="0">
                  <a:pos x="T8" y="T9"/>
                </a:cxn>
              </a:cxnLst>
              <a:rect l="0" t="0" r="r" b="b"/>
              <a:pathLst>
                <a:path w="99" h="64">
                  <a:moveTo>
                    <a:pt x="99" y="50"/>
                  </a:moveTo>
                  <a:lnTo>
                    <a:pt x="7" y="64"/>
                  </a:lnTo>
                  <a:lnTo>
                    <a:pt x="0" y="15"/>
                  </a:lnTo>
                  <a:lnTo>
                    <a:pt x="92" y="0"/>
                  </a:lnTo>
                  <a:lnTo>
                    <a:pt x="99" y="50"/>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 name="Freeform 27"/>
            <p:cNvSpPr>
              <a:spLocks/>
            </p:cNvSpPr>
            <p:nvPr/>
          </p:nvSpPr>
          <p:spPr bwMode="auto">
            <a:xfrm>
              <a:off x="9039225" y="6604000"/>
              <a:ext cx="492125" cy="146050"/>
            </a:xfrm>
            <a:custGeom>
              <a:avLst/>
              <a:gdLst>
                <a:gd name="T0" fmla="*/ 1 w 44"/>
                <a:gd name="T1" fmla="*/ 9 h 13"/>
                <a:gd name="T2" fmla="*/ 3 w 44"/>
                <a:gd name="T3" fmla="*/ 12 h 13"/>
                <a:gd name="T4" fmla="*/ 36 w 44"/>
                <a:gd name="T5" fmla="*/ 7 h 13"/>
                <a:gd name="T6" fmla="*/ 42 w 44"/>
                <a:gd name="T7" fmla="*/ 5 h 13"/>
                <a:gd name="T8" fmla="*/ 43 w 44"/>
                <a:gd name="T9" fmla="*/ 1 h 13"/>
                <a:gd name="T10" fmla="*/ 1 w 44"/>
                <a:gd name="T11" fmla="*/ 9 h 13"/>
              </a:gdLst>
              <a:ahLst/>
              <a:cxnLst>
                <a:cxn ang="0">
                  <a:pos x="T0" y="T1"/>
                </a:cxn>
                <a:cxn ang="0">
                  <a:pos x="T2" y="T3"/>
                </a:cxn>
                <a:cxn ang="0">
                  <a:pos x="T4" y="T5"/>
                </a:cxn>
                <a:cxn ang="0">
                  <a:pos x="T6" y="T7"/>
                </a:cxn>
                <a:cxn ang="0">
                  <a:pos x="T8" y="T9"/>
                </a:cxn>
                <a:cxn ang="0">
                  <a:pos x="T10" y="T11"/>
                </a:cxn>
              </a:cxnLst>
              <a:rect l="0" t="0" r="r" b="b"/>
              <a:pathLst>
                <a:path w="44" h="13">
                  <a:moveTo>
                    <a:pt x="1" y="9"/>
                  </a:moveTo>
                  <a:cubicBezTo>
                    <a:pt x="1" y="9"/>
                    <a:pt x="0" y="13"/>
                    <a:pt x="3" y="12"/>
                  </a:cubicBezTo>
                  <a:cubicBezTo>
                    <a:pt x="7" y="12"/>
                    <a:pt x="36" y="7"/>
                    <a:pt x="36" y="7"/>
                  </a:cubicBezTo>
                  <a:cubicBezTo>
                    <a:pt x="36" y="7"/>
                    <a:pt x="40" y="6"/>
                    <a:pt x="42" y="5"/>
                  </a:cubicBezTo>
                  <a:cubicBezTo>
                    <a:pt x="44" y="4"/>
                    <a:pt x="43" y="2"/>
                    <a:pt x="43" y="1"/>
                  </a:cubicBezTo>
                  <a:cubicBezTo>
                    <a:pt x="42" y="0"/>
                    <a:pt x="1" y="9"/>
                    <a:pt x="1" y="9"/>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 name="Freeform 28"/>
            <p:cNvSpPr>
              <a:spLocks/>
            </p:cNvSpPr>
            <p:nvPr/>
          </p:nvSpPr>
          <p:spPr bwMode="auto">
            <a:xfrm>
              <a:off x="9017000" y="6492875"/>
              <a:ext cx="503238" cy="212725"/>
            </a:xfrm>
            <a:custGeom>
              <a:avLst/>
              <a:gdLst>
                <a:gd name="T0" fmla="*/ 2 w 45"/>
                <a:gd name="T1" fmla="*/ 3 h 19"/>
                <a:gd name="T2" fmla="*/ 3 w 45"/>
                <a:gd name="T3" fmla="*/ 19 h 19"/>
                <a:gd name="T4" fmla="*/ 35 w 45"/>
                <a:gd name="T5" fmla="*/ 14 h 19"/>
                <a:gd name="T6" fmla="*/ 45 w 45"/>
                <a:gd name="T7" fmla="*/ 11 h 19"/>
                <a:gd name="T8" fmla="*/ 37 w 45"/>
                <a:gd name="T9" fmla="*/ 8 h 19"/>
                <a:gd name="T10" fmla="*/ 15 w 45"/>
                <a:gd name="T11" fmla="*/ 0 h 19"/>
                <a:gd name="T12" fmla="*/ 2 w 4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45" h="19">
                  <a:moveTo>
                    <a:pt x="2" y="3"/>
                  </a:moveTo>
                  <a:cubicBezTo>
                    <a:pt x="2" y="3"/>
                    <a:pt x="0" y="11"/>
                    <a:pt x="3" y="19"/>
                  </a:cubicBezTo>
                  <a:cubicBezTo>
                    <a:pt x="35" y="14"/>
                    <a:pt x="35" y="14"/>
                    <a:pt x="35" y="14"/>
                  </a:cubicBezTo>
                  <a:cubicBezTo>
                    <a:pt x="35" y="14"/>
                    <a:pt x="41" y="13"/>
                    <a:pt x="45" y="11"/>
                  </a:cubicBezTo>
                  <a:cubicBezTo>
                    <a:pt x="45" y="11"/>
                    <a:pt x="44" y="6"/>
                    <a:pt x="37" y="8"/>
                  </a:cubicBezTo>
                  <a:cubicBezTo>
                    <a:pt x="37" y="8"/>
                    <a:pt x="31" y="12"/>
                    <a:pt x="15" y="0"/>
                  </a:cubicBezTo>
                  <a:cubicBezTo>
                    <a:pt x="15" y="0"/>
                    <a:pt x="14" y="3"/>
                    <a:pt x="2" y="3"/>
                  </a:cubicBezTo>
                  <a:close/>
                </a:path>
              </a:pathLst>
            </a:custGeom>
            <a:solidFill>
              <a:srgbClr val="2B3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 name="Freeform 29"/>
            <p:cNvSpPr>
              <a:spLocks/>
            </p:cNvSpPr>
            <p:nvPr/>
          </p:nvSpPr>
          <p:spPr bwMode="auto">
            <a:xfrm>
              <a:off x="9150350" y="6481763"/>
              <a:ext cx="325438" cy="157163"/>
            </a:xfrm>
            <a:custGeom>
              <a:avLst/>
              <a:gdLst>
                <a:gd name="T0" fmla="*/ 0 w 29"/>
                <a:gd name="T1" fmla="*/ 3 h 14"/>
                <a:gd name="T2" fmla="*/ 23 w 29"/>
                <a:gd name="T3" fmla="*/ 13 h 14"/>
                <a:gd name="T4" fmla="*/ 28 w 29"/>
                <a:gd name="T5" fmla="*/ 9 h 14"/>
                <a:gd name="T6" fmla="*/ 27 w 29"/>
                <a:gd name="T7" fmla="*/ 9 h 14"/>
                <a:gd name="T8" fmla="*/ 27 w 29"/>
                <a:gd name="T9" fmla="*/ 9 h 14"/>
                <a:gd name="T10" fmla="*/ 26 w 29"/>
                <a:gd name="T11" fmla="*/ 9 h 14"/>
                <a:gd name="T12" fmla="*/ 25 w 29"/>
                <a:gd name="T13" fmla="*/ 9 h 14"/>
                <a:gd name="T14" fmla="*/ 3 w 29"/>
                <a:gd name="T15" fmla="*/ 0 h 14"/>
                <a:gd name="T16" fmla="*/ 0 w 29"/>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0" y="3"/>
                  </a:moveTo>
                  <a:cubicBezTo>
                    <a:pt x="4" y="6"/>
                    <a:pt x="15" y="12"/>
                    <a:pt x="23" y="13"/>
                  </a:cubicBezTo>
                  <a:cubicBezTo>
                    <a:pt x="29" y="14"/>
                    <a:pt x="29" y="10"/>
                    <a:pt x="28" y="9"/>
                  </a:cubicBezTo>
                  <a:cubicBezTo>
                    <a:pt x="28" y="9"/>
                    <a:pt x="28" y="9"/>
                    <a:pt x="27" y="9"/>
                  </a:cubicBezTo>
                  <a:cubicBezTo>
                    <a:pt x="27" y="9"/>
                    <a:pt x="27" y="9"/>
                    <a:pt x="27" y="9"/>
                  </a:cubicBezTo>
                  <a:cubicBezTo>
                    <a:pt x="27" y="9"/>
                    <a:pt x="26" y="9"/>
                    <a:pt x="26" y="9"/>
                  </a:cubicBezTo>
                  <a:cubicBezTo>
                    <a:pt x="26" y="9"/>
                    <a:pt x="26" y="9"/>
                    <a:pt x="25" y="9"/>
                  </a:cubicBezTo>
                  <a:cubicBezTo>
                    <a:pt x="25" y="9"/>
                    <a:pt x="19" y="10"/>
                    <a:pt x="3" y="0"/>
                  </a:cubicBezTo>
                  <a:cubicBezTo>
                    <a:pt x="3" y="0"/>
                    <a:pt x="3" y="2"/>
                    <a:pt x="0" y="3"/>
                  </a:cubicBezTo>
                  <a:close/>
                </a:path>
              </a:pathLst>
            </a:custGeom>
            <a:solidFill>
              <a:srgbClr val="202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 name="Freeform 30"/>
            <p:cNvSpPr>
              <a:spLocks/>
            </p:cNvSpPr>
            <p:nvPr/>
          </p:nvSpPr>
          <p:spPr bwMode="auto">
            <a:xfrm>
              <a:off x="9409113" y="6559550"/>
              <a:ext cx="111125" cy="90488"/>
            </a:xfrm>
            <a:custGeom>
              <a:avLst/>
              <a:gdLst>
                <a:gd name="T0" fmla="*/ 2 w 10"/>
                <a:gd name="T1" fmla="*/ 2 h 8"/>
                <a:gd name="T2" fmla="*/ 0 w 10"/>
                <a:gd name="T3" fmla="*/ 8 h 8"/>
                <a:gd name="T4" fmla="*/ 10 w 10"/>
                <a:gd name="T5" fmla="*/ 5 h 8"/>
                <a:gd name="T6" fmla="*/ 2 w 10"/>
                <a:gd name="T7" fmla="*/ 2 h 8"/>
              </a:gdLst>
              <a:ahLst/>
              <a:cxnLst>
                <a:cxn ang="0">
                  <a:pos x="T0" y="T1"/>
                </a:cxn>
                <a:cxn ang="0">
                  <a:pos x="T2" y="T3"/>
                </a:cxn>
                <a:cxn ang="0">
                  <a:pos x="T4" y="T5"/>
                </a:cxn>
                <a:cxn ang="0">
                  <a:pos x="T6" y="T7"/>
                </a:cxn>
              </a:cxnLst>
              <a:rect l="0" t="0" r="r" b="b"/>
              <a:pathLst>
                <a:path w="10" h="8">
                  <a:moveTo>
                    <a:pt x="2" y="2"/>
                  </a:moveTo>
                  <a:cubicBezTo>
                    <a:pt x="2" y="2"/>
                    <a:pt x="0" y="4"/>
                    <a:pt x="0" y="8"/>
                  </a:cubicBezTo>
                  <a:cubicBezTo>
                    <a:pt x="1" y="8"/>
                    <a:pt x="6" y="7"/>
                    <a:pt x="10" y="5"/>
                  </a:cubicBezTo>
                  <a:cubicBezTo>
                    <a:pt x="10" y="5"/>
                    <a:pt x="9" y="0"/>
                    <a:pt x="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 name="Freeform 31"/>
            <p:cNvSpPr>
              <a:spLocks/>
            </p:cNvSpPr>
            <p:nvPr/>
          </p:nvSpPr>
          <p:spPr bwMode="auto">
            <a:xfrm>
              <a:off x="9050338" y="6661150"/>
              <a:ext cx="369888" cy="66675"/>
            </a:xfrm>
            <a:custGeom>
              <a:avLst/>
              <a:gdLst>
                <a:gd name="T0" fmla="*/ 32 w 33"/>
                <a:gd name="T1" fmla="*/ 0 h 6"/>
                <a:gd name="T2" fmla="*/ 0 w 33"/>
                <a:gd name="T3" fmla="*/ 6 h 6"/>
                <a:gd name="T4" fmla="*/ 0 w 33"/>
                <a:gd name="T5" fmla="*/ 6 h 6"/>
                <a:gd name="T6" fmla="*/ 32 w 33"/>
                <a:gd name="T7" fmla="*/ 1 h 6"/>
                <a:gd name="T8" fmla="*/ 33 w 33"/>
                <a:gd name="T9" fmla="*/ 1 h 6"/>
                <a:gd name="T10" fmla="*/ 32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2" y="0"/>
                  </a:moveTo>
                  <a:cubicBezTo>
                    <a:pt x="0" y="6"/>
                    <a:pt x="0" y="6"/>
                    <a:pt x="0" y="6"/>
                  </a:cubicBezTo>
                  <a:cubicBezTo>
                    <a:pt x="0" y="6"/>
                    <a:pt x="0" y="6"/>
                    <a:pt x="0" y="6"/>
                  </a:cubicBezTo>
                  <a:cubicBezTo>
                    <a:pt x="32" y="1"/>
                    <a:pt x="32" y="1"/>
                    <a:pt x="32" y="1"/>
                  </a:cubicBezTo>
                  <a:cubicBezTo>
                    <a:pt x="32" y="1"/>
                    <a:pt x="33" y="1"/>
                    <a:pt x="33" y="1"/>
                  </a:cubicBezTo>
                  <a:cubicBezTo>
                    <a:pt x="33" y="1"/>
                    <a:pt x="32" y="0"/>
                    <a:pt x="32"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 name="Freeform 32"/>
            <p:cNvSpPr>
              <a:spLocks/>
            </p:cNvSpPr>
            <p:nvPr/>
          </p:nvSpPr>
          <p:spPr bwMode="auto">
            <a:xfrm>
              <a:off x="9196388" y="6503988"/>
              <a:ext cx="33338" cy="33338"/>
            </a:xfrm>
            <a:custGeom>
              <a:avLst/>
              <a:gdLst>
                <a:gd name="T0" fmla="*/ 2 w 3"/>
                <a:gd name="T1" fmla="*/ 0 h 3"/>
                <a:gd name="T2" fmla="*/ 3 w 3"/>
                <a:gd name="T3" fmla="*/ 1 h 3"/>
                <a:gd name="T4" fmla="*/ 1 w 3"/>
                <a:gd name="T5" fmla="*/ 3 h 3"/>
                <a:gd name="T6" fmla="*/ 1 w 3"/>
                <a:gd name="T7" fmla="*/ 3 h 3"/>
                <a:gd name="T8" fmla="*/ 1 w 3"/>
                <a:gd name="T9" fmla="*/ 3 h 3"/>
                <a:gd name="T10" fmla="*/ 1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3" y="0"/>
                    <a:pt x="3" y="0"/>
                    <a:pt x="3" y="1"/>
                  </a:cubicBezTo>
                  <a:cubicBezTo>
                    <a:pt x="1" y="3"/>
                    <a:pt x="1" y="3"/>
                    <a:pt x="1" y="3"/>
                  </a:cubicBezTo>
                  <a:cubicBezTo>
                    <a:pt x="1" y="3"/>
                    <a:pt x="1" y="3"/>
                    <a:pt x="1" y="3"/>
                  </a:cubicBezTo>
                  <a:cubicBezTo>
                    <a:pt x="1" y="3"/>
                    <a:pt x="1" y="3"/>
                    <a:pt x="1" y="3"/>
                  </a:cubicBezTo>
                  <a:cubicBezTo>
                    <a:pt x="0" y="3"/>
                    <a:pt x="0" y="2"/>
                    <a:pt x="1"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 name="Freeform 33"/>
            <p:cNvSpPr>
              <a:spLocks/>
            </p:cNvSpPr>
            <p:nvPr/>
          </p:nvSpPr>
          <p:spPr bwMode="auto">
            <a:xfrm>
              <a:off x="9229725" y="6515100"/>
              <a:ext cx="22225" cy="33338"/>
            </a:xfrm>
            <a:custGeom>
              <a:avLst/>
              <a:gdLst>
                <a:gd name="T0" fmla="*/ 2 w 2"/>
                <a:gd name="T1" fmla="*/ 0 h 3"/>
                <a:gd name="T2" fmla="*/ 2 w 2"/>
                <a:gd name="T3" fmla="*/ 1 h 3"/>
                <a:gd name="T4" fmla="*/ 0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0" y="3"/>
                    <a:pt x="0" y="3"/>
                    <a:pt x="0" y="3"/>
                  </a:cubicBezTo>
                  <a:cubicBezTo>
                    <a:pt x="0" y="3"/>
                    <a:pt x="0" y="3"/>
                    <a:pt x="0" y="3"/>
                  </a:cubicBezTo>
                  <a:cubicBezTo>
                    <a:pt x="0" y="3"/>
                    <a:pt x="0" y="3"/>
                    <a:pt x="0" y="3"/>
                  </a:cubicBezTo>
                  <a:cubicBezTo>
                    <a:pt x="0" y="3"/>
                    <a:pt x="0" y="3"/>
                    <a:pt x="0" y="2"/>
                  </a:cubicBezTo>
                  <a:cubicBezTo>
                    <a:pt x="1" y="0"/>
                    <a:pt x="1" y="0"/>
                    <a:pt x="1" y="0"/>
                  </a:cubicBezTo>
                  <a:cubicBezTo>
                    <a:pt x="1" y="0"/>
                    <a:pt x="1"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7" name="Freeform 34"/>
            <p:cNvSpPr>
              <a:spLocks/>
            </p:cNvSpPr>
            <p:nvPr/>
          </p:nvSpPr>
          <p:spPr bwMode="auto">
            <a:xfrm>
              <a:off x="9251950" y="6526213"/>
              <a:ext cx="22225" cy="44450"/>
            </a:xfrm>
            <a:custGeom>
              <a:avLst/>
              <a:gdLst>
                <a:gd name="T0" fmla="*/ 2 w 2"/>
                <a:gd name="T1" fmla="*/ 0 h 4"/>
                <a:gd name="T2" fmla="*/ 2 w 2"/>
                <a:gd name="T3" fmla="*/ 1 h 4"/>
                <a:gd name="T4" fmla="*/ 1 w 2"/>
                <a:gd name="T5" fmla="*/ 3 h 4"/>
                <a:gd name="T6" fmla="*/ 0 w 2"/>
                <a:gd name="T7" fmla="*/ 3 h 4"/>
                <a:gd name="T8" fmla="*/ 0 w 2"/>
                <a:gd name="T9" fmla="*/ 3 h 4"/>
                <a:gd name="T10" fmla="*/ 0 w 2"/>
                <a:gd name="T11" fmla="*/ 3 h 4"/>
                <a:gd name="T12" fmla="*/ 1 w 2"/>
                <a:gd name="T13" fmla="*/ 1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cubicBezTo>
                    <a:pt x="2" y="0"/>
                    <a:pt x="2" y="1"/>
                    <a:pt x="2" y="1"/>
                  </a:cubicBezTo>
                  <a:cubicBezTo>
                    <a:pt x="1" y="3"/>
                    <a:pt x="1" y="3"/>
                    <a:pt x="1" y="3"/>
                  </a:cubicBezTo>
                  <a:cubicBezTo>
                    <a:pt x="1" y="3"/>
                    <a:pt x="0" y="4"/>
                    <a:pt x="0" y="3"/>
                  </a:cubicBezTo>
                  <a:cubicBezTo>
                    <a:pt x="0" y="3"/>
                    <a:pt x="0" y="3"/>
                    <a:pt x="0" y="3"/>
                  </a:cubicBezTo>
                  <a:cubicBezTo>
                    <a:pt x="0" y="3"/>
                    <a:pt x="0" y="3"/>
                    <a:pt x="0" y="3"/>
                  </a:cubicBezTo>
                  <a:cubicBezTo>
                    <a:pt x="1" y="1"/>
                    <a:pt x="1" y="1"/>
                    <a:pt x="1" y="1"/>
                  </a:cubicBezTo>
                  <a:cubicBezTo>
                    <a:pt x="1"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8" name="Freeform 35"/>
            <p:cNvSpPr>
              <a:spLocks/>
            </p:cNvSpPr>
            <p:nvPr/>
          </p:nvSpPr>
          <p:spPr bwMode="auto">
            <a:xfrm>
              <a:off x="9274175" y="6537325"/>
              <a:ext cx="22225" cy="44450"/>
            </a:xfrm>
            <a:custGeom>
              <a:avLst/>
              <a:gdLst>
                <a:gd name="T0" fmla="*/ 2 w 2"/>
                <a:gd name="T1" fmla="*/ 1 h 4"/>
                <a:gd name="T2" fmla="*/ 2 w 2"/>
                <a:gd name="T3" fmla="*/ 1 h 4"/>
                <a:gd name="T4" fmla="*/ 1 w 2"/>
                <a:gd name="T5" fmla="*/ 3 h 4"/>
                <a:gd name="T6" fmla="*/ 1 w 2"/>
                <a:gd name="T7" fmla="*/ 4 h 4"/>
                <a:gd name="T8" fmla="*/ 1 w 2"/>
                <a:gd name="T9" fmla="*/ 4 h 4"/>
                <a:gd name="T10" fmla="*/ 0 w 2"/>
                <a:gd name="T11" fmla="*/ 3 h 4"/>
                <a:gd name="T12" fmla="*/ 2 w 2"/>
                <a:gd name="T13" fmla="*/ 1 h 4"/>
                <a:gd name="T14" fmla="*/ 2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1"/>
                  </a:moveTo>
                  <a:cubicBezTo>
                    <a:pt x="2" y="1"/>
                    <a:pt x="2" y="1"/>
                    <a:pt x="2" y="1"/>
                  </a:cubicBezTo>
                  <a:cubicBezTo>
                    <a:pt x="1" y="3"/>
                    <a:pt x="1" y="3"/>
                    <a:pt x="1" y="3"/>
                  </a:cubicBezTo>
                  <a:cubicBezTo>
                    <a:pt x="1" y="4"/>
                    <a:pt x="1" y="4"/>
                    <a:pt x="1" y="4"/>
                  </a:cubicBezTo>
                  <a:cubicBezTo>
                    <a:pt x="1" y="4"/>
                    <a:pt x="1" y="4"/>
                    <a:pt x="1" y="4"/>
                  </a:cubicBezTo>
                  <a:cubicBezTo>
                    <a:pt x="0" y="3"/>
                    <a:pt x="0" y="3"/>
                    <a:pt x="0" y="3"/>
                  </a:cubicBezTo>
                  <a:cubicBezTo>
                    <a:pt x="2" y="1"/>
                    <a:pt x="2" y="1"/>
                    <a:pt x="2" y="1"/>
                  </a:cubicBezTo>
                  <a:cubicBezTo>
                    <a:pt x="2" y="1"/>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9" name="Freeform 36"/>
            <p:cNvSpPr>
              <a:spLocks/>
            </p:cNvSpPr>
            <p:nvPr/>
          </p:nvSpPr>
          <p:spPr bwMode="auto">
            <a:xfrm>
              <a:off x="9307513" y="6548438"/>
              <a:ext cx="22225" cy="44450"/>
            </a:xfrm>
            <a:custGeom>
              <a:avLst/>
              <a:gdLst>
                <a:gd name="T0" fmla="*/ 1 w 2"/>
                <a:gd name="T1" fmla="*/ 0 h 4"/>
                <a:gd name="T2" fmla="*/ 2 w 2"/>
                <a:gd name="T3" fmla="*/ 1 h 4"/>
                <a:gd name="T4" fmla="*/ 1 w 2"/>
                <a:gd name="T5" fmla="*/ 3 h 4"/>
                <a:gd name="T6" fmla="*/ 0 w 2"/>
                <a:gd name="T7" fmla="*/ 4 h 4"/>
                <a:gd name="T8" fmla="*/ 0 w 2"/>
                <a:gd name="T9" fmla="*/ 4 h 4"/>
                <a:gd name="T10" fmla="*/ 0 w 2"/>
                <a:gd name="T11" fmla="*/ 3 h 4"/>
                <a:gd name="T12" fmla="*/ 1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2" y="1"/>
                    <a:pt x="2" y="1"/>
                    <a:pt x="2" y="1"/>
                  </a:cubicBezTo>
                  <a:cubicBezTo>
                    <a:pt x="1" y="3"/>
                    <a:pt x="1" y="3"/>
                    <a:pt x="1" y="3"/>
                  </a:cubicBezTo>
                  <a:cubicBezTo>
                    <a:pt x="1" y="4"/>
                    <a:pt x="0" y="4"/>
                    <a:pt x="0" y="4"/>
                  </a:cubicBezTo>
                  <a:cubicBezTo>
                    <a:pt x="0" y="4"/>
                    <a:pt x="0" y="4"/>
                    <a:pt x="0" y="4"/>
                  </a:cubicBezTo>
                  <a:cubicBezTo>
                    <a:pt x="0" y="3"/>
                    <a:pt x="0" y="3"/>
                    <a:pt x="0" y="3"/>
                  </a:cubicBezTo>
                  <a:cubicBezTo>
                    <a:pt x="1" y="1"/>
                    <a:pt x="1" y="1"/>
                    <a:pt x="1" y="1"/>
                  </a:cubicBezTo>
                  <a:cubicBezTo>
                    <a:pt x="1" y="0"/>
                    <a:pt x="1"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0" name="Freeform 37"/>
            <p:cNvSpPr>
              <a:spLocks/>
            </p:cNvSpPr>
            <p:nvPr/>
          </p:nvSpPr>
          <p:spPr bwMode="auto">
            <a:xfrm>
              <a:off x="8680450" y="5684838"/>
              <a:ext cx="538163" cy="976313"/>
            </a:xfrm>
            <a:custGeom>
              <a:avLst/>
              <a:gdLst>
                <a:gd name="T0" fmla="*/ 0 w 48"/>
                <a:gd name="T1" fmla="*/ 7 h 87"/>
                <a:gd name="T2" fmla="*/ 29 w 48"/>
                <a:gd name="T3" fmla="*/ 82 h 87"/>
                <a:gd name="T4" fmla="*/ 36 w 48"/>
                <a:gd name="T5" fmla="*/ 84 h 87"/>
                <a:gd name="T6" fmla="*/ 44 w 48"/>
                <a:gd name="T7" fmla="*/ 75 h 87"/>
                <a:gd name="T8" fmla="*/ 47 w 48"/>
                <a:gd name="T9" fmla="*/ 63 h 87"/>
                <a:gd name="T10" fmla="*/ 28 w 48"/>
                <a:gd name="T11" fmla="*/ 0 h 87"/>
                <a:gd name="T12" fmla="*/ 0 w 48"/>
                <a:gd name="T13" fmla="*/ 7 h 87"/>
              </a:gdLst>
              <a:ahLst/>
              <a:cxnLst>
                <a:cxn ang="0">
                  <a:pos x="T0" y="T1"/>
                </a:cxn>
                <a:cxn ang="0">
                  <a:pos x="T2" y="T3"/>
                </a:cxn>
                <a:cxn ang="0">
                  <a:pos x="T4" y="T5"/>
                </a:cxn>
                <a:cxn ang="0">
                  <a:pos x="T6" y="T7"/>
                </a:cxn>
                <a:cxn ang="0">
                  <a:pos x="T8" y="T9"/>
                </a:cxn>
                <a:cxn ang="0">
                  <a:pos x="T10" y="T11"/>
                </a:cxn>
                <a:cxn ang="0">
                  <a:pos x="T12" y="T13"/>
                </a:cxn>
              </a:cxnLst>
              <a:rect l="0" t="0" r="r" b="b"/>
              <a:pathLst>
                <a:path w="48" h="87">
                  <a:moveTo>
                    <a:pt x="0" y="7"/>
                  </a:moveTo>
                  <a:cubicBezTo>
                    <a:pt x="29" y="82"/>
                    <a:pt x="29" y="82"/>
                    <a:pt x="29" y="82"/>
                  </a:cubicBezTo>
                  <a:cubicBezTo>
                    <a:pt x="30" y="86"/>
                    <a:pt x="34" y="87"/>
                    <a:pt x="36" y="84"/>
                  </a:cubicBezTo>
                  <a:cubicBezTo>
                    <a:pt x="44" y="75"/>
                    <a:pt x="44" y="75"/>
                    <a:pt x="44" y="75"/>
                  </a:cubicBezTo>
                  <a:cubicBezTo>
                    <a:pt x="47" y="72"/>
                    <a:pt x="48" y="67"/>
                    <a:pt x="47" y="63"/>
                  </a:cubicBezTo>
                  <a:cubicBezTo>
                    <a:pt x="28" y="0"/>
                    <a:pt x="28" y="0"/>
                    <a:pt x="28" y="0"/>
                  </a:cubicBezTo>
                  <a:lnTo>
                    <a:pt x="0" y="7"/>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1" name="Freeform 38"/>
            <p:cNvSpPr>
              <a:spLocks/>
            </p:cNvSpPr>
            <p:nvPr/>
          </p:nvSpPr>
          <p:spPr bwMode="auto">
            <a:xfrm>
              <a:off x="8008938" y="5438775"/>
              <a:ext cx="1019175" cy="425450"/>
            </a:xfrm>
            <a:custGeom>
              <a:avLst/>
              <a:gdLst>
                <a:gd name="T0" fmla="*/ 90 w 91"/>
                <a:gd name="T1" fmla="*/ 24 h 38"/>
                <a:gd name="T2" fmla="*/ 81 w 91"/>
                <a:gd name="T3" fmla="*/ 13 h 38"/>
                <a:gd name="T4" fmla="*/ 80 w 91"/>
                <a:gd name="T5" fmla="*/ 13 h 38"/>
                <a:gd name="T6" fmla="*/ 11 w 91"/>
                <a:gd name="T7" fmla="*/ 0 h 38"/>
                <a:gd name="T8" fmla="*/ 5 w 91"/>
                <a:gd name="T9" fmla="*/ 2 h 38"/>
                <a:gd name="T10" fmla="*/ 2 w 91"/>
                <a:gd name="T11" fmla="*/ 7 h 38"/>
                <a:gd name="T12" fmla="*/ 0 w 91"/>
                <a:gd name="T13" fmla="*/ 30 h 38"/>
                <a:gd name="T14" fmla="*/ 80 w 91"/>
                <a:gd name="T15" fmla="*/ 37 h 38"/>
                <a:gd name="T16" fmla="*/ 90 w 91"/>
                <a:gd name="T17"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8">
                  <a:moveTo>
                    <a:pt x="90" y="24"/>
                  </a:moveTo>
                  <a:cubicBezTo>
                    <a:pt x="91" y="18"/>
                    <a:pt x="87" y="13"/>
                    <a:pt x="81" y="13"/>
                  </a:cubicBezTo>
                  <a:cubicBezTo>
                    <a:pt x="81" y="13"/>
                    <a:pt x="81" y="13"/>
                    <a:pt x="80" y="13"/>
                  </a:cubicBezTo>
                  <a:cubicBezTo>
                    <a:pt x="11" y="0"/>
                    <a:pt x="11" y="0"/>
                    <a:pt x="11" y="0"/>
                  </a:cubicBezTo>
                  <a:cubicBezTo>
                    <a:pt x="8" y="0"/>
                    <a:pt x="6" y="0"/>
                    <a:pt x="5" y="2"/>
                  </a:cubicBezTo>
                  <a:cubicBezTo>
                    <a:pt x="3" y="3"/>
                    <a:pt x="2" y="5"/>
                    <a:pt x="2" y="7"/>
                  </a:cubicBezTo>
                  <a:cubicBezTo>
                    <a:pt x="0" y="30"/>
                    <a:pt x="0" y="30"/>
                    <a:pt x="0" y="30"/>
                  </a:cubicBezTo>
                  <a:cubicBezTo>
                    <a:pt x="80" y="37"/>
                    <a:pt x="80" y="37"/>
                    <a:pt x="80" y="37"/>
                  </a:cubicBezTo>
                  <a:cubicBezTo>
                    <a:pt x="85" y="38"/>
                    <a:pt x="90" y="29"/>
                    <a:pt x="90" y="2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2" name="Rectangle 39"/>
            <p:cNvSpPr>
              <a:spLocks noChangeArrowheads="1"/>
            </p:cNvSpPr>
            <p:nvPr/>
          </p:nvSpPr>
          <p:spPr bwMode="auto">
            <a:xfrm>
              <a:off x="7785100" y="5505450"/>
              <a:ext cx="469900" cy="449263"/>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3" name="Rectangle 40"/>
            <p:cNvSpPr>
              <a:spLocks noChangeArrowheads="1"/>
            </p:cNvSpPr>
            <p:nvPr/>
          </p:nvSpPr>
          <p:spPr bwMode="auto">
            <a:xfrm>
              <a:off x="8624888" y="6592888"/>
              <a:ext cx="146050" cy="79375"/>
            </a:xfrm>
            <a:prstGeom prst="rect">
              <a:avLst/>
            </a:prstGeom>
            <a:solidFill>
              <a:srgbClr val="E6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4" name="Freeform 41"/>
            <p:cNvSpPr>
              <a:spLocks/>
            </p:cNvSpPr>
            <p:nvPr/>
          </p:nvSpPr>
          <p:spPr bwMode="auto">
            <a:xfrm>
              <a:off x="8591550" y="6805613"/>
              <a:ext cx="492125" cy="68263"/>
            </a:xfrm>
            <a:custGeom>
              <a:avLst/>
              <a:gdLst>
                <a:gd name="T0" fmla="*/ 1 w 44"/>
                <a:gd name="T1" fmla="*/ 2 h 6"/>
                <a:gd name="T2" fmla="*/ 3 w 44"/>
                <a:gd name="T3" fmla="*/ 6 h 6"/>
                <a:gd name="T4" fmla="*/ 35 w 44"/>
                <a:gd name="T5" fmla="*/ 6 h 6"/>
                <a:gd name="T6" fmla="*/ 42 w 44"/>
                <a:gd name="T7" fmla="*/ 5 h 6"/>
                <a:gd name="T8" fmla="*/ 44 w 44"/>
                <a:gd name="T9" fmla="*/ 1 h 6"/>
                <a:gd name="T10" fmla="*/ 1 w 44"/>
                <a:gd name="T11" fmla="*/ 2 h 6"/>
              </a:gdLst>
              <a:ahLst/>
              <a:cxnLst>
                <a:cxn ang="0">
                  <a:pos x="T0" y="T1"/>
                </a:cxn>
                <a:cxn ang="0">
                  <a:pos x="T2" y="T3"/>
                </a:cxn>
                <a:cxn ang="0">
                  <a:pos x="T4" y="T5"/>
                </a:cxn>
                <a:cxn ang="0">
                  <a:pos x="T6" y="T7"/>
                </a:cxn>
                <a:cxn ang="0">
                  <a:pos x="T8" y="T9"/>
                </a:cxn>
                <a:cxn ang="0">
                  <a:pos x="T10" y="T11"/>
                </a:cxn>
              </a:cxnLst>
              <a:rect l="0" t="0" r="r" b="b"/>
              <a:pathLst>
                <a:path w="44" h="6">
                  <a:moveTo>
                    <a:pt x="1" y="2"/>
                  </a:moveTo>
                  <a:cubicBezTo>
                    <a:pt x="1" y="2"/>
                    <a:pt x="0" y="6"/>
                    <a:pt x="3" y="6"/>
                  </a:cubicBezTo>
                  <a:cubicBezTo>
                    <a:pt x="6" y="6"/>
                    <a:pt x="35" y="6"/>
                    <a:pt x="35" y="6"/>
                  </a:cubicBezTo>
                  <a:cubicBezTo>
                    <a:pt x="35" y="6"/>
                    <a:pt x="40" y="6"/>
                    <a:pt x="42" y="5"/>
                  </a:cubicBezTo>
                  <a:cubicBezTo>
                    <a:pt x="44" y="4"/>
                    <a:pt x="44" y="3"/>
                    <a:pt x="44" y="1"/>
                  </a:cubicBezTo>
                  <a:cubicBezTo>
                    <a:pt x="43" y="0"/>
                    <a:pt x="1" y="2"/>
                    <a:pt x="1" y="2"/>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5" name="Freeform 42"/>
            <p:cNvSpPr>
              <a:spLocks/>
            </p:cNvSpPr>
            <p:nvPr/>
          </p:nvSpPr>
          <p:spPr bwMode="auto">
            <a:xfrm>
              <a:off x="8591550" y="6638925"/>
              <a:ext cx="492125" cy="201613"/>
            </a:xfrm>
            <a:custGeom>
              <a:avLst/>
              <a:gdLst>
                <a:gd name="T0" fmla="*/ 3 w 44"/>
                <a:gd name="T1" fmla="*/ 2 h 18"/>
                <a:gd name="T2" fmla="*/ 1 w 44"/>
                <a:gd name="T3" fmla="*/ 18 h 18"/>
                <a:gd name="T4" fmla="*/ 33 w 44"/>
                <a:gd name="T5" fmla="*/ 18 h 18"/>
                <a:gd name="T6" fmla="*/ 44 w 44"/>
                <a:gd name="T7" fmla="*/ 16 h 18"/>
                <a:gd name="T8" fmla="*/ 37 w 44"/>
                <a:gd name="T9" fmla="*/ 12 h 18"/>
                <a:gd name="T10" fmla="*/ 16 w 44"/>
                <a:gd name="T11" fmla="*/ 0 h 18"/>
                <a:gd name="T12" fmla="*/ 3 w 44"/>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44" h="18">
                  <a:moveTo>
                    <a:pt x="3" y="2"/>
                  </a:moveTo>
                  <a:cubicBezTo>
                    <a:pt x="3" y="2"/>
                    <a:pt x="0" y="9"/>
                    <a:pt x="1" y="18"/>
                  </a:cubicBezTo>
                  <a:cubicBezTo>
                    <a:pt x="33" y="18"/>
                    <a:pt x="33" y="18"/>
                    <a:pt x="33" y="18"/>
                  </a:cubicBezTo>
                  <a:cubicBezTo>
                    <a:pt x="33" y="18"/>
                    <a:pt x="39" y="18"/>
                    <a:pt x="44" y="16"/>
                  </a:cubicBezTo>
                  <a:cubicBezTo>
                    <a:pt x="44" y="16"/>
                    <a:pt x="44" y="12"/>
                    <a:pt x="37" y="12"/>
                  </a:cubicBezTo>
                  <a:cubicBezTo>
                    <a:pt x="37" y="12"/>
                    <a:pt x="30" y="15"/>
                    <a:pt x="16" y="0"/>
                  </a:cubicBezTo>
                  <a:cubicBezTo>
                    <a:pt x="16" y="0"/>
                    <a:pt x="14" y="4"/>
                    <a:pt x="3" y="2"/>
                  </a:cubicBezTo>
                  <a:close/>
                </a:path>
              </a:pathLst>
            </a:custGeom>
            <a:solidFill>
              <a:srgbClr val="2B3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6" name="Freeform 43"/>
            <p:cNvSpPr>
              <a:spLocks/>
            </p:cNvSpPr>
            <p:nvPr/>
          </p:nvSpPr>
          <p:spPr bwMode="auto">
            <a:xfrm>
              <a:off x="8726488" y="6638925"/>
              <a:ext cx="312738" cy="190500"/>
            </a:xfrm>
            <a:custGeom>
              <a:avLst/>
              <a:gdLst>
                <a:gd name="T0" fmla="*/ 0 w 28"/>
                <a:gd name="T1" fmla="*/ 2 h 17"/>
                <a:gd name="T2" fmla="*/ 22 w 28"/>
                <a:gd name="T3" fmla="*/ 16 h 17"/>
                <a:gd name="T4" fmla="*/ 28 w 28"/>
                <a:gd name="T5" fmla="*/ 12 h 17"/>
                <a:gd name="T6" fmla="*/ 27 w 28"/>
                <a:gd name="T7" fmla="*/ 12 h 17"/>
                <a:gd name="T8" fmla="*/ 26 w 28"/>
                <a:gd name="T9" fmla="*/ 12 h 17"/>
                <a:gd name="T10" fmla="*/ 26 w 28"/>
                <a:gd name="T11" fmla="*/ 12 h 17"/>
                <a:gd name="T12" fmla="*/ 25 w 28"/>
                <a:gd name="T13" fmla="*/ 12 h 17"/>
                <a:gd name="T14" fmla="*/ 4 w 28"/>
                <a:gd name="T15" fmla="*/ 0 h 17"/>
                <a:gd name="T16" fmla="*/ 0 w 2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0" y="2"/>
                  </a:moveTo>
                  <a:cubicBezTo>
                    <a:pt x="5" y="6"/>
                    <a:pt x="14" y="14"/>
                    <a:pt x="22" y="16"/>
                  </a:cubicBezTo>
                  <a:cubicBezTo>
                    <a:pt x="27" y="17"/>
                    <a:pt x="28" y="14"/>
                    <a:pt x="28" y="12"/>
                  </a:cubicBezTo>
                  <a:cubicBezTo>
                    <a:pt x="27" y="12"/>
                    <a:pt x="27" y="12"/>
                    <a:pt x="27" y="12"/>
                  </a:cubicBezTo>
                  <a:cubicBezTo>
                    <a:pt x="27" y="12"/>
                    <a:pt x="26" y="12"/>
                    <a:pt x="26" y="12"/>
                  </a:cubicBezTo>
                  <a:cubicBezTo>
                    <a:pt x="26" y="12"/>
                    <a:pt x="26" y="12"/>
                    <a:pt x="26" y="12"/>
                  </a:cubicBezTo>
                  <a:cubicBezTo>
                    <a:pt x="25" y="12"/>
                    <a:pt x="25" y="12"/>
                    <a:pt x="25" y="12"/>
                  </a:cubicBezTo>
                  <a:cubicBezTo>
                    <a:pt x="25" y="12"/>
                    <a:pt x="18" y="12"/>
                    <a:pt x="4" y="0"/>
                  </a:cubicBezTo>
                  <a:cubicBezTo>
                    <a:pt x="4" y="0"/>
                    <a:pt x="4" y="1"/>
                    <a:pt x="0" y="2"/>
                  </a:cubicBezTo>
                  <a:close/>
                </a:path>
              </a:pathLst>
            </a:custGeom>
            <a:solidFill>
              <a:srgbClr val="202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7" name="Freeform 44"/>
            <p:cNvSpPr>
              <a:spLocks/>
            </p:cNvSpPr>
            <p:nvPr/>
          </p:nvSpPr>
          <p:spPr bwMode="auto">
            <a:xfrm>
              <a:off x="8972550" y="6772275"/>
              <a:ext cx="111125" cy="68263"/>
            </a:xfrm>
            <a:custGeom>
              <a:avLst/>
              <a:gdLst>
                <a:gd name="T0" fmla="*/ 3 w 10"/>
                <a:gd name="T1" fmla="*/ 0 h 6"/>
                <a:gd name="T2" fmla="*/ 0 w 10"/>
                <a:gd name="T3" fmla="*/ 6 h 6"/>
                <a:gd name="T4" fmla="*/ 10 w 10"/>
                <a:gd name="T5" fmla="*/ 4 h 6"/>
                <a:gd name="T6" fmla="*/ 3 w 10"/>
                <a:gd name="T7" fmla="*/ 0 h 6"/>
              </a:gdLst>
              <a:ahLst/>
              <a:cxnLst>
                <a:cxn ang="0">
                  <a:pos x="T0" y="T1"/>
                </a:cxn>
                <a:cxn ang="0">
                  <a:pos x="T2" y="T3"/>
                </a:cxn>
                <a:cxn ang="0">
                  <a:pos x="T4" y="T5"/>
                </a:cxn>
                <a:cxn ang="0">
                  <a:pos x="T6" y="T7"/>
                </a:cxn>
              </a:cxnLst>
              <a:rect l="0" t="0" r="r" b="b"/>
              <a:pathLst>
                <a:path w="10" h="6">
                  <a:moveTo>
                    <a:pt x="3" y="0"/>
                  </a:moveTo>
                  <a:cubicBezTo>
                    <a:pt x="3" y="0"/>
                    <a:pt x="0" y="2"/>
                    <a:pt x="0" y="6"/>
                  </a:cubicBezTo>
                  <a:cubicBezTo>
                    <a:pt x="1" y="6"/>
                    <a:pt x="6" y="6"/>
                    <a:pt x="10" y="4"/>
                  </a:cubicBezTo>
                  <a:cubicBezTo>
                    <a:pt x="10" y="4"/>
                    <a:pt x="10" y="0"/>
                    <a:pt x="3" y="0"/>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8" name="Freeform 45"/>
            <p:cNvSpPr>
              <a:spLocks/>
            </p:cNvSpPr>
            <p:nvPr/>
          </p:nvSpPr>
          <p:spPr bwMode="auto">
            <a:xfrm>
              <a:off x="8602663" y="6851650"/>
              <a:ext cx="369888" cy="11113"/>
            </a:xfrm>
            <a:custGeom>
              <a:avLst/>
              <a:gdLst>
                <a:gd name="T0" fmla="*/ 32 w 33"/>
                <a:gd name="T1" fmla="*/ 0 h 1"/>
                <a:gd name="T2" fmla="*/ 0 w 33"/>
                <a:gd name="T3" fmla="*/ 0 h 1"/>
                <a:gd name="T4" fmla="*/ 0 w 33"/>
                <a:gd name="T5" fmla="*/ 1 h 1"/>
                <a:gd name="T6" fmla="*/ 32 w 33"/>
                <a:gd name="T7" fmla="*/ 1 h 1"/>
                <a:gd name="T8" fmla="*/ 33 w 33"/>
                <a:gd name="T9" fmla="*/ 1 h 1"/>
                <a:gd name="T10" fmla="*/ 32 w 33"/>
                <a:gd name="T11" fmla="*/ 0 h 1"/>
              </a:gdLst>
              <a:ahLst/>
              <a:cxnLst>
                <a:cxn ang="0">
                  <a:pos x="T0" y="T1"/>
                </a:cxn>
                <a:cxn ang="0">
                  <a:pos x="T2" y="T3"/>
                </a:cxn>
                <a:cxn ang="0">
                  <a:pos x="T4" y="T5"/>
                </a:cxn>
                <a:cxn ang="0">
                  <a:pos x="T6" y="T7"/>
                </a:cxn>
                <a:cxn ang="0">
                  <a:pos x="T8" y="T9"/>
                </a:cxn>
                <a:cxn ang="0">
                  <a:pos x="T10" y="T11"/>
                </a:cxn>
              </a:cxnLst>
              <a:rect l="0" t="0" r="r" b="b"/>
              <a:pathLst>
                <a:path w="33" h="1">
                  <a:moveTo>
                    <a:pt x="32" y="0"/>
                  </a:moveTo>
                  <a:cubicBezTo>
                    <a:pt x="0" y="0"/>
                    <a:pt x="0" y="0"/>
                    <a:pt x="0" y="0"/>
                  </a:cubicBezTo>
                  <a:cubicBezTo>
                    <a:pt x="0" y="0"/>
                    <a:pt x="0" y="1"/>
                    <a:pt x="0" y="1"/>
                  </a:cubicBezTo>
                  <a:cubicBezTo>
                    <a:pt x="32" y="1"/>
                    <a:pt x="32" y="1"/>
                    <a:pt x="32" y="1"/>
                  </a:cubicBezTo>
                  <a:cubicBezTo>
                    <a:pt x="32" y="1"/>
                    <a:pt x="33" y="1"/>
                    <a:pt x="33" y="1"/>
                  </a:cubicBezTo>
                  <a:cubicBezTo>
                    <a:pt x="33" y="0"/>
                    <a:pt x="32" y="0"/>
                    <a:pt x="32"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9" name="Freeform 46"/>
            <p:cNvSpPr>
              <a:spLocks/>
            </p:cNvSpPr>
            <p:nvPr/>
          </p:nvSpPr>
          <p:spPr bwMode="auto">
            <a:xfrm>
              <a:off x="8782050" y="6661150"/>
              <a:ext cx="22225" cy="33338"/>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1"/>
                  </a:cubicBezTo>
                  <a:cubicBezTo>
                    <a:pt x="1" y="3"/>
                    <a:pt x="1" y="3"/>
                    <a:pt x="1" y="3"/>
                  </a:cubicBezTo>
                  <a:cubicBezTo>
                    <a:pt x="0" y="3"/>
                    <a:pt x="0" y="3"/>
                    <a:pt x="0" y="3"/>
                  </a:cubicBezTo>
                  <a:cubicBezTo>
                    <a:pt x="0" y="3"/>
                    <a:pt x="0" y="3"/>
                    <a:pt x="0" y="3"/>
                  </a:cubicBezTo>
                  <a:cubicBezTo>
                    <a:pt x="0" y="2"/>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0" name="Freeform 47"/>
            <p:cNvSpPr>
              <a:spLocks/>
            </p:cNvSpPr>
            <p:nvPr/>
          </p:nvSpPr>
          <p:spPr bwMode="auto">
            <a:xfrm>
              <a:off x="8804275" y="6672263"/>
              <a:ext cx="22225" cy="33338"/>
            </a:xfrm>
            <a:custGeom>
              <a:avLst/>
              <a:gdLst>
                <a:gd name="T0" fmla="*/ 2 w 2"/>
                <a:gd name="T1" fmla="*/ 1 h 3"/>
                <a:gd name="T2" fmla="*/ 2 w 2"/>
                <a:gd name="T3" fmla="*/ 1 h 3"/>
                <a:gd name="T4" fmla="*/ 1 w 2"/>
                <a:gd name="T5" fmla="*/ 3 h 3"/>
                <a:gd name="T6" fmla="*/ 0 w 2"/>
                <a:gd name="T7" fmla="*/ 3 h 3"/>
                <a:gd name="T8" fmla="*/ 0 w 2"/>
                <a:gd name="T9" fmla="*/ 3 h 3"/>
                <a:gd name="T10" fmla="*/ 0 w 2"/>
                <a:gd name="T11" fmla="*/ 3 h 3"/>
                <a:gd name="T12" fmla="*/ 1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cubicBezTo>
                    <a:pt x="2" y="1"/>
                    <a:pt x="2" y="1"/>
                    <a:pt x="2" y="1"/>
                  </a:cubicBezTo>
                  <a:cubicBezTo>
                    <a:pt x="1" y="3"/>
                    <a:pt x="1" y="3"/>
                    <a:pt x="1" y="3"/>
                  </a:cubicBezTo>
                  <a:cubicBezTo>
                    <a:pt x="0" y="3"/>
                    <a:pt x="0" y="3"/>
                    <a:pt x="0" y="3"/>
                  </a:cubicBezTo>
                  <a:cubicBezTo>
                    <a:pt x="0" y="3"/>
                    <a:pt x="0" y="3"/>
                    <a:pt x="0" y="3"/>
                  </a:cubicBezTo>
                  <a:cubicBezTo>
                    <a:pt x="0" y="3"/>
                    <a:pt x="0" y="3"/>
                    <a:pt x="0" y="3"/>
                  </a:cubicBezTo>
                  <a:cubicBezTo>
                    <a:pt x="1" y="1"/>
                    <a:pt x="1" y="1"/>
                    <a:pt x="1" y="1"/>
                  </a:cubicBezTo>
                  <a:cubicBezTo>
                    <a:pt x="2" y="0"/>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1" name="Freeform 48"/>
            <p:cNvSpPr>
              <a:spLocks/>
            </p:cNvSpPr>
            <p:nvPr/>
          </p:nvSpPr>
          <p:spPr bwMode="auto">
            <a:xfrm>
              <a:off x="8826500" y="6694488"/>
              <a:ext cx="22225" cy="33338"/>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1" y="3"/>
                    <a:pt x="1" y="3"/>
                    <a:pt x="1" y="3"/>
                  </a:cubicBezTo>
                  <a:cubicBezTo>
                    <a:pt x="1" y="3"/>
                    <a:pt x="0" y="3"/>
                    <a:pt x="0" y="3"/>
                  </a:cubicBezTo>
                  <a:cubicBezTo>
                    <a:pt x="0" y="3"/>
                    <a:pt x="0" y="3"/>
                    <a:pt x="0" y="3"/>
                  </a:cubicBezTo>
                  <a:cubicBezTo>
                    <a:pt x="0" y="3"/>
                    <a:pt x="0" y="2"/>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2" name="Freeform 49"/>
            <p:cNvSpPr>
              <a:spLocks/>
            </p:cNvSpPr>
            <p:nvPr/>
          </p:nvSpPr>
          <p:spPr bwMode="auto">
            <a:xfrm>
              <a:off x="8848725" y="6716713"/>
              <a:ext cx="22225" cy="33338"/>
            </a:xfrm>
            <a:custGeom>
              <a:avLst/>
              <a:gdLst>
                <a:gd name="T0" fmla="*/ 2 w 2"/>
                <a:gd name="T1" fmla="*/ 0 h 3"/>
                <a:gd name="T2" fmla="*/ 2 w 2"/>
                <a:gd name="T3" fmla="*/ 0 h 3"/>
                <a:gd name="T4" fmla="*/ 1 w 2"/>
                <a:gd name="T5" fmla="*/ 2 h 3"/>
                <a:gd name="T6" fmla="*/ 0 w 2"/>
                <a:gd name="T7" fmla="*/ 3 h 3"/>
                <a:gd name="T8" fmla="*/ 0 w 2"/>
                <a:gd name="T9" fmla="*/ 3 h 3"/>
                <a:gd name="T10" fmla="*/ 0 w 2"/>
                <a:gd name="T11" fmla="*/ 2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0"/>
                  </a:cubicBezTo>
                  <a:cubicBezTo>
                    <a:pt x="1" y="2"/>
                    <a:pt x="1" y="2"/>
                    <a:pt x="1" y="2"/>
                  </a:cubicBezTo>
                  <a:cubicBezTo>
                    <a:pt x="1" y="3"/>
                    <a:pt x="0" y="3"/>
                    <a:pt x="0" y="3"/>
                  </a:cubicBezTo>
                  <a:cubicBezTo>
                    <a:pt x="0" y="3"/>
                    <a:pt x="0" y="3"/>
                    <a:pt x="0" y="3"/>
                  </a:cubicBezTo>
                  <a:cubicBezTo>
                    <a:pt x="0" y="2"/>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3" name="Freeform 50"/>
            <p:cNvSpPr>
              <a:spLocks/>
            </p:cNvSpPr>
            <p:nvPr/>
          </p:nvSpPr>
          <p:spPr bwMode="auto">
            <a:xfrm>
              <a:off x="8870950" y="6727825"/>
              <a:ext cx="33338" cy="33338"/>
            </a:xfrm>
            <a:custGeom>
              <a:avLst/>
              <a:gdLst>
                <a:gd name="T0" fmla="*/ 2 w 3"/>
                <a:gd name="T1" fmla="*/ 0 h 3"/>
                <a:gd name="T2" fmla="*/ 2 w 3"/>
                <a:gd name="T3" fmla="*/ 1 h 3"/>
                <a:gd name="T4" fmla="*/ 1 w 3"/>
                <a:gd name="T5" fmla="*/ 3 h 3"/>
                <a:gd name="T6" fmla="*/ 0 w 3"/>
                <a:gd name="T7" fmla="*/ 3 h 3"/>
                <a:gd name="T8" fmla="*/ 0 w 3"/>
                <a:gd name="T9" fmla="*/ 3 h 3"/>
                <a:gd name="T10" fmla="*/ 0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2" y="0"/>
                    <a:pt x="3" y="0"/>
                    <a:pt x="2" y="1"/>
                  </a:cubicBezTo>
                  <a:cubicBezTo>
                    <a:pt x="1" y="3"/>
                    <a:pt x="1" y="3"/>
                    <a:pt x="1" y="3"/>
                  </a:cubicBezTo>
                  <a:cubicBezTo>
                    <a:pt x="1" y="3"/>
                    <a:pt x="1" y="3"/>
                    <a:pt x="0" y="3"/>
                  </a:cubicBezTo>
                  <a:cubicBezTo>
                    <a:pt x="0" y="3"/>
                    <a:pt x="0" y="3"/>
                    <a:pt x="0" y="3"/>
                  </a:cubicBezTo>
                  <a:cubicBezTo>
                    <a:pt x="0" y="3"/>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4" name="Freeform 51"/>
            <p:cNvSpPr>
              <a:spLocks/>
            </p:cNvSpPr>
            <p:nvPr/>
          </p:nvSpPr>
          <p:spPr bwMode="auto">
            <a:xfrm>
              <a:off x="8501063" y="5853113"/>
              <a:ext cx="336550" cy="976313"/>
            </a:xfrm>
            <a:custGeom>
              <a:avLst/>
              <a:gdLst>
                <a:gd name="T0" fmla="*/ 0 w 30"/>
                <a:gd name="T1" fmla="*/ 0 h 87"/>
                <a:gd name="T2" fmla="*/ 0 w 30"/>
                <a:gd name="T3" fmla="*/ 81 h 87"/>
                <a:gd name="T4" fmla="*/ 7 w 30"/>
                <a:gd name="T5" fmla="*/ 85 h 87"/>
                <a:gd name="T6" fmla="*/ 18 w 30"/>
                <a:gd name="T7" fmla="*/ 80 h 87"/>
                <a:gd name="T8" fmla="*/ 25 w 30"/>
                <a:gd name="T9" fmla="*/ 69 h 87"/>
                <a:gd name="T10" fmla="*/ 30 w 30"/>
                <a:gd name="T11" fmla="*/ 0 h 87"/>
                <a:gd name="T12" fmla="*/ 0 w 30"/>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0" h="87">
                  <a:moveTo>
                    <a:pt x="0" y="0"/>
                  </a:moveTo>
                  <a:cubicBezTo>
                    <a:pt x="0" y="81"/>
                    <a:pt x="0" y="81"/>
                    <a:pt x="0" y="81"/>
                  </a:cubicBezTo>
                  <a:cubicBezTo>
                    <a:pt x="0" y="85"/>
                    <a:pt x="3" y="87"/>
                    <a:pt x="7" y="85"/>
                  </a:cubicBezTo>
                  <a:cubicBezTo>
                    <a:pt x="18" y="80"/>
                    <a:pt x="18" y="80"/>
                    <a:pt x="18" y="80"/>
                  </a:cubicBezTo>
                  <a:cubicBezTo>
                    <a:pt x="22" y="78"/>
                    <a:pt x="25" y="73"/>
                    <a:pt x="25" y="69"/>
                  </a:cubicBezTo>
                  <a:cubicBezTo>
                    <a:pt x="30" y="0"/>
                    <a:pt x="30" y="0"/>
                    <a:pt x="30" y="0"/>
                  </a:cubicBezTo>
                  <a:lnTo>
                    <a:pt x="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5" name="Freeform 52"/>
            <p:cNvSpPr>
              <a:spLocks/>
            </p:cNvSpPr>
            <p:nvPr/>
          </p:nvSpPr>
          <p:spPr bwMode="auto">
            <a:xfrm>
              <a:off x="7785100" y="5516563"/>
              <a:ext cx="1052513" cy="438150"/>
            </a:xfrm>
            <a:custGeom>
              <a:avLst/>
              <a:gdLst>
                <a:gd name="T0" fmla="*/ 84 w 94"/>
                <a:gd name="T1" fmla="*/ 19 h 39"/>
                <a:gd name="T2" fmla="*/ 84 w 94"/>
                <a:gd name="T3" fmla="*/ 19 h 39"/>
                <a:gd name="T4" fmla="*/ 0 w 94"/>
                <a:gd name="T5" fmla="*/ 0 h 39"/>
                <a:gd name="T6" fmla="*/ 0 w 94"/>
                <a:gd name="T7" fmla="*/ 39 h 39"/>
                <a:gd name="T8" fmla="*/ 43 w 94"/>
                <a:gd name="T9" fmla="*/ 39 h 39"/>
                <a:gd name="T10" fmla="*/ 84 w 94"/>
                <a:gd name="T11" fmla="*/ 39 h 39"/>
                <a:gd name="T12" fmla="*/ 84 w 94"/>
                <a:gd name="T13" fmla="*/ 39 h 39"/>
                <a:gd name="T14" fmla="*/ 84 w 94"/>
                <a:gd name="T15" fmla="*/ 39 h 39"/>
                <a:gd name="T16" fmla="*/ 94 w 94"/>
                <a:gd name="T17" fmla="*/ 29 h 39"/>
                <a:gd name="T18" fmla="*/ 84 w 94"/>
                <a:gd name="T19"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39">
                  <a:moveTo>
                    <a:pt x="84" y="19"/>
                  </a:moveTo>
                  <a:cubicBezTo>
                    <a:pt x="84" y="19"/>
                    <a:pt x="84" y="19"/>
                    <a:pt x="84" y="19"/>
                  </a:cubicBezTo>
                  <a:cubicBezTo>
                    <a:pt x="0" y="0"/>
                    <a:pt x="0" y="0"/>
                    <a:pt x="0" y="0"/>
                  </a:cubicBezTo>
                  <a:cubicBezTo>
                    <a:pt x="0" y="39"/>
                    <a:pt x="0" y="39"/>
                    <a:pt x="0" y="39"/>
                  </a:cubicBezTo>
                  <a:cubicBezTo>
                    <a:pt x="43" y="39"/>
                    <a:pt x="43" y="39"/>
                    <a:pt x="43" y="39"/>
                  </a:cubicBezTo>
                  <a:cubicBezTo>
                    <a:pt x="84" y="39"/>
                    <a:pt x="84" y="39"/>
                    <a:pt x="84" y="39"/>
                  </a:cubicBezTo>
                  <a:cubicBezTo>
                    <a:pt x="84" y="39"/>
                    <a:pt x="84" y="39"/>
                    <a:pt x="84" y="39"/>
                  </a:cubicBezTo>
                  <a:cubicBezTo>
                    <a:pt x="84" y="39"/>
                    <a:pt x="84" y="39"/>
                    <a:pt x="84" y="39"/>
                  </a:cubicBezTo>
                  <a:cubicBezTo>
                    <a:pt x="90" y="39"/>
                    <a:pt x="94" y="34"/>
                    <a:pt x="94" y="29"/>
                  </a:cubicBezTo>
                  <a:cubicBezTo>
                    <a:pt x="94" y="24"/>
                    <a:pt x="90" y="19"/>
                    <a:pt x="84" y="1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6" name="Freeform 53"/>
            <p:cNvSpPr>
              <a:spLocks/>
            </p:cNvSpPr>
            <p:nvPr/>
          </p:nvSpPr>
          <p:spPr bwMode="auto">
            <a:xfrm>
              <a:off x="7539038" y="5505450"/>
              <a:ext cx="246063" cy="449263"/>
            </a:xfrm>
            <a:custGeom>
              <a:avLst/>
              <a:gdLst>
                <a:gd name="T0" fmla="*/ 20 w 22"/>
                <a:gd name="T1" fmla="*/ 0 h 40"/>
                <a:gd name="T2" fmla="*/ 0 w 22"/>
                <a:gd name="T3" fmla="*/ 19 h 40"/>
                <a:gd name="T4" fmla="*/ 0 w 22"/>
                <a:gd name="T5" fmla="*/ 20 h 40"/>
                <a:gd name="T6" fmla="*/ 20 w 22"/>
                <a:gd name="T7" fmla="*/ 40 h 40"/>
                <a:gd name="T8" fmla="*/ 22 w 22"/>
                <a:gd name="T9" fmla="*/ 40 h 40"/>
                <a:gd name="T10" fmla="*/ 22 w 22"/>
                <a:gd name="T11" fmla="*/ 0 h 40"/>
                <a:gd name="T12" fmla="*/ 20 w 2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0" y="0"/>
                  </a:moveTo>
                  <a:cubicBezTo>
                    <a:pt x="9" y="0"/>
                    <a:pt x="0" y="9"/>
                    <a:pt x="0" y="19"/>
                  </a:cubicBezTo>
                  <a:cubicBezTo>
                    <a:pt x="0" y="20"/>
                    <a:pt x="0" y="20"/>
                    <a:pt x="0" y="20"/>
                  </a:cubicBezTo>
                  <a:cubicBezTo>
                    <a:pt x="0" y="31"/>
                    <a:pt x="9" y="40"/>
                    <a:pt x="20" y="40"/>
                  </a:cubicBezTo>
                  <a:cubicBezTo>
                    <a:pt x="22" y="40"/>
                    <a:pt x="22" y="40"/>
                    <a:pt x="22" y="40"/>
                  </a:cubicBezTo>
                  <a:cubicBezTo>
                    <a:pt x="22" y="0"/>
                    <a:pt x="22" y="0"/>
                    <a:pt x="22" y="0"/>
                  </a:cubicBezTo>
                  <a:lnTo>
                    <a:pt x="2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7" name="Freeform 54"/>
            <p:cNvSpPr>
              <a:spLocks/>
            </p:cNvSpPr>
            <p:nvPr/>
          </p:nvSpPr>
          <p:spPr bwMode="auto">
            <a:xfrm>
              <a:off x="8255000" y="4899025"/>
              <a:ext cx="996950" cy="258763"/>
            </a:xfrm>
            <a:custGeom>
              <a:avLst/>
              <a:gdLst>
                <a:gd name="T0" fmla="*/ 77 w 89"/>
                <a:gd name="T1" fmla="*/ 0 h 23"/>
                <a:gd name="T2" fmla="*/ 11 w 89"/>
                <a:gd name="T3" fmla="*/ 0 h 23"/>
                <a:gd name="T4" fmla="*/ 0 w 89"/>
                <a:gd name="T5" fmla="*/ 11 h 23"/>
                <a:gd name="T6" fmla="*/ 11 w 89"/>
                <a:gd name="T7" fmla="*/ 23 h 23"/>
                <a:gd name="T8" fmla="*/ 77 w 89"/>
                <a:gd name="T9" fmla="*/ 23 h 23"/>
                <a:gd name="T10" fmla="*/ 89 w 89"/>
                <a:gd name="T11" fmla="*/ 12 h 23"/>
                <a:gd name="T12" fmla="*/ 77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7" y="0"/>
                  </a:moveTo>
                  <a:cubicBezTo>
                    <a:pt x="11" y="0"/>
                    <a:pt x="11" y="0"/>
                    <a:pt x="11" y="0"/>
                  </a:cubicBezTo>
                  <a:cubicBezTo>
                    <a:pt x="5" y="0"/>
                    <a:pt x="0" y="5"/>
                    <a:pt x="0" y="11"/>
                  </a:cubicBezTo>
                  <a:cubicBezTo>
                    <a:pt x="0" y="18"/>
                    <a:pt x="5" y="23"/>
                    <a:pt x="11" y="23"/>
                  </a:cubicBezTo>
                  <a:cubicBezTo>
                    <a:pt x="77" y="23"/>
                    <a:pt x="77" y="23"/>
                    <a:pt x="77" y="23"/>
                  </a:cubicBezTo>
                  <a:cubicBezTo>
                    <a:pt x="84" y="23"/>
                    <a:pt x="89" y="18"/>
                    <a:pt x="89" y="12"/>
                  </a:cubicBezTo>
                  <a:cubicBezTo>
                    <a:pt x="89" y="5"/>
                    <a:pt x="84" y="0"/>
                    <a:pt x="77" y="0"/>
                  </a:cubicBezTo>
                  <a:close/>
                </a:path>
              </a:pathLst>
            </a:custGeom>
            <a:solidFill>
              <a:srgbClr val="D8A86E"/>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8" name="Freeform 55"/>
            <p:cNvSpPr>
              <a:spLocks/>
            </p:cNvSpPr>
            <p:nvPr/>
          </p:nvSpPr>
          <p:spPr bwMode="auto">
            <a:xfrm>
              <a:off x="8255000" y="4429125"/>
              <a:ext cx="258763" cy="650875"/>
            </a:xfrm>
            <a:custGeom>
              <a:avLst/>
              <a:gdLst>
                <a:gd name="T0" fmla="*/ 23 w 23"/>
                <a:gd name="T1" fmla="*/ 23 h 58"/>
                <a:gd name="T2" fmla="*/ 0 w 23"/>
                <a:gd name="T3" fmla="*/ 0 h 58"/>
                <a:gd name="T4" fmla="*/ 0 w 23"/>
                <a:gd name="T5" fmla="*/ 58 h 58"/>
                <a:gd name="T6" fmla="*/ 23 w 23"/>
                <a:gd name="T7" fmla="*/ 58 h 58"/>
                <a:gd name="T8" fmla="*/ 23 w 23"/>
                <a:gd name="T9" fmla="*/ 23 h 58"/>
              </a:gdLst>
              <a:ahLst/>
              <a:cxnLst>
                <a:cxn ang="0">
                  <a:pos x="T0" y="T1"/>
                </a:cxn>
                <a:cxn ang="0">
                  <a:pos x="T2" y="T3"/>
                </a:cxn>
                <a:cxn ang="0">
                  <a:pos x="T4" y="T5"/>
                </a:cxn>
                <a:cxn ang="0">
                  <a:pos x="T6" y="T7"/>
                </a:cxn>
                <a:cxn ang="0">
                  <a:pos x="T8" y="T9"/>
                </a:cxn>
              </a:cxnLst>
              <a:rect l="0" t="0" r="r" b="b"/>
              <a:pathLst>
                <a:path w="23" h="58">
                  <a:moveTo>
                    <a:pt x="23" y="23"/>
                  </a:moveTo>
                  <a:cubicBezTo>
                    <a:pt x="23" y="11"/>
                    <a:pt x="13" y="0"/>
                    <a:pt x="0" y="0"/>
                  </a:cubicBezTo>
                  <a:cubicBezTo>
                    <a:pt x="0" y="58"/>
                    <a:pt x="0" y="58"/>
                    <a:pt x="0" y="58"/>
                  </a:cubicBezTo>
                  <a:cubicBezTo>
                    <a:pt x="23" y="58"/>
                    <a:pt x="23" y="58"/>
                    <a:pt x="23" y="58"/>
                  </a:cubicBezTo>
                  <a:lnTo>
                    <a:pt x="23" y="2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9" name="Freeform 56"/>
            <p:cNvSpPr>
              <a:spLocks/>
            </p:cNvSpPr>
            <p:nvPr/>
          </p:nvSpPr>
          <p:spPr bwMode="auto">
            <a:xfrm>
              <a:off x="8199438" y="4495800"/>
              <a:ext cx="347663" cy="606425"/>
            </a:xfrm>
            <a:custGeom>
              <a:avLst/>
              <a:gdLst>
                <a:gd name="T0" fmla="*/ 31 w 31"/>
                <a:gd name="T1" fmla="*/ 50 h 54"/>
                <a:gd name="T2" fmla="*/ 31 w 31"/>
                <a:gd name="T3" fmla="*/ 13 h 54"/>
                <a:gd name="T4" fmla="*/ 28 w 31"/>
                <a:gd name="T5" fmla="*/ 4 h 54"/>
                <a:gd name="T6" fmla="*/ 19 w 31"/>
                <a:gd name="T7" fmla="*/ 0 h 54"/>
                <a:gd name="T8" fmla="*/ 13 w 31"/>
                <a:gd name="T9" fmla="*/ 0 h 54"/>
                <a:gd name="T10" fmla="*/ 0 w 31"/>
                <a:gd name="T11" fmla="*/ 13 h 54"/>
                <a:gd name="T12" fmla="*/ 0 w 31"/>
                <a:gd name="T13" fmla="*/ 50 h 54"/>
                <a:gd name="T14" fmla="*/ 1 w 31"/>
                <a:gd name="T15" fmla="*/ 53 h 54"/>
                <a:gd name="T16" fmla="*/ 1 w 31"/>
                <a:gd name="T17" fmla="*/ 53 h 54"/>
                <a:gd name="T18" fmla="*/ 4 w 31"/>
                <a:gd name="T19" fmla="*/ 54 h 54"/>
                <a:gd name="T20" fmla="*/ 27 w 31"/>
                <a:gd name="T21" fmla="*/ 54 h 54"/>
                <a:gd name="T22" fmla="*/ 31 w 31"/>
                <a:gd name="T2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54">
                  <a:moveTo>
                    <a:pt x="31" y="50"/>
                  </a:moveTo>
                  <a:cubicBezTo>
                    <a:pt x="31" y="13"/>
                    <a:pt x="31" y="13"/>
                    <a:pt x="31" y="13"/>
                  </a:cubicBezTo>
                  <a:cubicBezTo>
                    <a:pt x="31" y="10"/>
                    <a:pt x="30" y="6"/>
                    <a:pt x="28" y="4"/>
                  </a:cubicBezTo>
                  <a:cubicBezTo>
                    <a:pt x="25" y="2"/>
                    <a:pt x="22" y="0"/>
                    <a:pt x="19" y="0"/>
                  </a:cubicBezTo>
                  <a:cubicBezTo>
                    <a:pt x="13" y="0"/>
                    <a:pt x="13" y="0"/>
                    <a:pt x="13" y="0"/>
                  </a:cubicBezTo>
                  <a:cubicBezTo>
                    <a:pt x="6" y="0"/>
                    <a:pt x="0" y="6"/>
                    <a:pt x="0" y="13"/>
                  </a:cubicBezTo>
                  <a:cubicBezTo>
                    <a:pt x="0" y="50"/>
                    <a:pt x="0" y="50"/>
                    <a:pt x="0" y="50"/>
                  </a:cubicBezTo>
                  <a:cubicBezTo>
                    <a:pt x="0" y="51"/>
                    <a:pt x="0" y="52"/>
                    <a:pt x="1" y="53"/>
                  </a:cubicBezTo>
                  <a:cubicBezTo>
                    <a:pt x="1" y="53"/>
                    <a:pt x="1" y="53"/>
                    <a:pt x="1" y="53"/>
                  </a:cubicBezTo>
                  <a:cubicBezTo>
                    <a:pt x="2" y="54"/>
                    <a:pt x="3" y="54"/>
                    <a:pt x="4" y="54"/>
                  </a:cubicBezTo>
                  <a:cubicBezTo>
                    <a:pt x="27" y="54"/>
                    <a:pt x="27" y="54"/>
                    <a:pt x="27" y="54"/>
                  </a:cubicBezTo>
                  <a:cubicBezTo>
                    <a:pt x="29" y="54"/>
                    <a:pt x="31" y="52"/>
                    <a:pt x="31" y="50"/>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0" name="Freeform 57"/>
            <p:cNvSpPr>
              <a:spLocks/>
            </p:cNvSpPr>
            <p:nvPr/>
          </p:nvSpPr>
          <p:spPr bwMode="auto">
            <a:xfrm>
              <a:off x="7348538" y="4349750"/>
              <a:ext cx="1187450" cy="1279525"/>
            </a:xfrm>
            <a:custGeom>
              <a:avLst/>
              <a:gdLst>
                <a:gd name="T0" fmla="*/ 96 w 106"/>
                <a:gd name="T1" fmla="*/ 11 h 114"/>
                <a:gd name="T2" fmla="*/ 77 w 106"/>
                <a:gd name="T3" fmla="*/ 0 h 114"/>
                <a:gd name="T4" fmla="*/ 35 w 106"/>
                <a:gd name="T5" fmla="*/ 0 h 114"/>
                <a:gd name="T6" fmla="*/ 17 w 106"/>
                <a:gd name="T7" fmla="*/ 4 h 114"/>
                <a:gd name="T8" fmla="*/ 17 w 106"/>
                <a:gd name="T9" fmla="*/ 4 h 114"/>
                <a:gd name="T10" fmla="*/ 2 w 106"/>
                <a:gd name="T11" fmla="*/ 24 h 114"/>
                <a:gd name="T12" fmla="*/ 6 w 106"/>
                <a:gd name="T13" fmla="*/ 52 h 114"/>
                <a:gd name="T14" fmla="*/ 19 w 106"/>
                <a:gd name="T15" fmla="*/ 114 h 114"/>
                <a:gd name="T16" fmla="*/ 34 w 106"/>
                <a:gd name="T17" fmla="*/ 103 h 114"/>
                <a:gd name="T18" fmla="*/ 79 w 106"/>
                <a:gd name="T19" fmla="*/ 103 h 114"/>
                <a:gd name="T20" fmla="*/ 90 w 106"/>
                <a:gd name="T21" fmla="*/ 95 h 114"/>
                <a:gd name="T22" fmla="*/ 104 w 106"/>
                <a:gd name="T23" fmla="*/ 30 h 114"/>
                <a:gd name="T24" fmla="*/ 96 w 106"/>
                <a:gd name="T2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4">
                  <a:moveTo>
                    <a:pt x="96" y="11"/>
                  </a:moveTo>
                  <a:cubicBezTo>
                    <a:pt x="77" y="0"/>
                    <a:pt x="77" y="0"/>
                    <a:pt x="77" y="0"/>
                  </a:cubicBezTo>
                  <a:cubicBezTo>
                    <a:pt x="35" y="0"/>
                    <a:pt x="35" y="0"/>
                    <a:pt x="35" y="0"/>
                  </a:cubicBezTo>
                  <a:cubicBezTo>
                    <a:pt x="17" y="4"/>
                    <a:pt x="17" y="4"/>
                    <a:pt x="17" y="4"/>
                  </a:cubicBezTo>
                  <a:cubicBezTo>
                    <a:pt x="17" y="4"/>
                    <a:pt x="17" y="4"/>
                    <a:pt x="17" y="4"/>
                  </a:cubicBezTo>
                  <a:cubicBezTo>
                    <a:pt x="11" y="9"/>
                    <a:pt x="0" y="17"/>
                    <a:pt x="2" y="24"/>
                  </a:cubicBezTo>
                  <a:cubicBezTo>
                    <a:pt x="6" y="52"/>
                    <a:pt x="6" y="52"/>
                    <a:pt x="6" y="52"/>
                  </a:cubicBezTo>
                  <a:cubicBezTo>
                    <a:pt x="19" y="114"/>
                    <a:pt x="19" y="114"/>
                    <a:pt x="19" y="114"/>
                  </a:cubicBezTo>
                  <a:cubicBezTo>
                    <a:pt x="19" y="114"/>
                    <a:pt x="26" y="103"/>
                    <a:pt x="34" y="103"/>
                  </a:cubicBezTo>
                  <a:cubicBezTo>
                    <a:pt x="79" y="103"/>
                    <a:pt x="79" y="103"/>
                    <a:pt x="79" y="103"/>
                  </a:cubicBezTo>
                  <a:cubicBezTo>
                    <a:pt x="84" y="103"/>
                    <a:pt x="89" y="100"/>
                    <a:pt x="90" y="95"/>
                  </a:cubicBezTo>
                  <a:cubicBezTo>
                    <a:pt x="104" y="30"/>
                    <a:pt x="104" y="30"/>
                    <a:pt x="104" y="30"/>
                  </a:cubicBezTo>
                  <a:cubicBezTo>
                    <a:pt x="106" y="23"/>
                    <a:pt x="103" y="15"/>
                    <a:pt x="96" y="11"/>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1" name="Freeform 58"/>
            <p:cNvSpPr>
              <a:spLocks/>
            </p:cNvSpPr>
            <p:nvPr/>
          </p:nvSpPr>
          <p:spPr bwMode="auto">
            <a:xfrm>
              <a:off x="7226300" y="5449888"/>
              <a:ext cx="804863" cy="549275"/>
            </a:xfrm>
            <a:custGeom>
              <a:avLst/>
              <a:gdLst>
                <a:gd name="T0" fmla="*/ 50 w 72"/>
                <a:gd name="T1" fmla="*/ 0 h 49"/>
                <a:gd name="T2" fmla="*/ 0 w 72"/>
                <a:gd name="T3" fmla="*/ 0 h 49"/>
                <a:gd name="T4" fmla="*/ 0 w 72"/>
                <a:gd name="T5" fmla="*/ 6 h 49"/>
                <a:gd name="T6" fmla="*/ 50 w 72"/>
                <a:gd name="T7" fmla="*/ 6 h 49"/>
                <a:gd name="T8" fmla="*/ 67 w 72"/>
                <a:gd name="T9" fmla="*/ 23 h 49"/>
                <a:gd name="T10" fmla="*/ 67 w 72"/>
                <a:gd name="T11" fmla="*/ 49 h 49"/>
                <a:gd name="T12" fmla="*/ 72 w 72"/>
                <a:gd name="T13" fmla="*/ 49 h 49"/>
                <a:gd name="T14" fmla="*/ 72 w 72"/>
                <a:gd name="T15" fmla="*/ 23 h 49"/>
                <a:gd name="T16" fmla="*/ 50 w 72"/>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9">
                  <a:moveTo>
                    <a:pt x="50" y="0"/>
                  </a:moveTo>
                  <a:cubicBezTo>
                    <a:pt x="0" y="0"/>
                    <a:pt x="0" y="0"/>
                    <a:pt x="0" y="0"/>
                  </a:cubicBezTo>
                  <a:cubicBezTo>
                    <a:pt x="0" y="6"/>
                    <a:pt x="0" y="6"/>
                    <a:pt x="0" y="6"/>
                  </a:cubicBezTo>
                  <a:cubicBezTo>
                    <a:pt x="50" y="6"/>
                    <a:pt x="50" y="6"/>
                    <a:pt x="50" y="6"/>
                  </a:cubicBezTo>
                  <a:cubicBezTo>
                    <a:pt x="60" y="6"/>
                    <a:pt x="67" y="13"/>
                    <a:pt x="67" y="23"/>
                  </a:cubicBezTo>
                  <a:cubicBezTo>
                    <a:pt x="67" y="49"/>
                    <a:pt x="67" y="49"/>
                    <a:pt x="67" y="49"/>
                  </a:cubicBezTo>
                  <a:cubicBezTo>
                    <a:pt x="72" y="49"/>
                    <a:pt x="72" y="49"/>
                    <a:pt x="72" y="49"/>
                  </a:cubicBezTo>
                  <a:cubicBezTo>
                    <a:pt x="72" y="23"/>
                    <a:pt x="72" y="23"/>
                    <a:pt x="72" y="23"/>
                  </a:cubicBezTo>
                  <a:cubicBezTo>
                    <a:pt x="72" y="11"/>
                    <a:pt x="62" y="0"/>
                    <a:pt x="50"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2" name="Freeform 59"/>
            <p:cNvSpPr>
              <a:spLocks/>
            </p:cNvSpPr>
            <p:nvPr/>
          </p:nvSpPr>
          <p:spPr bwMode="auto">
            <a:xfrm>
              <a:off x="7640638" y="4294188"/>
              <a:ext cx="592138" cy="449263"/>
            </a:xfrm>
            <a:custGeom>
              <a:avLst/>
              <a:gdLst>
                <a:gd name="T0" fmla="*/ 28 w 53"/>
                <a:gd name="T1" fmla="*/ 0 h 40"/>
                <a:gd name="T2" fmla="*/ 0 w 53"/>
                <a:gd name="T3" fmla="*/ 7 h 40"/>
                <a:gd name="T4" fmla="*/ 7 w 53"/>
                <a:gd name="T5" fmla="*/ 20 h 40"/>
                <a:gd name="T6" fmla="*/ 28 w 53"/>
                <a:gd name="T7" fmla="*/ 36 h 40"/>
                <a:gd name="T8" fmla="*/ 40 w 53"/>
                <a:gd name="T9" fmla="*/ 40 h 40"/>
                <a:gd name="T10" fmla="*/ 40 w 53"/>
                <a:gd name="T11" fmla="*/ 40 h 40"/>
                <a:gd name="T12" fmla="*/ 50 w 53"/>
                <a:gd name="T13" fmla="*/ 35 h 40"/>
                <a:gd name="T14" fmla="*/ 53 w 53"/>
                <a:gd name="T15" fmla="*/ 23 h 40"/>
                <a:gd name="T16" fmla="*/ 53 w 53"/>
                <a:gd name="T17" fmla="*/ 0 h 40"/>
                <a:gd name="T18" fmla="*/ 28 w 5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28" y="0"/>
                  </a:moveTo>
                  <a:cubicBezTo>
                    <a:pt x="0" y="7"/>
                    <a:pt x="0" y="7"/>
                    <a:pt x="0" y="7"/>
                  </a:cubicBezTo>
                  <a:cubicBezTo>
                    <a:pt x="1" y="12"/>
                    <a:pt x="4" y="18"/>
                    <a:pt x="7" y="20"/>
                  </a:cubicBezTo>
                  <a:cubicBezTo>
                    <a:pt x="28" y="36"/>
                    <a:pt x="28" y="36"/>
                    <a:pt x="28" y="36"/>
                  </a:cubicBezTo>
                  <a:cubicBezTo>
                    <a:pt x="32" y="39"/>
                    <a:pt x="36" y="40"/>
                    <a:pt x="40" y="40"/>
                  </a:cubicBezTo>
                  <a:cubicBezTo>
                    <a:pt x="40" y="40"/>
                    <a:pt x="40" y="40"/>
                    <a:pt x="40" y="40"/>
                  </a:cubicBezTo>
                  <a:cubicBezTo>
                    <a:pt x="44" y="40"/>
                    <a:pt x="47" y="38"/>
                    <a:pt x="50" y="35"/>
                  </a:cubicBezTo>
                  <a:cubicBezTo>
                    <a:pt x="52" y="32"/>
                    <a:pt x="53" y="28"/>
                    <a:pt x="53" y="23"/>
                  </a:cubicBezTo>
                  <a:cubicBezTo>
                    <a:pt x="53" y="0"/>
                    <a:pt x="53" y="0"/>
                    <a:pt x="53" y="0"/>
                  </a:cubicBezTo>
                  <a:lnTo>
                    <a:pt x="28" y="0"/>
                  </a:lnTo>
                  <a:close/>
                </a:path>
              </a:pathLst>
            </a:custGeom>
            <a:solidFill>
              <a:srgbClr val="585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3" name="Freeform 60"/>
            <p:cNvSpPr>
              <a:spLocks/>
            </p:cNvSpPr>
            <p:nvPr/>
          </p:nvSpPr>
          <p:spPr bwMode="auto">
            <a:xfrm>
              <a:off x="7439025" y="4395788"/>
              <a:ext cx="649288" cy="728663"/>
            </a:xfrm>
            <a:custGeom>
              <a:avLst/>
              <a:gdLst>
                <a:gd name="T0" fmla="*/ 9 w 58"/>
                <a:gd name="T1" fmla="*/ 33 h 65"/>
                <a:gd name="T2" fmla="*/ 41 w 58"/>
                <a:gd name="T3" fmla="*/ 65 h 65"/>
                <a:gd name="T4" fmla="*/ 58 w 58"/>
                <a:gd name="T5" fmla="*/ 49 h 65"/>
                <a:gd name="T6" fmla="*/ 9 w 58"/>
                <a:gd name="T7" fmla="*/ 0 h 65"/>
                <a:gd name="T8" fmla="*/ 9 w 58"/>
                <a:gd name="T9" fmla="*/ 33 h 65"/>
              </a:gdLst>
              <a:ahLst/>
              <a:cxnLst>
                <a:cxn ang="0">
                  <a:pos x="T0" y="T1"/>
                </a:cxn>
                <a:cxn ang="0">
                  <a:pos x="T2" y="T3"/>
                </a:cxn>
                <a:cxn ang="0">
                  <a:pos x="T4" y="T5"/>
                </a:cxn>
                <a:cxn ang="0">
                  <a:pos x="T6" y="T7"/>
                </a:cxn>
                <a:cxn ang="0">
                  <a:pos x="T8" y="T9"/>
                </a:cxn>
              </a:cxnLst>
              <a:rect l="0" t="0" r="r" b="b"/>
              <a:pathLst>
                <a:path w="58" h="65">
                  <a:moveTo>
                    <a:pt x="9" y="33"/>
                  </a:moveTo>
                  <a:cubicBezTo>
                    <a:pt x="41" y="65"/>
                    <a:pt x="41" y="65"/>
                    <a:pt x="41" y="65"/>
                  </a:cubicBezTo>
                  <a:cubicBezTo>
                    <a:pt x="58" y="49"/>
                    <a:pt x="58" y="49"/>
                    <a:pt x="58" y="49"/>
                  </a:cubicBezTo>
                  <a:cubicBezTo>
                    <a:pt x="9" y="0"/>
                    <a:pt x="9" y="0"/>
                    <a:pt x="9" y="0"/>
                  </a:cubicBezTo>
                  <a:cubicBezTo>
                    <a:pt x="0" y="9"/>
                    <a:pt x="0" y="24"/>
                    <a:pt x="9" y="33"/>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4" name="Freeform 61"/>
            <p:cNvSpPr>
              <a:spLocks/>
            </p:cNvSpPr>
            <p:nvPr/>
          </p:nvSpPr>
          <p:spPr bwMode="auto">
            <a:xfrm>
              <a:off x="7326313" y="4384675"/>
              <a:ext cx="627063" cy="627063"/>
            </a:xfrm>
            <a:custGeom>
              <a:avLst/>
              <a:gdLst>
                <a:gd name="T0" fmla="*/ 55 w 56"/>
                <a:gd name="T1" fmla="*/ 31 h 56"/>
                <a:gd name="T2" fmla="*/ 28 w 56"/>
                <a:gd name="T3" fmla="*/ 4 h 56"/>
                <a:gd name="T4" fmla="*/ 19 w 56"/>
                <a:gd name="T5" fmla="*/ 0 h 56"/>
                <a:gd name="T6" fmla="*/ 10 w 56"/>
                <a:gd name="T7" fmla="*/ 4 h 56"/>
                <a:gd name="T8" fmla="*/ 5 w 56"/>
                <a:gd name="T9" fmla="*/ 9 h 56"/>
                <a:gd name="T10" fmla="*/ 5 w 56"/>
                <a:gd name="T11" fmla="*/ 27 h 56"/>
                <a:gd name="T12" fmla="*/ 32 w 56"/>
                <a:gd name="T13" fmla="*/ 55 h 56"/>
                <a:gd name="T14" fmla="*/ 35 w 56"/>
                <a:gd name="T15" fmla="*/ 56 h 56"/>
                <a:gd name="T16" fmla="*/ 35 w 56"/>
                <a:gd name="T17" fmla="*/ 56 h 56"/>
                <a:gd name="T18" fmla="*/ 38 w 56"/>
                <a:gd name="T19" fmla="*/ 55 h 56"/>
                <a:gd name="T20" fmla="*/ 55 w 56"/>
                <a:gd name="T21" fmla="*/ 38 h 56"/>
                <a:gd name="T22" fmla="*/ 55 w 56"/>
                <a:gd name="T23"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55" y="31"/>
                  </a:moveTo>
                  <a:cubicBezTo>
                    <a:pt x="28" y="4"/>
                    <a:pt x="28" y="4"/>
                    <a:pt x="28" y="4"/>
                  </a:cubicBezTo>
                  <a:cubicBezTo>
                    <a:pt x="26" y="2"/>
                    <a:pt x="23" y="0"/>
                    <a:pt x="19" y="0"/>
                  </a:cubicBezTo>
                  <a:cubicBezTo>
                    <a:pt x="16" y="0"/>
                    <a:pt x="12" y="2"/>
                    <a:pt x="10" y="4"/>
                  </a:cubicBezTo>
                  <a:cubicBezTo>
                    <a:pt x="5" y="9"/>
                    <a:pt x="5" y="9"/>
                    <a:pt x="5" y="9"/>
                  </a:cubicBezTo>
                  <a:cubicBezTo>
                    <a:pt x="0" y="14"/>
                    <a:pt x="0" y="22"/>
                    <a:pt x="5" y="27"/>
                  </a:cubicBezTo>
                  <a:cubicBezTo>
                    <a:pt x="32" y="55"/>
                    <a:pt x="32" y="55"/>
                    <a:pt x="32" y="55"/>
                  </a:cubicBezTo>
                  <a:cubicBezTo>
                    <a:pt x="33" y="56"/>
                    <a:pt x="34" y="56"/>
                    <a:pt x="35" y="56"/>
                  </a:cubicBezTo>
                  <a:cubicBezTo>
                    <a:pt x="35" y="56"/>
                    <a:pt x="35" y="56"/>
                    <a:pt x="35" y="56"/>
                  </a:cubicBezTo>
                  <a:cubicBezTo>
                    <a:pt x="36" y="56"/>
                    <a:pt x="38" y="56"/>
                    <a:pt x="38" y="55"/>
                  </a:cubicBezTo>
                  <a:cubicBezTo>
                    <a:pt x="55" y="38"/>
                    <a:pt x="55" y="38"/>
                    <a:pt x="55" y="38"/>
                  </a:cubicBezTo>
                  <a:cubicBezTo>
                    <a:pt x="56" y="36"/>
                    <a:pt x="56" y="33"/>
                    <a:pt x="55" y="31"/>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5" name="Rectangle 62"/>
            <p:cNvSpPr>
              <a:spLocks noChangeArrowheads="1"/>
            </p:cNvSpPr>
            <p:nvPr/>
          </p:nvSpPr>
          <p:spPr bwMode="auto">
            <a:xfrm>
              <a:off x="9766300" y="5157788"/>
              <a:ext cx="1936750" cy="179388"/>
            </a:xfrm>
            <a:prstGeom prst="rect">
              <a:avLst/>
            </a:prstGeom>
            <a:solidFill>
              <a:srgbClr val="965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6" name="Rectangle 63"/>
            <p:cNvSpPr>
              <a:spLocks noChangeArrowheads="1"/>
            </p:cNvSpPr>
            <p:nvPr/>
          </p:nvSpPr>
          <p:spPr bwMode="auto">
            <a:xfrm>
              <a:off x="10315575" y="5326063"/>
              <a:ext cx="122238" cy="1547813"/>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7" name="Freeform 64"/>
            <p:cNvSpPr>
              <a:spLocks/>
            </p:cNvSpPr>
            <p:nvPr/>
          </p:nvSpPr>
          <p:spPr bwMode="auto">
            <a:xfrm>
              <a:off x="9766300" y="5326063"/>
              <a:ext cx="1936750" cy="1547813"/>
            </a:xfrm>
            <a:custGeom>
              <a:avLst/>
              <a:gdLst>
                <a:gd name="T0" fmla="*/ 1220 w 1220"/>
                <a:gd name="T1" fmla="*/ 975 h 975"/>
                <a:gd name="T2" fmla="*/ 1143 w 1220"/>
                <a:gd name="T3" fmla="*/ 975 h 975"/>
                <a:gd name="T4" fmla="*/ 1143 w 1220"/>
                <a:gd name="T5" fmla="*/ 106 h 975"/>
                <a:gd name="T6" fmla="*/ 0 w 1220"/>
                <a:gd name="T7" fmla="*/ 106 h 975"/>
                <a:gd name="T8" fmla="*/ 0 w 1220"/>
                <a:gd name="T9" fmla="*/ 0 h 975"/>
                <a:gd name="T10" fmla="*/ 1220 w 1220"/>
                <a:gd name="T11" fmla="*/ 0 h 975"/>
                <a:gd name="T12" fmla="*/ 1220 w 1220"/>
                <a:gd name="T13" fmla="*/ 975 h 975"/>
              </a:gdLst>
              <a:ahLst/>
              <a:cxnLst>
                <a:cxn ang="0">
                  <a:pos x="T0" y="T1"/>
                </a:cxn>
                <a:cxn ang="0">
                  <a:pos x="T2" y="T3"/>
                </a:cxn>
                <a:cxn ang="0">
                  <a:pos x="T4" y="T5"/>
                </a:cxn>
                <a:cxn ang="0">
                  <a:pos x="T6" y="T7"/>
                </a:cxn>
                <a:cxn ang="0">
                  <a:pos x="T8" y="T9"/>
                </a:cxn>
                <a:cxn ang="0">
                  <a:pos x="T10" y="T11"/>
                </a:cxn>
                <a:cxn ang="0">
                  <a:pos x="T12" y="T13"/>
                </a:cxn>
              </a:cxnLst>
              <a:rect l="0" t="0" r="r" b="b"/>
              <a:pathLst>
                <a:path w="1220" h="975">
                  <a:moveTo>
                    <a:pt x="1220" y="975"/>
                  </a:moveTo>
                  <a:lnTo>
                    <a:pt x="1143" y="975"/>
                  </a:lnTo>
                  <a:lnTo>
                    <a:pt x="1143" y="106"/>
                  </a:lnTo>
                  <a:lnTo>
                    <a:pt x="0" y="106"/>
                  </a:lnTo>
                  <a:lnTo>
                    <a:pt x="0" y="0"/>
                  </a:lnTo>
                  <a:lnTo>
                    <a:pt x="1220" y="0"/>
                  </a:lnTo>
                  <a:lnTo>
                    <a:pt x="1220" y="975"/>
                  </a:lnTo>
                  <a:close/>
                </a:path>
              </a:pathLst>
            </a:custGeom>
            <a:solidFill>
              <a:srgbClr val="7247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8" name="Rectangle 65"/>
            <p:cNvSpPr>
              <a:spLocks noChangeArrowheads="1"/>
            </p:cNvSpPr>
            <p:nvPr/>
          </p:nvSpPr>
          <p:spPr bwMode="auto">
            <a:xfrm>
              <a:off x="9050338" y="5157788"/>
              <a:ext cx="1141413" cy="179388"/>
            </a:xfrm>
            <a:prstGeom prst="rect">
              <a:avLst/>
            </a:prstGeom>
            <a:solidFill>
              <a:srgbClr val="7247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9" name="Freeform 66"/>
            <p:cNvSpPr>
              <a:spLocks/>
            </p:cNvSpPr>
            <p:nvPr/>
          </p:nvSpPr>
          <p:spPr bwMode="auto">
            <a:xfrm>
              <a:off x="9050338" y="5326063"/>
              <a:ext cx="1141413" cy="1547813"/>
            </a:xfrm>
            <a:custGeom>
              <a:avLst/>
              <a:gdLst>
                <a:gd name="T0" fmla="*/ 719 w 719"/>
                <a:gd name="T1" fmla="*/ 975 h 975"/>
                <a:gd name="T2" fmla="*/ 613 w 719"/>
                <a:gd name="T3" fmla="*/ 975 h 975"/>
                <a:gd name="T4" fmla="*/ 613 w 719"/>
                <a:gd name="T5" fmla="*/ 106 h 975"/>
                <a:gd name="T6" fmla="*/ 99 w 719"/>
                <a:gd name="T7" fmla="*/ 106 h 975"/>
                <a:gd name="T8" fmla="*/ 99 w 719"/>
                <a:gd name="T9" fmla="*/ 975 h 975"/>
                <a:gd name="T10" fmla="*/ 0 w 719"/>
                <a:gd name="T11" fmla="*/ 975 h 975"/>
                <a:gd name="T12" fmla="*/ 0 w 719"/>
                <a:gd name="T13" fmla="*/ 0 h 975"/>
                <a:gd name="T14" fmla="*/ 719 w 719"/>
                <a:gd name="T15" fmla="*/ 0 h 975"/>
                <a:gd name="T16" fmla="*/ 719 w 719"/>
                <a:gd name="T17"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9" h="975">
                  <a:moveTo>
                    <a:pt x="719" y="975"/>
                  </a:moveTo>
                  <a:lnTo>
                    <a:pt x="613" y="975"/>
                  </a:lnTo>
                  <a:lnTo>
                    <a:pt x="613" y="106"/>
                  </a:lnTo>
                  <a:lnTo>
                    <a:pt x="99" y="106"/>
                  </a:lnTo>
                  <a:lnTo>
                    <a:pt x="99" y="975"/>
                  </a:lnTo>
                  <a:lnTo>
                    <a:pt x="0" y="975"/>
                  </a:lnTo>
                  <a:lnTo>
                    <a:pt x="0" y="0"/>
                  </a:lnTo>
                  <a:lnTo>
                    <a:pt x="719" y="0"/>
                  </a:lnTo>
                  <a:lnTo>
                    <a:pt x="719" y="975"/>
                  </a:lnTo>
                  <a:close/>
                </a:path>
              </a:pathLst>
            </a:custGeom>
            <a:solidFill>
              <a:srgbClr val="965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0" name="Freeform 67"/>
            <p:cNvSpPr>
              <a:spLocks/>
            </p:cNvSpPr>
            <p:nvPr/>
          </p:nvSpPr>
          <p:spPr bwMode="auto">
            <a:xfrm>
              <a:off x="8950325" y="3722688"/>
              <a:ext cx="312738" cy="1211263"/>
            </a:xfrm>
            <a:custGeom>
              <a:avLst/>
              <a:gdLst>
                <a:gd name="T0" fmla="*/ 18 w 28"/>
                <a:gd name="T1" fmla="*/ 1 h 108"/>
                <a:gd name="T2" fmla="*/ 11 w 28"/>
                <a:gd name="T3" fmla="*/ 10 h 108"/>
                <a:gd name="T4" fmla="*/ 1 w 28"/>
                <a:gd name="T5" fmla="*/ 97 h 108"/>
                <a:gd name="T6" fmla="*/ 7 w 28"/>
                <a:gd name="T7" fmla="*/ 108 h 108"/>
                <a:gd name="T8" fmla="*/ 16 w 28"/>
                <a:gd name="T9" fmla="*/ 108 h 108"/>
                <a:gd name="T10" fmla="*/ 28 w 28"/>
                <a:gd name="T11" fmla="*/ 0 h 108"/>
                <a:gd name="T12" fmla="*/ 18 w 28"/>
                <a:gd name="T13" fmla="*/ 1 h 108"/>
              </a:gdLst>
              <a:ahLst/>
              <a:cxnLst>
                <a:cxn ang="0">
                  <a:pos x="T0" y="T1"/>
                </a:cxn>
                <a:cxn ang="0">
                  <a:pos x="T2" y="T3"/>
                </a:cxn>
                <a:cxn ang="0">
                  <a:pos x="T4" y="T5"/>
                </a:cxn>
                <a:cxn ang="0">
                  <a:pos x="T6" y="T7"/>
                </a:cxn>
                <a:cxn ang="0">
                  <a:pos x="T8" y="T9"/>
                </a:cxn>
                <a:cxn ang="0">
                  <a:pos x="T10" y="T11"/>
                </a:cxn>
                <a:cxn ang="0">
                  <a:pos x="T12" y="T13"/>
                </a:cxn>
              </a:cxnLst>
              <a:rect l="0" t="0" r="r" b="b"/>
              <a:pathLst>
                <a:path w="28" h="108">
                  <a:moveTo>
                    <a:pt x="18" y="1"/>
                  </a:moveTo>
                  <a:cubicBezTo>
                    <a:pt x="14" y="1"/>
                    <a:pt x="11" y="3"/>
                    <a:pt x="11" y="10"/>
                  </a:cubicBezTo>
                  <a:cubicBezTo>
                    <a:pt x="1" y="97"/>
                    <a:pt x="1" y="97"/>
                    <a:pt x="1" y="97"/>
                  </a:cubicBezTo>
                  <a:cubicBezTo>
                    <a:pt x="0" y="104"/>
                    <a:pt x="3" y="108"/>
                    <a:pt x="7" y="108"/>
                  </a:cubicBezTo>
                  <a:cubicBezTo>
                    <a:pt x="16" y="108"/>
                    <a:pt x="16" y="108"/>
                    <a:pt x="16" y="108"/>
                  </a:cubicBezTo>
                  <a:cubicBezTo>
                    <a:pt x="28" y="0"/>
                    <a:pt x="28" y="0"/>
                    <a:pt x="28" y="0"/>
                  </a:cubicBezTo>
                  <a:lnTo>
                    <a:pt x="18"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1" name="Freeform 68"/>
            <p:cNvSpPr>
              <a:spLocks/>
            </p:cNvSpPr>
            <p:nvPr/>
          </p:nvSpPr>
          <p:spPr bwMode="auto">
            <a:xfrm>
              <a:off x="9050338" y="3722688"/>
              <a:ext cx="1500188" cy="1211263"/>
            </a:xfrm>
            <a:custGeom>
              <a:avLst/>
              <a:gdLst>
                <a:gd name="T0" fmla="*/ 126 w 134"/>
                <a:gd name="T1" fmla="*/ 0 h 108"/>
                <a:gd name="T2" fmla="*/ 19 w 134"/>
                <a:gd name="T3" fmla="*/ 0 h 108"/>
                <a:gd name="T4" fmla="*/ 10 w 134"/>
                <a:gd name="T5" fmla="*/ 8 h 108"/>
                <a:gd name="T6" fmla="*/ 0 w 134"/>
                <a:gd name="T7" fmla="*/ 98 h 108"/>
                <a:gd name="T8" fmla="*/ 9 w 134"/>
                <a:gd name="T9" fmla="*/ 108 h 108"/>
                <a:gd name="T10" fmla="*/ 116 w 134"/>
                <a:gd name="T11" fmla="*/ 108 h 108"/>
                <a:gd name="T12" fmla="*/ 123 w 134"/>
                <a:gd name="T13" fmla="*/ 101 h 108"/>
                <a:gd name="T14" fmla="*/ 134 w 134"/>
                <a:gd name="T15" fmla="*/ 9 h 108"/>
                <a:gd name="T16" fmla="*/ 126 w 134"/>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08">
                  <a:moveTo>
                    <a:pt x="126" y="0"/>
                  </a:moveTo>
                  <a:cubicBezTo>
                    <a:pt x="19" y="0"/>
                    <a:pt x="19" y="0"/>
                    <a:pt x="19" y="0"/>
                  </a:cubicBezTo>
                  <a:cubicBezTo>
                    <a:pt x="15" y="0"/>
                    <a:pt x="11" y="4"/>
                    <a:pt x="10" y="8"/>
                  </a:cubicBezTo>
                  <a:cubicBezTo>
                    <a:pt x="0" y="98"/>
                    <a:pt x="0" y="98"/>
                    <a:pt x="0" y="98"/>
                  </a:cubicBezTo>
                  <a:cubicBezTo>
                    <a:pt x="0" y="103"/>
                    <a:pt x="4" y="108"/>
                    <a:pt x="9" y="108"/>
                  </a:cubicBezTo>
                  <a:cubicBezTo>
                    <a:pt x="116" y="108"/>
                    <a:pt x="116" y="108"/>
                    <a:pt x="116" y="108"/>
                  </a:cubicBezTo>
                  <a:cubicBezTo>
                    <a:pt x="119" y="108"/>
                    <a:pt x="123" y="105"/>
                    <a:pt x="123" y="101"/>
                  </a:cubicBezTo>
                  <a:cubicBezTo>
                    <a:pt x="134" y="9"/>
                    <a:pt x="134" y="9"/>
                    <a:pt x="134" y="9"/>
                  </a:cubicBezTo>
                  <a:cubicBezTo>
                    <a:pt x="134" y="4"/>
                    <a:pt x="131" y="0"/>
                    <a:pt x="126" y="0"/>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2" name="Freeform 69"/>
            <p:cNvSpPr>
              <a:spLocks/>
            </p:cNvSpPr>
            <p:nvPr/>
          </p:nvSpPr>
          <p:spPr bwMode="auto">
            <a:xfrm>
              <a:off x="9229725" y="4316413"/>
              <a:ext cx="928688" cy="819150"/>
            </a:xfrm>
            <a:custGeom>
              <a:avLst/>
              <a:gdLst>
                <a:gd name="T0" fmla="*/ 0 w 83"/>
                <a:gd name="T1" fmla="*/ 73 h 73"/>
                <a:gd name="T2" fmla="*/ 66 w 83"/>
                <a:gd name="T3" fmla="*/ 73 h 73"/>
                <a:gd name="T4" fmla="*/ 81 w 83"/>
                <a:gd name="T5" fmla="*/ 66 h 73"/>
                <a:gd name="T6" fmla="*/ 80 w 83"/>
                <a:gd name="T7" fmla="*/ 50 h 73"/>
                <a:gd name="T8" fmla="*/ 63 w 83"/>
                <a:gd name="T9" fmla="*/ 0 h 73"/>
                <a:gd name="T10" fmla="*/ 39 w 83"/>
                <a:gd name="T11" fmla="*/ 1 h 73"/>
                <a:gd name="T12" fmla="*/ 38 w 83"/>
                <a:gd name="T13" fmla="*/ 13 h 73"/>
                <a:gd name="T14" fmla="*/ 53 w 83"/>
                <a:gd name="T15" fmla="*/ 60 h 73"/>
                <a:gd name="T16" fmla="*/ 52 w 83"/>
                <a:gd name="T17" fmla="*/ 66 h 73"/>
                <a:gd name="T18" fmla="*/ 44 w 83"/>
                <a:gd name="T19" fmla="*/ 71 h 73"/>
                <a:gd name="T20" fmla="*/ 1 w 83"/>
                <a:gd name="T21" fmla="*/ 71 h 73"/>
                <a:gd name="T22" fmla="*/ 0 w 83"/>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3">
                  <a:moveTo>
                    <a:pt x="0" y="73"/>
                  </a:moveTo>
                  <a:cubicBezTo>
                    <a:pt x="0" y="73"/>
                    <a:pt x="55" y="73"/>
                    <a:pt x="66" y="73"/>
                  </a:cubicBezTo>
                  <a:cubicBezTo>
                    <a:pt x="75" y="73"/>
                    <a:pt x="79" y="69"/>
                    <a:pt x="81" y="66"/>
                  </a:cubicBezTo>
                  <a:cubicBezTo>
                    <a:pt x="83" y="61"/>
                    <a:pt x="82" y="55"/>
                    <a:pt x="80" y="50"/>
                  </a:cubicBezTo>
                  <a:cubicBezTo>
                    <a:pt x="78" y="42"/>
                    <a:pt x="66" y="7"/>
                    <a:pt x="63" y="0"/>
                  </a:cubicBezTo>
                  <a:cubicBezTo>
                    <a:pt x="39" y="1"/>
                    <a:pt x="39" y="1"/>
                    <a:pt x="39" y="1"/>
                  </a:cubicBezTo>
                  <a:cubicBezTo>
                    <a:pt x="38" y="13"/>
                    <a:pt x="38" y="13"/>
                    <a:pt x="38" y="13"/>
                  </a:cubicBezTo>
                  <a:cubicBezTo>
                    <a:pt x="53" y="60"/>
                    <a:pt x="53" y="60"/>
                    <a:pt x="53" y="60"/>
                  </a:cubicBezTo>
                  <a:cubicBezTo>
                    <a:pt x="52" y="66"/>
                    <a:pt x="52" y="66"/>
                    <a:pt x="52" y="66"/>
                  </a:cubicBezTo>
                  <a:cubicBezTo>
                    <a:pt x="44" y="71"/>
                    <a:pt x="44" y="71"/>
                    <a:pt x="44" y="71"/>
                  </a:cubicBezTo>
                  <a:cubicBezTo>
                    <a:pt x="1" y="71"/>
                    <a:pt x="1" y="71"/>
                    <a:pt x="1" y="71"/>
                  </a:cubicBezTo>
                  <a:cubicBezTo>
                    <a:pt x="0" y="73"/>
                    <a:pt x="0" y="73"/>
                    <a:pt x="0" y="73"/>
                  </a:cubicBezTo>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3" name="Freeform 70"/>
            <p:cNvSpPr>
              <a:spLocks/>
            </p:cNvSpPr>
            <p:nvPr/>
          </p:nvSpPr>
          <p:spPr bwMode="auto">
            <a:xfrm>
              <a:off x="9229725" y="4327525"/>
              <a:ext cx="660400" cy="808038"/>
            </a:xfrm>
            <a:custGeom>
              <a:avLst/>
              <a:gdLst>
                <a:gd name="T0" fmla="*/ 56 w 59"/>
                <a:gd name="T1" fmla="*/ 49 h 72"/>
                <a:gd name="T2" fmla="*/ 39 w 59"/>
                <a:gd name="T3" fmla="*/ 0 h 72"/>
                <a:gd name="T4" fmla="*/ 37 w 59"/>
                <a:gd name="T5" fmla="*/ 12 h 72"/>
                <a:gd name="T6" fmla="*/ 50 w 59"/>
                <a:gd name="T7" fmla="*/ 53 h 72"/>
                <a:gd name="T8" fmla="*/ 50 w 59"/>
                <a:gd name="T9" fmla="*/ 61 h 72"/>
                <a:gd name="T10" fmla="*/ 41 w 59"/>
                <a:gd name="T11" fmla="*/ 68 h 72"/>
                <a:gd name="T12" fmla="*/ 4 w 59"/>
                <a:gd name="T13" fmla="*/ 69 h 72"/>
                <a:gd name="T14" fmla="*/ 0 w 59"/>
                <a:gd name="T15" fmla="*/ 72 h 72"/>
                <a:gd name="T16" fmla="*/ 0 w 59"/>
                <a:gd name="T17" fmla="*/ 72 h 72"/>
                <a:gd name="T18" fmla="*/ 41 w 59"/>
                <a:gd name="T19" fmla="*/ 72 h 72"/>
                <a:gd name="T20" fmla="*/ 56 w 59"/>
                <a:gd name="T21" fmla="*/ 65 h 72"/>
                <a:gd name="T22" fmla="*/ 56 w 59"/>
                <a:gd name="T23"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2">
                  <a:moveTo>
                    <a:pt x="56" y="49"/>
                  </a:moveTo>
                  <a:cubicBezTo>
                    <a:pt x="53" y="41"/>
                    <a:pt x="42" y="7"/>
                    <a:pt x="39" y="0"/>
                  </a:cubicBezTo>
                  <a:cubicBezTo>
                    <a:pt x="37" y="12"/>
                    <a:pt x="37" y="12"/>
                    <a:pt x="37" y="12"/>
                  </a:cubicBezTo>
                  <a:cubicBezTo>
                    <a:pt x="42" y="26"/>
                    <a:pt x="48" y="48"/>
                    <a:pt x="50" y="53"/>
                  </a:cubicBezTo>
                  <a:cubicBezTo>
                    <a:pt x="51" y="56"/>
                    <a:pt x="51" y="58"/>
                    <a:pt x="50" y="61"/>
                  </a:cubicBezTo>
                  <a:cubicBezTo>
                    <a:pt x="50" y="64"/>
                    <a:pt x="45" y="68"/>
                    <a:pt x="41" y="68"/>
                  </a:cubicBezTo>
                  <a:cubicBezTo>
                    <a:pt x="32" y="68"/>
                    <a:pt x="13" y="69"/>
                    <a:pt x="4" y="69"/>
                  </a:cubicBezTo>
                  <a:cubicBezTo>
                    <a:pt x="2" y="69"/>
                    <a:pt x="0" y="69"/>
                    <a:pt x="0" y="72"/>
                  </a:cubicBezTo>
                  <a:cubicBezTo>
                    <a:pt x="0" y="72"/>
                    <a:pt x="0" y="72"/>
                    <a:pt x="0" y="72"/>
                  </a:cubicBezTo>
                  <a:cubicBezTo>
                    <a:pt x="0" y="72"/>
                    <a:pt x="30" y="72"/>
                    <a:pt x="41" y="72"/>
                  </a:cubicBezTo>
                  <a:cubicBezTo>
                    <a:pt x="51" y="72"/>
                    <a:pt x="55" y="68"/>
                    <a:pt x="56" y="65"/>
                  </a:cubicBezTo>
                  <a:cubicBezTo>
                    <a:pt x="59" y="60"/>
                    <a:pt x="57" y="54"/>
                    <a:pt x="56" y="4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4" name="Freeform 71"/>
            <p:cNvSpPr>
              <a:spLocks/>
            </p:cNvSpPr>
            <p:nvPr/>
          </p:nvSpPr>
          <p:spPr bwMode="auto">
            <a:xfrm>
              <a:off x="7583488" y="3543300"/>
              <a:ext cx="917575" cy="1165225"/>
            </a:xfrm>
            <a:custGeom>
              <a:avLst/>
              <a:gdLst>
                <a:gd name="T0" fmla="*/ 82 w 82"/>
                <a:gd name="T1" fmla="*/ 45 h 104"/>
                <a:gd name="T2" fmla="*/ 78 w 82"/>
                <a:gd name="T3" fmla="*/ 16 h 104"/>
                <a:gd name="T4" fmla="*/ 76 w 82"/>
                <a:gd name="T5" fmla="*/ 11 h 104"/>
                <a:gd name="T6" fmla="*/ 63 w 82"/>
                <a:gd name="T7" fmla="*/ 0 h 104"/>
                <a:gd name="T8" fmla="*/ 29 w 82"/>
                <a:gd name="T9" fmla="*/ 0 h 104"/>
                <a:gd name="T10" fmla="*/ 17 w 82"/>
                <a:gd name="T11" fmla="*/ 11 h 104"/>
                <a:gd name="T12" fmla="*/ 17 w 82"/>
                <a:gd name="T13" fmla="*/ 22 h 104"/>
                <a:gd name="T14" fmla="*/ 6 w 82"/>
                <a:gd name="T15" fmla="*/ 25 h 104"/>
                <a:gd name="T16" fmla="*/ 1 w 82"/>
                <a:gd name="T17" fmla="*/ 33 h 104"/>
                <a:gd name="T18" fmla="*/ 5 w 82"/>
                <a:gd name="T19" fmla="*/ 45 h 104"/>
                <a:gd name="T20" fmla="*/ 12 w 82"/>
                <a:gd name="T21" fmla="*/ 47 h 104"/>
                <a:gd name="T22" fmla="*/ 12 w 82"/>
                <a:gd name="T23" fmla="*/ 73 h 104"/>
                <a:gd name="T24" fmla="*/ 17 w 82"/>
                <a:gd name="T25" fmla="*/ 83 h 104"/>
                <a:gd name="T26" fmla="*/ 36 w 82"/>
                <a:gd name="T27" fmla="*/ 97 h 104"/>
                <a:gd name="T28" fmla="*/ 52 w 82"/>
                <a:gd name="T29" fmla="*/ 89 h 104"/>
                <a:gd name="T30" fmla="*/ 52 w 82"/>
                <a:gd name="T31" fmla="*/ 80 h 104"/>
                <a:gd name="T32" fmla="*/ 63 w 82"/>
                <a:gd name="T33" fmla="*/ 80 h 104"/>
                <a:gd name="T34" fmla="*/ 75 w 82"/>
                <a:gd name="T35" fmla="*/ 68 h 104"/>
                <a:gd name="T36" fmla="*/ 75 w 82"/>
                <a:gd name="T37" fmla="*/ 50 h 104"/>
                <a:gd name="T38" fmla="*/ 78 w 82"/>
                <a:gd name="T39" fmla="*/ 50 h 104"/>
                <a:gd name="T40" fmla="*/ 81 w 82"/>
                <a:gd name="T41" fmla="*/ 49 h 104"/>
                <a:gd name="T42" fmla="*/ 82 w 82"/>
                <a:gd name="T43"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104">
                  <a:moveTo>
                    <a:pt x="82" y="45"/>
                  </a:moveTo>
                  <a:cubicBezTo>
                    <a:pt x="81" y="38"/>
                    <a:pt x="79" y="22"/>
                    <a:pt x="78" y="16"/>
                  </a:cubicBezTo>
                  <a:cubicBezTo>
                    <a:pt x="77" y="14"/>
                    <a:pt x="77" y="13"/>
                    <a:pt x="76" y="11"/>
                  </a:cubicBezTo>
                  <a:cubicBezTo>
                    <a:pt x="74" y="5"/>
                    <a:pt x="70" y="0"/>
                    <a:pt x="63" y="0"/>
                  </a:cubicBezTo>
                  <a:cubicBezTo>
                    <a:pt x="29" y="0"/>
                    <a:pt x="29" y="0"/>
                    <a:pt x="29" y="0"/>
                  </a:cubicBezTo>
                  <a:cubicBezTo>
                    <a:pt x="22" y="0"/>
                    <a:pt x="17" y="5"/>
                    <a:pt x="17" y="11"/>
                  </a:cubicBezTo>
                  <a:cubicBezTo>
                    <a:pt x="17" y="22"/>
                    <a:pt x="17" y="22"/>
                    <a:pt x="17" y="22"/>
                  </a:cubicBezTo>
                  <a:cubicBezTo>
                    <a:pt x="6" y="25"/>
                    <a:pt x="6" y="25"/>
                    <a:pt x="6" y="25"/>
                  </a:cubicBezTo>
                  <a:cubicBezTo>
                    <a:pt x="3" y="25"/>
                    <a:pt x="0" y="28"/>
                    <a:pt x="1" y="33"/>
                  </a:cubicBezTo>
                  <a:cubicBezTo>
                    <a:pt x="1" y="38"/>
                    <a:pt x="3" y="42"/>
                    <a:pt x="5" y="45"/>
                  </a:cubicBezTo>
                  <a:cubicBezTo>
                    <a:pt x="8" y="47"/>
                    <a:pt x="11" y="47"/>
                    <a:pt x="12" y="47"/>
                  </a:cubicBezTo>
                  <a:cubicBezTo>
                    <a:pt x="12" y="73"/>
                    <a:pt x="12" y="73"/>
                    <a:pt x="12" y="73"/>
                  </a:cubicBezTo>
                  <a:cubicBezTo>
                    <a:pt x="12" y="77"/>
                    <a:pt x="14" y="81"/>
                    <a:pt x="17" y="83"/>
                  </a:cubicBezTo>
                  <a:cubicBezTo>
                    <a:pt x="36" y="97"/>
                    <a:pt x="36" y="97"/>
                    <a:pt x="36" y="97"/>
                  </a:cubicBezTo>
                  <a:cubicBezTo>
                    <a:pt x="45" y="104"/>
                    <a:pt x="52" y="100"/>
                    <a:pt x="52" y="89"/>
                  </a:cubicBezTo>
                  <a:cubicBezTo>
                    <a:pt x="52" y="80"/>
                    <a:pt x="52" y="80"/>
                    <a:pt x="52" y="80"/>
                  </a:cubicBezTo>
                  <a:cubicBezTo>
                    <a:pt x="63" y="80"/>
                    <a:pt x="63" y="80"/>
                    <a:pt x="63" y="80"/>
                  </a:cubicBezTo>
                  <a:cubicBezTo>
                    <a:pt x="69" y="80"/>
                    <a:pt x="75" y="75"/>
                    <a:pt x="75" y="68"/>
                  </a:cubicBezTo>
                  <a:cubicBezTo>
                    <a:pt x="75" y="50"/>
                    <a:pt x="75" y="50"/>
                    <a:pt x="75" y="50"/>
                  </a:cubicBezTo>
                  <a:cubicBezTo>
                    <a:pt x="78" y="50"/>
                    <a:pt x="78" y="50"/>
                    <a:pt x="78" y="50"/>
                  </a:cubicBezTo>
                  <a:cubicBezTo>
                    <a:pt x="79" y="50"/>
                    <a:pt x="80" y="50"/>
                    <a:pt x="81" y="49"/>
                  </a:cubicBezTo>
                  <a:cubicBezTo>
                    <a:pt x="82" y="48"/>
                    <a:pt x="82" y="47"/>
                    <a:pt x="82" y="45"/>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5" name="Freeform 72"/>
            <p:cNvSpPr>
              <a:spLocks/>
            </p:cNvSpPr>
            <p:nvPr/>
          </p:nvSpPr>
          <p:spPr bwMode="auto">
            <a:xfrm>
              <a:off x="8266113" y="4170363"/>
              <a:ext cx="134938" cy="33338"/>
            </a:xfrm>
            <a:custGeom>
              <a:avLst/>
              <a:gdLst>
                <a:gd name="T0" fmla="*/ 12 w 12"/>
                <a:gd name="T1" fmla="*/ 0 h 3"/>
                <a:gd name="T2" fmla="*/ 6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cubicBezTo>
                    <a:pt x="12" y="2"/>
                    <a:pt x="9" y="3"/>
                    <a:pt x="6" y="3"/>
                  </a:cubicBezTo>
                  <a:cubicBezTo>
                    <a:pt x="3" y="3"/>
                    <a:pt x="0" y="2"/>
                    <a:pt x="0" y="0"/>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6" name="Freeform 73"/>
            <p:cNvSpPr>
              <a:spLocks/>
            </p:cNvSpPr>
            <p:nvPr/>
          </p:nvSpPr>
          <p:spPr bwMode="auto">
            <a:xfrm>
              <a:off x="7964488" y="4440238"/>
              <a:ext cx="201613" cy="111125"/>
            </a:xfrm>
            <a:custGeom>
              <a:avLst/>
              <a:gdLst>
                <a:gd name="T0" fmla="*/ 0 w 127"/>
                <a:gd name="T1" fmla="*/ 0 h 70"/>
                <a:gd name="T2" fmla="*/ 56 w 127"/>
                <a:gd name="T3" fmla="*/ 35 h 70"/>
                <a:gd name="T4" fmla="*/ 127 w 127"/>
                <a:gd name="T5" fmla="*/ 70 h 70"/>
                <a:gd name="T6" fmla="*/ 127 w 127"/>
                <a:gd name="T7" fmla="*/ 0 h 70"/>
                <a:gd name="T8" fmla="*/ 0 w 127"/>
                <a:gd name="T9" fmla="*/ 0 h 70"/>
              </a:gdLst>
              <a:ahLst/>
              <a:cxnLst>
                <a:cxn ang="0">
                  <a:pos x="T0" y="T1"/>
                </a:cxn>
                <a:cxn ang="0">
                  <a:pos x="T2" y="T3"/>
                </a:cxn>
                <a:cxn ang="0">
                  <a:pos x="T4" y="T5"/>
                </a:cxn>
                <a:cxn ang="0">
                  <a:pos x="T6" y="T7"/>
                </a:cxn>
                <a:cxn ang="0">
                  <a:pos x="T8" y="T9"/>
                </a:cxn>
              </a:cxnLst>
              <a:rect l="0" t="0" r="r" b="b"/>
              <a:pathLst>
                <a:path w="127" h="70">
                  <a:moveTo>
                    <a:pt x="0" y="0"/>
                  </a:moveTo>
                  <a:lnTo>
                    <a:pt x="56" y="35"/>
                  </a:lnTo>
                  <a:lnTo>
                    <a:pt x="127" y="70"/>
                  </a:lnTo>
                  <a:lnTo>
                    <a:pt x="127"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7" name="Freeform 74"/>
            <p:cNvSpPr>
              <a:spLocks/>
            </p:cNvSpPr>
            <p:nvPr/>
          </p:nvSpPr>
          <p:spPr bwMode="auto">
            <a:xfrm>
              <a:off x="7627938" y="3240088"/>
              <a:ext cx="908050" cy="695325"/>
            </a:xfrm>
            <a:custGeom>
              <a:avLst/>
              <a:gdLst>
                <a:gd name="T0" fmla="*/ 81 w 81"/>
                <a:gd name="T1" fmla="*/ 40 h 62"/>
                <a:gd name="T2" fmla="*/ 78 w 81"/>
                <a:gd name="T3" fmla="*/ 24 h 62"/>
                <a:gd name="T4" fmla="*/ 70 w 81"/>
                <a:gd name="T5" fmla="*/ 11 h 62"/>
                <a:gd name="T6" fmla="*/ 69 w 81"/>
                <a:gd name="T7" fmla="*/ 10 h 62"/>
                <a:gd name="T8" fmla="*/ 68 w 81"/>
                <a:gd name="T9" fmla="*/ 10 h 62"/>
                <a:gd name="T10" fmla="*/ 40 w 81"/>
                <a:gd name="T11" fmla="*/ 0 h 62"/>
                <a:gd name="T12" fmla="*/ 1 w 81"/>
                <a:gd name="T13" fmla="*/ 28 h 62"/>
                <a:gd name="T14" fmla="*/ 0 w 81"/>
                <a:gd name="T15" fmla="*/ 36 h 62"/>
                <a:gd name="T16" fmla="*/ 2 w 81"/>
                <a:gd name="T17" fmla="*/ 50 h 62"/>
                <a:gd name="T18" fmla="*/ 3 w 81"/>
                <a:gd name="T19" fmla="*/ 52 h 62"/>
                <a:gd name="T20" fmla="*/ 5 w 81"/>
                <a:gd name="T21" fmla="*/ 52 h 62"/>
                <a:gd name="T22" fmla="*/ 8 w 81"/>
                <a:gd name="T23" fmla="*/ 53 h 62"/>
                <a:gd name="T24" fmla="*/ 8 w 81"/>
                <a:gd name="T25" fmla="*/ 53 h 62"/>
                <a:gd name="T26" fmla="*/ 13 w 81"/>
                <a:gd name="T27" fmla="*/ 62 h 62"/>
                <a:gd name="T28" fmla="*/ 17 w 81"/>
                <a:gd name="T29" fmla="*/ 36 h 62"/>
                <a:gd name="T30" fmla="*/ 25 w 81"/>
                <a:gd name="T31" fmla="*/ 44 h 62"/>
                <a:gd name="T32" fmla="*/ 35 w 81"/>
                <a:gd name="T33" fmla="*/ 45 h 62"/>
                <a:gd name="T34" fmla="*/ 31 w 81"/>
                <a:gd name="T35" fmla="*/ 42 h 62"/>
                <a:gd name="T36" fmla="*/ 29 w 81"/>
                <a:gd name="T37" fmla="*/ 38 h 62"/>
                <a:gd name="T38" fmla="*/ 50 w 81"/>
                <a:gd name="T39" fmla="*/ 42 h 62"/>
                <a:gd name="T40" fmla="*/ 68 w 81"/>
                <a:gd name="T41" fmla="*/ 41 h 62"/>
                <a:gd name="T42" fmla="*/ 78 w 81"/>
                <a:gd name="T43" fmla="*/ 55 h 62"/>
                <a:gd name="T44" fmla="*/ 77 w 81"/>
                <a:gd name="T45" fmla="*/ 58 h 62"/>
                <a:gd name="T46" fmla="*/ 81 w 81"/>
                <a:gd name="T4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62">
                  <a:moveTo>
                    <a:pt x="81" y="40"/>
                  </a:moveTo>
                  <a:cubicBezTo>
                    <a:pt x="81" y="34"/>
                    <a:pt x="80" y="29"/>
                    <a:pt x="78" y="24"/>
                  </a:cubicBezTo>
                  <a:cubicBezTo>
                    <a:pt x="77" y="19"/>
                    <a:pt x="74" y="15"/>
                    <a:pt x="70" y="11"/>
                  </a:cubicBezTo>
                  <a:cubicBezTo>
                    <a:pt x="70" y="11"/>
                    <a:pt x="70" y="11"/>
                    <a:pt x="69" y="10"/>
                  </a:cubicBezTo>
                  <a:cubicBezTo>
                    <a:pt x="69" y="10"/>
                    <a:pt x="69" y="10"/>
                    <a:pt x="68" y="10"/>
                  </a:cubicBezTo>
                  <a:cubicBezTo>
                    <a:pt x="61" y="4"/>
                    <a:pt x="51" y="0"/>
                    <a:pt x="40" y="0"/>
                  </a:cubicBezTo>
                  <a:cubicBezTo>
                    <a:pt x="19" y="0"/>
                    <a:pt x="2" y="12"/>
                    <a:pt x="1" y="28"/>
                  </a:cubicBezTo>
                  <a:cubicBezTo>
                    <a:pt x="0" y="30"/>
                    <a:pt x="0" y="33"/>
                    <a:pt x="0" y="36"/>
                  </a:cubicBezTo>
                  <a:cubicBezTo>
                    <a:pt x="0" y="41"/>
                    <a:pt x="0" y="46"/>
                    <a:pt x="2" y="50"/>
                  </a:cubicBezTo>
                  <a:cubicBezTo>
                    <a:pt x="2" y="51"/>
                    <a:pt x="2" y="51"/>
                    <a:pt x="3" y="52"/>
                  </a:cubicBezTo>
                  <a:cubicBezTo>
                    <a:pt x="3" y="52"/>
                    <a:pt x="4" y="52"/>
                    <a:pt x="5" y="52"/>
                  </a:cubicBezTo>
                  <a:cubicBezTo>
                    <a:pt x="7" y="52"/>
                    <a:pt x="8" y="53"/>
                    <a:pt x="8" y="53"/>
                  </a:cubicBezTo>
                  <a:cubicBezTo>
                    <a:pt x="8" y="53"/>
                    <a:pt x="8" y="53"/>
                    <a:pt x="8" y="53"/>
                  </a:cubicBezTo>
                  <a:cubicBezTo>
                    <a:pt x="11" y="55"/>
                    <a:pt x="13" y="58"/>
                    <a:pt x="13" y="62"/>
                  </a:cubicBezTo>
                  <a:cubicBezTo>
                    <a:pt x="17" y="36"/>
                    <a:pt x="17" y="36"/>
                    <a:pt x="17" y="36"/>
                  </a:cubicBezTo>
                  <a:cubicBezTo>
                    <a:pt x="17" y="36"/>
                    <a:pt x="20" y="41"/>
                    <a:pt x="25" y="44"/>
                  </a:cubicBezTo>
                  <a:cubicBezTo>
                    <a:pt x="30" y="46"/>
                    <a:pt x="35" y="45"/>
                    <a:pt x="35" y="45"/>
                  </a:cubicBezTo>
                  <a:cubicBezTo>
                    <a:pt x="35" y="45"/>
                    <a:pt x="33" y="45"/>
                    <a:pt x="31" y="42"/>
                  </a:cubicBezTo>
                  <a:cubicBezTo>
                    <a:pt x="29" y="39"/>
                    <a:pt x="29" y="38"/>
                    <a:pt x="29" y="38"/>
                  </a:cubicBezTo>
                  <a:cubicBezTo>
                    <a:pt x="29" y="38"/>
                    <a:pt x="33" y="42"/>
                    <a:pt x="50" y="42"/>
                  </a:cubicBezTo>
                  <a:cubicBezTo>
                    <a:pt x="68" y="41"/>
                    <a:pt x="68" y="41"/>
                    <a:pt x="68" y="41"/>
                  </a:cubicBezTo>
                  <a:cubicBezTo>
                    <a:pt x="73" y="41"/>
                    <a:pt x="78" y="47"/>
                    <a:pt x="78" y="55"/>
                  </a:cubicBezTo>
                  <a:cubicBezTo>
                    <a:pt x="78" y="56"/>
                    <a:pt x="77" y="57"/>
                    <a:pt x="77" y="58"/>
                  </a:cubicBezTo>
                  <a:cubicBezTo>
                    <a:pt x="80" y="52"/>
                    <a:pt x="81" y="47"/>
                    <a:pt x="81" y="40"/>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8" name="Freeform 75"/>
            <p:cNvSpPr>
              <a:spLocks/>
            </p:cNvSpPr>
            <p:nvPr/>
          </p:nvSpPr>
          <p:spPr bwMode="auto">
            <a:xfrm>
              <a:off x="7572375" y="3800475"/>
              <a:ext cx="223838" cy="280988"/>
            </a:xfrm>
            <a:custGeom>
              <a:avLst/>
              <a:gdLst>
                <a:gd name="T0" fmla="*/ 19 w 20"/>
                <a:gd name="T1" fmla="*/ 10 h 25"/>
                <a:gd name="T2" fmla="*/ 13 w 20"/>
                <a:gd name="T3" fmla="*/ 24 h 25"/>
                <a:gd name="T4" fmla="*/ 2 w 20"/>
                <a:gd name="T5" fmla="*/ 14 h 25"/>
                <a:gd name="T6" fmla="*/ 7 w 20"/>
                <a:gd name="T7" fmla="*/ 1 h 25"/>
                <a:gd name="T8" fmla="*/ 19 w 20"/>
                <a:gd name="T9" fmla="*/ 10 h 25"/>
              </a:gdLst>
              <a:ahLst/>
              <a:cxnLst>
                <a:cxn ang="0">
                  <a:pos x="T0" y="T1"/>
                </a:cxn>
                <a:cxn ang="0">
                  <a:pos x="T2" y="T3"/>
                </a:cxn>
                <a:cxn ang="0">
                  <a:pos x="T4" y="T5"/>
                </a:cxn>
                <a:cxn ang="0">
                  <a:pos x="T6" y="T7"/>
                </a:cxn>
                <a:cxn ang="0">
                  <a:pos x="T8" y="T9"/>
                </a:cxn>
              </a:cxnLst>
              <a:rect l="0" t="0" r="r" b="b"/>
              <a:pathLst>
                <a:path w="20" h="25">
                  <a:moveTo>
                    <a:pt x="19" y="10"/>
                  </a:moveTo>
                  <a:cubicBezTo>
                    <a:pt x="20" y="17"/>
                    <a:pt x="18" y="23"/>
                    <a:pt x="13" y="24"/>
                  </a:cubicBezTo>
                  <a:cubicBezTo>
                    <a:pt x="8" y="25"/>
                    <a:pt x="3" y="21"/>
                    <a:pt x="2" y="14"/>
                  </a:cubicBezTo>
                  <a:cubicBezTo>
                    <a:pt x="0" y="8"/>
                    <a:pt x="3" y="2"/>
                    <a:pt x="7" y="1"/>
                  </a:cubicBezTo>
                  <a:cubicBezTo>
                    <a:pt x="12" y="0"/>
                    <a:pt x="17" y="4"/>
                    <a:pt x="19" y="1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9" name="Freeform 76"/>
            <p:cNvSpPr>
              <a:spLocks/>
            </p:cNvSpPr>
            <p:nvPr/>
          </p:nvSpPr>
          <p:spPr bwMode="auto">
            <a:xfrm>
              <a:off x="8166100" y="3756025"/>
              <a:ext cx="168275" cy="55563"/>
            </a:xfrm>
            <a:custGeom>
              <a:avLst/>
              <a:gdLst>
                <a:gd name="T0" fmla="*/ 7 w 15"/>
                <a:gd name="T1" fmla="*/ 0 h 5"/>
                <a:gd name="T2" fmla="*/ 15 w 15"/>
                <a:gd name="T3" fmla="*/ 4 h 5"/>
                <a:gd name="T4" fmla="*/ 14 w 15"/>
                <a:gd name="T5" fmla="*/ 5 h 5"/>
                <a:gd name="T6" fmla="*/ 13 w 15"/>
                <a:gd name="T7" fmla="*/ 5 h 5"/>
                <a:gd name="T8" fmla="*/ 7 w 15"/>
                <a:gd name="T9" fmla="*/ 2 h 5"/>
                <a:gd name="T10" fmla="*/ 2 w 15"/>
                <a:gd name="T11" fmla="*/ 5 h 5"/>
                <a:gd name="T12" fmla="*/ 1 w 15"/>
                <a:gd name="T13" fmla="*/ 5 h 5"/>
                <a:gd name="T14" fmla="*/ 0 w 15"/>
                <a:gd name="T15" fmla="*/ 4 h 5"/>
                <a:gd name="T16" fmla="*/ 7 w 1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7" y="0"/>
                  </a:moveTo>
                  <a:cubicBezTo>
                    <a:pt x="13" y="0"/>
                    <a:pt x="14" y="4"/>
                    <a:pt x="15" y="4"/>
                  </a:cubicBezTo>
                  <a:cubicBezTo>
                    <a:pt x="15" y="5"/>
                    <a:pt x="15" y="5"/>
                    <a:pt x="14" y="5"/>
                  </a:cubicBezTo>
                  <a:cubicBezTo>
                    <a:pt x="14" y="5"/>
                    <a:pt x="13" y="5"/>
                    <a:pt x="13" y="5"/>
                  </a:cubicBezTo>
                  <a:cubicBezTo>
                    <a:pt x="13" y="5"/>
                    <a:pt x="12" y="2"/>
                    <a:pt x="7" y="2"/>
                  </a:cubicBezTo>
                  <a:cubicBezTo>
                    <a:pt x="3" y="2"/>
                    <a:pt x="2" y="5"/>
                    <a:pt x="2" y="5"/>
                  </a:cubicBezTo>
                  <a:cubicBezTo>
                    <a:pt x="2" y="5"/>
                    <a:pt x="1" y="5"/>
                    <a:pt x="1" y="5"/>
                  </a:cubicBezTo>
                  <a:cubicBezTo>
                    <a:pt x="0" y="5"/>
                    <a:pt x="0" y="5"/>
                    <a:pt x="0" y="4"/>
                  </a:cubicBezTo>
                  <a:cubicBezTo>
                    <a:pt x="0" y="4"/>
                    <a:pt x="2" y="0"/>
                    <a:pt x="7"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0" name="Oval 77"/>
            <p:cNvSpPr>
              <a:spLocks noChangeArrowheads="1"/>
            </p:cNvSpPr>
            <p:nvPr/>
          </p:nvSpPr>
          <p:spPr bwMode="auto">
            <a:xfrm>
              <a:off x="8031163" y="4013200"/>
              <a:ext cx="90488" cy="7937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1" name="Oval 78"/>
            <p:cNvSpPr>
              <a:spLocks noChangeArrowheads="1"/>
            </p:cNvSpPr>
            <p:nvPr/>
          </p:nvSpPr>
          <p:spPr bwMode="auto">
            <a:xfrm>
              <a:off x="8210550" y="3822700"/>
              <a:ext cx="101600" cy="101600"/>
            </a:xfrm>
            <a:prstGeom prst="ellipse">
              <a:avLst/>
            </a:prstGeom>
            <a:solidFill>
              <a:srgbClr val="009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2" name="Oval 79"/>
            <p:cNvSpPr>
              <a:spLocks noChangeArrowheads="1"/>
            </p:cNvSpPr>
            <p:nvPr/>
          </p:nvSpPr>
          <p:spPr bwMode="auto">
            <a:xfrm>
              <a:off x="8255000" y="3844925"/>
              <a:ext cx="46038" cy="349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3" name="Freeform 80"/>
            <p:cNvSpPr>
              <a:spLocks/>
            </p:cNvSpPr>
            <p:nvPr/>
          </p:nvSpPr>
          <p:spPr bwMode="auto">
            <a:xfrm>
              <a:off x="7718425" y="4002088"/>
              <a:ext cx="66675" cy="101600"/>
            </a:xfrm>
            <a:custGeom>
              <a:avLst/>
              <a:gdLst>
                <a:gd name="T0" fmla="*/ 6 w 6"/>
                <a:gd name="T1" fmla="*/ 0 h 9"/>
                <a:gd name="T2" fmla="*/ 4 w 6"/>
                <a:gd name="T3" fmla="*/ 3 h 9"/>
                <a:gd name="T4" fmla="*/ 0 w 6"/>
                <a:gd name="T5" fmla="*/ 6 h 9"/>
                <a:gd name="T6" fmla="*/ 0 w 6"/>
                <a:gd name="T7" fmla="*/ 9 h 9"/>
                <a:gd name="T8" fmla="*/ 0 w 6"/>
                <a:gd name="T9" fmla="*/ 9 h 9"/>
                <a:gd name="T10" fmla="*/ 2 w 6"/>
                <a:gd name="T11" fmla="*/ 8 h 9"/>
                <a:gd name="T12" fmla="*/ 3 w 6"/>
                <a:gd name="T13" fmla="*/ 8 h 9"/>
                <a:gd name="T14" fmla="*/ 4 w 6"/>
                <a:gd name="T15" fmla="*/ 7 h 9"/>
                <a:gd name="T16" fmla="*/ 6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6" y="0"/>
                  </a:moveTo>
                  <a:cubicBezTo>
                    <a:pt x="4" y="3"/>
                    <a:pt x="4" y="3"/>
                    <a:pt x="4" y="3"/>
                  </a:cubicBezTo>
                  <a:cubicBezTo>
                    <a:pt x="3" y="4"/>
                    <a:pt x="2" y="5"/>
                    <a:pt x="0" y="6"/>
                  </a:cubicBezTo>
                  <a:cubicBezTo>
                    <a:pt x="0" y="9"/>
                    <a:pt x="0" y="9"/>
                    <a:pt x="0" y="9"/>
                  </a:cubicBezTo>
                  <a:cubicBezTo>
                    <a:pt x="0" y="9"/>
                    <a:pt x="0" y="9"/>
                    <a:pt x="0" y="9"/>
                  </a:cubicBezTo>
                  <a:cubicBezTo>
                    <a:pt x="1" y="9"/>
                    <a:pt x="2" y="9"/>
                    <a:pt x="2" y="8"/>
                  </a:cubicBezTo>
                  <a:cubicBezTo>
                    <a:pt x="3" y="8"/>
                    <a:pt x="3" y="8"/>
                    <a:pt x="3" y="8"/>
                  </a:cubicBezTo>
                  <a:cubicBezTo>
                    <a:pt x="3" y="8"/>
                    <a:pt x="4" y="8"/>
                    <a:pt x="4" y="7"/>
                  </a:cubicBezTo>
                  <a:cubicBezTo>
                    <a:pt x="6" y="3"/>
                    <a:pt x="6" y="0"/>
                    <a:pt x="6"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4" name="Freeform 81"/>
            <p:cNvSpPr>
              <a:spLocks/>
            </p:cNvSpPr>
            <p:nvPr/>
          </p:nvSpPr>
          <p:spPr bwMode="auto">
            <a:xfrm>
              <a:off x="7851775" y="4899025"/>
              <a:ext cx="1165226" cy="258763"/>
            </a:xfrm>
            <a:custGeom>
              <a:avLst/>
              <a:gdLst>
                <a:gd name="T0" fmla="*/ 78 w 89"/>
                <a:gd name="T1" fmla="*/ 0 h 23"/>
                <a:gd name="T2" fmla="*/ 12 w 89"/>
                <a:gd name="T3" fmla="*/ 0 h 23"/>
                <a:gd name="T4" fmla="*/ 0 w 89"/>
                <a:gd name="T5" fmla="*/ 11 h 23"/>
                <a:gd name="T6" fmla="*/ 12 w 89"/>
                <a:gd name="T7" fmla="*/ 23 h 23"/>
                <a:gd name="T8" fmla="*/ 78 w 89"/>
                <a:gd name="T9" fmla="*/ 23 h 23"/>
                <a:gd name="T10" fmla="*/ 89 w 89"/>
                <a:gd name="T11" fmla="*/ 12 h 23"/>
                <a:gd name="T12" fmla="*/ 78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8" y="0"/>
                  </a:moveTo>
                  <a:cubicBezTo>
                    <a:pt x="12" y="0"/>
                    <a:pt x="12" y="0"/>
                    <a:pt x="12" y="0"/>
                  </a:cubicBezTo>
                  <a:cubicBezTo>
                    <a:pt x="5" y="0"/>
                    <a:pt x="0" y="5"/>
                    <a:pt x="0" y="11"/>
                  </a:cubicBezTo>
                  <a:cubicBezTo>
                    <a:pt x="0" y="18"/>
                    <a:pt x="5" y="23"/>
                    <a:pt x="12" y="23"/>
                  </a:cubicBezTo>
                  <a:cubicBezTo>
                    <a:pt x="78" y="23"/>
                    <a:pt x="78" y="23"/>
                    <a:pt x="78" y="23"/>
                  </a:cubicBezTo>
                  <a:cubicBezTo>
                    <a:pt x="84" y="23"/>
                    <a:pt x="89" y="18"/>
                    <a:pt x="89" y="12"/>
                  </a:cubicBezTo>
                  <a:cubicBezTo>
                    <a:pt x="89" y="5"/>
                    <a:pt x="84" y="0"/>
                    <a:pt x="78"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354" name="AutoShape 3"/>
          <p:cNvSpPr>
            <a:spLocks noChangeAspect="1" noChangeArrowheads="1" noTextEdit="1"/>
          </p:cNvSpPr>
          <p:nvPr/>
        </p:nvSpPr>
        <p:spPr bwMode="auto">
          <a:xfrm>
            <a:off x="4633170" y="3668184"/>
            <a:ext cx="3172500" cy="254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743" name="Group 742"/>
          <p:cNvGrpSpPr/>
          <p:nvPr/>
        </p:nvGrpSpPr>
        <p:grpSpPr>
          <a:xfrm>
            <a:off x="6346749" y="1608509"/>
            <a:ext cx="2220437" cy="2403273"/>
            <a:chOff x="5321979" y="4193681"/>
            <a:chExt cx="2177097" cy="2356364"/>
          </a:xfrm>
        </p:grpSpPr>
        <p:sp>
          <p:nvSpPr>
            <p:cNvPr id="742" name="Freeform 741"/>
            <p:cNvSpPr/>
            <p:nvPr/>
          </p:nvSpPr>
          <p:spPr bwMode="auto">
            <a:xfrm>
              <a:off x="5384668" y="4220385"/>
              <a:ext cx="1492896" cy="1715514"/>
            </a:xfrm>
            <a:custGeom>
              <a:avLst/>
              <a:gdLst>
                <a:gd name="connsiteX0" fmla="*/ 920145 w 1492896"/>
                <a:gd name="connsiteY0" fmla="*/ 427 h 1715514"/>
                <a:gd name="connsiteX1" fmla="*/ 1002495 w 1492896"/>
                <a:gd name="connsiteY1" fmla="*/ 48399 h 1715514"/>
                <a:gd name="connsiteX2" fmla="*/ 1029224 w 1492896"/>
                <a:gd name="connsiteY2" fmla="*/ 90293 h 1715514"/>
                <a:gd name="connsiteX3" fmla="*/ 1030876 w 1492896"/>
                <a:gd name="connsiteY3" fmla="*/ 92883 h 1715514"/>
                <a:gd name="connsiteX4" fmla="*/ 1172962 w 1492896"/>
                <a:gd name="connsiteY4" fmla="*/ 1285 h 1715514"/>
                <a:gd name="connsiteX5" fmla="*/ 1225182 w 1492896"/>
                <a:gd name="connsiteY5" fmla="*/ 21793 h 1715514"/>
                <a:gd name="connsiteX6" fmla="*/ 1323715 w 1492896"/>
                <a:gd name="connsiteY6" fmla="*/ 215734 h 1715514"/>
                <a:gd name="connsiteX7" fmla="*/ 1324251 w 1492896"/>
                <a:gd name="connsiteY7" fmla="*/ 216079 h 1715514"/>
                <a:gd name="connsiteX8" fmla="*/ 1365915 w 1492896"/>
                <a:gd name="connsiteY8" fmla="*/ 242944 h 1715514"/>
                <a:gd name="connsiteX9" fmla="*/ 1450169 w 1492896"/>
                <a:gd name="connsiteY9" fmla="*/ 403959 h 1715514"/>
                <a:gd name="connsiteX10" fmla="*/ 1444509 w 1492896"/>
                <a:gd name="connsiteY10" fmla="*/ 608061 h 1715514"/>
                <a:gd name="connsiteX11" fmla="*/ 1485855 w 1492896"/>
                <a:gd name="connsiteY11" fmla="*/ 920129 h 1715514"/>
                <a:gd name="connsiteX12" fmla="*/ 1292170 w 1492896"/>
                <a:gd name="connsiteY12" fmla="*/ 1193297 h 1715514"/>
                <a:gd name="connsiteX13" fmla="*/ 1222835 w 1492896"/>
                <a:gd name="connsiteY13" fmla="*/ 1427368 h 1715514"/>
                <a:gd name="connsiteX14" fmla="*/ 986769 w 1492896"/>
                <a:gd name="connsiteY14" fmla="*/ 1455709 h 1715514"/>
                <a:gd name="connsiteX15" fmla="*/ 818072 w 1492896"/>
                <a:gd name="connsiteY15" fmla="*/ 1705419 h 1715514"/>
                <a:gd name="connsiteX16" fmla="*/ 570030 w 1492896"/>
                <a:gd name="connsiteY16" fmla="*/ 1552997 h 1715514"/>
                <a:gd name="connsiteX17" fmla="*/ 201574 w 1492896"/>
                <a:gd name="connsiteY17" fmla="*/ 1402401 h 1715514"/>
                <a:gd name="connsiteX18" fmla="*/ 39572 w 1492896"/>
                <a:gd name="connsiteY18" fmla="*/ 1234817 h 1715514"/>
                <a:gd name="connsiteX19" fmla="*/ 74188 w 1492896"/>
                <a:gd name="connsiteY19" fmla="*/ 1008605 h 1715514"/>
                <a:gd name="connsiteX20" fmla="*/ 1091 w 1492896"/>
                <a:gd name="connsiteY20" fmla="*/ 776519 h 1715514"/>
                <a:gd name="connsiteX21" fmla="*/ 134585 w 1492896"/>
                <a:gd name="connsiteY21" fmla="*/ 570233 h 1715514"/>
                <a:gd name="connsiteX22" fmla="*/ 135862 w 1492896"/>
                <a:gd name="connsiteY22" fmla="*/ 564795 h 1715514"/>
                <a:gd name="connsiteX23" fmla="*/ 195327 w 1492896"/>
                <a:gd name="connsiteY23" fmla="*/ 268565 h 1715514"/>
                <a:gd name="connsiteX24" fmla="*/ 484611 w 1492896"/>
                <a:gd name="connsiteY24" fmla="*/ 200888 h 1715514"/>
                <a:gd name="connsiteX25" fmla="*/ 484667 w 1492896"/>
                <a:gd name="connsiteY25" fmla="*/ 200763 h 1715514"/>
                <a:gd name="connsiteX26" fmla="*/ 510123 w 1492896"/>
                <a:gd name="connsiteY26" fmla="*/ 143394 h 1715514"/>
                <a:gd name="connsiteX27" fmla="*/ 776277 w 1492896"/>
                <a:gd name="connsiteY27" fmla="*/ 130631 h 1715514"/>
                <a:gd name="connsiteX28" fmla="*/ 777578 w 1492896"/>
                <a:gd name="connsiteY28" fmla="*/ 127552 h 1715514"/>
                <a:gd name="connsiteX29" fmla="*/ 796471 w 1492896"/>
                <a:gd name="connsiteY29" fmla="*/ 82828 h 1715514"/>
                <a:gd name="connsiteX30" fmla="*/ 889927 w 1492896"/>
                <a:gd name="connsiteY30" fmla="*/ 2343 h 1715514"/>
                <a:gd name="connsiteX31" fmla="*/ 920145 w 1492896"/>
                <a:gd name="connsiteY31" fmla="*/ 427 h 171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92896" h="1715514">
                  <a:moveTo>
                    <a:pt x="920145" y="427"/>
                  </a:moveTo>
                  <a:cubicBezTo>
                    <a:pt x="950082" y="3251"/>
                    <a:pt x="978764" y="20030"/>
                    <a:pt x="1002495" y="48399"/>
                  </a:cubicBezTo>
                  <a:lnTo>
                    <a:pt x="1029224" y="90293"/>
                  </a:lnTo>
                  <a:lnTo>
                    <a:pt x="1030876" y="92883"/>
                  </a:lnTo>
                  <a:cubicBezTo>
                    <a:pt x="1066648" y="26973"/>
                    <a:pt x="1119970" y="-5737"/>
                    <a:pt x="1172962" y="1285"/>
                  </a:cubicBezTo>
                  <a:cubicBezTo>
                    <a:pt x="1190626" y="3626"/>
                    <a:pt x="1208253" y="10381"/>
                    <a:pt x="1225182" y="21793"/>
                  </a:cubicBezTo>
                  <a:cubicBezTo>
                    <a:pt x="1276778" y="56564"/>
                    <a:pt x="1313775" y="129361"/>
                    <a:pt x="1323715" y="215734"/>
                  </a:cubicBezTo>
                  <a:lnTo>
                    <a:pt x="1324251" y="216079"/>
                  </a:lnTo>
                  <a:lnTo>
                    <a:pt x="1365915" y="242944"/>
                  </a:lnTo>
                  <a:cubicBezTo>
                    <a:pt x="1405337" y="277883"/>
                    <a:pt x="1435674" y="334892"/>
                    <a:pt x="1450169" y="403959"/>
                  </a:cubicBezTo>
                  <a:cubicBezTo>
                    <a:pt x="1464216" y="470802"/>
                    <a:pt x="1462214" y="543401"/>
                    <a:pt x="1444509" y="608061"/>
                  </a:cubicBezTo>
                  <a:cubicBezTo>
                    <a:pt x="1488029" y="696736"/>
                    <a:pt x="1503249" y="811687"/>
                    <a:pt x="1485855" y="920129"/>
                  </a:cubicBezTo>
                  <a:cubicBezTo>
                    <a:pt x="1462731" y="1064295"/>
                    <a:pt x="1386183" y="1172260"/>
                    <a:pt x="1292170" y="1193297"/>
                  </a:cubicBezTo>
                  <a:cubicBezTo>
                    <a:pt x="1291722" y="1283282"/>
                    <a:pt x="1266424" y="1368622"/>
                    <a:pt x="1222835" y="1427368"/>
                  </a:cubicBezTo>
                  <a:cubicBezTo>
                    <a:pt x="1156605" y="1516638"/>
                    <a:pt x="1060936" y="1528110"/>
                    <a:pt x="986769" y="1455709"/>
                  </a:cubicBezTo>
                  <a:cubicBezTo>
                    <a:pt x="962783" y="1580068"/>
                    <a:pt x="898555" y="1675133"/>
                    <a:pt x="818072" y="1705419"/>
                  </a:cubicBezTo>
                  <a:cubicBezTo>
                    <a:pt x="723231" y="1741103"/>
                    <a:pt x="624249" y="1680293"/>
                    <a:pt x="570030" y="1552997"/>
                  </a:cubicBezTo>
                  <a:cubicBezTo>
                    <a:pt x="442058" y="1673823"/>
                    <a:pt x="275845" y="1605908"/>
                    <a:pt x="201574" y="1402401"/>
                  </a:cubicBezTo>
                  <a:cubicBezTo>
                    <a:pt x="128615" y="1415778"/>
                    <a:pt x="60107" y="1344925"/>
                    <a:pt x="39572" y="1234817"/>
                  </a:cubicBezTo>
                  <a:cubicBezTo>
                    <a:pt x="24697" y="1155152"/>
                    <a:pt x="37847" y="1069177"/>
                    <a:pt x="74188" y="1008605"/>
                  </a:cubicBezTo>
                  <a:cubicBezTo>
                    <a:pt x="22627" y="961092"/>
                    <a:pt x="-6088" y="869917"/>
                    <a:pt x="1091" y="776519"/>
                  </a:cubicBezTo>
                  <a:cubicBezTo>
                    <a:pt x="9512" y="667164"/>
                    <a:pt x="64939" y="581506"/>
                    <a:pt x="134585" y="570233"/>
                  </a:cubicBezTo>
                  <a:cubicBezTo>
                    <a:pt x="134999" y="568408"/>
                    <a:pt x="135448" y="566621"/>
                    <a:pt x="135862" y="564795"/>
                  </a:cubicBezTo>
                  <a:cubicBezTo>
                    <a:pt x="126509" y="457108"/>
                    <a:pt x="148321" y="348507"/>
                    <a:pt x="195327" y="268565"/>
                  </a:cubicBezTo>
                  <a:cubicBezTo>
                    <a:pt x="269598" y="142301"/>
                    <a:pt x="390013" y="114159"/>
                    <a:pt x="484611" y="200888"/>
                  </a:cubicBezTo>
                  <a:lnTo>
                    <a:pt x="484667" y="200763"/>
                  </a:lnTo>
                  <a:lnTo>
                    <a:pt x="510123" y="143394"/>
                  </a:lnTo>
                  <a:cubicBezTo>
                    <a:pt x="577986" y="24348"/>
                    <a:pt x="699512" y="12197"/>
                    <a:pt x="776277" y="130631"/>
                  </a:cubicBezTo>
                  <a:lnTo>
                    <a:pt x="777578" y="127552"/>
                  </a:lnTo>
                  <a:lnTo>
                    <a:pt x="796471" y="82828"/>
                  </a:lnTo>
                  <a:cubicBezTo>
                    <a:pt x="820052" y="39533"/>
                    <a:pt x="853145" y="10500"/>
                    <a:pt x="889927" y="2343"/>
                  </a:cubicBezTo>
                  <a:cubicBezTo>
                    <a:pt x="900048" y="95"/>
                    <a:pt x="910166" y="-514"/>
                    <a:pt x="920145" y="427"/>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478" name="Group 477"/>
            <p:cNvGrpSpPr/>
            <p:nvPr/>
          </p:nvGrpSpPr>
          <p:grpSpPr>
            <a:xfrm>
              <a:off x="5637897" y="4436958"/>
              <a:ext cx="1824911" cy="2089858"/>
              <a:chOff x="5478662" y="3603514"/>
              <a:chExt cx="2173786" cy="2489384"/>
            </a:xfrm>
          </p:grpSpPr>
          <p:sp>
            <p:nvSpPr>
              <p:cNvPr id="355" name="Freeform 5"/>
              <p:cNvSpPr>
                <a:spLocks/>
              </p:cNvSpPr>
              <p:nvPr/>
            </p:nvSpPr>
            <p:spPr bwMode="auto">
              <a:xfrm>
                <a:off x="6036734" y="4701953"/>
                <a:ext cx="146253" cy="551913"/>
              </a:xfrm>
              <a:custGeom>
                <a:avLst/>
                <a:gdLst>
                  <a:gd name="T0" fmla="*/ 22 w 22"/>
                  <a:gd name="T1" fmla="*/ 72 h 83"/>
                  <a:gd name="T2" fmla="*/ 11 w 22"/>
                  <a:gd name="T3" fmla="*/ 83 h 83"/>
                  <a:gd name="T4" fmla="*/ 11 w 22"/>
                  <a:gd name="T5" fmla="*/ 83 h 83"/>
                  <a:gd name="T6" fmla="*/ 0 w 22"/>
                  <a:gd name="T7" fmla="*/ 72 h 83"/>
                  <a:gd name="T8" fmla="*/ 0 w 22"/>
                  <a:gd name="T9" fmla="*/ 11 h 83"/>
                  <a:gd name="T10" fmla="*/ 11 w 22"/>
                  <a:gd name="T11" fmla="*/ 0 h 83"/>
                  <a:gd name="T12" fmla="*/ 11 w 22"/>
                  <a:gd name="T13" fmla="*/ 0 h 83"/>
                  <a:gd name="T14" fmla="*/ 22 w 22"/>
                  <a:gd name="T15" fmla="*/ 11 h 83"/>
                  <a:gd name="T16" fmla="*/ 22 w 22"/>
                  <a:gd name="T17"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83">
                    <a:moveTo>
                      <a:pt x="22" y="72"/>
                    </a:moveTo>
                    <a:cubicBezTo>
                      <a:pt x="22" y="78"/>
                      <a:pt x="17" y="83"/>
                      <a:pt x="11" y="83"/>
                    </a:cubicBezTo>
                    <a:cubicBezTo>
                      <a:pt x="11" y="83"/>
                      <a:pt x="11" y="83"/>
                      <a:pt x="11" y="83"/>
                    </a:cubicBezTo>
                    <a:cubicBezTo>
                      <a:pt x="5" y="83"/>
                      <a:pt x="0" y="78"/>
                      <a:pt x="0" y="72"/>
                    </a:cubicBezTo>
                    <a:cubicBezTo>
                      <a:pt x="0" y="11"/>
                      <a:pt x="0" y="11"/>
                      <a:pt x="0" y="11"/>
                    </a:cubicBezTo>
                    <a:cubicBezTo>
                      <a:pt x="0" y="5"/>
                      <a:pt x="5" y="0"/>
                      <a:pt x="11" y="0"/>
                    </a:cubicBezTo>
                    <a:cubicBezTo>
                      <a:pt x="11" y="0"/>
                      <a:pt x="11" y="0"/>
                      <a:pt x="11" y="0"/>
                    </a:cubicBezTo>
                    <a:cubicBezTo>
                      <a:pt x="17" y="0"/>
                      <a:pt x="22" y="5"/>
                      <a:pt x="22" y="11"/>
                    </a:cubicBezTo>
                    <a:lnTo>
                      <a:pt x="22" y="72"/>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6" name="Freeform 6"/>
              <p:cNvSpPr>
                <a:spLocks/>
              </p:cNvSpPr>
              <p:nvPr/>
            </p:nvSpPr>
            <p:spPr bwMode="auto">
              <a:xfrm>
                <a:off x="6036734" y="4362491"/>
                <a:ext cx="146253" cy="425674"/>
              </a:xfrm>
              <a:custGeom>
                <a:avLst/>
                <a:gdLst>
                  <a:gd name="T0" fmla="*/ 22 w 22"/>
                  <a:gd name="T1" fmla="*/ 22 h 64"/>
                  <a:gd name="T2" fmla="*/ 0 w 22"/>
                  <a:gd name="T3" fmla="*/ 0 h 64"/>
                  <a:gd name="T4" fmla="*/ 0 w 22"/>
                  <a:gd name="T5" fmla="*/ 64 h 64"/>
                  <a:gd name="T6" fmla="*/ 22 w 22"/>
                  <a:gd name="T7" fmla="*/ 64 h 64"/>
                  <a:gd name="T8" fmla="*/ 22 w 22"/>
                  <a:gd name="T9" fmla="*/ 22 h 64"/>
                </a:gdLst>
                <a:ahLst/>
                <a:cxnLst>
                  <a:cxn ang="0">
                    <a:pos x="T0" y="T1"/>
                  </a:cxn>
                  <a:cxn ang="0">
                    <a:pos x="T2" y="T3"/>
                  </a:cxn>
                  <a:cxn ang="0">
                    <a:pos x="T4" y="T5"/>
                  </a:cxn>
                  <a:cxn ang="0">
                    <a:pos x="T6" y="T7"/>
                  </a:cxn>
                  <a:cxn ang="0">
                    <a:pos x="T8" y="T9"/>
                  </a:cxn>
                </a:cxnLst>
                <a:rect l="0" t="0" r="r" b="b"/>
                <a:pathLst>
                  <a:path w="22" h="64">
                    <a:moveTo>
                      <a:pt x="22" y="22"/>
                    </a:moveTo>
                    <a:cubicBezTo>
                      <a:pt x="22" y="10"/>
                      <a:pt x="11" y="0"/>
                      <a:pt x="0" y="0"/>
                    </a:cubicBezTo>
                    <a:cubicBezTo>
                      <a:pt x="0" y="64"/>
                      <a:pt x="0" y="64"/>
                      <a:pt x="0" y="64"/>
                    </a:cubicBezTo>
                    <a:cubicBezTo>
                      <a:pt x="22" y="64"/>
                      <a:pt x="22" y="64"/>
                      <a:pt x="22" y="64"/>
                    </a:cubicBezTo>
                    <a:lnTo>
                      <a:pt x="22" y="22"/>
                    </a:lnTo>
                    <a:close/>
                  </a:path>
                </a:pathLst>
              </a:custGeom>
              <a:solidFill>
                <a:srgbClr val="8B1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7" name="Freeform 7"/>
              <p:cNvSpPr>
                <a:spLocks/>
              </p:cNvSpPr>
              <p:nvPr/>
            </p:nvSpPr>
            <p:spPr bwMode="auto">
              <a:xfrm>
                <a:off x="6036734" y="4755066"/>
                <a:ext cx="173194" cy="73126"/>
              </a:xfrm>
              <a:custGeom>
                <a:avLst/>
                <a:gdLst>
                  <a:gd name="T0" fmla="*/ 26 w 26"/>
                  <a:gd name="T1" fmla="*/ 11 h 11"/>
                  <a:gd name="T2" fmla="*/ 0 w 26"/>
                  <a:gd name="T3" fmla="*/ 11 h 11"/>
                  <a:gd name="T4" fmla="*/ 0 w 26"/>
                  <a:gd name="T5" fmla="*/ 0 h 11"/>
                  <a:gd name="T6" fmla="*/ 16 w 26"/>
                  <a:gd name="T7" fmla="*/ 0 h 11"/>
                  <a:gd name="T8" fmla="*/ 26 w 26"/>
                  <a:gd name="T9" fmla="*/ 11 h 11"/>
                </a:gdLst>
                <a:ahLst/>
                <a:cxnLst>
                  <a:cxn ang="0">
                    <a:pos x="T0" y="T1"/>
                  </a:cxn>
                  <a:cxn ang="0">
                    <a:pos x="T2" y="T3"/>
                  </a:cxn>
                  <a:cxn ang="0">
                    <a:pos x="T4" y="T5"/>
                  </a:cxn>
                  <a:cxn ang="0">
                    <a:pos x="T6" y="T7"/>
                  </a:cxn>
                  <a:cxn ang="0">
                    <a:pos x="T8" y="T9"/>
                  </a:cxn>
                </a:cxnLst>
                <a:rect l="0" t="0" r="r" b="b"/>
                <a:pathLst>
                  <a:path w="26" h="11">
                    <a:moveTo>
                      <a:pt x="26" y="11"/>
                    </a:moveTo>
                    <a:cubicBezTo>
                      <a:pt x="0" y="11"/>
                      <a:pt x="0" y="11"/>
                      <a:pt x="0" y="11"/>
                    </a:cubicBezTo>
                    <a:cubicBezTo>
                      <a:pt x="0" y="0"/>
                      <a:pt x="0" y="0"/>
                      <a:pt x="0" y="0"/>
                    </a:cubicBezTo>
                    <a:cubicBezTo>
                      <a:pt x="16" y="0"/>
                      <a:pt x="16" y="0"/>
                      <a:pt x="16" y="0"/>
                    </a:cubicBezTo>
                    <a:cubicBezTo>
                      <a:pt x="21" y="0"/>
                      <a:pt x="26" y="5"/>
                      <a:pt x="26" y="11"/>
                    </a:cubicBezTo>
                    <a:close/>
                  </a:path>
                </a:pathLst>
              </a:custGeom>
              <a:solidFill>
                <a:srgbClr val="CD9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8" name="Freeform 8"/>
              <p:cNvSpPr>
                <a:spLocks/>
              </p:cNvSpPr>
              <p:nvPr/>
            </p:nvSpPr>
            <p:spPr bwMode="auto">
              <a:xfrm>
                <a:off x="5564875" y="4308608"/>
                <a:ext cx="618112" cy="532670"/>
              </a:xfrm>
              <a:custGeom>
                <a:avLst/>
                <a:gdLst>
                  <a:gd name="T0" fmla="*/ 84 w 93"/>
                  <a:gd name="T1" fmla="*/ 8 h 80"/>
                  <a:gd name="T2" fmla="*/ 66 w 93"/>
                  <a:gd name="T3" fmla="*/ 0 h 80"/>
                  <a:gd name="T4" fmla="*/ 26 w 93"/>
                  <a:gd name="T5" fmla="*/ 0 h 80"/>
                  <a:gd name="T6" fmla="*/ 9 w 93"/>
                  <a:gd name="T7" fmla="*/ 10 h 80"/>
                  <a:gd name="T8" fmla="*/ 2 w 93"/>
                  <a:gd name="T9" fmla="*/ 27 h 80"/>
                  <a:gd name="T10" fmla="*/ 24 w 93"/>
                  <a:gd name="T11" fmla="*/ 80 h 80"/>
                  <a:gd name="T12" fmla="*/ 68 w 93"/>
                  <a:gd name="T13" fmla="*/ 80 h 80"/>
                  <a:gd name="T14" fmla="*/ 91 w 93"/>
                  <a:gd name="T15" fmla="*/ 27 h 80"/>
                  <a:gd name="T16" fmla="*/ 84 w 93"/>
                  <a:gd name="T17"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80">
                    <a:moveTo>
                      <a:pt x="84" y="8"/>
                    </a:moveTo>
                    <a:cubicBezTo>
                      <a:pt x="66" y="0"/>
                      <a:pt x="66" y="0"/>
                      <a:pt x="66" y="0"/>
                    </a:cubicBezTo>
                    <a:cubicBezTo>
                      <a:pt x="26" y="0"/>
                      <a:pt x="26" y="0"/>
                      <a:pt x="26" y="0"/>
                    </a:cubicBezTo>
                    <a:cubicBezTo>
                      <a:pt x="9" y="10"/>
                      <a:pt x="9" y="10"/>
                      <a:pt x="9" y="10"/>
                    </a:cubicBezTo>
                    <a:cubicBezTo>
                      <a:pt x="3" y="14"/>
                      <a:pt x="0" y="20"/>
                      <a:pt x="2" y="27"/>
                    </a:cubicBezTo>
                    <a:cubicBezTo>
                      <a:pt x="24" y="80"/>
                      <a:pt x="24" y="80"/>
                      <a:pt x="24" y="80"/>
                    </a:cubicBezTo>
                    <a:cubicBezTo>
                      <a:pt x="68" y="80"/>
                      <a:pt x="68" y="80"/>
                      <a:pt x="68" y="80"/>
                    </a:cubicBezTo>
                    <a:cubicBezTo>
                      <a:pt x="91" y="27"/>
                      <a:pt x="91" y="27"/>
                      <a:pt x="91" y="27"/>
                    </a:cubicBezTo>
                    <a:cubicBezTo>
                      <a:pt x="93" y="20"/>
                      <a:pt x="90" y="12"/>
                      <a:pt x="84" y="8"/>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9" name="Freeform 9"/>
              <p:cNvSpPr>
                <a:spLocks/>
              </p:cNvSpPr>
              <p:nvPr/>
            </p:nvSpPr>
            <p:spPr bwMode="auto">
              <a:xfrm>
                <a:off x="5738070" y="4821264"/>
                <a:ext cx="292507" cy="127009"/>
              </a:xfrm>
              <a:custGeom>
                <a:avLst/>
                <a:gdLst>
                  <a:gd name="T0" fmla="*/ 44 w 44"/>
                  <a:gd name="T1" fmla="*/ 13 h 19"/>
                  <a:gd name="T2" fmla="*/ 37 w 44"/>
                  <a:gd name="T3" fmla="*/ 19 h 19"/>
                  <a:gd name="T4" fmla="*/ 6 w 44"/>
                  <a:gd name="T5" fmla="*/ 19 h 19"/>
                  <a:gd name="T6" fmla="*/ 0 w 44"/>
                  <a:gd name="T7" fmla="*/ 13 h 19"/>
                  <a:gd name="T8" fmla="*/ 0 w 44"/>
                  <a:gd name="T9" fmla="*/ 0 h 19"/>
                  <a:gd name="T10" fmla="*/ 44 w 44"/>
                  <a:gd name="T11" fmla="*/ 0 h 19"/>
                  <a:gd name="T12" fmla="*/ 44 w 44"/>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44" y="13"/>
                    </a:moveTo>
                    <a:cubicBezTo>
                      <a:pt x="44" y="17"/>
                      <a:pt x="41" y="19"/>
                      <a:pt x="37" y="19"/>
                    </a:cubicBezTo>
                    <a:cubicBezTo>
                      <a:pt x="6" y="19"/>
                      <a:pt x="6" y="19"/>
                      <a:pt x="6" y="19"/>
                    </a:cubicBezTo>
                    <a:cubicBezTo>
                      <a:pt x="2" y="19"/>
                      <a:pt x="0" y="17"/>
                      <a:pt x="0" y="13"/>
                    </a:cubicBezTo>
                    <a:cubicBezTo>
                      <a:pt x="0" y="0"/>
                      <a:pt x="0" y="0"/>
                      <a:pt x="0" y="0"/>
                    </a:cubicBezTo>
                    <a:cubicBezTo>
                      <a:pt x="44" y="0"/>
                      <a:pt x="44" y="0"/>
                      <a:pt x="44" y="0"/>
                    </a:cubicBezTo>
                    <a:lnTo>
                      <a:pt x="44" y="13"/>
                    </a:ln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0" name="Freeform 10"/>
              <p:cNvSpPr>
                <a:spLocks/>
              </p:cNvSpPr>
              <p:nvPr/>
            </p:nvSpPr>
            <p:spPr bwMode="auto">
              <a:xfrm>
                <a:off x="5837368" y="5440917"/>
                <a:ext cx="0" cy="615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1" name="Freeform 11"/>
              <p:cNvSpPr>
                <a:spLocks/>
              </p:cNvSpPr>
              <p:nvPr/>
            </p:nvSpPr>
            <p:spPr bwMode="auto">
              <a:xfrm>
                <a:off x="5678029" y="4514902"/>
                <a:ext cx="484945" cy="240163"/>
              </a:xfrm>
              <a:custGeom>
                <a:avLst/>
                <a:gdLst>
                  <a:gd name="T0" fmla="*/ 73 w 73"/>
                  <a:gd name="T1" fmla="*/ 18 h 36"/>
                  <a:gd name="T2" fmla="*/ 55 w 73"/>
                  <a:gd name="T3" fmla="*/ 36 h 36"/>
                  <a:gd name="T4" fmla="*/ 18 w 73"/>
                  <a:gd name="T5" fmla="*/ 36 h 36"/>
                  <a:gd name="T6" fmla="*/ 0 w 73"/>
                  <a:gd name="T7" fmla="*/ 18 h 36"/>
                  <a:gd name="T8" fmla="*/ 0 w 73"/>
                  <a:gd name="T9" fmla="*/ 18 h 36"/>
                  <a:gd name="T10" fmla="*/ 18 w 73"/>
                  <a:gd name="T11" fmla="*/ 0 h 36"/>
                  <a:gd name="T12" fmla="*/ 55 w 73"/>
                  <a:gd name="T13" fmla="*/ 0 h 36"/>
                  <a:gd name="T14" fmla="*/ 73 w 73"/>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6">
                    <a:moveTo>
                      <a:pt x="73" y="18"/>
                    </a:moveTo>
                    <a:cubicBezTo>
                      <a:pt x="73" y="28"/>
                      <a:pt x="65" y="36"/>
                      <a:pt x="55" y="36"/>
                    </a:cubicBezTo>
                    <a:cubicBezTo>
                      <a:pt x="18" y="36"/>
                      <a:pt x="18" y="36"/>
                      <a:pt x="18" y="36"/>
                    </a:cubicBezTo>
                    <a:cubicBezTo>
                      <a:pt x="8" y="36"/>
                      <a:pt x="0" y="28"/>
                      <a:pt x="0" y="18"/>
                    </a:cubicBezTo>
                    <a:cubicBezTo>
                      <a:pt x="0" y="18"/>
                      <a:pt x="0" y="18"/>
                      <a:pt x="0" y="18"/>
                    </a:cubicBezTo>
                    <a:cubicBezTo>
                      <a:pt x="0" y="8"/>
                      <a:pt x="8" y="0"/>
                      <a:pt x="18" y="0"/>
                    </a:cubicBezTo>
                    <a:cubicBezTo>
                      <a:pt x="55" y="0"/>
                      <a:pt x="55" y="0"/>
                      <a:pt x="55" y="0"/>
                    </a:cubicBezTo>
                    <a:cubicBezTo>
                      <a:pt x="65" y="0"/>
                      <a:pt x="73" y="8"/>
                      <a:pt x="73" y="18"/>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2" name="Freeform 12"/>
              <p:cNvSpPr>
                <a:spLocks/>
              </p:cNvSpPr>
              <p:nvPr/>
            </p:nvSpPr>
            <p:spPr bwMode="auto">
              <a:xfrm>
                <a:off x="5704970" y="4308608"/>
                <a:ext cx="292507" cy="220150"/>
              </a:xfrm>
              <a:custGeom>
                <a:avLst/>
                <a:gdLst>
                  <a:gd name="T0" fmla="*/ 5 w 44"/>
                  <a:gd name="T1" fmla="*/ 0 h 33"/>
                  <a:gd name="T2" fmla="*/ 4 w 44"/>
                  <a:gd name="T3" fmla="*/ 0 h 33"/>
                  <a:gd name="T4" fmla="*/ 0 w 44"/>
                  <a:gd name="T5" fmla="*/ 3 h 33"/>
                  <a:gd name="T6" fmla="*/ 1 w 44"/>
                  <a:gd name="T7" fmla="*/ 4 h 33"/>
                  <a:gd name="T8" fmla="*/ 30 w 44"/>
                  <a:gd name="T9" fmla="*/ 30 h 33"/>
                  <a:gd name="T10" fmla="*/ 37 w 44"/>
                  <a:gd name="T11" fmla="*/ 33 h 33"/>
                  <a:gd name="T12" fmla="*/ 37 w 44"/>
                  <a:gd name="T13" fmla="*/ 33 h 33"/>
                  <a:gd name="T14" fmla="*/ 43 w 44"/>
                  <a:gd name="T15" fmla="*/ 30 h 33"/>
                  <a:gd name="T16" fmla="*/ 44 w 44"/>
                  <a:gd name="T17" fmla="*/ 24 h 33"/>
                  <a:gd name="T18" fmla="*/ 44 w 44"/>
                  <a:gd name="T19" fmla="*/ 0 h 33"/>
                  <a:gd name="T20" fmla="*/ 5 w 4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3">
                    <a:moveTo>
                      <a:pt x="5" y="0"/>
                    </a:moveTo>
                    <a:cubicBezTo>
                      <a:pt x="4" y="0"/>
                      <a:pt x="4" y="0"/>
                      <a:pt x="4" y="0"/>
                    </a:cubicBezTo>
                    <a:cubicBezTo>
                      <a:pt x="0" y="3"/>
                      <a:pt x="0" y="3"/>
                      <a:pt x="0" y="3"/>
                    </a:cubicBezTo>
                    <a:cubicBezTo>
                      <a:pt x="0" y="3"/>
                      <a:pt x="1" y="3"/>
                      <a:pt x="1" y="4"/>
                    </a:cubicBezTo>
                    <a:cubicBezTo>
                      <a:pt x="30" y="30"/>
                      <a:pt x="30" y="30"/>
                      <a:pt x="30" y="30"/>
                    </a:cubicBezTo>
                    <a:cubicBezTo>
                      <a:pt x="33" y="33"/>
                      <a:pt x="35" y="33"/>
                      <a:pt x="37" y="33"/>
                    </a:cubicBezTo>
                    <a:cubicBezTo>
                      <a:pt x="37" y="33"/>
                      <a:pt x="37" y="33"/>
                      <a:pt x="37" y="33"/>
                    </a:cubicBezTo>
                    <a:cubicBezTo>
                      <a:pt x="39" y="33"/>
                      <a:pt x="42" y="32"/>
                      <a:pt x="43" y="30"/>
                    </a:cubicBezTo>
                    <a:cubicBezTo>
                      <a:pt x="44" y="28"/>
                      <a:pt x="44" y="26"/>
                      <a:pt x="44" y="24"/>
                    </a:cubicBezTo>
                    <a:cubicBezTo>
                      <a:pt x="44" y="0"/>
                      <a:pt x="44" y="0"/>
                      <a:pt x="44" y="0"/>
                    </a:cubicBezTo>
                    <a:lnTo>
                      <a:pt x="5" y="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3" name="Freeform 13"/>
              <p:cNvSpPr>
                <a:spLocks/>
              </p:cNvSpPr>
              <p:nvPr/>
            </p:nvSpPr>
            <p:spPr bwMode="auto">
              <a:xfrm>
                <a:off x="5778097" y="5474016"/>
                <a:ext cx="79284" cy="385647"/>
              </a:xfrm>
              <a:custGeom>
                <a:avLst/>
                <a:gdLst>
                  <a:gd name="T0" fmla="*/ 43 w 103"/>
                  <a:gd name="T1" fmla="*/ 484 h 501"/>
                  <a:gd name="T2" fmla="*/ 103 w 103"/>
                  <a:gd name="T3" fmla="*/ 501 h 501"/>
                  <a:gd name="T4" fmla="*/ 103 w 103"/>
                  <a:gd name="T5" fmla="*/ 0 h 501"/>
                  <a:gd name="T6" fmla="*/ 0 w 103"/>
                  <a:gd name="T7" fmla="*/ 0 h 501"/>
                  <a:gd name="T8" fmla="*/ 43 w 103"/>
                  <a:gd name="T9" fmla="*/ 484 h 501"/>
                </a:gdLst>
                <a:ahLst/>
                <a:cxnLst>
                  <a:cxn ang="0">
                    <a:pos x="T0" y="T1"/>
                  </a:cxn>
                  <a:cxn ang="0">
                    <a:pos x="T2" y="T3"/>
                  </a:cxn>
                  <a:cxn ang="0">
                    <a:pos x="T4" y="T5"/>
                  </a:cxn>
                  <a:cxn ang="0">
                    <a:pos x="T6" y="T7"/>
                  </a:cxn>
                  <a:cxn ang="0">
                    <a:pos x="T8" y="T9"/>
                  </a:cxn>
                </a:cxnLst>
                <a:rect l="0" t="0" r="r" b="b"/>
                <a:pathLst>
                  <a:path w="103" h="501">
                    <a:moveTo>
                      <a:pt x="43" y="484"/>
                    </a:moveTo>
                    <a:lnTo>
                      <a:pt x="103" y="501"/>
                    </a:lnTo>
                    <a:lnTo>
                      <a:pt x="103" y="0"/>
                    </a:lnTo>
                    <a:lnTo>
                      <a:pt x="0" y="0"/>
                    </a:lnTo>
                    <a:lnTo>
                      <a:pt x="43" y="48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4" name="Freeform 14"/>
              <p:cNvSpPr>
                <a:spLocks/>
              </p:cNvSpPr>
              <p:nvPr/>
            </p:nvSpPr>
            <p:spPr bwMode="auto">
              <a:xfrm>
                <a:off x="5884323" y="4948274"/>
                <a:ext cx="225538" cy="565769"/>
              </a:xfrm>
              <a:custGeom>
                <a:avLst/>
                <a:gdLst>
                  <a:gd name="T0" fmla="*/ 31 w 34"/>
                  <a:gd name="T1" fmla="*/ 4 h 85"/>
                  <a:gd name="T2" fmla="*/ 23 w 34"/>
                  <a:gd name="T3" fmla="*/ 0 h 85"/>
                  <a:gd name="T4" fmla="*/ 0 w 34"/>
                  <a:gd name="T5" fmla="*/ 0 h 85"/>
                  <a:gd name="T6" fmla="*/ 0 w 34"/>
                  <a:gd name="T7" fmla="*/ 36 h 85"/>
                  <a:gd name="T8" fmla="*/ 0 w 34"/>
                  <a:gd name="T9" fmla="*/ 36 h 85"/>
                  <a:gd name="T10" fmla="*/ 4 w 34"/>
                  <a:gd name="T11" fmla="*/ 40 h 85"/>
                  <a:gd name="T12" fmla="*/ 4 w 34"/>
                  <a:gd name="T13" fmla="*/ 79 h 85"/>
                  <a:gd name="T14" fmla="*/ 10 w 34"/>
                  <a:gd name="T15" fmla="*/ 85 h 85"/>
                  <a:gd name="T16" fmla="*/ 17 w 34"/>
                  <a:gd name="T17" fmla="*/ 79 h 85"/>
                  <a:gd name="T18" fmla="*/ 30 w 34"/>
                  <a:gd name="T19" fmla="*/ 34 h 85"/>
                  <a:gd name="T20" fmla="*/ 34 w 34"/>
                  <a:gd name="T21" fmla="*/ 13 h 85"/>
                  <a:gd name="T22" fmla="*/ 31 w 34"/>
                  <a:gd name="T2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85">
                    <a:moveTo>
                      <a:pt x="31" y="4"/>
                    </a:moveTo>
                    <a:cubicBezTo>
                      <a:pt x="29" y="2"/>
                      <a:pt x="26" y="0"/>
                      <a:pt x="23" y="0"/>
                    </a:cubicBezTo>
                    <a:cubicBezTo>
                      <a:pt x="0" y="0"/>
                      <a:pt x="0" y="0"/>
                      <a:pt x="0" y="0"/>
                    </a:cubicBezTo>
                    <a:cubicBezTo>
                      <a:pt x="0" y="36"/>
                      <a:pt x="0" y="36"/>
                      <a:pt x="0" y="36"/>
                    </a:cubicBezTo>
                    <a:cubicBezTo>
                      <a:pt x="1" y="36"/>
                      <a:pt x="0" y="36"/>
                      <a:pt x="0" y="36"/>
                    </a:cubicBezTo>
                    <a:cubicBezTo>
                      <a:pt x="2" y="36"/>
                      <a:pt x="4" y="37"/>
                      <a:pt x="4" y="40"/>
                    </a:cubicBezTo>
                    <a:cubicBezTo>
                      <a:pt x="4" y="79"/>
                      <a:pt x="4" y="79"/>
                      <a:pt x="4" y="79"/>
                    </a:cubicBezTo>
                    <a:cubicBezTo>
                      <a:pt x="5" y="82"/>
                      <a:pt x="7" y="85"/>
                      <a:pt x="10" y="85"/>
                    </a:cubicBezTo>
                    <a:cubicBezTo>
                      <a:pt x="13" y="85"/>
                      <a:pt x="16" y="82"/>
                      <a:pt x="17" y="79"/>
                    </a:cubicBezTo>
                    <a:cubicBezTo>
                      <a:pt x="30" y="34"/>
                      <a:pt x="30" y="34"/>
                      <a:pt x="30" y="34"/>
                    </a:cubicBezTo>
                    <a:cubicBezTo>
                      <a:pt x="32" y="27"/>
                      <a:pt x="34" y="13"/>
                      <a:pt x="34" y="13"/>
                    </a:cubicBezTo>
                    <a:cubicBezTo>
                      <a:pt x="34" y="10"/>
                      <a:pt x="33" y="7"/>
                      <a:pt x="31" y="4"/>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5" name="Freeform 15"/>
              <p:cNvSpPr>
                <a:spLocks/>
              </p:cNvSpPr>
              <p:nvPr/>
            </p:nvSpPr>
            <p:spPr bwMode="auto">
              <a:xfrm>
                <a:off x="5644929" y="4948274"/>
                <a:ext cx="239393" cy="565769"/>
              </a:xfrm>
              <a:custGeom>
                <a:avLst/>
                <a:gdLst>
                  <a:gd name="T0" fmla="*/ 12 w 36"/>
                  <a:gd name="T1" fmla="*/ 0 h 85"/>
                  <a:gd name="T2" fmla="*/ 3 w 36"/>
                  <a:gd name="T3" fmla="*/ 4 h 85"/>
                  <a:gd name="T4" fmla="*/ 1 w 36"/>
                  <a:gd name="T5" fmla="*/ 13 h 85"/>
                  <a:gd name="T6" fmla="*/ 4 w 36"/>
                  <a:gd name="T7" fmla="*/ 34 h 85"/>
                  <a:gd name="T8" fmla="*/ 20 w 36"/>
                  <a:gd name="T9" fmla="*/ 79 h 85"/>
                  <a:gd name="T10" fmla="*/ 20 w 36"/>
                  <a:gd name="T11" fmla="*/ 79 h 85"/>
                  <a:gd name="T12" fmla="*/ 26 w 36"/>
                  <a:gd name="T13" fmla="*/ 85 h 85"/>
                  <a:gd name="T14" fmla="*/ 32 w 36"/>
                  <a:gd name="T15" fmla="*/ 79 h 85"/>
                  <a:gd name="T16" fmla="*/ 32 w 36"/>
                  <a:gd name="T17" fmla="*/ 40 h 85"/>
                  <a:gd name="T18" fmla="*/ 36 w 36"/>
                  <a:gd name="T19" fmla="*/ 36 h 85"/>
                  <a:gd name="T20" fmla="*/ 36 w 36"/>
                  <a:gd name="T21" fmla="*/ 0 h 85"/>
                  <a:gd name="T22" fmla="*/ 12 w 36"/>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85">
                    <a:moveTo>
                      <a:pt x="12" y="0"/>
                    </a:moveTo>
                    <a:cubicBezTo>
                      <a:pt x="9" y="0"/>
                      <a:pt x="6" y="2"/>
                      <a:pt x="3" y="4"/>
                    </a:cubicBezTo>
                    <a:cubicBezTo>
                      <a:pt x="1" y="7"/>
                      <a:pt x="0" y="10"/>
                      <a:pt x="1" y="13"/>
                    </a:cubicBezTo>
                    <a:cubicBezTo>
                      <a:pt x="1" y="13"/>
                      <a:pt x="2" y="27"/>
                      <a:pt x="4" y="34"/>
                    </a:cubicBezTo>
                    <a:cubicBezTo>
                      <a:pt x="6" y="41"/>
                      <a:pt x="20" y="79"/>
                      <a:pt x="20" y="79"/>
                    </a:cubicBezTo>
                    <a:cubicBezTo>
                      <a:pt x="20" y="79"/>
                      <a:pt x="20" y="79"/>
                      <a:pt x="20" y="79"/>
                    </a:cubicBezTo>
                    <a:cubicBezTo>
                      <a:pt x="20" y="82"/>
                      <a:pt x="23" y="85"/>
                      <a:pt x="26" y="85"/>
                    </a:cubicBezTo>
                    <a:cubicBezTo>
                      <a:pt x="29" y="85"/>
                      <a:pt x="32" y="82"/>
                      <a:pt x="32" y="79"/>
                    </a:cubicBezTo>
                    <a:cubicBezTo>
                      <a:pt x="32" y="40"/>
                      <a:pt x="32" y="40"/>
                      <a:pt x="32" y="40"/>
                    </a:cubicBezTo>
                    <a:cubicBezTo>
                      <a:pt x="32" y="37"/>
                      <a:pt x="35" y="36"/>
                      <a:pt x="36" y="36"/>
                    </a:cubicBezTo>
                    <a:cubicBezTo>
                      <a:pt x="36" y="0"/>
                      <a:pt x="36" y="0"/>
                      <a:pt x="36" y="0"/>
                    </a:cubicBezTo>
                    <a:lnTo>
                      <a:pt x="12"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6" name="Freeform 16"/>
              <p:cNvSpPr>
                <a:spLocks/>
              </p:cNvSpPr>
              <p:nvPr/>
            </p:nvSpPr>
            <p:spPr bwMode="auto">
              <a:xfrm>
                <a:off x="5638002" y="4808179"/>
                <a:ext cx="485715" cy="645823"/>
              </a:xfrm>
              <a:custGeom>
                <a:avLst/>
                <a:gdLst>
                  <a:gd name="T0" fmla="*/ 72 w 73"/>
                  <a:gd name="T1" fmla="*/ 30 h 97"/>
                  <a:gd name="T2" fmla="*/ 72 w 73"/>
                  <a:gd name="T3" fmla="*/ 30 h 97"/>
                  <a:gd name="T4" fmla="*/ 70 w 73"/>
                  <a:gd name="T5" fmla="*/ 25 h 97"/>
                  <a:gd name="T6" fmla="*/ 66 w 73"/>
                  <a:gd name="T7" fmla="*/ 20 h 97"/>
                  <a:gd name="T8" fmla="*/ 60 w 73"/>
                  <a:gd name="T9" fmla="*/ 2 h 97"/>
                  <a:gd name="T10" fmla="*/ 60 w 73"/>
                  <a:gd name="T11" fmla="*/ 0 h 97"/>
                  <a:gd name="T12" fmla="*/ 13 w 73"/>
                  <a:gd name="T13" fmla="*/ 0 h 97"/>
                  <a:gd name="T14" fmla="*/ 13 w 73"/>
                  <a:gd name="T15" fmla="*/ 2 h 97"/>
                  <a:gd name="T16" fmla="*/ 7 w 73"/>
                  <a:gd name="T17" fmla="*/ 20 h 97"/>
                  <a:gd name="T18" fmla="*/ 3 w 73"/>
                  <a:gd name="T19" fmla="*/ 24 h 97"/>
                  <a:gd name="T20" fmla="*/ 0 w 73"/>
                  <a:gd name="T21" fmla="*/ 30 h 97"/>
                  <a:gd name="T22" fmla="*/ 0 w 73"/>
                  <a:gd name="T23" fmla="*/ 30 h 97"/>
                  <a:gd name="T24" fmla="*/ 0 w 73"/>
                  <a:gd name="T25" fmla="*/ 40 h 97"/>
                  <a:gd name="T26" fmla="*/ 13 w 73"/>
                  <a:gd name="T27" fmla="*/ 93 h 97"/>
                  <a:gd name="T28" fmla="*/ 19 w 73"/>
                  <a:gd name="T29" fmla="*/ 97 h 97"/>
                  <a:gd name="T30" fmla="*/ 55 w 73"/>
                  <a:gd name="T31" fmla="*/ 97 h 97"/>
                  <a:gd name="T32" fmla="*/ 60 w 73"/>
                  <a:gd name="T33" fmla="*/ 93 h 97"/>
                  <a:gd name="T34" fmla="*/ 72 w 73"/>
                  <a:gd name="T35" fmla="*/ 40 h 97"/>
                  <a:gd name="T36" fmla="*/ 72 w 73"/>
                  <a:gd name="T37" fmla="*/ 3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97">
                    <a:moveTo>
                      <a:pt x="72" y="30"/>
                    </a:moveTo>
                    <a:cubicBezTo>
                      <a:pt x="72" y="30"/>
                      <a:pt x="72" y="30"/>
                      <a:pt x="72" y="30"/>
                    </a:cubicBezTo>
                    <a:cubicBezTo>
                      <a:pt x="72" y="28"/>
                      <a:pt x="71" y="26"/>
                      <a:pt x="70" y="25"/>
                    </a:cubicBezTo>
                    <a:cubicBezTo>
                      <a:pt x="69" y="23"/>
                      <a:pt x="68" y="21"/>
                      <a:pt x="66" y="20"/>
                    </a:cubicBezTo>
                    <a:cubicBezTo>
                      <a:pt x="62" y="15"/>
                      <a:pt x="60" y="7"/>
                      <a:pt x="60" y="2"/>
                    </a:cubicBezTo>
                    <a:cubicBezTo>
                      <a:pt x="60" y="0"/>
                      <a:pt x="60" y="0"/>
                      <a:pt x="60" y="0"/>
                    </a:cubicBezTo>
                    <a:cubicBezTo>
                      <a:pt x="13" y="0"/>
                      <a:pt x="13" y="0"/>
                      <a:pt x="13" y="0"/>
                    </a:cubicBezTo>
                    <a:cubicBezTo>
                      <a:pt x="13" y="2"/>
                      <a:pt x="13" y="2"/>
                      <a:pt x="13" y="2"/>
                    </a:cubicBezTo>
                    <a:cubicBezTo>
                      <a:pt x="13" y="7"/>
                      <a:pt x="11" y="15"/>
                      <a:pt x="7" y="20"/>
                    </a:cubicBezTo>
                    <a:cubicBezTo>
                      <a:pt x="5" y="21"/>
                      <a:pt x="4" y="22"/>
                      <a:pt x="3" y="24"/>
                    </a:cubicBezTo>
                    <a:cubicBezTo>
                      <a:pt x="1" y="26"/>
                      <a:pt x="1" y="28"/>
                      <a:pt x="0" y="30"/>
                    </a:cubicBezTo>
                    <a:cubicBezTo>
                      <a:pt x="0" y="30"/>
                      <a:pt x="0" y="30"/>
                      <a:pt x="0" y="30"/>
                    </a:cubicBezTo>
                    <a:cubicBezTo>
                      <a:pt x="0" y="33"/>
                      <a:pt x="0" y="37"/>
                      <a:pt x="0" y="40"/>
                    </a:cubicBezTo>
                    <a:cubicBezTo>
                      <a:pt x="13" y="93"/>
                      <a:pt x="13" y="93"/>
                      <a:pt x="13" y="93"/>
                    </a:cubicBezTo>
                    <a:cubicBezTo>
                      <a:pt x="14" y="96"/>
                      <a:pt x="16" y="97"/>
                      <a:pt x="19" y="97"/>
                    </a:cubicBezTo>
                    <a:cubicBezTo>
                      <a:pt x="55" y="97"/>
                      <a:pt x="55" y="97"/>
                      <a:pt x="55" y="97"/>
                    </a:cubicBezTo>
                    <a:cubicBezTo>
                      <a:pt x="57" y="97"/>
                      <a:pt x="59" y="96"/>
                      <a:pt x="60" y="93"/>
                    </a:cubicBezTo>
                    <a:cubicBezTo>
                      <a:pt x="72" y="40"/>
                      <a:pt x="72" y="40"/>
                      <a:pt x="72" y="40"/>
                    </a:cubicBezTo>
                    <a:cubicBezTo>
                      <a:pt x="73" y="37"/>
                      <a:pt x="73" y="33"/>
                      <a:pt x="72"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7" name="Freeform 17"/>
              <p:cNvSpPr>
                <a:spLocks/>
              </p:cNvSpPr>
              <p:nvPr/>
            </p:nvSpPr>
            <p:spPr bwMode="auto">
              <a:xfrm>
                <a:off x="5505604" y="4775079"/>
                <a:ext cx="551144" cy="146253"/>
              </a:xfrm>
              <a:custGeom>
                <a:avLst/>
                <a:gdLst>
                  <a:gd name="T0" fmla="*/ 83 w 83"/>
                  <a:gd name="T1" fmla="*/ 11 h 22"/>
                  <a:gd name="T2" fmla="*/ 72 w 83"/>
                  <a:gd name="T3" fmla="*/ 22 h 22"/>
                  <a:gd name="T4" fmla="*/ 11 w 83"/>
                  <a:gd name="T5" fmla="*/ 22 h 22"/>
                  <a:gd name="T6" fmla="*/ 0 w 83"/>
                  <a:gd name="T7" fmla="*/ 11 h 22"/>
                  <a:gd name="T8" fmla="*/ 0 w 83"/>
                  <a:gd name="T9" fmla="*/ 11 h 22"/>
                  <a:gd name="T10" fmla="*/ 11 w 83"/>
                  <a:gd name="T11" fmla="*/ 0 h 22"/>
                  <a:gd name="T12" fmla="*/ 72 w 83"/>
                  <a:gd name="T13" fmla="*/ 0 h 22"/>
                  <a:gd name="T14" fmla="*/ 83 w 83"/>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2">
                    <a:moveTo>
                      <a:pt x="83" y="11"/>
                    </a:moveTo>
                    <a:cubicBezTo>
                      <a:pt x="83" y="17"/>
                      <a:pt x="78" y="22"/>
                      <a:pt x="72" y="22"/>
                    </a:cubicBezTo>
                    <a:cubicBezTo>
                      <a:pt x="11" y="22"/>
                      <a:pt x="11" y="22"/>
                      <a:pt x="11" y="22"/>
                    </a:cubicBezTo>
                    <a:cubicBezTo>
                      <a:pt x="5" y="22"/>
                      <a:pt x="0" y="17"/>
                      <a:pt x="0" y="11"/>
                    </a:cubicBezTo>
                    <a:cubicBezTo>
                      <a:pt x="0" y="11"/>
                      <a:pt x="0" y="11"/>
                      <a:pt x="0" y="11"/>
                    </a:cubicBezTo>
                    <a:cubicBezTo>
                      <a:pt x="0" y="5"/>
                      <a:pt x="5" y="0"/>
                      <a:pt x="11" y="0"/>
                    </a:cubicBezTo>
                    <a:cubicBezTo>
                      <a:pt x="72" y="0"/>
                      <a:pt x="72" y="0"/>
                      <a:pt x="72" y="0"/>
                    </a:cubicBezTo>
                    <a:cubicBezTo>
                      <a:pt x="78" y="0"/>
                      <a:pt x="83" y="5"/>
                      <a:pt x="83" y="1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8" name="Freeform 18"/>
              <p:cNvSpPr>
                <a:spLocks/>
              </p:cNvSpPr>
              <p:nvPr/>
            </p:nvSpPr>
            <p:spPr bwMode="auto">
              <a:xfrm>
                <a:off x="5924350" y="4728124"/>
                <a:ext cx="112384" cy="106996"/>
              </a:xfrm>
              <a:custGeom>
                <a:avLst/>
                <a:gdLst>
                  <a:gd name="T0" fmla="*/ 16 w 17"/>
                  <a:gd name="T1" fmla="*/ 1 h 16"/>
                  <a:gd name="T2" fmla="*/ 16 w 17"/>
                  <a:gd name="T3" fmla="*/ 1 h 16"/>
                  <a:gd name="T4" fmla="*/ 15 w 17"/>
                  <a:gd name="T5" fmla="*/ 6 h 16"/>
                  <a:gd name="T6" fmla="*/ 12 w 17"/>
                  <a:gd name="T7" fmla="*/ 9 h 16"/>
                  <a:gd name="T8" fmla="*/ 11 w 17"/>
                  <a:gd name="T9" fmla="*/ 11 h 16"/>
                  <a:gd name="T10" fmla="*/ 5 w 17"/>
                  <a:gd name="T11" fmla="*/ 16 h 16"/>
                  <a:gd name="T12" fmla="*/ 0 w 17"/>
                  <a:gd name="T13" fmla="*/ 11 h 16"/>
                  <a:gd name="T14" fmla="*/ 6 w 17"/>
                  <a:gd name="T15" fmla="*/ 6 h 16"/>
                  <a:gd name="T16" fmla="*/ 7 w 17"/>
                  <a:gd name="T17" fmla="*/ 4 h 16"/>
                  <a:gd name="T18" fmla="*/ 11 w 17"/>
                  <a:gd name="T19" fmla="*/ 1 h 16"/>
                  <a:gd name="T20" fmla="*/ 16 w 17"/>
                  <a:gd name="T2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6" y="1"/>
                    </a:moveTo>
                    <a:cubicBezTo>
                      <a:pt x="16" y="1"/>
                      <a:pt x="16" y="1"/>
                      <a:pt x="16" y="1"/>
                    </a:cubicBezTo>
                    <a:cubicBezTo>
                      <a:pt x="17" y="3"/>
                      <a:pt x="17" y="5"/>
                      <a:pt x="15" y="6"/>
                    </a:cubicBezTo>
                    <a:cubicBezTo>
                      <a:pt x="12" y="9"/>
                      <a:pt x="12" y="9"/>
                      <a:pt x="12" y="9"/>
                    </a:cubicBezTo>
                    <a:cubicBezTo>
                      <a:pt x="11" y="11"/>
                      <a:pt x="11" y="11"/>
                      <a:pt x="11" y="11"/>
                    </a:cubicBezTo>
                    <a:cubicBezTo>
                      <a:pt x="5" y="16"/>
                      <a:pt x="5" y="16"/>
                      <a:pt x="5" y="16"/>
                    </a:cubicBezTo>
                    <a:cubicBezTo>
                      <a:pt x="0" y="11"/>
                      <a:pt x="0" y="11"/>
                      <a:pt x="0" y="11"/>
                    </a:cubicBezTo>
                    <a:cubicBezTo>
                      <a:pt x="6" y="6"/>
                      <a:pt x="6" y="6"/>
                      <a:pt x="6" y="6"/>
                    </a:cubicBezTo>
                    <a:cubicBezTo>
                      <a:pt x="7" y="4"/>
                      <a:pt x="7" y="4"/>
                      <a:pt x="7" y="4"/>
                    </a:cubicBezTo>
                    <a:cubicBezTo>
                      <a:pt x="11" y="1"/>
                      <a:pt x="11" y="1"/>
                      <a:pt x="11" y="1"/>
                    </a:cubicBezTo>
                    <a:cubicBezTo>
                      <a:pt x="12" y="0"/>
                      <a:pt x="13" y="0"/>
                      <a:pt x="16" y="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9" name="Rectangle 19"/>
              <p:cNvSpPr>
                <a:spLocks noChangeArrowheads="1"/>
              </p:cNvSpPr>
              <p:nvPr/>
            </p:nvSpPr>
            <p:spPr bwMode="auto">
              <a:xfrm>
                <a:off x="5505604" y="4775079"/>
                <a:ext cx="146253" cy="86212"/>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0" name="Freeform 20"/>
              <p:cNvSpPr>
                <a:spLocks/>
              </p:cNvSpPr>
              <p:nvPr/>
            </p:nvSpPr>
            <p:spPr bwMode="auto">
              <a:xfrm>
                <a:off x="5505604" y="4362491"/>
                <a:ext cx="146253" cy="412588"/>
              </a:xfrm>
              <a:custGeom>
                <a:avLst/>
                <a:gdLst>
                  <a:gd name="T0" fmla="*/ 22 w 22"/>
                  <a:gd name="T1" fmla="*/ 0 h 62"/>
                  <a:gd name="T2" fmla="*/ 0 w 22"/>
                  <a:gd name="T3" fmla="*/ 22 h 62"/>
                  <a:gd name="T4" fmla="*/ 0 w 22"/>
                  <a:gd name="T5" fmla="*/ 62 h 62"/>
                  <a:gd name="T6" fmla="*/ 22 w 22"/>
                  <a:gd name="T7" fmla="*/ 62 h 62"/>
                  <a:gd name="T8" fmla="*/ 22 w 22"/>
                  <a:gd name="T9" fmla="*/ 0 h 62"/>
                </a:gdLst>
                <a:ahLst/>
                <a:cxnLst>
                  <a:cxn ang="0">
                    <a:pos x="T0" y="T1"/>
                  </a:cxn>
                  <a:cxn ang="0">
                    <a:pos x="T2" y="T3"/>
                  </a:cxn>
                  <a:cxn ang="0">
                    <a:pos x="T4" y="T5"/>
                  </a:cxn>
                  <a:cxn ang="0">
                    <a:pos x="T6" y="T7"/>
                  </a:cxn>
                  <a:cxn ang="0">
                    <a:pos x="T8" y="T9"/>
                  </a:cxn>
                </a:cxnLst>
                <a:rect l="0" t="0" r="r" b="b"/>
                <a:pathLst>
                  <a:path w="22" h="62">
                    <a:moveTo>
                      <a:pt x="22" y="0"/>
                    </a:moveTo>
                    <a:cubicBezTo>
                      <a:pt x="10" y="0"/>
                      <a:pt x="0" y="10"/>
                      <a:pt x="0" y="22"/>
                    </a:cubicBezTo>
                    <a:cubicBezTo>
                      <a:pt x="0" y="62"/>
                      <a:pt x="0" y="62"/>
                      <a:pt x="0" y="62"/>
                    </a:cubicBezTo>
                    <a:cubicBezTo>
                      <a:pt x="22" y="62"/>
                      <a:pt x="22" y="62"/>
                      <a:pt x="22" y="62"/>
                    </a:cubicBezTo>
                    <a:lnTo>
                      <a:pt x="22" y="0"/>
                    </a:ln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1" name="Freeform 21"/>
              <p:cNvSpPr>
                <a:spLocks/>
              </p:cNvSpPr>
              <p:nvPr/>
            </p:nvSpPr>
            <p:spPr bwMode="auto">
              <a:xfrm>
                <a:off x="5478662" y="4708111"/>
                <a:ext cx="173194" cy="66968"/>
              </a:xfrm>
              <a:custGeom>
                <a:avLst/>
                <a:gdLst>
                  <a:gd name="T0" fmla="*/ 26 w 26"/>
                  <a:gd name="T1" fmla="*/ 10 h 10"/>
                  <a:gd name="T2" fmla="*/ 0 w 26"/>
                  <a:gd name="T3" fmla="*/ 10 h 10"/>
                  <a:gd name="T4" fmla="*/ 10 w 26"/>
                  <a:gd name="T5" fmla="*/ 0 h 10"/>
                  <a:gd name="T6" fmla="*/ 26 w 26"/>
                  <a:gd name="T7" fmla="*/ 0 h 10"/>
                  <a:gd name="T8" fmla="*/ 26 w 26"/>
                  <a:gd name="T9" fmla="*/ 10 h 10"/>
                </a:gdLst>
                <a:ahLst/>
                <a:cxnLst>
                  <a:cxn ang="0">
                    <a:pos x="T0" y="T1"/>
                  </a:cxn>
                  <a:cxn ang="0">
                    <a:pos x="T2" y="T3"/>
                  </a:cxn>
                  <a:cxn ang="0">
                    <a:pos x="T4" y="T5"/>
                  </a:cxn>
                  <a:cxn ang="0">
                    <a:pos x="T6" y="T7"/>
                  </a:cxn>
                  <a:cxn ang="0">
                    <a:pos x="T8" y="T9"/>
                  </a:cxn>
                </a:cxnLst>
                <a:rect l="0" t="0" r="r" b="b"/>
                <a:pathLst>
                  <a:path w="26" h="10">
                    <a:moveTo>
                      <a:pt x="26" y="10"/>
                    </a:moveTo>
                    <a:cubicBezTo>
                      <a:pt x="0" y="10"/>
                      <a:pt x="0" y="10"/>
                      <a:pt x="0" y="10"/>
                    </a:cubicBezTo>
                    <a:cubicBezTo>
                      <a:pt x="0" y="4"/>
                      <a:pt x="4" y="0"/>
                      <a:pt x="10" y="0"/>
                    </a:cubicBezTo>
                    <a:cubicBezTo>
                      <a:pt x="26" y="0"/>
                      <a:pt x="26" y="0"/>
                      <a:pt x="26" y="0"/>
                    </a:cubicBezTo>
                    <a:lnTo>
                      <a:pt x="26" y="1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2" name="Freeform 22"/>
              <p:cNvSpPr>
                <a:spLocks/>
              </p:cNvSpPr>
              <p:nvPr/>
            </p:nvSpPr>
            <p:spPr bwMode="auto">
              <a:xfrm>
                <a:off x="5684957" y="5840419"/>
                <a:ext cx="192439" cy="166267"/>
              </a:xfrm>
              <a:custGeom>
                <a:avLst/>
                <a:gdLst>
                  <a:gd name="T0" fmla="*/ 19 w 29"/>
                  <a:gd name="T1" fmla="*/ 0 h 25"/>
                  <a:gd name="T2" fmla="*/ 16 w 29"/>
                  <a:gd name="T3" fmla="*/ 9 h 25"/>
                  <a:gd name="T4" fmla="*/ 7 w 29"/>
                  <a:gd name="T5" fmla="*/ 19 h 25"/>
                  <a:gd name="T6" fmla="*/ 0 w 29"/>
                  <a:gd name="T7" fmla="*/ 22 h 25"/>
                  <a:gd name="T8" fmla="*/ 14 w 29"/>
                  <a:gd name="T9" fmla="*/ 25 h 25"/>
                  <a:gd name="T10" fmla="*/ 29 w 29"/>
                  <a:gd name="T11" fmla="*/ 18 h 25"/>
                  <a:gd name="T12" fmla="*/ 29 w 29"/>
                  <a:gd name="T13" fmla="*/ 10 h 25"/>
                  <a:gd name="T14" fmla="*/ 25 w 29"/>
                  <a:gd name="T15" fmla="*/ 0 h 25"/>
                  <a:gd name="T16" fmla="*/ 19 w 2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19" y="0"/>
                    </a:moveTo>
                    <a:cubicBezTo>
                      <a:pt x="16" y="9"/>
                      <a:pt x="16" y="9"/>
                      <a:pt x="16" y="9"/>
                    </a:cubicBezTo>
                    <a:cubicBezTo>
                      <a:pt x="15" y="13"/>
                      <a:pt x="11" y="17"/>
                      <a:pt x="7" y="19"/>
                    </a:cubicBezTo>
                    <a:cubicBezTo>
                      <a:pt x="0" y="22"/>
                      <a:pt x="0" y="22"/>
                      <a:pt x="0" y="22"/>
                    </a:cubicBezTo>
                    <a:cubicBezTo>
                      <a:pt x="14" y="25"/>
                      <a:pt x="14" y="25"/>
                      <a:pt x="14" y="25"/>
                    </a:cubicBezTo>
                    <a:cubicBezTo>
                      <a:pt x="29" y="18"/>
                      <a:pt x="29" y="18"/>
                      <a:pt x="29" y="18"/>
                    </a:cubicBezTo>
                    <a:cubicBezTo>
                      <a:pt x="29" y="10"/>
                      <a:pt x="29" y="10"/>
                      <a:pt x="29" y="10"/>
                    </a:cubicBezTo>
                    <a:cubicBezTo>
                      <a:pt x="25" y="0"/>
                      <a:pt x="25" y="0"/>
                      <a:pt x="25" y="0"/>
                    </a:cubicBezTo>
                    <a:lnTo>
                      <a:pt x="19"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3" name="Freeform 23"/>
              <p:cNvSpPr>
                <a:spLocks/>
              </p:cNvSpPr>
              <p:nvPr/>
            </p:nvSpPr>
            <p:spPr bwMode="auto">
              <a:xfrm>
                <a:off x="5631844" y="5879676"/>
                <a:ext cx="258637" cy="187050"/>
              </a:xfrm>
              <a:custGeom>
                <a:avLst/>
                <a:gdLst>
                  <a:gd name="T0" fmla="*/ 38 w 39"/>
                  <a:gd name="T1" fmla="*/ 3 h 28"/>
                  <a:gd name="T2" fmla="*/ 36 w 39"/>
                  <a:gd name="T3" fmla="*/ 0 h 28"/>
                  <a:gd name="T4" fmla="*/ 36 w 39"/>
                  <a:gd name="T5" fmla="*/ 0 h 28"/>
                  <a:gd name="T6" fmla="*/ 36 w 39"/>
                  <a:gd name="T7" fmla="*/ 1 h 28"/>
                  <a:gd name="T8" fmla="*/ 35 w 39"/>
                  <a:gd name="T9" fmla="*/ 5 h 28"/>
                  <a:gd name="T10" fmla="*/ 19 w 39"/>
                  <a:gd name="T11" fmla="*/ 18 h 28"/>
                  <a:gd name="T12" fmla="*/ 9 w 39"/>
                  <a:gd name="T13" fmla="*/ 16 h 28"/>
                  <a:gd name="T14" fmla="*/ 8 w 39"/>
                  <a:gd name="T15" fmla="*/ 16 h 28"/>
                  <a:gd name="T16" fmla="*/ 0 w 39"/>
                  <a:gd name="T17" fmla="*/ 22 h 28"/>
                  <a:gd name="T18" fmla="*/ 11 w 39"/>
                  <a:gd name="T19" fmla="*/ 28 h 28"/>
                  <a:gd name="T20" fmla="*/ 26 w 39"/>
                  <a:gd name="T21" fmla="*/ 25 h 28"/>
                  <a:gd name="T22" fmla="*/ 31 w 39"/>
                  <a:gd name="T23" fmla="*/ 18 h 28"/>
                  <a:gd name="T24" fmla="*/ 33 w 39"/>
                  <a:gd name="T25" fmla="*/ 20 h 28"/>
                  <a:gd name="T26" fmla="*/ 34 w 39"/>
                  <a:gd name="T27" fmla="*/ 25 h 28"/>
                  <a:gd name="T28" fmla="*/ 36 w 39"/>
                  <a:gd name="T29" fmla="*/ 25 h 28"/>
                  <a:gd name="T30" fmla="*/ 37 w 39"/>
                  <a:gd name="T31" fmla="*/ 14 h 28"/>
                  <a:gd name="T32" fmla="*/ 38 w 39"/>
                  <a:gd name="T3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28">
                    <a:moveTo>
                      <a:pt x="38" y="3"/>
                    </a:moveTo>
                    <a:cubicBezTo>
                      <a:pt x="37" y="1"/>
                      <a:pt x="36" y="0"/>
                      <a:pt x="36" y="0"/>
                    </a:cubicBezTo>
                    <a:cubicBezTo>
                      <a:pt x="36" y="0"/>
                      <a:pt x="36" y="0"/>
                      <a:pt x="36" y="0"/>
                    </a:cubicBezTo>
                    <a:cubicBezTo>
                      <a:pt x="36" y="0"/>
                      <a:pt x="36" y="0"/>
                      <a:pt x="36" y="1"/>
                    </a:cubicBezTo>
                    <a:cubicBezTo>
                      <a:pt x="36" y="3"/>
                      <a:pt x="36" y="4"/>
                      <a:pt x="35" y="5"/>
                    </a:cubicBezTo>
                    <a:cubicBezTo>
                      <a:pt x="34" y="12"/>
                      <a:pt x="27" y="18"/>
                      <a:pt x="19" y="18"/>
                    </a:cubicBezTo>
                    <a:cubicBezTo>
                      <a:pt x="16" y="18"/>
                      <a:pt x="12" y="18"/>
                      <a:pt x="9" y="16"/>
                    </a:cubicBezTo>
                    <a:cubicBezTo>
                      <a:pt x="9" y="16"/>
                      <a:pt x="8" y="16"/>
                      <a:pt x="8" y="16"/>
                    </a:cubicBezTo>
                    <a:cubicBezTo>
                      <a:pt x="3" y="18"/>
                      <a:pt x="1" y="20"/>
                      <a:pt x="0" y="22"/>
                    </a:cubicBezTo>
                    <a:cubicBezTo>
                      <a:pt x="0" y="24"/>
                      <a:pt x="2" y="28"/>
                      <a:pt x="11" y="28"/>
                    </a:cubicBezTo>
                    <a:cubicBezTo>
                      <a:pt x="20" y="28"/>
                      <a:pt x="22" y="27"/>
                      <a:pt x="26" y="25"/>
                    </a:cubicBezTo>
                    <a:cubicBezTo>
                      <a:pt x="30" y="23"/>
                      <a:pt x="31" y="18"/>
                      <a:pt x="31" y="18"/>
                    </a:cubicBezTo>
                    <a:cubicBezTo>
                      <a:pt x="31" y="18"/>
                      <a:pt x="32" y="18"/>
                      <a:pt x="33" y="20"/>
                    </a:cubicBezTo>
                    <a:cubicBezTo>
                      <a:pt x="34" y="21"/>
                      <a:pt x="34" y="25"/>
                      <a:pt x="34" y="25"/>
                    </a:cubicBezTo>
                    <a:cubicBezTo>
                      <a:pt x="36" y="25"/>
                      <a:pt x="36" y="25"/>
                      <a:pt x="36" y="25"/>
                    </a:cubicBezTo>
                    <a:cubicBezTo>
                      <a:pt x="36" y="25"/>
                      <a:pt x="36" y="19"/>
                      <a:pt x="37" y="14"/>
                    </a:cubicBezTo>
                    <a:cubicBezTo>
                      <a:pt x="38" y="9"/>
                      <a:pt x="39" y="6"/>
                      <a:pt x="38" y="3"/>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4" name="Freeform 24"/>
              <p:cNvSpPr>
                <a:spLocks/>
              </p:cNvSpPr>
              <p:nvPr/>
            </p:nvSpPr>
            <p:spPr bwMode="auto">
              <a:xfrm>
                <a:off x="5910495" y="5474016"/>
                <a:ext cx="86982" cy="385647"/>
              </a:xfrm>
              <a:custGeom>
                <a:avLst/>
                <a:gdLst>
                  <a:gd name="T0" fmla="*/ 61 w 113"/>
                  <a:gd name="T1" fmla="*/ 484 h 501"/>
                  <a:gd name="T2" fmla="*/ 0 w 113"/>
                  <a:gd name="T3" fmla="*/ 501 h 501"/>
                  <a:gd name="T4" fmla="*/ 0 w 113"/>
                  <a:gd name="T5" fmla="*/ 0 h 501"/>
                  <a:gd name="T6" fmla="*/ 113 w 113"/>
                  <a:gd name="T7" fmla="*/ 0 h 501"/>
                  <a:gd name="T8" fmla="*/ 61 w 113"/>
                  <a:gd name="T9" fmla="*/ 484 h 501"/>
                </a:gdLst>
                <a:ahLst/>
                <a:cxnLst>
                  <a:cxn ang="0">
                    <a:pos x="T0" y="T1"/>
                  </a:cxn>
                  <a:cxn ang="0">
                    <a:pos x="T2" y="T3"/>
                  </a:cxn>
                  <a:cxn ang="0">
                    <a:pos x="T4" y="T5"/>
                  </a:cxn>
                  <a:cxn ang="0">
                    <a:pos x="T6" y="T7"/>
                  </a:cxn>
                  <a:cxn ang="0">
                    <a:pos x="T8" y="T9"/>
                  </a:cxn>
                </a:cxnLst>
                <a:rect l="0" t="0" r="r" b="b"/>
                <a:pathLst>
                  <a:path w="113" h="501">
                    <a:moveTo>
                      <a:pt x="61" y="484"/>
                    </a:moveTo>
                    <a:lnTo>
                      <a:pt x="0" y="501"/>
                    </a:lnTo>
                    <a:lnTo>
                      <a:pt x="0" y="0"/>
                    </a:lnTo>
                    <a:lnTo>
                      <a:pt x="113" y="0"/>
                    </a:lnTo>
                    <a:lnTo>
                      <a:pt x="61" y="48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5" name="Freeform 25"/>
              <p:cNvSpPr>
                <a:spLocks/>
              </p:cNvSpPr>
              <p:nvPr/>
            </p:nvSpPr>
            <p:spPr bwMode="auto">
              <a:xfrm>
                <a:off x="5890481" y="5840419"/>
                <a:ext cx="193208" cy="166267"/>
              </a:xfrm>
              <a:custGeom>
                <a:avLst/>
                <a:gdLst>
                  <a:gd name="T0" fmla="*/ 10 w 29"/>
                  <a:gd name="T1" fmla="*/ 0 h 25"/>
                  <a:gd name="T2" fmla="*/ 13 w 29"/>
                  <a:gd name="T3" fmla="*/ 9 h 25"/>
                  <a:gd name="T4" fmla="*/ 22 w 29"/>
                  <a:gd name="T5" fmla="*/ 19 h 25"/>
                  <a:gd name="T6" fmla="*/ 29 w 29"/>
                  <a:gd name="T7" fmla="*/ 22 h 25"/>
                  <a:gd name="T8" fmla="*/ 15 w 29"/>
                  <a:gd name="T9" fmla="*/ 25 h 25"/>
                  <a:gd name="T10" fmla="*/ 0 w 29"/>
                  <a:gd name="T11" fmla="*/ 18 h 25"/>
                  <a:gd name="T12" fmla="*/ 0 w 29"/>
                  <a:gd name="T13" fmla="*/ 10 h 25"/>
                  <a:gd name="T14" fmla="*/ 4 w 29"/>
                  <a:gd name="T15" fmla="*/ 0 h 25"/>
                  <a:gd name="T16" fmla="*/ 10 w 2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10" y="0"/>
                    </a:moveTo>
                    <a:cubicBezTo>
                      <a:pt x="13" y="9"/>
                      <a:pt x="13" y="9"/>
                      <a:pt x="13" y="9"/>
                    </a:cubicBezTo>
                    <a:cubicBezTo>
                      <a:pt x="14" y="13"/>
                      <a:pt x="18" y="17"/>
                      <a:pt x="22" y="19"/>
                    </a:cubicBezTo>
                    <a:cubicBezTo>
                      <a:pt x="29" y="22"/>
                      <a:pt x="29" y="22"/>
                      <a:pt x="29" y="22"/>
                    </a:cubicBezTo>
                    <a:cubicBezTo>
                      <a:pt x="15" y="25"/>
                      <a:pt x="15" y="25"/>
                      <a:pt x="15" y="25"/>
                    </a:cubicBezTo>
                    <a:cubicBezTo>
                      <a:pt x="0" y="18"/>
                      <a:pt x="0" y="18"/>
                      <a:pt x="0" y="18"/>
                    </a:cubicBezTo>
                    <a:cubicBezTo>
                      <a:pt x="0" y="10"/>
                      <a:pt x="0" y="10"/>
                      <a:pt x="0" y="10"/>
                    </a:cubicBezTo>
                    <a:cubicBezTo>
                      <a:pt x="4" y="0"/>
                      <a:pt x="4" y="0"/>
                      <a:pt x="4" y="0"/>
                    </a:cubicBezTo>
                    <a:lnTo>
                      <a:pt x="1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6" name="Freeform 26"/>
              <p:cNvSpPr>
                <a:spLocks/>
              </p:cNvSpPr>
              <p:nvPr/>
            </p:nvSpPr>
            <p:spPr bwMode="auto">
              <a:xfrm>
                <a:off x="5877395" y="5879676"/>
                <a:ext cx="266335" cy="187050"/>
              </a:xfrm>
              <a:custGeom>
                <a:avLst/>
                <a:gdLst>
                  <a:gd name="T0" fmla="*/ 1 w 40"/>
                  <a:gd name="T1" fmla="*/ 3 h 28"/>
                  <a:gd name="T2" fmla="*/ 3 w 40"/>
                  <a:gd name="T3" fmla="*/ 0 h 28"/>
                  <a:gd name="T4" fmla="*/ 4 w 40"/>
                  <a:gd name="T5" fmla="*/ 0 h 28"/>
                  <a:gd name="T6" fmla="*/ 3 w 40"/>
                  <a:gd name="T7" fmla="*/ 1 h 28"/>
                  <a:gd name="T8" fmla="*/ 4 w 40"/>
                  <a:gd name="T9" fmla="*/ 5 h 28"/>
                  <a:gd name="T10" fmla="*/ 20 w 40"/>
                  <a:gd name="T11" fmla="*/ 18 h 28"/>
                  <a:gd name="T12" fmla="*/ 30 w 40"/>
                  <a:gd name="T13" fmla="*/ 16 h 28"/>
                  <a:gd name="T14" fmla="*/ 31 w 40"/>
                  <a:gd name="T15" fmla="*/ 16 h 28"/>
                  <a:gd name="T16" fmla="*/ 39 w 40"/>
                  <a:gd name="T17" fmla="*/ 22 h 28"/>
                  <a:gd name="T18" fmla="*/ 28 w 40"/>
                  <a:gd name="T19" fmla="*/ 28 h 28"/>
                  <a:gd name="T20" fmla="*/ 13 w 40"/>
                  <a:gd name="T21" fmla="*/ 25 h 28"/>
                  <a:gd name="T22" fmla="*/ 8 w 40"/>
                  <a:gd name="T23" fmla="*/ 18 h 28"/>
                  <a:gd name="T24" fmla="*/ 6 w 40"/>
                  <a:gd name="T25" fmla="*/ 20 h 28"/>
                  <a:gd name="T26" fmla="*/ 6 w 40"/>
                  <a:gd name="T27" fmla="*/ 25 h 28"/>
                  <a:gd name="T28" fmla="*/ 3 w 40"/>
                  <a:gd name="T29" fmla="*/ 25 h 28"/>
                  <a:gd name="T30" fmla="*/ 2 w 40"/>
                  <a:gd name="T31" fmla="*/ 14 h 28"/>
                  <a:gd name="T32" fmla="*/ 1 w 40"/>
                  <a:gd name="T3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8">
                    <a:moveTo>
                      <a:pt x="1" y="3"/>
                    </a:moveTo>
                    <a:cubicBezTo>
                      <a:pt x="2" y="1"/>
                      <a:pt x="3" y="0"/>
                      <a:pt x="3" y="0"/>
                    </a:cubicBezTo>
                    <a:cubicBezTo>
                      <a:pt x="3" y="0"/>
                      <a:pt x="4" y="0"/>
                      <a:pt x="4" y="0"/>
                    </a:cubicBezTo>
                    <a:cubicBezTo>
                      <a:pt x="4" y="0"/>
                      <a:pt x="3" y="0"/>
                      <a:pt x="3" y="1"/>
                    </a:cubicBezTo>
                    <a:cubicBezTo>
                      <a:pt x="3" y="3"/>
                      <a:pt x="3" y="4"/>
                      <a:pt x="4" y="5"/>
                    </a:cubicBezTo>
                    <a:cubicBezTo>
                      <a:pt x="6" y="12"/>
                      <a:pt x="12" y="18"/>
                      <a:pt x="20" y="18"/>
                    </a:cubicBezTo>
                    <a:cubicBezTo>
                      <a:pt x="24" y="18"/>
                      <a:pt x="27" y="18"/>
                      <a:pt x="30" y="16"/>
                    </a:cubicBezTo>
                    <a:cubicBezTo>
                      <a:pt x="30" y="16"/>
                      <a:pt x="31" y="16"/>
                      <a:pt x="31" y="16"/>
                    </a:cubicBezTo>
                    <a:cubicBezTo>
                      <a:pt x="36" y="18"/>
                      <a:pt x="38" y="20"/>
                      <a:pt x="39" y="22"/>
                    </a:cubicBezTo>
                    <a:cubicBezTo>
                      <a:pt x="40" y="24"/>
                      <a:pt x="38" y="28"/>
                      <a:pt x="28" y="28"/>
                    </a:cubicBezTo>
                    <a:cubicBezTo>
                      <a:pt x="19" y="28"/>
                      <a:pt x="17" y="27"/>
                      <a:pt x="13" y="25"/>
                    </a:cubicBezTo>
                    <a:cubicBezTo>
                      <a:pt x="9" y="23"/>
                      <a:pt x="8" y="18"/>
                      <a:pt x="8" y="18"/>
                    </a:cubicBezTo>
                    <a:cubicBezTo>
                      <a:pt x="8" y="18"/>
                      <a:pt x="7" y="18"/>
                      <a:pt x="6" y="20"/>
                    </a:cubicBezTo>
                    <a:cubicBezTo>
                      <a:pt x="6" y="21"/>
                      <a:pt x="6" y="25"/>
                      <a:pt x="6" y="25"/>
                    </a:cubicBezTo>
                    <a:cubicBezTo>
                      <a:pt x="3" y="25"/>
                      <a:pt x="3" y="25"/>
                      <a:pt x="3" y="25"/>
                    </a:cubicBezTo>
                    <a:cubicBezTo>
                      <a:pt x="3" y="25"/>
                      <a:pt x="3" y="19"/>
                      <a:pt x="2" y="14"/>
                    </a:cubicBezTo>
                    <a:cubicBezTo>
                      <a:pt x="1" y="9"/>
                      <a:pt x="0" y="6"/>
                      <a:pt x="1" y="3"/>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4" name="Rectangle 84"/>
              <p:cNvSpPr>
                <a:spLocks noChangeArrowheads="1"/>
              </p:cNvSpPr>
              <p:nvPr/>
            </p:nvSpPr>
            <p:spPr bwMode="auto">
              <a:xfrm>
                <a:off x="6116789" y="5074514"/>
                <a:ext cx="1535659" cy="100068"/>
              </a:xfrm>
              <a:prstGeom prst="rect">
                <a:avLst/>
              </a:prstGeom>
              <a:solidFill>
                <a:srgbClr val="965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5" name="Rectangle 85"/>
              <p:cNvSpPr>
                <a:spLocks noChangeArrowheads="1"/>
              </p:cNvSpPr>
              <p:nvPr/>
            </p:nvSpPr>
            <p:spPr bwMode="auto">
              <a:xfrm>
                <a:off x="6548621" y="5174582"/>
                <a:ext cx="100068" cy="91831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6" name="Freeform 86"/>
              <p:cNvSpPr>
                <a:spLocks/>
              </p:cNvSpPr>
              <p:nvPr/>
            </p:nvSpPr>
            <p:spPr bwMode="auto">
              <a:xfrm>
                <a:off x="6116789" y="5174582"/>
                <a:ext cx="1535659" cy="918316"/>
              </a:xfrm>
              <a:custGeom>
                <a:avLst/>
                <a:gdLst>
                  <a:gd name="T0" fmla="*/ 1995 w 1995"/>
                  <a:gd name="T1" fmla="*/ 1193 h 1193"/>
                  <a:gd name="T2" fmla="*/ 1865 w 1995"/>
                  <a:gd name="T3" fmla="*/ 1193 h 1193"/>
                  <a:gd name="T4" fmla="*/ 1865 w 1995"/>
                  <a:gd name="T5" fmla="*/ 121 h 1193"/>
                  <a:gd name="T6" fmla="*/ 0 w 1995"/>
                  <a:gd name="T7" fmla="*/ 121 h 1193"/>
                  <a:gd name="T8" fmla="*/ 0 w 1995"/>
                  <a:gd name="T9" fmla="*/ 0 h 1193"/>
                  <a:gd name="T10" fmla="*/ 1995 w 1995"/>
                  <a:gd name="T11" fmla="*/ 0 h 1193"/>
                  <a:gd name="T12" fmla="*/ 1995 w 1995"/>
                  <a:gd name="T13" fmla="*/ 1193 h 1193"/>
                </a:gdLst>
                <a:ahLst/>
                <a:cxnLst>
                  <a:cxn ang="0">
                    <a:pos x="T0" y="T1"/>
                  </a:cxn>
                  <a:cxn ang="0">
                    <a:pos x="T2" y="T3"/>
                  </a:cxn>
                  <a:cxn ang="0">
                    <a:pos x="T4" y="T5"/>
                  </a:cxn>
                  <a:cxn ang="0">
                    <a:pos x="T6" y="T7"/>
                  </a:cxn>
                  <a:cxn ang="0">
                    <a:pos x="T8" y="T9"/>
                  </a:cxn>
                  <a:cxn ang="0">
                    <a:pos x="T10" y="T11"/>
                  </a:cxn>
                  <a:cxn ang="0">
                    <a:pos x="T12" y="T13"/>
                  </a:cxn>
                </a:cxnLst>
                <a:rect l="0" t="0" r="r" b="b"/>
                <a:pathLst>
                  <a:path w="1995" h="1193">
                    <a:moveTo>
                      <a:pt x="1995" y="1193"/>
                    </a:moveTo>
                    <a:lnTo>
                      <a:pt x="1865" y="1193"/>
                    </a:lnTo>
                    <a:lnTo>
                      <a:pt x="1865" y="121"/>
                    </a:lnTo>
                    <a:lnTo>
                      <a:pt x="0" y="121"/>
                    </a:lnTo>
                    <a:lnTo>
                      <a:pt x="0" y="0"/>
                    </a:lnTo>
                    <a:lnTo>
                      <a:pt x="1995" y="0"/>
                    </a:lnTo>
                    <a:lnTo>
                      <a:pt x="1995" y="1193"/>
                    </a:lnTo>
                    <a:close/>
                  </a:path>
                </a:pathLst>
              </a:custGeom>
              <a:solidFill>
                <a:srgbClr val="7247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7" name="Rectangle 87"/>
              <p:cNvSpPr>
                <a:spLocks noChangeArrowheads="1"/>
              </p:cNvSpPr>
              <p:nvPr/>
            </p:nvSpPr>
            <p:spPr bwMode="auto">
              <a:xfrm>
                <a:off x="5691115" y="5074514"/>
                <a:ext cx="678153" cy="100068"/>
              </a:xfrm>
              <a:prstGeom prst="rect">
                <a:avLst/>
              </a:prstGeom>
              <a:solidFill>
                <a:srgbClr val="7247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8" name="Freeform 88"/>
              <p:cNvSpPr>
                <a:spLocks/>
              </p:cNvSpPr>
              <p:nvPr/>
            </p:nvSpPr>
            <p:spPr bwMode="auto">
              <a:xfrm>
                <a:off x="5691115" y="5174582"/>
                <a:ext cx="678153" cy="918316"/>
              </a:xfrm>
              <a:custGeom>
                <a:avLst/>
                <a:gdLst>
                  <a:gd name="T0" fmla="*/ 881 w 881"/>
                  <a:gd name="T1" fmla="*/ 1193 h 1193"/>
                  <a:gd name="T2" fmla="*/ 752 w 881"/>
                  <a:gd name="T3" fmla="*/ 1193 h 1193"/>
                  <a:gd name="T4" fmla="*/ 752 w 881"/>
                  <a:gd name="T5" fmla="*/ 121 h 1193"/>
                  <a:gd name="T6" fmla="*/ 121 w 881"/>
                  <a:gd name="T7" fmla="*/ 121 h 1193"/>
                  <a:gd name="T8" fmla="*/ 121 w 881"/>
                  <a:gd name="T9" fmla="*/ 1193 h 1193"/>
                  <a:gd name="T10" fmla="*/ 0 w 881"/>
                  <a:gd name="T11" fmla="*/ 1193 h 1193"/>
                  <a:gd name="T12" fmla="*/ 0 w 881"/>
                  <a:gd name="T13" fmla="*/ 0 h 1193"/>
                  <a:gd name="T14" fmla="*/ 881 w 881"/>
                  <a:gd name="T15" fmla="*/ 0 h 1193"/>
                  <a:gd name="T16" fmla="*/ 881 w 881"/>
                  <a:gd name="T17" fmla="*/ 1193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1193">
                    <a:moveTo>
                      <a:pt x="881" y="1193"/>
                    </a:moveTo>
                    <a:lnTo>
                      <a:pt x="752" y="1193"/>
                    </a:lnTo>
                    <a:lnTo>
                      <a:pt x="752" y="121"/>
                    </a:lnTo>
                    <a:lnTo>
                      <a:pt x="121" y="121"/>
                    </a:lnTo>
                    <a:lnTo>
                      <a:pt x="121" y="1193"/>
                    </a:lnTo>
                    <a:lnTo>
                      <a:pt x="0" y="1193"/>
                    </a:lnTo>
                    <a:lnTo>
                      <a:pt x="0" y="0"/>
                    </a:lnTo>
                    <a:lnTo>
                      <a:pt x="881" y="0"/>
                    </a:lnTo>
                    <a:lnTo>
                      <a:pt x="881" y="1193"/>
                    </a:lnTo>
                    <a:close/>
                  </a:path>
                </a:pathLst>
              </a:custGeom>
              <a:solidFill>
                <a:srgbClr val="965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9" name="Freeform 89"/>
              <p:cNvSpPr>
                <a:spLocks/>
              </p:cNvSpPr>
              <p:nvPr/>
            </p:nvSpPr>
            <p:spPr bwMode="auto">
              <a:xfrm>
                <a:off x="5897409" y="4988301"/>
                <a:ext cx="511886" cy="86212"/>
              </a:xfrm>
              <a:custGeom>
                <a:avLst/>
                <a:gdLst>
                  <a:gd name="T0" fmla="*/ 70 w 77"/>
                  <a:gd name="T1" fmla="*/ 0 h 13"/>
                  <a:gd name="T2" fmla="*/ 32 w 77"/>
                  <a:gd name="T3" fmla="*/ 0 h 13"/>
                  <a:gd name="T4" fmla="*/ 5 w 77"/>
                  <a:gd name="T5" fmla="*/ 5 h 13"/>
                  <a:gd name="T6" fmla="*/ 1 w 77"/>
                  <a:gd name="T7" fmla="*/ 8 h 13"/>
                  <a:gd name="T8" fmla="*/ 0 w 77"/>
                  <a:gd name="T9" fmla="*/ 13 h 13"/>
                  <a:gd name="T10" fmla="*/ 26 w 77"/>
                  <a:gd name="T11" fmla="*/ 8 h 13"/>
                  <a:gd name="T12" fmla="*/ 33 w 77"/>
                  <a:gd name="T13" fmla="*/ 13 h 13"/>
                  <a:gd name="T14" fmla="*/ 71 w 77"/>
                  <a:gd name="T15" fmla="*/ 13 h 13"/>
                  <a:gd name="T16" fmla="*/ 76 w 77"/>
                  <a:gd name="T17" fmla="*/ 6 h 13"/>
                  <a:gd name="T18" fmla="*/ 77 w 77"/>
                  <a:gd name="T19" fmla="*/ 6 h 13"/>
                  <a:gd name="T20" fmla="*/ 70 w 77"/>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3">
                    <a:moveTo>
                      <a:pt x="70" y="0"/>
                    </a:moveTo>
                    <a:cubicBezTo>
                      <a:pt x="63" y="0"/>
                      <a:pt x="32" y="0"/>
                      <a:pt x="32" y="0"/>
                    </a:cubicBezTo>
                    <a:cubicBezTo>
                      <a:pt x="5" y="5"/>
                      <a:pt x="5" y="5"/>
                      <a:pt x="5" y="5"/>
                    </a:cubicBezTo>
                    <a:cubicBezTo>
                      <a:pt x="3" y="6"/>
                      <a:pt x="2" y="7"/>
                      <a:pt x="1" y="8"/>
                    </a:cubicBezTo>
                    <a:cubicBezTo>
                      <a:pt x="0" y="9"/>
                      <a:pt x="0" y="11"/>
                      <a:pt x="0" y="13"/>
                    </a:cubicBezTo>
                    <a:cubicBezTo>
                      <a:pt x="26" y="8"/>
                      <a:pt x="26" y="8"/>
                      <a:pt x="26" y="8"/>
                    </a:cubicBezTo>
                    <a:cubicBezTo>
                      <a:pt x="27" y="11"/>
                      <a:pt x="30" y="13"/>
                      <a:pt x="33" y="13"/>
                    </a:cubicBezTo>
                    <a:cubicBezTo>
                      <a:pt x="34" y="13"/>
                      <a:pt x="67" y="13"/>
                      <a:pt x="71" y="13"/>
                    </a:cubicBezTo>
                    <a:cubicBezTo>
                      <a:pt x="75" y="12"/>
                      <a:pt x="77" y="9"/>
                      <a:pt x="76" y="6"/>
                    </a:cubicBezTo>
                    <a:cubicBezTo>
                      <a:pt x="77" y="6"/>
                      <a:pt x="77" y="6"/>
                      <a:pt x="77" y="6"/>
                    </a:cubicBezTo>
                    <a:cubicBezTo>
                      <a:pt x="77" y="6"/>
                      <a:pt x="77" y="0"/>
                      <a:pt x="70"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0" name="Freeform 90"/>
              <p:cNvSpPr>
                <a:spLocks/>
              </p:cNvSpPr>
              <p:nvPr/>
            </p:nvSpPr>
            <p:spPr bwMode="auto">
              <a:xfrm>
                <a:off x="5897409" y="4981373"/>
                <a:ext cx="259407" cy="93140"/>
              </a:xfrm>
              <a:custGeom>
                <a:avLst/>
                <a:gdLst>
                  <a:gd name="T0" fmla="*/ 39 w 39"/>
                  <a:gd name="T1" fmla="*/ 7 h 14"/>
                  <a:gd name="T2" fmla="*/ 31 w 39"/>
                  <a:gd name="T3" fmla="*/ 1 h 14"/>
                  <a:gd name="T4" fmla="*/ 5 w 39"/>
                  <a:gd name="T5" fmla="*/ 6 h 14"/>
                  <a:gd name="T6" fmla="*/ 1 w 39"/>
                  <a:gd name="T7" fmla="*/ 9 h 14"/>
                  <a:gd name="T8" fmla="*/ 0 w 39"/>
                  <a:gd name="T9" fmla="*/ 14 h 14"/>
                  <a:gd name="T10" fmla="*/ 0 w 39"/>
                  <a:gd name="T11" fmla="*/ 14 h 14"/>
                  <a:gd name="T12" fmla="*/ 26 w 39"/>
                  <a:gd name="T13" fmla="*/ 9 h 14"/>
                  <a:gd name="T14" fmla="*/ 33 w 39"/>
                  <a:gd name="T15" fmla="*/ 14 h 14"/>
                  <a:gd name="T16" fmla="*/ 38 w 39"/>
                  <a:gd name="T17" fmla="*/ 7 h 14"/>
                  <a:gd name="T18" fmla="*/ 39 w 3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4">
                    <a:moveTo>
                      <a:pt x="39" y="7"/>
                    </a:moveTo>
                    <a:cubicBezTo>
                      <a:pt x="39" y="7"/>
                      <a:pt x="39" y="0"/>
                      <a:pt x="31" y="1"/>
                    </a:cubicBezTo>
                    <a:cubicBezTo>
                      <a:pt x="26" y="2"/>
                      <a:pt x="13" y="5"/>
                      <a:pt x="5" y="6"/>
                    </a:cubicBezTo>
                    <a:cubicBezTo>
                      <a:pt x="3" y="7"/>
                      <a:pt x="2" y="7"/>
                      <a:pt x="1" y="9"/>
                    </a:cubicBezTo>
                    <a:cubicBezTo>
                      <a:pt x="0" y="10"/>
                      <a:pt x="0" y="12"/>
                      <a:pt x="0" y="14"/>
                    </a:cubicBezTo>
                    <a:cubicBezTo>
                      <a:pt x="0" y="14"/>
                      <a:pt x="0" y="14"/>
                      <a:pt x="0" y="14"/>
                    </a:cubicBezTo>
                    <a:cubicBezTo>
                      <a:pt x="26" y="9"/>
                      <a:pt x="26" y="9"/>
                      <a:pt x="26" y="9"/>
                    </a:cubicBezTo>
                    <a:cubicBezTo>
                      <a:pt x="27" y="12"/>
                      <a:pt x="30" y="14"/>
                      <a:pt x="33" y="14"/>
                    </a:cubicBezTo>
                    <a:cubicBezTo>
                      <a:pt x="37" y="13"/>
                      <a:pt x="39" y="10"/>
                      <a:pt x="38" y="7"/>
                    </a:cubicBezTo>
                    <a:lnTo>
                      <a:pt x="39" y="7"/>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1" name="Oval 91"/>
              <p:cNvSpPr>
                <a:spLocks noChangeArrowheads="1"/>
              </p:cNvSpPr>
              <p:nvPr/>
            </p:nvSpPr>
            <p:spPr bwMode="auto">
              <a:xfrm>
                <a:off x="6083689" y="5001387"/>
                <a:ext cx="53113" cy="53113"/>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2" name="Freeform 92"/>
              <p:cNvSpPr>
                <a:spLocks/>
              </p:cNvSpPr>
              <p:nvPr/>
            </p:nvSpPr>
            <p:spPr bwMode="auto">
              <a:xfrm>
                <a:off x="6063676" y="4235482"/>
                <a:ext cx="192439" cy="712792"/>
              </a:xfrm>
              <a:custGeom>
                <a:avLst/>
                <a:gdLst>
                  <a:gd name="T0" fmla="*/ 18 w 29"/>
                  <a:gd name="T1" fmla="*/ 0 h 107"/>
                  <a:gd name="T2" fmla="*/ 11 w 29"/>
                  <a:gd name="T3" fmla="*/ 10 h 107"/>
                  <a:gd name="T4" fmla="*/ 1 w 29"/>
                  <a:gd name="T5" fmla="*/ 97 h 107"/>
                  <a:gd name="T6" fmla="*/ 7 w 29"/>
                  <a:gd name="T7" fmla="*/ 107 h 107"/>
                  <a:gd name="T8" fmla="*/ 17 w 29"/>
                  <a:gd name="T9" fmla="*/ 107 h 107"/>
                  <a:gd name="T10" fmla="*/ 29 w 29"/>
                  <a:gd name="T11" fmla="*/ 0 h 107"/>
                  <a:gd name="T12" fmla="*/ 18 w 29"/>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18" y="0"/>
                    </a:moveTo>
                    <a:cubicBezTo>
                      <a:pt x="15" y="0"/>
                      <a:pt x="11" y="3"/>
                      <a:pt x="11" y="10"/>
                    </a:cubicBezTo>
                    <a:cubicBezTo>
                      <a:pt x="1" y="97"/>
                      <a:pt x="1" y="97"/>
                      <a:pt x="1" y="97"/>
                    </a:cubicBezTo>
                    <a:cubicBezTo>
                      <a:pt x="0" y="104"/>
                      <a:pt x="4" y="107"/>
                      <a:pt x="7" y="107"/>
                    </a:cubicBezTo>
                    <a:cubicBezTo>
                      <a:pt x="17" y="107"/>
                      <a:pt x="17" y="107"/>
                      <a:pt x="17" y="107"/>
                    </a:cubicBezTo>
                    <a:cubicBezTo>
                      <a:pt x="29" y="0"/>
                      <a:pt x="29" y="0"/>
                      <a:pt x="29" y="0"/>
                    </a:cubicBezTo>
                    <a:lnTo>
                      <a:pt x="18" y="0"/>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3" name="Freeform 93"/>
              <p:cNvSpPr>
                <a:spLocks/>
              </p:cNvSpPr>
              <p:nvPr/>
            </p:nvSpPr>
            <p:spPr bwMode="auto">
              <a:xfrm>
                <a:off x="6123716" y="4235482"/>
                <a:ext cx="890605" cy="712792"/>
              </a:xfrm>
              <a:custGeom>
                <a:avLst/>
                <a:gdLst>
                  <a:gd name="T0" fmla="*/ 126 w 134"/>
                  <a:gd name="T1" fmla="*/ 0 h 107"/>
                  <a:gd name="T2" fmla="*/ 20 w 134"/>
                  <a:gd name="T3" fmla="*/ 0 h 107"/>
                  <a:gd name="T4" fmla="*/ 11 w 134"/>
                  <a:gd name="T5" fmla="*/ 8 h 107"/>
                  <a:gd name="T6" fmla="*/ 1 w 134"/>
                  <a:gd name="T7" fmla="*/ 97 h 107"/>
                  <a:gd name="T8" fmla="*/ 9 w 134"/>
                  <a:gd name="T9" fmla="*/ 107 h 107"/>
                  <a:gd name="T10" fmla="*/ 116 w 134"/>
                  <a:gd name="T11" fmla="*/ 107 h 107"/>
                  <a:gd name="T12" fmla="*/ 123 w 134"/>
                  <a:gd name="T13" fmla="*/ 101 h 107"/>
                  <a:gd name="T14" fmla="*/ 134 w 134"/>
                  <a:gd name="T15" fmla="*/ 8 h 107"/>
                  <a:gd name="T16" fmla="*/ 126 w 134"/>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07">
                    <a:moveTo>
                      <a:pt x="126" y="0"/>
                    </a:moveTo>
                    <a:cubicBezTo>
                      <a:pt x="20" y="0"/>
                      <a:pt x="20" y="0"/>
                      <a:pt x="20" y="0"/>
                    </a:cubicBezTo>
                    <a:cubicBezTo>
                      <a:pt x="15" y="0"/>
                      <a:pt x="11" y="3"/>
                      <a:pt x="11" y="8"/>
                    </a:cubicBezTo>
                    <a:cubicBezTo>
                      <a:pt x="1" y="97"/>
                      <a:pt x="1" y="97"/>
                      <a:pt x="1" y="97"/>
                    </a:cubicBezTo>
                    <a:cubicBezTo>
                      <a:pt x="0" y="103"/>
                      <a:pt x="4" y="107"/>
                      <a:pt x="9" y="107"/>
                    </a:cubicBezTo>
                    <a:cubicBezTo>
                      <a:pt x="116" y="107"/>
                      <a:pt x="116" y="107"/>
                      <a:pt x="116" y="107"/>
                    </a:cubicBezTo>
                    <a:cubicBezTo>
                      <a:pt x="120" y="107"/>
                      <a:pt x="123" y="105"/>
                      <a:pt x="123" y="101"/>
                    </a:cubicBezTo>
                    <a:cubicBezTo>
                      <a:pt x="134" y="8"/>
                      <a:pt x="134" y="8"/>
                      <a:pt x="134" y="8"/>
                    </a:cubicBezTo>
                    <a:cubicBezTo>
                      <a:pt x="134" y="4"/>
                      <a:pt x="131" y="0"/>
                      <a:pt x="126"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4" name="Freeform 94"/>
              <p:cNvSpPr>
                <a:spLocks/>
              </p:cNvSpPr>
              <p:nvPr/>
            </p:nvSpPr>
            <p:spPr bwMode="auto">
              <a:xfrm>
                <a:off x="6229942" y="4588799"/>
                <a:ext cx="558071" cy="485715"/>
              </a:xfrm>
              <a:custGeom>
                <a:avLst/>
                <a:gdLst>
                  <a:gd name="T0" fmla="*/ 0 w 84"/>
                  <a:gd name="T1" fmla="*/ 73 h 73"/>
                  <a:gd name="T2" fmla="*/ 66 w 84"/>
                  <a:gd name="T3" fmla="*/ 73 h 73"/>
                  <a:gd name="T4" fmla="*/ 81 w 84"/>
                  <a:gd name="T5" fmla="*/ 65 h 73"/>
                  <a:gd name="T6" fmla="*/ 80 w 84"/>
                  <a:gd name="T7" fmla="*/ 49 h 73"/>
                  <a:gd name="T8" fmla="*/ 64 w 84"/>
                  <a:gd name="T9" fmla="*/ 0 h 73"/>
                  <a:gd name="T10" fmla="*/ 39 w 84"/>
                  <a:gd name="T11" fmla="*/ 0 h 73"/>
                  <a:gd name="T12" fmla="*/ 38 w 84"/>
                  <a:gd name="T13" fmla="*/ 13 h 73"/>
                  <a:gd name="T14" fmla="*/ 54 w 84"/>
                  <a:gd name="T15" fmla="*/ 60 h 73"/>
                  <a:gd name="T16" fmla="*/ 53 w 84"/>
                  <a:gd name="T17" fmla="*/ 66 h 73"/>
                  <a:gd name="T18" fmla="*/ 45 w 84"/>
                  <a:gd name="T19" fmla="*/ 70 h 73"/>
                  <a:gd name="T20" fmla="*/ 2 w 84"/>
                  <a:gd name="T21" fmla="*/ 71 h 73"/>
                  <a:gd name="T22" fmla="*/ 0 w 84"/>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3">
                    <a:moveTo>
                      <a:pt x="0" y="73"/>
                    </a:moveTo>
                    <a:cubicBezTo>
                      <a:pt x="1" y="73"/>
                      <a:pt x="55" y="73"/>
                      <a:pt x="66" y="73"/>
                    </a:cubicBezTo>
                    <a:cubicBezTo>
                      <a:pt x="76" y="73"/>
                      <a:pt x="80" y="68"/>
                      <a:pt x="81" y="65"/>
                    </a:cubicBezTo>
                    <a:cubicBezTo>
                      <a:pt x="84" y="61"/>
                      <a:pt x="82" y="55"/>
                      <a:pt x="80" y="49"/>
                    </a:cubicBezTo>
                    <a:cubicBezTo>
                      <a:pt x="78" y="41"/>
                      <a:pt x="66" y="6"/>
                      <a:pt x="64" y="0"/>
                    </a:cubicBezTo>
                    <a:cubicBezTo>
                      <a:pt x="39" y="0"/>
                      <a:pt x="39" y="0"/>
                      <a:pt x="39" y="0"/>
                    </a:cubicBezTo>
                    <a:cubicBezTo>
                      <a:pt x="38" y="13"/>
                      <a:pt x="38" y="13"/>
                      <a:pt x="38" y="13"/>
                    </a:cubicBezTo>
                    <a:cubicBezTo>
                      <a:pt x="54" y="60"/>
                      <a:pt x="54" y="60"/>
                      <a:pt x="54" y="60"/>
                    </a:cubicBezTo>
                    <a:cubicBezTo>
                      <a:pt x="53" y="66"/>
                      <a:pt x="53" y="66"/>
                      <a:pt x="53" y="66"/>
                    </a:cubicBezTo>
                    <a:cubicBezTo>
                      <a:pt x="45" y="70"/>
                      <a:pt x="45" y="70"/>
                      <a:pt x="45" y="70"/>
                    </a:cubicBezTo>
                    <a:cubicBezTo>
                      <a:pt x="2" y="71"/>
                      <a:pt x="2" y="71"/>
                      <a:pt x="2" y="71"/>
                    </a:cubicBezTo>
                    <a:cubicBezTo>
                      <a:pt x="0" y="73"/>
                      <a:pt x="0" y="73"/>
                      <a:pt x="0" y="73"/>
                    </a:cubicBezTo>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5" name="Freeform 95"/>
              <p:cNvSpPr>
                <a:spLocks/>
              </p:cNvSpPr>
              <p:nvPr/>
            </p:nvSpPr>
            <p:spPr bwMode="auto">
              <a:xfrm>
                <a:off x="6229942" y="4588799"/>
                <a:ext cx="391805" cy="485715"/>
              </a:xfrm>
              <a:custGeom>
                <a:avLst/>
                <a:gdLst>
                  <a:gd name="T0" fmla="*/ 56 w 59"/>
                  <a:gd name="T1" fmla="*/ 49 h 73"/>
                  <a:gd name="T2" fmla="*/ 39 w 59"/>
                  <a:gd name="T3" fmla="*/ 0 h 73"/>
                  <a:gd name="T4" fmla="*/ 37 w 59"/>
                  <a:gd name="T5" fmla="*/ 13 h 73"/>
                  <a:gd name="T6" fmla="*/ 50 w 59"/>
                  <a:gd name="T7" fmla="*/ 53 h 73"/>
                  <a:gd name="T8" fmla="*/ 51 w 59"/>
                  <a:gd name="T9" fmla="*/ 61 h 73"/>
                  <a:gd name="T10" fmla="*/ 41 w 59"/>
                  <a:gd name="T11" fmla="*/ 69 h 73"/>
                  <a:gd name="T12" fmla="*/ 5 w 59"/>
                  <a:gd name="T13" fmla="*/ 69 h 73"/>
                  <a:gd name="T14" fmla="*/ 0 w 59"/>
                  <a:gd name="T15" fmla="*/ 72 h 73"/>
                  <a:gd name="T16" fmla="*/ 0 w 59"/>
                  <a:gd name="T17" fmla="*/ 73 h 73"/>
                  <a:gd name="T18" fmla="*/ 42 w 59"/>
                  <a:gd name="T19" fmla="*/ 73 h 73"/>
                  <a:gd name="T20" fmla="*/ 57 w 59"/>
                  <a:gd name="T21" fmla="*/ 65 h 73"/>
                  <a:gd name="T22" fmla="*/ 56 w 59"/>
                  <a:gd name="T2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3">
                    <a:moveTo>
                      <a:pt x="56" y="49"/>
                    </a:moveTo>
                    <a:cubicBezTo>
                      <a:pt x="54" y="41"/>
                      <a:pt x="42" y="7"/>
                      <a:pt x="39" y="0"/>
                    </a:cubicBezTo>
                    <a:cubicBezTo>
                      <a:pt x="37" y="13"/>
                      <a:pt x="37" y="13"/>
                      <a:pt x="37" y="13"/>
                    </a:cubicBezTo>
                    <a:cubicBezTo>
                      <a:pt x="42" y="26"/>
                      <a:pt x="49" y="48"/>
                      <a:pt x="50" y="53"/>
                    </a:cubicBezTo>
                    <a:cubicBezTo>
                      <a:pt x="51" y="56"/>
                      <a:pt x="51" y="58"/>
                      <a:pt x="51" y="61"/>
                    </a:cubicBezTo>
                    <a:cubicBezTo>
                      <a:pt x="50" y="64"/>
                      <a:pt x="46" y="69"/>
                      <a:pt x="41" y="69"/>
                    </a:cubicBezTo>
                    <a:cubicBezTo>
                      <a:pt x="33" y="69"/>
                      <a:pt x="14" y="70"/>
                      <a:pt x="5" y="69"/>
                    </a:cubicBezTo>
                    <a:cubicBezTo>
                      <a:pt x="2" y="69"/>
                      <a:pt x="0" y="70"/>
                      <a:pt x="0" y="72"/>
                    </a:cubicBezTo>
                    <a:cubicBezTo>
                      <a:pt x="0" y="73"/>
                      <a:pt x="0" y="73"/>
                      <a:pt x="0" y="73"/>
                    </a:cubicBezTo>
                    <a:cubicBezTo>
                      <a:pt x="0" y="73"/>
                      <a:pt x="30" y="73"/>
                      <a:pt x="42" y="73"/>
                    </a:cubicBezTo>
                    <a:cubicBezTo>
                      <a:pt x="51" y="73"/>
                      <a:pt x="55" y="68"/>
                      <a:pt x="57" y="65"/>
                    </a:cubicBezTo>
                    <a:cubicBezTo>
                      <a:pt x="59" y="61"/>
                      <a:pt x="58" y="55"/>
                      <a:pt x="56" y="4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1" name="Freeform 111"/>
              <p:cNvSpPr>
                <a:spLocks/>
              </p:cNvSpPr>
              <p:nvPr/>
            </p:nvSpPr>
            <p:spPr bwMode="auto">
              <a:xfrm>
                <a:off x="5584889" y="3866673"/>
                <a:ext cx="146253" cy="405660"/>
              </a:xfrm>
              <a:custGeom>
                <a:avLst/>
                <a:gdLst>
                  <a:gd name="T0" fmla="*/ 0 w 22"/>
                  <a:gd name="T1" fmla="*/ 61 h 61"/>
                  <a:gd name="T2" fmla="*/ 22 w 22"/>
                  <a:gd name="T3" fmla="*/ 60 h 61"/>
                  <a:gd name="T4" fmla="*/ 22 w 22"/>
                  <a:gd name="T5" fmla="*/ 0 h 61"/>
                  <a:gd name="T6" fmla="*/ 5 w 22"/>
                  <a:gd name="T7" fmla="*/ 0 h 61"/>
                  <a:gd name="T8" fmla="*/ 2 w 22"/>
                  <a:gd name="T9" fmla="*/ 33 h 61"/>
                  <a:gd name="T10" fmla="*/ 0 w 22"/>
                  <a:gd name="T11" fmla="*/ 61 h 61"/>
                </a:gdLst>
                <a:ahLst/>
                <a:cxnLst>
                  <a:cxn ang="0">
                    <a:pos x="T0" y="T1"/>
                  </a:cxn>
                  <a:cxn ang="0">
                    <a:pos x="T2" y="T3"/>
                  </a:cxn>
                  <a:cxn ang="0">
                    <a:pos x="T4" y="T5"/>
                  </a:cxn>
                  <a:cxn ang="0">
                    <a:pos x="T6" y="T7"/>
                  </a:cxn>
                  <a:cxn ang="0">
                    <a:pos x="T8" y="T9"/>
                  </a:cxn>
                  <a:cxn ang="0">
                    <a:pos x="T10" y="T11"/>
                  </a:cxn>
                </a:cxnLst>
                <a:rect l="0" t="0" r="r" b="b"/>
                <a:pathLst>
                  <a:path w="22" h="61">
                    <a:moveTo>
                      <a:pt x="0" y="61"/>
                    </a:moveTo>
                    <a:cubicBezTo>
                      <a:pt x="22" y="60"/>
                      <a:pt x="22" y="60"/>
                      <a:pt x="22" y="60"/>
                    </a:cubicBezTo>
                    <a:cubicBezTo>
                      <a:pt x="22" y="0"/>
                      <a:pt x="22" y="0"/>
                      <a:pt x="22" y="0"/>
                    </a:cubicBezTo>
                    <a:cubicBezTo>
                      <a:pt x="5" y="0"/>
                      <a:pt x="5" y="0"/>
                      <a:pt x="5" y="0"/>
                    </a:cubicBezTo>
                    <a:cubicBezTo>
                      <a:pt x="5" y="0"/>
                      <a:pt x="2" y="22"/>
                      <a:pt x="2" y="33"/>
                    </a:cubicBezTo>
                    <a:cubicBezTo>
                      <a:pt x="2" y="43"/>
                      <a:pt x="0" y="61"/>
                      <a:pt x="0" y="61"/>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2" name="Oval 112"/>
              <p:cNvSpPr>
                <a:spLocks noChangeArrowheads="1"/>
              </p:cNvSpPr>
              <p:nvPr/>
            </p:nvSpPr>
            <p:spPr bwMode="auto">
              <a:xfrm>
                <a:off x="5950522" y="3669712"/>
                <a:ext cx="266335" cy="259407"/>
              </a:xfrm>
              <a:prstGeom prst="ellipse">
                <a:avLst/>
              </a:pr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3" name="Freeform 113"/>
              <p:cNvSpPr>
                <a:spLocks/>
              </p:cNvSpPr>
              <p:nvPr/>
            </p:nvSpPr>
            <p:spPr bwMode="auto">
              <a:xfrm>
                <a:off x="5651857" y="3815966"/>
                <a:ext cx="544986" cy="685851"/>
              </a:xfrm>
              <a:custGeom>
                <a:avLst/>
                <a:gdLst>
                  <a:gd name="T0" fmla="*/ 82 w 82"/>
                  <a:gd name="T1" fmla="*/ 45 h 103"/>
                  <a:gd name="T2" fmla="*/ 79 w 82"/>
                  <a:gd name="T3" fmla="*/ 38 h 103"/>
                  <a:gd name="T4" fmla="*/ 78 w 82"/>
                  <a:gd name="T5" fmla="*/ 29 h 103"/>
                  <a:gd name="T6" fmla="*/ 78 w 82"/>
                  <a:gd name="T7" fmla="*/ 10 h 103"/>
                  <a:gd name="T8" fmla="*/ 68 w 82"/>
                  <a:gd name="T9" fmla="*/ 0 h 103"/>
                  <a:gd name="T10" fmla="*/ 12 w 82"/>
                  <a:gd name="T11" fmla="*/ 0 h 103"/>
                  <a:gd name="T12" fmla="*/ 12 w 82"/>
                  <a:gd name="T13" fmla="*/ 26 h 103"/>
                  <a:gd name="T14" fmla="*/ 9 w 82"/>
                  <a:gd name="T15" fmla="*/ 25 h 103"/>
                  <a:gd name="T16" fmla="*/ 6 w 82"/>
                  <a:gd name="T17" fmla="*/ 25 h 103"/>
                  <a:gd name="T18" fmla="*/ 1 w 82"/>
                  <a:gd name="T19" fmla="*/ 33 h 103"/>
                  <a:gd name="T20" fmla="*/ 5 w 82"/>
                  <a:gd name="T21" fmla="*/ 45 h 103"/>
                  <a:gd name="T22" fmla="*/ 12 w 82"/>
                  <a:gd name="T23" fmla="*/ 46 h 103"/>
                  <a:gd name="T24" fmla="*/ 12 w 82"/>
                  <a:gd name="T25" fmla="*/ 74 h 103"/>
                  <a:gd name="T26" fmla="*/ 41 w 82"/>
                  <a:gd name="T27" fmla="*/ 101 h 103"/>
                  <a:gd name="T28" fmla="*/ 47 w 82"/>
                  <a:gd name="T29" fmla="*/ 98 h 103"/>
                  <a:gd name="T30" fmla="*/ 47 w 82"/>
                  <a:gd name="T31" fmla="*/ 74 h 103"/>
                  <a:gd name="T32" fmla="*/ 58 w 82"/>
                  <a:gd name="T33" fmla="*/ 74 h 103"/>
                  <a:gd name="T34" fmla="*/ 70 w 82"/>
                  <a:gd name="T35" fmla="*/ 63 h 103"/>
                  <a:gd name="T36" fmla="*/ 75 w 82"/>
                  <a:gd name="T37" fmla="*/ 50 h 103"/>
                  <a:gd name="T38" fmla="*/ 81 w 82"/>
                  <a:gd name="T39" fmla="*/ 48 h 103"/>
                  <a:gd name="T40" fmla="*/ 82 w 82"/>
                  <a:gd name="T41" fmla="*/ 4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103">
                    <a:moveTo>
                      <a:pt x="82" y="45"/>
                    </a:moveTo>
                    <a:cubicBezTo>
                      <a:pt x="82" y="45"/>
                      <a:pt x="80" y="41"/>
                      <a:pt x="79" y="38"/>
                    </a:cubicBezTo>
                    <a:cubicBezTo>
                      <a:pt x="78" y="35"/>
                      <a:pt x="78" y="29"/>
                      <a:pt x="78" y="29"/>
                    </a:cubicBezTo>
                    <a:cubicBezTo>
                      <a:pt x="78" y="10"/>
                      <a:pt x="78" y="10"/>
                      <a:pt x="78" y="10"/>
                    </a:cubicBezTo>
                    <a:cubicBezTo>
                      <a:pt x="78" y="4"/>
                      <a:pt x="74" y="0"/>
                      <a:pt x="68" y="0"/>
                    </a:cubicBezTo>
                    <a:cubicBezTo>
                      <a:pt x="12" y="0"/>
                      <a:pt x="12" y="0"/>
                      <a:pt x="12" y="0"/>
                    </a:cubicBezTo>
                    <a:cubicBezTo>
                      <a:pt x="12" y="26"/>
                      <a:pt x="12" y="26"/>
                      <a:pt x="12" y="26"/>
                    </a:cubicBezTo>
                    <a:cubicBezTo>
                      <a:pt x="9" y="25"/>
                      <a:pt x="9" y="25"/>
                      <a:pt x="9" y="25"/>
                    </a:cubicBezTo>
                    <a:cubicBezTo>
                      <a:pt x="9" y="25"/>
                      <a:pt x="8" y="24"/>
                      <a:pt x="6" y="25"/>
                    </a:cubicBezTo>
                    <a:cubicBezTo>
                      <a:pt x="3" y="25"/>
                      <a:pt x="0" y="27"/>
                      <a:pt x="1" y="33"/>
                    </a:cubicBezTo>
                    <a:cubicBezTo>
                      <a:pt x="1" y="38"/>
                      <a:pt x="3" y="42"/>
                      <a:pt x="5" y="45"/>
                    </a:cubicBezTo>
                    <a:cubicBezTo>
                      <a:pt x="8" y="47"/>
                      <a:pt x="11" y="47"/>
                      <a:pt x="12" y="46"/>
                    </a:cubicBezTo>
                    <a:cubicBezTo>
                      <a:pt x="12" y="74"/>
                      <a:pt x="12" y="74"/>
                      <a:pt x="12" y="74"/>
                    </a:cubicBezTo>
                    <a:cubicBezTo>
                      <a:pt x="41" y="101"/>
                      <a:pt x="41" y="101"/>
                      <a:pt x="41" y="101"/>
                    </a:cubicBezTo>
                    <a:cubicBezTo>
                      <a:pt x="44" y="103"/>
                      <a:pt x="47" y="102"/>
                      <a:pt x="47" y="98"/>
                    </a:cubicBezTo>
                    <a:cubicBezTo>
                      <a:pt x="47" y="74"/>
                      <a:pt x="47" y="74"/>
                      <a:pt x="47" y="74"/>
                    </a:cubicBezTo>
                    <a:cubicBezTo>
                      <a:pt x="58" y="74"/>
                      <a:pt x="58" y="74"/>
                      <a:pt x="58" y="74"/>
                    </a:cubicBezTo>
                    <a:cubicBezTo>
                      <a:pt x="64" y="74"/>
                      <a:pt x="67" y="70"/>
                      <a:pt x="70" y="63"/>
                    </a:cubicBezTo>
                    <a:cubicBezTo>
                      <a:pt x="75" y="50"/>
                      <a:pt x="75" y="50"/>
                      <a:pt x="75" y="50"/>
                    </a:cubicBezTo>
                    <a:cubicBezTo>
                      <a:pt x="81" y="48"/>
                      <a:pt x="81" y="48"/>
                      <a:pt x="81" y="48"/>
                    </a:cubicBezTo>
                    <a:cubicBezTo>
                      <a:pt x="82" y="47"/>
                      <a:pt x="82" y="46"/>
                      <a:pt x="82" y="45"/>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4" name="Freeform 114"/>
              <p:cNvSpPr>
                <a:spLocks/>
              </p:cNvSpPr>
              <p:nvPr/>
            </p:nvSpPr>
            <p:spPr bwMode="auto">
              <a:xfrm>
                <a:off x="5997477" y="3916034"/>
                <a:ext cx="86212" cy="40027"/>
              </a:xfrm>
              <a:custGeom>
                <a:avLst/>
                <a:gdLst>
                  <a:gd name="T0" fmla="*/ 13 w 13"/>
                  <a:gd name="T1" fmla="*/ 4 h 6"/>
                  <a:gd name="T2" fmla="*/ 7 w 13"/>
                  <a:gd name="T3" fmla="*/ 0 h 6"/>
                  <a:gd name="T4" fmla="*/ 0 w 13"/>
                  <a:gd name="T5" fmla="*/ 4 h 6"/>
                  <a:gd name="T6" fmla="*/ 1 w 13"/>
                  <a:gd name="T7" fmla="*/ 6 h 6"/>
                  <a:gd name="T8" fmla="*/ 1 w 13"/>
                  <a:gd name="T9" fmla="*/ 6 h 6"/>
                  <a:gd name="T10" fmla="*/ 3 w 13"/>
                  <a:gd name="T11" fmla="*/ 5 h 6"/>
                  <a:gd name="T12" fmla="*/ 7 w 13"/>
                  <a:gd name="T13" fmla="*/ 3 h 6"/>
                  <a:gd name="T14" fmla="*/ 11 w 13"/>
                  <a:gd name="T15" fmla="*/ 5 h 6"/>
                  <a:gd name="T16" fmla="*/ 13 w 13"/>
                  <a:gd name="T17" fmla="*/ 5 h 6"/>
                  <a:gd name="T18" fmla="*/ 13 w 13"/>
                  <a:gd name="T19" fmla="*/ 5 h 6"/>
                  <a:gd name="T20" fmla="*/ 13 w 13"/>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3" y="4"/>
                    </a:moveTo>
                    <a:cubicBezTo>
                      <a:pt x="13" y="4"/>
                      <a:pt x="11" y="0"/>
                      <a:pt x="7" y="0"/>
                    </a:cubicBezTo>
                    <a:cubicBezTo>
                      <a:pt x="3" y="0"/>
                      <a:pt x="1" y="3"/>
                      <a:pt x="0" y="4"/>
                    </a:cubicBezTo>
                    <a:cubicBezTo>
                      <a:pt x="0" y="5"/>
                      <a:pt x="1" y="5"/>
                      <a:pt x="1" y="6"/>
                    </a:cubicBezTo>
                    <a:cubicBezTo>
                      <a:pt x="1" y="6"/>
                      <a:pt x="1" y="6"/>
                      <a:pt x="1" y="6"/>
                    </a:cubicBezTo>
                    <a:cubicBezTo>
                      <a:pt x="2" y="6"/>
                      <a:pt x="2" y="5"/>
                      <a:pt x="3" y="5"/>
                    </a:cubicBezTo>
                    <a:cubicBezTo>
                      <a:pt x="3" y="5"/>
                      <a:pt x="3" y="3"/>
                      <a:pt x="7" y="3"/>
                    </a:cubicBezTo>
                    <a:cubicBezTo>
                      <a:pt x="10" y="3"/>
                      <a:pt x="11" y="5"/>
                      <a:pt x="11" y="5"/>
                    </a:cubicBezTo>
                    <a:cubicBezTo>
                      <a:pt x="11" y="5"/>
                      <a:pt x="12" y="6"/>
                      <a:pt x="13" y="5"/>
                    </a:cubicBezTo>
                    <a:cubicBezTo>
                      <a:pt x="13" y="5"/>
                      <a:pt x="13" y="5"/>
                      <a:pt x="13" y="5"/>
                    </a:cubicBezTo>
                    <a:cubicBezTo>
                      <a:pt x="13" y="5"/>
                      <a:pt x="13" y="4"/>
                      <a:pt x="13" y="4"/>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5" name="Freeform 115"/>
              <p:cNvSpPr>
                <a:spLocks/>
              </p:cNvSpPr>
              <p:nvPr/>
            </p:nvSpPr>
            <p:spPr bwMode="auto">
              <a:xfrm>
                <a:off x="6023648" y="3989161"/>
                <a:ext cx="46955" cy="40027"/>
              </a:xfrm>
              <a:custGeom>
                <a:avLst/>
                <a:gdLst>
                  <a:gd name="T0" fmla="*/ 6 w 7"/>
                  <a:gd name="T1" fmla="*/ 1 h 6"/>
                  <a:gd name="T2" fmla="*/ 0 w 7"/>
                  <a:gd name="T3" fmla="*/ 0 h 6"/>
                  <a:gd name="T4" fmla="*/ 2 w 7"/>
                  <a:gd name="T5" fmla="*/ 6 h 6"/>
                  <a:gd name="T6" fmla="*/ 7 w 7"/>
                  <a:gd name="T7" fmla="*/ 1 h 6"/>
                  <a:gd name="T8" fmla="*/ 6 w 7"/>
                  <a:gd name="T9" fmla="*/ 1 h 6"/>
                </a:gdLst>
                <a:ahLst/>
                <a:cxnLst>
                  <a:cxn ang="0">
                    <a:pos x="T0" y="T1"/>
                  </a:cxn>
                  <a:cxn ang="0">
                    <a:pos x="T2" y="T3"/>
                  </a:cxn>
                  <a:cxn ang="0">
                    <a:pos x="T4" y="T5"/>
                  </a:cxn>
                  <a:cxn ang="0">
                    <a:pos x="T6" y="T7"/>
                  </a:cxn>
                  <a:cxn ang="0">
                    <a:pos x="T8" y="T9"/>
                  </a:cxn>
                </a:cxnLst>
                <a:rect l="0" t="0" r="r" b="b"/>
                <a:pathLst>
                  <a:path w="7" h="6">
                    <a:moveTo>
                      <a:pt x="6" y="1"/>
                    </a:moveTo>
                    <a:cubicBezTo>
                      <a:pt x="6" y="1"/>
                      <a:pt x="2" y="1"/>
                      <a:pt x="0" y="0"/>
                    </a:cubicBezTo>
                    <a:cubicBezTo>
                      <a:pt x="0" y="0"/>
                      <a:pt x="0" y="3"/>
                      <a:pt x="2" y="6"/>
                    </a:cubicBezTo>
                    <a:cubicBezTo>
                      <a:pt x="2" y="6"/>
                      <a:pt x="7" y="3"/>
                      <a:pt x="7" y="1"/>
                    </a:cubicBezTo>
                    <a:lnTo>
                      <a:pt x="6" y="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6" name="Oval 116"/>
              <p:cNvSpPr>
                <a:spLocks noChangeArrowheads="1"/>
              </p:cNvSpPr>
              <p:nvPr/>
            </p:nvSpPr>
            <p:spPr bwMode="auto">
              <a:xfrm>
                <a:off x="6023648" y="3983003"/>
                <a:ext cx="66199" cy="66199"/>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7" name="Oval 117"/>
              <p:cNvSpPr>
                <a:spLocks noChangeArrowheads="1"/>
              </p:cNvSpPr>
              <p:nvPr/>
            </p:nvSpPr>
            <p:spPr bwMode="auto">
              <a:xfrm>
                <a:off x="6050590" y="3989161"/>
                <a:ext cx="26172" cy="33099"/>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8" name="Freeform 118"/>
              <p:cNvSpPr>
                <a:spLocks/>
              </p:cNvSpPr>
              <p:nvPr/>
            </p:nvSpPr>
            <p:spPr bwMode="auto">
              <a:xfrm>
                <a:off x="5731142" y="4089229"/>
                <a:ext cx="40027" cy="60041"/>
              </a:xfrm>
              <a:custGeom>
                <a:avLst/>
                <a:gdLst>
                  <a:gd name="T0" fmla="*/ 6 w 6"/>
                  <a:gd name="T1" fmla="*/ 0 h 9"/>
                  <a:gd name="T2" fmla="*/ 4 w 6"/>
                  <a:gd name="T3" fmla="*/ 3 h 9"/>
                  <a:gd name="T4" fmla="*/ 0 w 6"/>
                  <a:gd name="T5" fmla="*/ 5 h 9"/>
                  <a:gd name="T6" fmla="*/ 0 w 6"/>
                  <a:gd name="T7" fmla="*/ 9 h 9"/>
                  <a:gd name="T8" fmla="*/ 1 w 6"/>
                  <a:gd name="T9" fmla="*/ 9 h 9"/>
                  <a:gd name="T10" fmla="*/ 3 w 6"/>
                  <a:gd name="T11" fmla="*/ 8 h 9"/>
                  <a:gd name="T12" fmla="*/ 3 w 6"/>
                  <a:gd name="T13" fmla="*/ 8 h 9"/>
                  <a:gd name="T14" fmla="*/ 4 w 6"/>
                  <a:gd name="T15" fmla="*/ 7 h 9"/>
                  <a:gd name="T16" fmla="*/ 6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6" y="0"/>
                    </a:moveTo>
                    <a:cubicBezTo>
                      <a:pt x="4" y="3"/>
                      <a:pt x="4" y="3"/>
                      <a:pt x="4" y="3"/>
                    </a:cubicBezTo>
                    <a:cubicBezTo>
                      <a:pt x="3" y="4"/>
                      <a:pt x="2" y="5"/>
                      <a:pt x="0" y="5"/>
                    </a:cubicBezTo>
                    <a:cubicBezTo>
                      <a:pt x="0" y="9"/>
                      <a:pt x="0" y="9"/>
                      <a:pt x="0" y="9"/>
                    </a:cubicBezTo>
                    <a:cubicBezTo>
                      <a:pt x="0" y="9"/>
                      <a:pt x="0" y="9"/>
                      <a:pt x="1" y="9"/>
                    </a:cubicBezTo>
                    <a:cubicBezTo>
                      <a:pt x="1" y="9"/>
                      <a:pt x="2" y="9"/>
                      <a:pt x="3" y="8"/>
                    </a:cubicBezTo>
                    <a:cubicBezTo>
                      <a:pt x="3" y="8"/>
                      <a:pt x="3" y="8"/>
                      <a:pt x="3" y="8"/>
                    </a:cubicBezTo>
                    <a:cubicBezTo>
                      <a:pt x="3" y="8"/>
                      <a:pt x="4" y="7"/>
                      <a:pt x="4" y="7"/>
                    </a:cubicBezTo>
                    <a:cubicBezTo>
                      <a:pt x="6" y="3"/>
                      <a:pt x="6" y="0"/>
                      <a:pt x="6"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9" name="Oval 119"/>
              <p:cNvSpPr>
                <a:spLocks noChangeArrowheads="1"/>
              </p:cNvSpPr>
              <p:nvPr/>
            </p:nvSpPr>
            <p:spPr bwMode="auto">
              <a:xfrm>
                <a:off x="5937436" y="4089229"/>
                <a:ext cx="80054" cy="80054"/>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0" name="Freeform 120"/>
              <p:cNvSpPr>
                <a:spLocks/>
              </p:cNvSpPr>
              <p:nvPr/>
            </p:nvSpPr>
            <p:spPr bwMode="auto">
              <a:xfrm>
                <a:off x="5844296" y="4308608"/>
                <a:ext cx="119312" cy="73896"/>
              </a:xfrm>
              <a:custGeom>
                <a:avLst/>
                <a:gdLst>
                  <a:gd name="T0" fmla="*/ 0 w 155"/>
                  <a:gd name="T1" fmla="*/ 0 h 96"/>
                  <a:gd name="T2" fmla="*/ 69 w 155"/>
                  <a:gd name="T3" fmla="*/ 44 h 96"/>
                  <a:gd name="T4" fmla="*/ 155 w 155"/>
                  <a:gd name="T5" fmla="*/ 96 h 96"/>
                  <a:gd name="T6" fmla="*/ 155 w 155"/>
                  <a:gd name="T7" fmla="*/ 0 h 96"/>
                  <a:gd name="T8" fmla="*/ 0 w 155"/>
                  <a:gd name="T9" fmla="*/ 0 h 96"/>
                </a:gdLst>
                <a:ahLst/>
                <a:cxnLst>
                  <a:cxn ang="0">
                    <a:pos x="T0" y="T1"/>
                  </a:cxn>
                  <a:cxn ang="0">
                    <a:pos x="T2" y="T3"/>
                  </a:cxn>
                  <a:cxn ang="0">
                    <a:pos x="T4" y="T5"/>
                  </a:cxn>
                  <a:cxn ang="0">
                    <a:pos x="T6" y="T7"/>
                  </a:cxn>
                  <a:cxn ang="0">
                    <a:pos x="T8" y="T9"/>
                  </a:cxn>
                </a:cxnLst>
                <a:rect l="0" t="0" r="r" b="b"/>
                <a:pathLst>
                  <a:path w="155" h="96">
                    <a:moveTo>
                      <a:pt x="0" y="0"/>
                    </a:moveTo>
                    <a:lnTo>
                      <a:pt x="69" y="44"/>
                    </a:lnTo>
                    <a:lnTo>
                      <a:pt x="155" y="96"/>
                    </a:lnTo>
                    <a:lnTo>
                      <a:pt x="155"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1" name="Freeform 121"/>
              <p:cNvSpPr>
                <a:spLocks/>
              </p:cNvSpPr>
              <p:nvPr/>
            </p:nvSpPr>
            <p:spPr bwMode="auto">
              <a:xfrm>
                <a:off x="5584888" y="4255954"/>
                <a:ext cx="153181" cy="193208"/>
              </a:xfrm>
              <a:custGeom>
                <a:avLst/>
                <a:gdLst>
                  <a:gd name="T0" fmla="*/ 22 w 23"/>
                  <a:gd name="T1" fmla="*/ 0 h 29"/>
                  <a:gd name="T2" fmla="*/ 0 w 23"/>
                  <a:gd name="T3" fmla="*/ 1 h 29"/>
                  <a:gd name="T4" fmla="*/ 23 w 23"/>
                  <a:gd name="T5" fmla="*/ 29 h 29"/>
                  <a:gd name="T6" fmla="*/ 22 w 23"/>
                  <a:gd name="T7" fmla="*/ 0 h 29"/>
                </a:gdLst>
                <a:ahLst/>
                <a:cxnLst>
                  <a:cxn ang="0">
                    <a:pos x="T0" y="T1"/>
                  </a:cxn>
                  <a:cxn ang="0">
                    <a:pos x="T2" y="T3"/>
                  </a:cxn>
                  <a:cxn ang="0">
                    <a:pos x="T4" y="T5"/>
                  </a:cxn>
                  <a:cxn ang="0">
                    <a:pos x="T6" y="T7"/>
                  </a:cxn>
                </a:cxnLst>
                <a:rect l="0" t="0" r="r" b="b"/>
                <a:pathLst>
                  <a:path w="23" h="29">
                    <a:moveTo>
                      <a:pt x="22" y="0"/>
                    </a:moveTo>
                    <a:cubicBezTo>
                      <a:pt x="0" y="1"/>
                      <a:pt x="0" y="1"/>
                      <a:pt x="0" y="1"/>
                    </a:cubicBezTo>
                    <a:cubicBezTo>
                      <a:pt x="0" y="14"/>
                      <a:pt x="13" y="22"/>
                      <a:pt x="23" y="29"/>
                    </a:cubicBezTo>
                    <a:lnTo>
                      <a:pt x="22" y="0"/>
                    </a:ln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2" name="Freeform 122"/>
              <p:cNvSpPr>
                <a:spLocks/>
              </p:cNvSpPr>
              <p:nvPr/>
            </p:nvSpPr>
            <p:spPr bwMode="auto">
              <a:xfrm>
                <a:off x="6030576" y="4182369"/>
                <a:ext cx="106226" cy="46955"/>
              </a:xfrm>
              <a:custGeom>
                <a:avLst/>
                <a:gdLst>
                  <a:gd name="T0" fmla="*/ 14 w 16"/>
                  <a:gd name="T1" fmla="*/ 2 h 7"/>
                  <a:gd name="T2" fmla="*/ 3 w 16"/>
                  <a:gd name="T3" fmla="*/ 0 h 7"/>
                  <a:gd name="T4" fmla="*/ 1 w 16"/>
                  <a:gd name="T5" fmla="*/ 0 h 7"/>
                  <a:gd name="T6" fmla="*/ 1 w 16"/>
                  <a:gd name="T7" fmla="*/ 2 h 7"/>
                  <a:gd name="T8" fmla="*/ 14 w 16"/>
                  <a:gd name="T9" fmla="*/ 4 h 7"/>
                  <a:gd name="T10" fmla="*/ 16 w 16"/>
                  <a:gd name="T11" fmla="*/ 1 h 7"/>
                  <a:gd name="T12" fmla="*/ 14 w 16"/>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14" y="2"/>
                    </a:moveTo>
                    <a:cubicBezTo>
                      <a:pt x="7" y="5"/>
                      <a:pt x="3" y="0"/>
                      <a:pt x="3" y="0"/>
                    </a:cubicBezTo>
                    <a:cubicBezTo>
                      <a:pt x="2" y="0"/>
                      <a:pt x="1" y="0"/>
                      <a:pt x="1" y="0"/>
                    </a:cubicBezTo>
                    <a:cubicBezTo>
                      <a:pt x="0" y="0"/>
                      <a:pt x="0" y="1"/>
                      <a:pt x="1" y="2"/>
                    </a:cubicBezTo>
                    <a:cubicBezTo>
                      <a:pt x="1" y="2"/>
                      <a:pt x="6" y="7"/>
                      <a:pt x="14" y="4"/>
                    </a:cubicBezTo>
                    <a:cubicBezTo>
                      <a:pt x="16" y="1"/>
                      <a:pt x="16" y="1"/>
                      <a:pt x="16" y="1"/>
                    </a:cubicBezTo>
                    <a:cubicBezTo>
                      <a:pt x="15" y="2"/>
                      <a:pt x="15" y="1"/>
                      <a:pt x="14"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3" name="Freeform 123"/>
              <p:cNvSpPr>
                <a:spLocks/>
              </p:cNvSpPr>
              <p:nvPr/>
            </p:nvSpPr>
            <p:spPr bwMode="auto">
              <a:xfrm>
                <a:off x="5617988" y="3603514"/>
                <a:ext cx="471859" cy="385647"/>
              </a:xfrm>
              <a:custGeom>
                <a:avLst/>
                <a:gdLst>
                  <a:gd name="T0" fmla="*/ 41 w 71"/>
                  <a:gd name="T1" fmla="*/ 0 h 58"/>
                  <a:gd name="T2" fmla="*/ 41 w 71"/>
                  <a:gd name="T3" fmla="*/ 0 h 58"/>
                  <a:gd name="T4" fmla="*/ 43 w 71"/>
                  <a:gd name="T5" fmla="*/ 0 h 58"/>
                  <a:gd name="T6" fmla="*/ 71 w 71"/>
                  <a:gd name="T7" fmla="*/ 11 h 58"/>
                  <a:gd name="T8" fmla="*/ 71 w 71"/>
                  <a:gd name="T9" fmla="*/ 15 h 58"/>
                  <a:gd name="T10" fmla="*/ 63 w 71"/>
                  <a:gd name="T11" fmla="*/ 37 h 58"/>
                  <a:gd name="T12" fmla="*/ 17 w 71"/>
                  <a:gd name="T13" fmla="*/ 58 h 58"/>
                  <a:gd name="T14" fmla="*/ 17 w 71"/>
                  <a:gd name="T15" fmla="*/ 58 h 58"/>
                  <a:gd name="T16" fmla="*/ 17 w 71"/>
                  <a:gd name="T17" fmla="*/ 58 h 58"/>
                  <a:gd name="T18" fmla="*/ 10 w 71"/>
                  <a:gd name="T19" fmla="*/ 40 h 58"/>
                  <a:gd name="T20" fmla="*/ 0 w 71"/>
                  <a:gd name="T21" fmla="*/ 40 h 58"/>
                  <a:gd name="T22" fmla="*/ 41 w 7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8">
                    <a:moveTo>
                      <a:pt x="41" y="0"/>
                    </a:moveTo>
                    <a:cubicBezTo>
                      <a:pt x="41" y="0"/>
                      <a:pt x="41" y="0"/>
                      <a:pt x="41" y="0"/>
                    </a:cubicBezTo>
                    <a:cubicBezTo>
                      <a:pt x="42" y="0"/>
                      <a:pt x="42" y="0"/>
                      <a:pt x="43" y="0"/>
                    </a:cubicBezTo>
                    <a:cubicBezTo>
                      <a:pt x="54" y="0"/>
                      <a:pt x="64" y="4"/>
                      <a:pt x="71" y="11"/>
                    </a:cubicBezTo>
                    <a:cubicBezTo>
                      <a:pt x="71" y="12"/>
                      <a:pt x="71" y="14"/>
                      <a:pt x="71" y="15"/>
                    </a:cubicBezTo>
                    <a:cubicBezTo>
                      <a:pt x="71" y="24"/>
                      <a:pt x="68" y="31"/>
                      <a:pt x="63" y="37"/>
                    </a:cubicBezTo>
                    <a:cubicBezTo>
                      <a:pt x="54" y="50"/>
                      <a:pt x="37" y="58"/>
                      <a:pt x="17" y="58"/>
                    </a:cubicBezTo>
                    <a:cubicBezTo>
                      <a:pt x="17" y="58"/>
                      <a:pt x="17" y="58"/>
                      <a:pt x="17" y="58"/>
                    </a:cubicBezTo>
                    <a:cubicBezTo>
                      <a:pt x="17" y="58"/>
                      <a:pt x="17" y="58"/>
                      <a:pt x="17" y="58"/>
                    </a:cubicBezTo>
                    <a:cubicBezTo>
                      <a:pt x="10" y="40"/>
                      <a:pt x="10" y="40"/>
                      <a:pt x="10" y="40"/>
                    </a:cubicBezTo>
                    <a:cubicBezTo>
                      <a:pt x="0" y="40"/>
                      <a:pt x="0" y="40"/>
                      <a:pt x="0" y="40"/>
                    </a:cubicBezTo>
                    <a:cubicBezTo>
                      <a:pt x="0" y="18"/>
                      <a:pt x="18" y="0"/>
                      <a:pt x="41" y="0"/>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741" name="Freeform 740"/>
            <p:cNvSpPr/>
            <p:nvPr/>
          </p:nvSpPr>
          <p:spPr bwMode="auto">
            <a:xfrm>
              <a:off x="5321979" y="4193681"/>
              <a:ext cx="2177097" cy="2356364"/>
            </a:xfrm>
            <a:custGeom>
              <a:avLst/>
              <a:gdLst>
                <a:gd name="connsiteX0" fmla="*/ 0 w 2177097"/>
                <a:gd name="connsiteY0" fmla="*/ 0 h 2356364"/>
                <a:gd name="connsiteX1" fmla="*/ 2177097 w 2177097"/>
                <a:gd name="connsiteY1" fmla="*/ 0 h 2356364"/>
                <a:gd name="connsiteX2" fmla="*/ 2177097 w 2177097"/>
                <a:gd name="connsiteY2" fmla="*/ 2356364 h 2356364"/>
                <a:gd name="connsiteX3" fmla="*/ 0 w 2177097"/>
                <a:gd name="connsiteY3" fmla="*/ 2356364 h 2356364"/>
                <a:gd name="connsiteX4" fmla="*/ 0 w 2177097"/>
                <a:gd name="connsiteY4" fmla="*/ 0 h 2356364"/>
                <a:gd name="connsiteX5" fmla="*/ 982834 w 2177097"/>
                <a:gd name="connsiteY5" fmla="*/ 27131 h 2356364"/>
                <a:gd name="connsiteX6" fmla="*/ 952616 w 2177097"/>
                <a:gd name="connsiteY6" fmla="*/ 29047 h 2356364"/>
                <a:gd name="connsiteX7" fmla="*/ 859160 w 2177097"/>
                <a:gd name="connsiteY7" fmla="*/ 109532 h 2356364"/>
                <a:gd name="connsiteX8" fmla="*/ 840267 w 2177097"/>
                <a:gd name="connsiteY8" fmla="*/ 154256 h 2356364"/>
                <a:gd name="connsiteX9" fmla="*/ 838966 w 2177097"/>
                <a:gd name="connsiteY9" fmla="*/ 157335 h 2356364"/>
                <a:gd name="connsiteX10" fmla="*/ 572812 w 2177097"/>
                <a:gd name="connsiteY10" fmla="*/ 170098 h 2356364"/>
                <a:gd name="connsiteX11" fmla="*/ 547356 w 2177097"/>
                <a:gd name="connsiteY11" fmla="*/ 227467 h 2356364"/>
                <a:gd name="connsiteX12" fmla="*/ 547300 w 2177097"/>
                <a:gd name="connsiteY12" fmla="*/ 227592 h 2356364"/>
                <a:gd name="connsiteX13" fmla="*/ 258016 w 2177097"/>
                <a:gd name="connsiteY13" fmla="*/ 295269 h 2356364"/>
                <a:gd name="connsiteX14" fmla="*/ 198551 w 2177097"/>
                <a:gd name="connsiteY14" fmla="*/ 591499 h 2356364"/>
                <a:gd name="connsiteX15" fmla="*/ 197274 w 2177097"/>
                <a:gd name="connsiteY15" fmla="*/ 596937 h 2356364"/>
                <a:gd name="connsiteX16" fmla="*/ 63780 w 2177097"/>
                <a:gd name="connsiteY16" fmla="*/ 803223 h 2356364"/>
                <a:gd name="connsiteX17" fmla="*/ 136877 w 2177097"/>
                <a:gd name="connsiteY17" fmla="*/ 1035309 h 2356364"/>
                <a:gd name="connsiteX18" fmla="*/ 102261 w 2177097"/>
                <a:gd name="connsiteY18" fmla="*/ 1261521 h 2356364"/>
                <a:gd name="connsiteX19" fmla="*/ 264263 w 2177097"/>
                <a:gd name="connsiteY19" fmla="*/ 1429105 h 2356364"/>
                <a:gd name="connsiteX20" fmla="*/ 632719 w 2177097"/>
                <a:gd name="connsiteY20" fmla="*/ 1579701 h 2356364"/>
                <a:gd name="connsiteX21" fmla="*/ 880761 w 2177097"/>
                <a:gd name="connsiteY21" fmla="*/ 1732123 h 2356364"/>
                <a:gd name="connsiteX22" fmla="*/ 1049458 w 2177097"/>
                <a:gd name="connsiteY22" fmla="*/ 1482413 h 2356364"/>
                <a:gd name="connsiteX23" fmla="*/ 1285524 w 2177097"/>
                <a:gd name="connsiteY23" fmla="*/ 1454072 h 2356364"/>
                <a:gd name="connsiteX24" fmla="*/ 1354859 w 2177097"/>
                <a:gd name="connsiteY24" fmla="*/ 1220001 h 2356364"/>
                <a:gd name="connsiteX25" fmla="*/ 1548544 w 2177097"/>
                <a:gd name="connsiteY25" fmla="*/ 946833 h 2356364"/>
                <a:gd name="connsiteX26" fmla="*/ 1507198 w 2177097"/>
                <a:gd name="connsiteY26" fmla="*/ 634765 h 2356364"/>
                <a:gd name="connsiteX27" fmla="*/ 1512858 w 2177097"/>
                <a:gd name="connsiteY27" fmla="*/ 430663 h 2356364"/>
                <a:gd name="connsiteX28" fmla="*/ 1428604 w 2177097"/>
                <a:gd name="connsiteY28" fmla="*/ 269648 h 2356364"/>
                <a:gd name="connsiteX29" fmla="*/ 1386940 w 2177097"/>
                <a:gd name="connsiteY29" fmla="*/ 242783 h 2356364"/>
                <a:gd name="connsiteX30" fmla="*/ 1386404 w 2177097"/>
                <a:gd name="connsiteY30" fmla="*/ 242438 h 2356364"/>
                <a:gd name="connsiteX31" fmla="*/ 1287871 w 2177097"/>
                <a:gd name="connsiteY31" fmla="*/ 48497 h 2356364"/>
                <a:gd name="connsiteX32" fmla="*/ 1235651 w 2177097"/>
                <a:gd name="connsiteY32" fmla="*/ 27989 h 2356364"/>
                <a:gd name="connsiteX33" fmla="*/ 1093565 w 2177097"/>
                <a:gd name="connsiteY33" fmla="*/ 119587 h 2356364"/>
                <a:gd name="connsiteX34" fmla="*/ 1091913 w 2177097"/>
                <a:gd name="connsiteY34" fmla="*/ 116997 h 2356364"/>
                <a:gd name="connsiteX35" fmla="*/ 1065184 w 2177097"/>
                <a:gd name="connsiteY35" fmla="*/ 75103 h 2356364"/>
                <a:gd name="connsiteX36" fmla="*/ 982834 w 2177097"/>
                <a:gd name="connsiteY36" fmla="*/ 27131 h 235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7097" h="2356364">
                  <a:moveTo>
                    <a:pt x="0" y="0"/>
                  </a:moveTo>
                  <a:lnTo>
                    <a:pt x="2177097" y="0"/>
                  </a:lnTo>
                  <a:lnTo>
                    <a:pt x="2177097" y="2356364"/>
                  </a:lnTo>
                  <a:lnTo>
                    <a:pt x="0" y="2356364"/>
                  </a:lnTo>
                  <a:lnTo>
                    <a:pt x="0" y="0"/>
                  </a:lnTo>
                  <a:close/>
                  <a:moveTo>
                    <a:pt x="982834" y="27131"/>
                  </a:moveTo>
                  <a:cubicBezTo>
                    <a:pt x="972855" y="26190"/>
                    <a:pt x="962737" y="26799"/>
                    <a:pt x="952616" y="29047"/>
                  </a:cubicBezTo>
                  <a:cubicBezTo>
                    <a:pt x="915834" y="37204"/>
                    <a:pt x="882741" y="66237"/>
                    <a:pt x="859160" y="109532"/>
                  </a:cubicBezTo>
                  <a:lnTo>
                    <a:pt x="840267" y="154256"/>
                  </a:lnTo>
                  <a:lnTo>
                    <a:pt x="838966" y="157335"/>
                  </a:lnTo>
                  <a:cubicBezTo>
                    <a:pt x="762201" y="38901"/>
                    <a:pt x="640675" y="51052"/>
                    <a:pt x="572812" y="170098"/>
                  </a:cubicBezTo>
                  <a:lnTo>
                    <a:pt x="547356" y="227467"/>
                  </a:lnTo>
                  <a:lnTo>
                    <a:pt x="547300" y="227592"/>
                  </a:lnTo>
                  <a:cubicBezTo>
                    <a:pt x="452702" y="140863"/>
                    <a:pt x="332287" y="169005"/>
                    <a:pt x="258016" y="295269"/>
                  </a:cubicBezTo>
                  <a:cubicBezTo>
                    <a:pt x="211010" y="375211"/>
                    <a:pt x="189198" y="483812"/>
                    <a:pt x="198551" y="591499"/>
                  </a:cubicBezTo>
                  <a:cubicBezTo>
                    <a:pt x="198137" y="593325"/>
                    <a:pt x="197688" y="595112"/>
                    <a:pt x="197274" y="596937"/>
                  </a:cubicBezTo>
                  <a:cubicBezTo>
                    <a:pt x="127628" y="608210"/>
                    <a:pt x="72201" y="693868"/>
                    <a:pt x="63780" y="803223"/>
                  </a:cubicBezTo>
                  <a:cubicBezTo>
                    <a:pt x="56601" y="896621"/>
                    <a:pt x="85316" y="987796"/>
                    <a:pt x="136877" y="1035309"/>
                  </a:cubicBezTo>
                  <a:cubicBezTo>
                    <a:pt x="100536" y="1095881"/>
                    <a:pt x="87386" y="1181856"/>
                    <a:pt x="102261" y="1261521"/>
                  </a:cubicBezTo>
                  <a:cubicBezTo>
                    <a:pt x="122796" y="1371629"/>
                    <a:pt x="191304" y="1442482"/>
                    <a:pt x="264263" y="1429105"/>
                  </a:cubicBezTo>
                  <a:cubicBezTo>
                    <a:pt x="338534" y="1632612"/>
                    <a:pt x="504747" y="1700527"/>
                    <a:pt x="632719" y="1579701"/>
                  </a:cubicBezTo>
                  <a:cubicBezTo>
                    <a:pt x="686938" y="1706997"/>
                    <a:pt x="785920" y="1767807"/>
                    <a:pt x="880761" y="1732123"/>
                  </a:cubicBezTo>
                  <a:cubicBezTo>
                    <a:pt x="961244" y="1701837"/>
                    <a:pt x="1025472" y="1606772"/>
                    <a:pt x="1049458" y="1482413"/>
                  </a:cubicBezTo>
                  <a:cubicBezTo>
                    <a:pt x="1123625" y="1554814"/>
                    <a:pt x="1219294" y="1543342"/>
                    <a:pt x="1285524" y="1454072"/>
                  </a:cubicBezTo>
                  <a:cubicBezTo>
                    <a:pt x="1329113" y="1395326"/>
                    <a:pt x="1354411" y="1309986"/>
                    <a:pt x="1354859" y="1220001"/>
                  </a:cubicBezTo>
                  <a:cubicBezTo>
                    <a:pt x="1448872" y="1198964"/>
                    <a:pt x="1525420" y="1090999"/>
                    <a:pt x="1548544" y="946833"/>
                  </a:cubicBezTo>
                  <a:cubicBezTo>
                    <a:pt x="1565938" y="838391"/>
                    <a:pt x="1550718" y="723440"/>
                    <a:pt x="1507198" y="634765"/>
                  </a:cubicBezTo>
                  <a:cubicBezTo>
                    <a:pt x="1524903" y="570105"/>
                    <a:pt x="1526905" y="497506"/>
                    <a:pt x="1512858" y="430663"/>
                  </a:cubicBezTo>
                  <a:cubicBezTo>
                    <a:pt x="1498363" y="361596"/>
                    <a:pt x="1468026" y="304587"/>
                    <a:pt x="1428604" y="269648"/>
                  </a:cubicBezTo>
                  <a:lnTo>
                    <a:pt x="1386940" y="242783"/>
                  </a:lnTo>
                  <a:lnTo>
                    <a:pt x="1386404" y="242438"/>
                  </a:lnTo>
                  <a:cubicBezTo>
                    <a:pt x="1376464" y="156065"/>
                    <a:pt x="1339467" y="83268"/>
                    <a:pt x="1287871" y="48497"/>
                  </a:cubicBezTo>
                  <a:cubicBezTo>
                    <a:pt x="1270942" y="37085"/>
                    <a:pt x="1253315" y="30330"/>
                    <a:pt x="1235651" y="27989"/>
                  </a:cubicBezTo>
                  <a:cubicBezTo>
                    <a:pt x="1182659" y="20967"/>
                    <a:pt x="1129337" y="53677"/>
                    <a:pt x="1093565" y="119587"/>
                  </a:cubicBezTo>
                  <a:lnTo>
                    <a:pt x="1091913" y="116997"/>
                  </a:lnTo>
                  <a:lnTo>
                    <a:pt x="1065184" y="75103"/>
                  </a:lnTo>
                  <a:cubicBezTo>
                    <a:pt x="1041453" y="46734"/>
                    <a:pt x="1012771" y="29955"/>
                    <a:pt x="982834" y="2713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53" name="Group 752"/>
          <p:cNvGrpSpPr/>
          <p:nvPr/>
        </p:nvGrpSpPr>
        <p:grpSpPr>
          <a:xfrm>
            <a:off x="10100077" y="1382543"/>
            <a:ext cx="2267791" cy="2499258"/>
            <a:chOff x="7584171" y="1016000"/>
            <a:chExt cx="2223526" cy="2450475"/>
          </a:xfrm>
        </p:grpSpPr>
        <p:sp>
          <p:nvSpPr>
            <p:cNvPr id="752" name="Freeform 751"/>
            <p:cNvSpPr/>
            <p:nvPr/>
          </p:nvSpPr>
          <p:spPr bwMode="auto">
            <a:xfrm>
              <a:off x="7959502" y="1079987"/>
              <a:ext cx="1816076" cy="1875130"/>
            </a:xfrm>
            <a:custGeom>
              <a:avLst/>
              <a:gdLst>
                <a:gd name="connsiteX0" fmla="*/ 1119337 w 1816076"/>
                <a:gd name="connsiteY0" fmla="*/ 466 h 1875130"/>
                <a:gd name="connsiteX1" fmla="*/ 1219513 w 1816076"/>
                <a:gd name="connsiteY1" fmla="*/ 52901 h 1875130"/>
                <a:gd name="connsiteX2" fmla="*/ 1252028 w 1816076"/>
                <a:gd name="connsiteY2" fmla="*/ 98694 h 1875130"/>
                <a:gd name="connsiteX3" fmla="*/ 1254038 w 1816076"/>
                <a:gd name="connsiteY3" fmla="*/ 101525 h 1875130"/>
                <a:gd name="connsiteX4" fmla="*/ 1426883 w 1816076"/>
                <a:gd name="connsiteY4" fmla="*/ 1404 h 1875130"/>
                <a:gd name="connsiteX5" fmla="*/ 1490407 w 1816076"/>
                <a:gd name="connsiteY5" fmla="*/ 23820 h 1875130"/>
                <a:gd name="connsiteX6" fmla="*/ 1610270 w 1816076"/>
                <a:gd name="connsiteY6" fmla="*/ 235805 h 1875130"/>
                <a:gd name="connsiteX7" fmla="*/ 1610923 w 1816076"/>
                <a:gd name="connsiteY7" fmla="*/ 236184 h 1875130"/>
                <a:gd name="connsiteX8" fmla="*/ 1661606 w 1816076"/>
                <a:gd name="connsiteY8" fmla="*/ 265548 h 1875130"/>
                <a:gd name="connsiteX9" fmla="*/ 1764099 w 1816076"/>
                <a:gd name="connsiteY9" fmla="*/ 441544 h 1875130"/>
                <a:gd name="connsiteX10" fmla="*/ 1757214 w 1816076"/>
                <a:gd name="connsiteY10" fmla="*/ 664636 h 1875130"/>
                <a:gd name="connsiteX11" fmla="*/ 1807510 w 1816076"/>
                <a:gd name="connsiteY11" fmla="*/ 1005740 h 1875130"/>
                <a:gd name="connsiteX12" fmla="*/ 1571897 w 1816076"/>
                <a:gd name="connsiteY12" fmla="*/ 1304325 h 1875130"/>
                <a:gd name="connsiteX13" fmla="*/ 1487552 w 1816076"/>
                <a:gd name="connsiteY13" fmla="*/ 1560174 h 1875130"/>
                <a:gd name="connsiteX14" fmla="*/ 1200383 w 1816076"/>
                <a:gd name="connsiteY14" fmla="*/ 1591152 h 1875130"/>
                <a:gd name="connsiteX15" fmla="*/ 995166 w 1816076"/>
                <a:gd name="connsiteY15" fmla="*/ 1864096 h 1875130"/>
                <a:gd name="connsiteX16" fmla="*/ 693429 w 1816076"/>
                <a:gd name="connsiteY16" fmla="*/ 1697492 h 1875130"/>
                <a:gd name="connsiteX17" fmla="*/ 245211 w 1816076"/>
                <a:gd name="connsiteY17" fmla="*/ 1532884 h 1875130"/>
                <a:gd name="connsiteX18" fmla="*/ 48139 w 1816076"/>
                <a:gd name="connsiteY18" fmla="*/ 1349707 h 1875130"/>
                <a:gd name="connsiteX19" fmla="*/ 90249 w 1816076"/>
                <a:gd name="connsiteY19" fmla="*/ 1102448 h 1875130"/>
                <a:gd name="connsiteX20" fmla="*/ 1327 w 1816076"/>
                <a:gd name="connsiteY20" fmla="*/ 848768 h 1875130"/>
                <a:gd name="connsiteX21" fmla="*/ 163720 w 1816076"/>
                <a:gd name="connsiteY21" fmla="*/ 623289 h 1875130"/>
                <a:gd name="connsiteX22" fmla="*/ 165274 w 1816076"/>
                <a:gd name="connsiteY22" fmla="*/ 617345 h 1875130"/>
                <a:gd name="connsiteX23" fmla="*/ 237612 w 1816076"/>
                <a:gd name="connsiteY23" fmla="*/ 293553 h 1875130"/>
                <a:gd name="connsiteX24" fmla="*/ 589520 w 1816076"/>
                <a:gd name="connsiteY24" fmla="*/ 219579 h 1875130"/>
                <a:gd name="connsiteX25" fmla="*/ 589587 w 1816076"/>
                <a:gd name="connsiteY25" fmla="*/ 219442 h 1875130"/>
                <a:gd name="connsiteX26" fmla="*/ 620554 w 1816076"/>
                <a:gd name="connsiteY26" fmla="*/ 156735 h 1875130"/>
                <a:gd name="connsiteX27" fmla="*/ 944324 w 1816076"/>
                <a:gd name="connsiteY27" fmla="*/ 142785 h 1875130"/>
                <a:gd name="connsiteX28" fmla="*/ 945907 w 1816076"/>
                <a:gd name="connsiteY28" fmla="*/ 139419 h 1875130"/>
                <a:gd name="connsiteX29" fmla="*/ 968890 w 1816076"/>
                <a:gd name="connsiteY29" fmla="*/ 90534 h 1875130"/>
                <a:gd name="connsiteX30" fmla="*/ 1082577 w 1816076"/>
                <a:gd name="connsiteY30" fmla="*/ 2560 h 1875130"/>
                <a:gd name="connsiteX31" fmla="*/ 1119337 w 1816076"/>
                <a:gd name="connsiteY31" fmla="*/ 466 h 187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16076" h="1875130">
                  <a:moveTo>
                    <a:pt x="1119337" y="466"/>
                  </a:moveTo>
                  <a:cubicBezTo>
                    <a:pt x="1155754" y="3553"/>
                    <a:pt x="1190646" y="21894"/>
                    <a:pt x="1219513" y="52901"/>
                  </a:cubicBezTo>
                  <a:lnTo>
                    <a:pt x="1252028" y="98694"/>
                  </a:lnTo>
                  <a:lnTo>
                    <a:pt x="1254038" y="101525"/>
                  </a:lnTo>
                  <a:cubicBezTo>
                    <a:pt x="1297554" y="29482"/>
                    <a:pt x="1362419" y="-6271"/>
                    <a:pt x="1426883" y="1404"/>
                  </a:cubicBezTo>
                  <a:cubicBezTo>
                    <a:pt x="1448370" y="3962"/>
                    <a:pt x="1469814" y="11346"/>
                    <a:pt x="1490407" y="23820"/>
                  </a:cubicBezTo>
                  <a:cubicBezTo>
                    <a:pt x="1553172" y="61826"/>
                    <a:pt x="1598179" y="141397"/>
                    <a:pt x="1610270" y="235805"/>
                  </a:cubicBezTo>
                  <a:lnTo>
                    <a:pt x="1610923" y="236184"/>
                  </a:lnTo>
                  <a:lnTo>
                    <a:pt x="1661606" y="265548"/>
                  </a:lnTo>
                  <a:cubicBezTo>
                    <a:pt x="1709562" y="303738"/>
                    <a:pt x="1746466" y="366051"/>
                    <a:pt x="1764099" y="441544"/>
                  </a:cubicBezTo>
                  <a:cubicBezTo>
                    <a:pt x="1781186" y="514606"/>
                    <a:pt x="1778751" y="593960"/>
                    <a:pt x="1757214" y="664636"/>
                  </a:cubicBezTo>
                  <a:cubicBezTo>
                    <a:pt x="1810155" y="761562"/>
                    <a:pt x="1828670" y="887208"/>
                    <a:pt x="1807510" y="1005740"/>
                  </a:cubicBezTo>
                  <a:cubicBezTo>
                    <a:pt x="1779381" y="1163319"/>
                    <a:pt x="1686261" y="1281330"/>
                    <a:pt x="1571897" y="1304325"/>
                  </a:cubicBezTo>
                  <a:cubicBezTo>
                    <a:pt x="1571351" y="1402682"/>
                    <a:pt x="1540577" y="1495963"/>
                    <a:pt x="1487552" y="1560174"/>
                  </a:cubicBezTo>
                  <a:cubicBezTo>
                    <a:pt x="1406985" y="1657750"/>
                    <a:pt x="1290606" y="1670289"/>
                    <a:pt x="1200383" y="1591152"/>
                  </a:cubicBezTo>
                  <a:cubicBezTo>
                    <a:pt x="1171204" y="1727082"/>
                    <a:pt x="1093072" y="1830992"/>
                    <a:pt x="995166" y="1864096"/>
                  </a:cubicBezTo>
                  <a:cubicBezTo>
                    <a:pt x="879795" y="1903100"/>
                    <a:pt x="759386" y="1836632"/>
                    <a:pt x="693429" y="1697492"/>
                  </a:cubicBezTo>
                  <a:cubicBezTo>
                    <a:pt x="537753" y="1829560"/>
                    <a:pt x="335560" y="1755326"/>
                    <a:pt x="245211" y="1532884"/>
                  </a:cubicBezTo>
                  <a:cubicBezTo>
                    <a:pt x="156457" y="1547506"/>
                    <a:pt x="73120" y="1470061"/>
                    <a:pt x="48139" y="1349707"/>
                  </a:cubicBezTo>
                  <a:cubicBezTo>
                    <a:pt x="30044" y="1262631"/>
                    <a:pt x="46040" y="1168656"/>
                    <a:pt x="90249" y="1102448"/>
                  </a:cubicBezTo>
                  <a:cubicBezTo>
                    <a:pt x="27525" y="1050515"/>
                    <a:pt x="-7405" y="950856"/>
                    <a:pt x="1327" y="848768"/>
                  </a:cubicBezTo>
                  <a:cubicBezTo>
                    <a:pt x="11571" y="729239"/>
                    <a:pt x="78997" y="635611"/>
                    <a:pt x="163720" y="623289"/>
                  </a:cubicBezTo>
                  <a:cubicBezTo>
                    <a:pt x="164224" y="621293"/>
                    <a:pt x="164770" y="619341"/>
                    <a:pt x="165274" y="617345"/>
                  </a:cubicBezTo>
                  <a:cubicBezTo>
                    <a:pt x="153896" y="499638"/>
                    <a:pt x="180430" y="380933"/>
                    <a:pt x="237612" y="293553"/>
                  </a:cubicBezTo>
                  <a:cubicBezTo>
                    <a:pt x="327961" y="155541"/>
                    <a:pt x="474442" y="124780"/>
                    <a:pt x="589520" y="219579"/>
                  </a:cubicBezTo>
                  <a:lnTo>
                    <a:pt x="589587" y="219442"/>
                  </a:lnTo>
                  <a:lnTo>
                    <a:pt x="620554" y="156735"/>
                  </a:lnTo>
                  <a:cubicBezTo>
                    <a:pt x="703108" y="26613"/>
                    <a:pt x="850942" y="13331"/>
                    <a:pt x="944324" y="142785"/>
                  </a:cubicBezTo>
                  <a:lnTo>
                    <a:pt x="945907" y="139419"/>
                  </a:lnTo>
                  <a:lnTo>
                    <a:pt x="968890" y="90534"/>
                  </a:lnTo>
                  <a:cubicBezTo>
                    <a:pt x="997575" y="43211"/>
                    <a:pt x="1037832" y="11476"/>
                    <a:pt x="1082577" y="2560"/>
                  </a:cubicBezTo>
                  <a:cubicBezTo>
                    <a:pt x="1094889" y="103"/>
                    <a:pt x="1107198" y="-563"/>
                    <a:pt x="1119337" y="466"/>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353" name="Group 352"/>
            <p:cNvGrpSpPr/>
            <p:nvPr/>
          </p:nvGrpSpPr>
          <p:grpSpPr>
            <a:xfrm>
              <a:off x="7605880" y="1185682"/>
              <a:ext cx="1866457" cy="2262160"/>
              <a:chOff x="6205028" y="1855429"/>
              <a:chExt cx="2161964" cy="2620316"/>
            </a:xfrm>
          </p:grpSpPr>
          <p:sp>
            <p:nvSpPr>
              <p:cNvPr id="352" name="Freeform 19"/>
              <p:cNvSpPr>
                <a:spLocks/>
              </p:cNvSpPr>
              <p:nvPr/>
            </p:nvSpPr>
            <p:spPr bwMode="auto">
              <a:xfrm>
                <a:off x="8206368" y="3281878"/>
                <a:ext cx="150445" cy="299035"/>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0" name="Freeform 5"/>
              <p:cNvSpPr>
                <a:spLocks/>
              </p:cNvSpPr>
              <p:nvPr/>
            </p:nvSpPr>
            <p:spPr bwMode="auto">
              <a:xfrm>
                <a:off x="7685341" y="2122888"/>
                <a:ext cx="531204" cy="670506"/>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1" name="Rectangle 6"/>
              <p:cNvSpPr>
                <a:spLocks noChangeArrowheads="1"/>
              </p:cNvSpPr>
              <p:nvPr/>
            </p:nvSpPr>
            <p:spPr bwMode="auto">
              <a:xfrm>
                <a:off x="7711344" y="2076454"/>
                <a:ext cx="304607" cy="195023"/>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2" name="Freeform 7"/>
              <p:cNvSpPr>
                <a:spLocks/>
              </p:cNvSpPr>
              <p:nvPr/>
            </p:nvSpPr>
            <p:spPr bwMode="auto">
              <a:xfrm>
                <a:off x="7702058" y="1855429"/>
                <a:ext cx="505201" cy="479198"/>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3" name="Oval 8"/>
              <p:cNvSpPr>
                <a:spLocks noChangeArrowheads="1"/>
              </p:cNvSpPr>
              <p:nvPr/>
            </p:nvSpPr>
            <p:spPr bwMode="auto">
              <a:xfrm>
                <a:off x="7908224" y="2395919"/>
                <a:ext cx="46433" cy="40862"/>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4" name="Oval 9"/>
              <p:cNvSpPr>
                <a:spLocks noChangeArrowheads="1"/>
              </p:cNvSpPr>
              <p:nvPr/>
            </p:nvSpPr>
            <p:spPr bwMode="auto">
              <a:xfrm>
                <a:off x="7794926" y="2282621"/>
                <a:ext cx="61292" cy="61293"/>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5" name="Oval 10"/>
              <p:cNvSpPr>
                <a:spLocks noChangeArrowheads="1"/>
              </p:cNvSpPr>
              <p:nvPr/>
            </p:nvSpPr>
            <p:spPr bwMode="auto">
              <a:xfrm>
                <a:off x="7804212" y="2291907"/>
                <a:ext cx="26003" cy="26003"/>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6" name="Freeform 11"/>
              <p:cNvSpPr>
                <a:spLocks/>
              </p:cNvSpPr>
              <p:nvPr/>
            </p:nvSpPr>
            <p:spPr bwMode="auto">
              <a:xfrm>
                <a:off x="8103247" y="2384775"/>
                <a:ext cx="37147" cy="63150"/>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7" name="Freeform 12"/>
              <p:cNvSpPr>
                <a:spLocks/>
              </p:cNvSpPr>
              <p:nvPr/>
            </p:nvSpPr>
            <p:spPr bwMode="auto">
              <a:xfrm>
                <a:off x="7783781" y="2221328"/>
                <a:ext cx="92868" cy="50149"/>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8" name="Freeform 13"/>
              <p:cNvSpPr>
                <a:spLocks/>
              </p:cNvSpPr>
              <p:nvPr/>
            </p:nvSpPr>
            <p:spPr bwMode="auto">
              <a:xfrm>
                <a:off x="7586902" y="2616945"/>
                <a:ext cx="780090" cy="809808"/>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9" name="Rectangle 14"/>
              <p:cNvSpPr>
                <a:spLocks noChangeArrowheads="1"/>
              </p:cNvSpPr>
              <p:nvPr/>
            </p:nvSpPr>
            <p:spPr bwMode="auto">
              <a:xfrm>
                <a:off x="7737347" y="3255876"/>
                <a:ext cx="475483" cy="13930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0" name="Freeform 15"/>
              <p:cNvSpPr>
                <a:spLocks/>
              </p:cNvSpPr>
              <p:nvPr/>
            </p:nvSpPr>
            <p:spPr bwMode="auto">
              <a:xfrm>
                <a:off x="7690914" y="4274501"/>
                <a:ext cx="252601" cy="139302"/>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1" name="Freeform 16"/>
              <p:cNvSpPr>
                <a:spLocks/>
              </p:cNvSpPr>
              <p:nvPr/>
            </p:nvSpPr>
            <p:spPr bwMode="auto">
              <a:xfrm>
                <a:off x="8004806" y="4274501"/>
                <a:ext cx="258172" cy="139302"/>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2" name="Freeform 17"/>
              <p:cNvSpPr>
                <a:spLocks/>
              </p:cNvSpPr>
              <p:nvPr/>
            </p:nvSpPr>
            <p:spPr bwMode="auto">
              <a:xfrm>
                <a:off x="7696485" y="3261448"/>
                <a:ext cx="546063" cy="1025261"/>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3" name="Freeform 18"/>
              <p:cNvSpPr>
                <a:spLocks/>
              </p:cNvSpPr>
              <p:nvPr/>
            </p:nvSpPr>
            <p:spPr bwMode="auto">
              <a:xfrm>
                <a:off x="7835787" y="2642948"/>
                <a:ext cx="287890" cy="293462"/>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4" name="Freeform 19"/>
              <p:cNvSpPr>
                <a:spLocks/>
              </p:cNvSpPr>
              <p:nvPr/>
            </p:nvSpPr>
            <p:spPr bwMode="auto">
              <a:xfrm>
                <a:off x="7586902" y="3261448"/>
                <a:ext cx="150445" cy="299035"/>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6" name="Rectangle 21"/>
              <p:cNvSpPr>
                <a:spLocks noChangeArrowheads="1"/>
              </p:cNvSpPr>
              <p:nvPr/>
            </p:nvSpPr>
            <p:spPr bwMode="auto">
              <a:xfrm>
                <a:off x="6205028" y="3426753"/>
                <a:ext cx="1485886" cy="10401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7" name="Rectangle 22"/>
              <p:cNvSpPr>
                <a:spLocks noChangeArrowheads="1"/>
              </p:cNvSpPr>
              <p:nvPr/>
            </p:nvSpPr>
            <p:spPr bwMode="auto">
              <a:xfrm>
                <a:off x="7174568" y="3525192"/>
                <a:ext cx="98439" cy="950553"/>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8" name="Freeform 23"/>
              <p:cNvSpPr>
                <a:spLocks/>
              </p:cNvSpPr>
              <p:nvPr/>
            </p:nvSpPr>
            <p:spPr bwMode="auto">
              <a:xfrm>
                <a:off x="6205028" y="3525192"/>
                <a:ext cx="1485886" cy="950553"/>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9" name="Rectangle 24"/>
              <p:cNvSpPr>
                <a:spLocks noChangeArrowheads="1"/>
              </p:cNvSpPr>
              <p:nvPr/>
            </p:nvSpPr>
            <p:spPr bwMode="auto">
              <a:xfrm>
                <a:off x="7447599" y="3426753"/>
                <a:ext cx="661219" cy="104012"/>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0" name="Freeform 25"/>
              <p:cNvSpPr>
                <a:spLocks/>
              </p:cNvSpPr>
              <p:nvPr/>
            </p:nvSpPr>
            <p:spPr bwMode="auto">
              <a:xfrm>
                <a:off x="7447599" y="3525192"/>
                <a:ext cx="661219" cy="950553"/>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1" name="Freeform 26"/>
              <p:cNvSpPr>
                <a:spLocks/>
              </p:cNvSpPr>
              <p:nvPr/>
            </p:nvSpPr>
            <p:spPr bwMode="auto">
              <a:xfrm>
                <a:off x="7360304" y="3339457"/>
                <a:ext cx="547920" cy="92868"/>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2" name="Freeform 27"/>
              <p:cNvSpPr>
                <a:spLocks/>
              </p:cNvSpPr>
              <p:nvPr/>
            </p:nvSpPr>
            <p:spPr bwMode="auto">
              <a:xfrm>
                <a:off x="7629620" y="3328312"/>
                <a:ext cx="273031" cy="104012"/>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3" name="Oval 28"/>
              <p:cNvSpPr>
                <a:spLocks noChangeArrowheads="1"/>
              </p:cNvSpPr>
              <p:nvPr/>
            </p:nvSpPr>
            <p:spPr bwMode="auto">
              <a:xfrm>
                <a:off x="7644479" y="3354315"/>
                <a:ext cx="57577" cy="61293"/>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4" name="Freeform 29"/>
              <p:cNvSpPr>
                <a:spLocks/>
              </p:cNvSpPr>
              <p:nvPr/>
            </p:nvSpPr>
            <p:spPr bwMode="auto">
              <a:xfrm>
                <a:off x="7432740" y="2793394"/>
                <a:ext cx="170877" cy="638931"/>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5" name="Freeform 30"/>
              <p:cNvSpPr>
                <a:spLocks/>
              </p:cNvSpPr>
              <p:nvPr/>
            </p:nvSpPr>
            <p:spPr bwMode="auto">
              <a:xfrm>
                <a:off x="6747376" y="2793394"/>
                <a:ext cx="798664" cy="633359"/>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6" name="Freeform 31"/>
              <p:cNvSpPr>
                <a:spLocks/>
              </p:cNvSpPr>
              <p:nvPr/>
            </p:nvSpPr>
            <p:spPr bwMode="auto">
              <a:xfrm>
                <a:off x="6994404" y="3086856"/>
                <a:ext cx="304607" cy="52006"/>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8" name="Freeform 113"/>
              <p:cNvSpPr>
                <a:spLocks/>
              </p:cNvSpPr>
              <p:nvPr/>
            </p:nvSpPr>
            <p:spPr bwMode="auto">
              <a:xfrm>
                <a:off x="7737347" y="3209442"/>
                <a:ext cx="479198" cy="150446"/>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1" name="Rectangle 116"/>
              <p:cNvSpPr>
                <a:spLocks noChangeArrowheads="1"/>
              </p:cNvSpPr>
              <p:nvPr/>
            </p:nvSpPr>
            <p:spPr bwMode="auto">
              <a:xfrm>
                <a:off x="7577614" y="3096143"/>
                <a:ext cx="170877" cy="165305"/>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2" name="Freeform 117"/>
              <p:cNvSpPr>
                <a:spLocks/>
              </p:cNvSpPr>
              <p:nvPr/>
            </p:nvSpPr>
            <p:spPr bwMode="auto">
              <a:xfrm>
                <a:off x="7835787" y="2637376"/>
                <a:ext cx="144874" cy="57579"/>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3" name="Freeform 118"/>
              <p:cNvSpPr>
                <a:spLocks/>
              </p:cNvSpPr>
              <p:nvPr/>
            </p:nvSpPr>
            <p:spPr bwMode="auto">
              <a:xfrm>
                <a:off x="7731776" y="2401492"/>
                <a:ext cx="408619" cy="267459"/>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4" name="Freeform 119"/>
              <p:cNvSpPr>
                <a:spLocks/>
              </p:cNvSpPr>
              <p:nvPr/>
            </p:nvSpPr>
            <p:spPr bwMode="auto">
              <a:xfrm>
                <a:off x="7731776" y="2488787"/>
                <a:ext cx="92868" cy="52006"/>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751" name="Freeform 750"/>
            <p:cNvSpPr/>
            <p:nvPr/>
          </p:nvSpPr>
          <p:spPr bwMode="auto">
            <a:xfrm>
              <a:off x="7584171" y="1016000"/>
              <a:ext cx="2223526" cy="2450475"/>
            </a:xfrm>
            <a:custGeom>
              <a:avLst/>
              <a:gdLst>
                <a:gd name="connsiteX0" fmla="*/ 0 w 2223526"/>
                <a:gd name="connsiteY0" fmla="*/ 0 h 2450475"/>
                <a:gd name="connsiteX1" fmla="*/ 2223526 w 2223526"/>
                <a:gd name="connsiteY1" fmla="*/ 0 h 2450475"/>
                <a:gd name="connsiteX2" fmla="*/ 2223526 w 2223526"/>
                <a:gd name="connsiteY2" fmla="*/ 2450475 h 2450475"/>
                <a:gd name="connsiteX3" fmla="*/ 0 w 2223526"/>
                <a:gd name="connsiteY3" fmla="*/ 2450475 h 2450475"/>
                <a:gd name="connsiteX4" fmla="*/ 0 w 2223526"/>
                <a:gd name="connsiteY4" fmla="*/ 0 h 2450475"/>
                <a:gd name="connsiteX5" fmla="*/ 1494668 w 2223526"/>
                <a:gd name="connsiteY5" fmla="*/ 64453 h 2450475"/>
                <a:gd name="connsiteX6" fmla="*/ 1457908 w 2223526"/>
                <a:gd name="connsiteY6" fmla="*/ 66547 h 2450475"/>
                <a:gd name="connsiteX7" fmla="*/ 1344221 w 2223526"/>
                <a:gd name="connsiteY7" fmla="*/ 154521 h 2450475"/>
                <a:gd name="connsiteX8" fmla="*/ 1321238 w 2223526"/>
                <a:gd name="connsiteY8" fmla="*/ 203406 h 2450475"/>
                <a:gd name="connsiteX9" fmla="*/ 1319655 w 2223526"/>
                <a:gd name="connsiteY9" fmla="*/ 206772 h 2450475"/>
                <a:gd name="connsiteX10" fmla="*/ 995885 w 2223526"/>
                <a:gd name="connsiteY10" fmla="*/ 220722 h 2450475"/>
                <a:gd name="connsiteX11" fmla="*/ 964918 w 2223526"/>
                <a:gd name="connsiteY11" fmla="*/ 283429 h 2450475"/>
                <a:gd name="connsiteX12" fmla="*/ 964851 w 2223526"/>
                <a:gd name="connsiteY12" fmla="*/ 283566 h 2450475"/>
                <a:gd name="connsiteX13" fmla="*/ 612943 w 2223526"/>
                <a:gd name="connsiteY13" fmla="*/ 357540 h 2450475"/>
                <a:gd name="connsiteX14" fmla="*/ 540605 w 2223526"/>
                <a:gd name="connsiteY14" fmla="*/ 681332 h 2450475"/>
                <a:gd name="connsiteX15" fmla="*/ 539051 w 2223526"/>
                <a:gd name="connsiteY15" fmla="*/ 687276 h 2450475"/>
                <a:gd name="connsiteX16" fmla="*/ 376658 w 2223526"/>
                <a:gd name="connsiteY16" fmla="*/ 912755 h 2450475"/>
                <a:gd name="connsiteX17" fmla="*/ 465580 w 2223526"/>
                <a:gd name="connsiteY17" fmla="*/ 1166435 h 2450475"/>
                <a:gd name="connsiteX18" fmla="*/ 423470 w 2223526"/>
                <a:gd name="connsiteY18" fmla="*/ 1413694 h 2450475"/>
                <a:gd name="connsiteX19" fmla="*/ 620542 w 2223526"/>
                <a:gd name="connsiteY19" fmla="*/ 1596871 h 2450475"/>
                <a:gd name="connsiteX20" fmla="*/ 1068760 w 2223526"/>
                <a:gd name="connsiteY20" fmla="*/ 1761479 h 2450475"/>
                <a:gd name="connsiteX21" fmla="*/ 1370497 w 2223526"/>
                <a:gd name="connsiteY21" fmla="*/ 1928083 h 2450475"/>
                <a:gd name="connsiteX22" fmla="*/ 1575714 w 2223526"/>
                <a:gd name="connsiteY22" fmla="*/ 1655139 h 2450475"/>
                <a:gd name="connsiteX23" fmla="*/ 1862883 w 2223526"/>
                <a:gd name="connsiteY23" fmla="*/ 1624161 h 2450475"/>
                <a:gd name="connsiteX24" fmla="*/ 1947228 w 2223526"/>
                <a:gd name="connsiteY24" fmla="*/ 1368312 h 2450475"/>
                <a:gd name="connsiteX25" fmla="*/ 2182841 w 2223526"/>
                <a:gd name="connsiteY25" fmla="*/ 1069727 h 2450475"/>
                <a:gd name="connsiteX26" fmla="*/ 2132545 w 2223526"/>
                <a:gd name="connsiteY26" fmla="*/ 728623 h 2450475"/>
                <a:gd name="connsiteX27" fmla="*/ 2139430 w 2223526"/>
                <a:gd name="connsiteY27" fmla="*/ 505531 h 2450475"/>
                <a:gd name="connsiteX28" fmla="*/ 2036937 w 2223526"/>
                <a:gd name="connsiteY28" fmla="*/ 329535 h 2450475"/>
                <a:gd name="connsiteX29" fmla="*/ 1986254 w 2223526"/>
                <a:gd name="connsiteY29" fmla="*/ 300171 h 2450475"/>
                <a:gd name="connsiteX30" fmla="*/ 1985601 w 2223526"/>
                <a:gd name="connsiteY30" fmla="*/ 299792 h 2450475"/>
                <a:gd name="connsiteX31" fmla="*/ 1865738 w 2223526"/>
                <a:gd name="connsiteY31" fmla="*/ 87807 h 2450475"/>
                <a:gd name="connsiteX32" fmla="*/ 1802214 w 2223526"/>
                <a:gd name="connsiteY32" fmla="*/ 65391 h 2450475"/>
                <a:gd name="connsiteX33" fmla="*/ 1629369 w 2223526"/>
                <a:gd name="connsiteY33" fmla="*/ 165512 h 2450475"/>
                <a:gd name="connsiteX34" fmla="*/ 1627359 w 2223526"/>
                <a:gd name="connsiteY34" fmla="*/ 162681 h 2450475"/>
                <a:gd name="connsiteX35" fmla="*/ 1594844 w 2223526"/>
                <a:gd name="connsiteY35" fmla="*/ 116888 h 2450475"/>
                <a:gd name="connsiteX36" fmla="*/ 1494668 w 2223526"/>
                <a:gd name="connsiteY36" fmla="*/ 64453 h 245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23526" h="2450475">
                  <a:moveTo>
                    <a:pt x="0" y="0"/>
                  </a:moveTo>
                  <a:lnTo>
                    <a:pt x="2223526" y="0"/>
                  </a:lnTo>
                  <a:lnTo>
                    <a:pt x="2223526" y="2450475"/>
                  </a:lnTo>
                  <a:lnTo>
                    <a:pt x="0" y="2450475"/>
                  </a:lnTo>
                  <a:lnTo>
                    <a:pt x="0" y="0"/>
                  </a:lnTo>
                  <a:close/>
                  <a:moveTo>
                    <a:pt x="1494668" y="64453"/>
                  </a:moveTo>
                  <a:cubicBezTo>
                    <a:pt x="1482529" y="63424"/>
                    <a:pt x="1470220" y="64090"/>
                    <a:pt x="1457908" y="66547"/>
                  </a:cubicBezTo>
                  <a:cubicBezTo>
                    <a:pt x="1413163" y="75463"/>
                    <a:pt x="1372906" y="107198"/>
                    <a:pt x="1344221" y="154521"/>
                  </a:cubicBezTo>
                  <a:lnTo>
                    <a:pt x="1321238" y="203406"/>
                  </a:lnTo>
                  <a:lnTo>
                    <a:pt x="1319655" y="206772"/>
                  </a:lnTo>
                  <a:cubicBezTo>
                    <a:pt x="1226273" y="77318"/>
                    <a:pt x="1078439" y="90600"/>
                    <a:pt x="995885" y="220722"/>
                  </a:cubicBezTo>
                  <a:lnTo>
                    <a:pt x="964918" y="283429"/>
                  </a:lnTo>
                  <a:lnTo>
                    <a:pt x="964851" y="283566"/>
                  </a:lnTo>
                  <a:cubicBezTo>
                    <a:pt x="849773" y="188767"/>
                    <a:pt x="703292" y="219528"/>
                    <a:pt x="612943" y="357540"/>
                  </a:cubicBezTo>
                  <a:cubicBezTo>
                    <a:pt x="555761" y="444920"/>
                    <a:pt x="529227" y="563625"/>
                    <a:pt x="540605" y="681332"/>
                  </a:cubicBezTo>
                  <a:cubicBezTo>
                    <a:pt x="540101" y="683328"/>
                    <a:pt x="539555" y="685280"/>
                    <a:pt x="539051" y="687276"/>
                  </a:cubicBezTo>
                  <a:cubicBezTo>
                    <a:pt x="454328" y="699598"/>
                    <a:pt x="386902" y="793226"/>
                    <a:pt x="376658" y="912755"/>
                  </a:cubicBezTo>
                  <a:cubicBezTo>
                    <a:pt x="367926" y="1014843"/>
                    <a:pt x="402856" y="1114502"/>
                    <a:pt x="465580" y="1166435"/>
                  </a:cubicBezTo>
                  <a:cubicBezTo>
                    <a:pt x="421371" y="1232643"/>
                    <a:pt x="405375" y="1326618"/>
                    <a:pt x="423470" y="1413694"/>
                  </a:cubicBezTo>
                  <a:cubicBezTo>
                    <a:pt x="448451" y="1534048"/>
                    <a:pt x="531788" y="1611493"/>
                    <a:pt x="620542" y="1596871"/>
                  </a:cubicBezTo>
                  <a:cubicBezTo>
                    <a:pt x="710891" y="1819313"/>
                    <a:pt x="913084" y="1893547"/>
                    <a:pt x="1068760" y="1761479"/>
                  </a:cubicBezTo>
                  <a:cubicBezTo>
                    <a:pt x="1134717" y="1900619"/>
                    <a:pt x="1255126" y="1967087"/>
                    <a:pt x="1370497" y="1928083"/>
                  </a:cubicBezTo>
                  <a:cubicBezTo>
                    <a:pt x="1468403" y="1894979"/>
                    <a:pt x="1546535" y="1791069"/>
                    <a:pt x="1575714" y="1655139"/>
                  </a:cubicBezTo>
                  <a:cubicBezTo>
                    <a:pt x="1665937" y="1734276"/>
                    <a:pt x="1782316" y="1721737"/>
                    <a:pt x="1862883" y="1624161"/>
                  </a:cubicBezTo>
                  <a:cubicBezTo>
                    <a:pt x="1915908" y="1559950"/>
                    <a:pt x="1946682" y="1466669"/>
                    <a:pt x="1947228" y="1368312"/>
                  </a:cubicBezTo>
                  <a:cubicBezTo>
                    <a:pt x="2061592" y="1345317"/>
                    <a:pt x="2154712" y="1227306"/>
                    <a:pt x="2182841" y="1069727"/>
                  </a:cubicBezTo>
                  <a:cubicBezTo>
                    <a:pt x="2204001" y="951195"/>
                    <a:pt x="2185486" y="825549"/>
                    <a:pt x="2132545" y="728623"/>
                  </a:cubicBezTo>
                  <a:cubicBezTo>
                    <a:pt x="2154082" y="657947"/>
                    <a:pt x="2156517" y="578593"/>
                    <a:pt x="2139430" y="505531"/>
                  </a:cubicBezTo>
                  <a:cubicBezTo>
                    <a:pt x="2121797" y="430038"/>
                    <a:pt x="2084893" y="367725"/>
                    <a:pt x="2036937" y="329535"/>
                  </a:cubicBezTo>
                  <a:lnTo>
                    <a:pt x="1986254" y="300171"/>
                  </a:lnTo>
                  <a:lnTo>
                    <a:pt x="1985601" y="299792"/>
                  </a:lnTo>
                  <a:cubicBezTo>
                    <a:pt x="1973510" y="205384"/>
                    <a:pt x="1928503" y="125813"/>
                    <a:pt x="1865738" y="87807"/>
                  </a:cubicBezTo>
                  <a:cubicBezTo>
                    <a:pt x="1845145" y="75333"/>
                    <a:pt x="1823701" y="67949"/>
                    <a:pt x="1802214" y="65391"/>
                  </a:cubicBezTo>
                  <a:cubicBezTo>
                    <a:pt x="1737750" y="57716"/>
                    <a:pt x="1672885" y="93469"/>
                    <a:pt x="1629369" y="165512"/>
                  </a:cubicBezTo>
                  <a:lnTo>
                    <a:pt x="1627359" y="162681"/>
                  </a:lnTo>
                  <a:lnTo>
                    <a:pt x="1594844" y="116888"/>
                  </a:lnTo>
                  <a:cubicBezTo>
                    <a:pt x="1565977" y="85881"/>
                    <a:pt x="1531085" y="67540"/>
                    <a:pt x="1494668" y="6445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57" name="Group 656"/>
          <p:cNvGrpSpPr/>
          <p:nvPr/>
        </p:nvGrpSpPr>
        <p:grpSpPr>
          <a:xfrm>
            <a:off x="4897580" y="3342550"/>
            <a:ext cx="2069747" cy="2055246"/>
            <a:chOff x="3156796" y="4589951"/>
            <a:chExt cx="2029348" cy="2015130"/>
          </a:xfrm>
        </p:grpSpPr>
        <p:sp>
          <p:nvSpPr>
            <p:cNvPr id="655" name="Freeform 654"/>
            <p:cNvSpPr/>
            <p:nvPr/>
          </p:nvSpPr>
          <p:spPr bwMode="auto">
            <a:xfrm>
              <a:off x="3212600" y="4637041"/>
              <a:ext cx="1854595" cy="1585646"/>
            </a:xfrm>
            <a:custGeom>
              <a:avLst/>
              <a:gdLst>
                <a:gd name="connsiteX0" fmla="*/ 1143077 w 1854595"/>
                <a:gd name="connsiteY0" fmla="*/ 394 h 1585646"/>
                <a:gd name="connsiteX1" fmla="*/ 1245379 w 1854595"/>
                <a:gd name="connsiteY1" fmla="*/ 44734 h 1585646"/>
                <a:gd name="connsiteX2" fmla="*/ 1278583 w 1854595"/>
                <a:gd name="connsiteY2" fmla="*/ 83458 h 1585646"/>
                <a:gd name="connsiteX3" fmla="*/ 1280636 w 1854595"/>
                <a:gd name="connsiteY3" fmla="*/ 85851 h 1585646"/>
                <a:gd name="connsiteX4" fmla="*/ 1457147 w 1854595"/>
                <a:gd name="connsiteY4" fmla="*/ 1187 h 1585646"/>
                <a:gd name="connsiteX5" fmla="*/ 1522018 w 1854595"/>
                <a:gd name="connsiteY5" fmla="*/ 20142 h 1585646"/>
                <a:gd name="connsiteX6" fmla="*/ 1644424 w 1854595"/>
                <a:gd name="connsiteY6" fmla="*/ 199402 h 1585646"/>
                <a:gd name="connsiteX7" fmla="*/ 1645090 w 1854595"/>
                <a:gd name="connsiteY7" fmla="*/ 199721 h 1585646"/>
                <a:gd name="connsiteX8" fmla="*/ 1696849 w 1854595"/>
                <a:gd name="connsiteY8" fmla="*/ 224553 h 1585646"/>
                <a:gd name="connsiteX9" fmla="*/ 1801515 w 1854595"/>
                <a:gd name="connsiteY9" fmla="*/ 373378 h 1585646"/>
                <a:gd name="connsiteX10" fmla="*/ 1794484 w 1854595"/>
                <a:gd name="connsiteY10" fmla="*/ 562029 h 1585646"/>
                <a:gd name="connsiteX11" fmla="*/ 1845847 w 1854595"/>
                <a:gd name="connsiteY11" fmla="*/ 850473 h 1585646"/>
                <a:gd name="connsiteX12" fmla="*/ 1605237 w 1854595"/>
                <a:gd name="connsiteY12" fmla="*/ 1102962 h 1585646"/>
                <a:gd name="connsiteX13" fmla="*/ 1519103 w 1854595"/>
                <a:gd name="connsiteY13" fmla="*/ 1319314 h 1585646"/>
                <a:gd name="connsiteX14" fmla="*/ 1225843 w 1854595"/>
                <a:gd name="connsiteY14" fmla="*/ 1345509 h 1585646"/>
                <a:gd name="connsiteX15" fmla="*/ 1016273 w 1854595"/>
                <a:gd name="connsiteY15" fmla="*/ 1576315 h 1585646"/>
                <a:gd name="connsiteX16" fmla="*/ 708136 w 1854595"/>
                <a:gd name="connsiteY16" fmla="*/ 1435432 h 1585646"/>
                <a:gd name="connsiteX17" fmla="*/ 250410 w 1854595"/>
                <a:gd name="connsiteY17" fmla="*/ 1296237 h 1585646"/>
                <a:gd name="connsiteX18" fmla="*/ 49159 w 1854595"/>
                <a:gd name="connsiteY18" fmla="*/ 1141338 h 1585646"/>
                <a:gd name="connsiteX19" fmla="*/ 92161 w 1854595"/>
                <a:gd name="connsiteY19" fmla="*/ 932251 h 1585646"/>
                <a:gd name="connsiteX20" fmla="*/ 1354 w 1854595"/>
                <a:gd name="connsiteY20" fmla="*/ 717735 h 1585646"/>
                <a:gd name="connsiteX21" fmla="*/ 167191 w 1854595"/>
                <a:gd name="connsiteY21" fmla="*/ 527065 h 1585646"/>
                <a:gd name="connsiteX22" fmla="*/ 168778 w 1854595"/>
                <a:gd name="connsiteY22" fmla="*/ 522039 h 1585646"/>
                <a:gd name="connsiteX23" fmla="*/ 242650 w 1854595"/>
                <a:gd name="connsiteY23" fmla="*/ 248234 h 1585646"/>
                <a:gd name="connsiteX24" fmla="*/ 602022 w 1854595"/>
                <a:gd name="connsiteY24" fmla="*/ 185680 h 1585646"/>
                <a:gd name="connsiteX25" fmla="*/ 602091 w 1854595"/>
                <a:gd name="connsiteY25" fmla="*/ 185565 h 1585646"/>
                <a:gd name="connsiteX26" fmla="*/ 633715 w 1854595"/>
                <a:gd name="connsiteY26" fmla="*/ 132538 h 1585646"/>
                <a:gd name="connsiteX27" fmla="*/ 964353 w 1854595"/>
                <a:gd name="connsiteY27" fmla="*/ 120742 h 1585646"/>
                <a:gd name="connsiteX28" fmla="*/ 965969 w 1854595"/>
                <a:gd name="connsiteY28" fmla="*/ 117895 h 1585646"/>
                <a:gd name="connsiteX29" fmla="*/ 989439 w 1854595"/>
                <a:gd name="connsiteY29" fmla="*/ 76557 h 1585646"/>
                <a:gd name="connsiteX30" fmla="*/ 1105537 w 1854595"/>
                <a:gd name="connsiteY30" fmla="*/ 2165 h 1585646"/>
                <a:gd name="connsiteX31" fmla="*/ 1143077 w 1854595"/>
                <a:gd name="connsiteY31" fmla="*/ 394 h 15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4595" h="1585646">
                  <a:moveTo>
                    <a:pt x="1143077" y="394"/>
                  </a:moveTo>
                  <a:cubicBezTo>
                    <a:pt x="1180267" y="3004"/>
                    <a:pt x="1215899" y="18513"/>
                    <a:pt x="1245379" y="44734"/>
                  </a:cubicBezTo>
                  <a:lnTo>
                    <a:pt x="1278583" y="83458"/>
                  </a:lnTo>
                  <a:lnTo>
                    <a:pt x="1280636" y="85851"/>
                  </a:lnTo>
                  <a:cubicBezTo>
                    <a:pt x="1325075" y="24930"/>
                    <a:pt x="1391316" y="-5303"/>
                    <a:pt x="1457147" y="1187"/>
                  </a:cubicBezTo>
                  <a:cubicBezTo>
                    <a:pt x="1479090" y="3350"/>
                    <a:pt x="1500988" y="9594"/>
                    <a:pt x="1522018" y="20142"/>
                  </a:cubicBezTo>
                  <a:cubicBezTo>
                    <a:pt x="1586115" y="52281"/>
                    <a:pt x="1632076" y="119568"/>
                    <a:pt x="1644424" y="199402"/>
                  </a:cubicBezTo>
                  <a:lnTo>
                    <a:pt x="1645090" y="199721"/>
                  </a:lnTo>
                  <a:lnTo>
                    <a:pt x="1696849" y="224553"/>
                  </a:lnTo>
                  <a:cubicBezTo>
                    <a:pt x="1745822" y="256846"/>
                    <a:pt x="1783508" y="309540"/>
                    <a:pt x="1801515" y="373378"/>
                  </a:cubicBezTo>
                  <a:cubicBezTo>
                    <a:pt x="1818965" y="435161"/>
                    <a:pt x="1816478" y="502264"/>
                    <a:pt x="1794484" y="562029"/>
                  </a:cubicBezTo>
                  <a:cubicBezTo>
                    <a:pt x="1848548" y="643991"/>
                    <a:pt x="1867456" y="750240"/>
                    <a:pt x="1845847" y="850473"/>
                  </a:cubicBezTo>
                  <a:cubicBezTo>
                    <a:pt x="1817122" y="983725"/>
                    <a:pt x="1722026" y="1083517"/>
                    <a:pt x="1605237" y="1102962"/>
                  </a:cubicBezTo>
                  <a:cubicBezTo>
                    <a:pt x="1604680" y="1186135"/>
                    <a:pt x="1573253" y="1265015"/>
                    <a:pt x="1519103" y="1319314"/>
                  </a:cubicBezTo>
                  <a:cubicBezTo>
                    <a:pt x="1436827" y="1401826"/>
                    <a:pt x="1317979" y="1412429"/>
                    <a:pt x="1225843" y="1345509"/>
                  </a:cubicBezTo>
                  <a:cubicBezTo>
                    <a:pt x="1196045" y="1460454"/>
                    <a:pt x="1116256" y="1548322"/>
                    <a:pt x="1016273" y="1576315"/>
                  </a:cubicBezTo>
                  <a:cubicBezTo>
                    <a:pt x="898455" y="1609298"/>
                    <a:pt x="775491" y="1553092"/>
                    <a:pt x="708136" y="1435432"/>
                  </a:cubicBezTo>
                  <a:cubicBezTo>
                    <a:pt x="549158" y="1547112"/>
                    <a:pt x="342676" y="1484338"/>
                    <a:pt x="250410" y="1296237"/>
                  </a:cubicBezTo>
                  <a:cubicBezTo>
                    <a:pt x="159774" y="1308601"/>
                    <a:pt x="74669" y="1243112"/>
                    <a:pt x="49159" y="1141338"/>
                  </a:cubicBezTo>
                  <a:cubicBezTo>
                    <a:pt x="30680" y="1067705"/>
                    <a:pt x="47015" y="988238"/>
                    <a:pt x="92161" y="932251"/>
                  </a:cubicBezTo>
                  <a:cubicBezTo>
                    <a:pt x="28107" y="888335"/>
                    <a:pt x="-7564" y="804062"/>
                    <a:pt x="1354" y="717735"/>
                  </a:cubicBezTo>
                  <a:cubicBezTo>
                    <a:pt x="11815" y="616658"/>
                    <a:pt x="80671" y="537485"/>
                    <a:pt x="167191" y="527065"/>
                  </a:cubicBezTo>
                  <a:cubicBezTo>
                    <a:pt x="167706" y="525378"/>
                    <a:pt x="168263" y="523727"/>
                    <a:pt x="168778" y="522039"/>
                  </a:cubicBezTo>
                  <a:cubicBezTo>
                    <a:pt x="157159" y="422503"/>
                    <a:pt x="184255" y="322124"/>
                    <a:pt x="242650" y="248234"/>
                  </a:cubicBezTo>
                  <a:cubicBezTo>
                    <a:pt x="334916" y="131528"/>
                    <a:pt x="484504" y="105516"/>
                    <a:pt x="602022" y="185680"/>
                  </a:cubicBezTo>
                  <a:lnTo>
                    <a:pt x="602091" y="185565"/>
                  </a:lnTo>
                  <a:lnTo>
                    <a:pt x="633715" y="132538"/>
                  </a:lnTo>
                  <a:cubicBezTo>
                    <a:pt x="718020" y="22505"/>
                    <a:pt x="868989" y="11273"/>
                    <a:pt x="964353" y="120742"/>
                  </a:cubicBezTo>
                  <a:lnTo>
                    <a:pt x="965969" y="117895"/>
                  </a:lnTo>
                  <a:lnTo>
                    <a:pt x="989439" y="76557"/>
                  </a:lnTo>
                  <a:cubicBezTo>
                    <a:pt x="1018733" y="36540"/>
                    <a:pt x="1059844" y="9704"/>
                    <a:pt x="1105537" y="2165"/>
                  </a:cubicBezTo>
                  <a:cubicBezTo>
                    <a:pt x="1118110" y="88"/>
                    <a:pt x="1130680" y="-476"/>
                    <a:pt x="1143077" y="394"/>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583" name="Group 582"/>
            <p:cNvGrpSpPr/>
            <p:nvPr/>
          </p:nvGrpSpPr>
          <p:grpSpPr>
            <a:xfrm>
              <a:off x="3648092" y="4829397"/>
              <a:ext cx="1255076" cy="1725575"/>
              <a:chOff x="1981669" y="5902994"/>
              <a:chExt cx="3235325" cy="4448175"/>
            </a:xfrm>
          </p:grpSpPr>
          <p:sp>
            <p:nvSpPr>
              <p:cNvPr id="481" name="Freeform 10"/>
              <p:cNvSpPr>
                <a:spLocks/>
              </p:cNvSpPr>
              <p:nvPr/>
            </p:nvSpPr>
            <p:spPr bwMode="auto">
              <a:xfrm>
                <a:off x="4640731" y="9006557"/>
                <a:ext cx="0" cy="12700"/>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89" name="Rectangle 19"/>
              <p:cNvSpPr>
                <a:spLocks noChangeArrowheads="1"/>
              </p:cNvSpPr>
              <p:nvPr/>
            </p:nvSpPr>
            <p:spPr bwMode="auto">
              <a:xfrm>
                <a:off x="3956519" y="7633369"/>
                <a:ext cx="301625" cy="177800"/>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1" name="Freeform 21"/>
              <p:cNvSpPr>
                <a:spLocks/>
              </p:cNvSpPr>
              <p:nvPr/>
            </p:nvSpPr>
            <p:spPr bwMode="auto">
              <a:xfrm>
                <a:off x="3900956" y="7495257"/>
                <a:ext cx="357187" cy="138112"/>
              </a:xfrm>
              <a:custGeom>
                <a:avLst/>
                <a:gdLst>
                  <a:gd name="T0" fmla="*/ 26 w 26"/>
                  <a:gd name="T1" fmla="*/ 10 h 10"/>
                  <a:gd name="T2" fmla="*/ 0 w 26"/>
                  <a:gd name="T3" fmla="*/ 10 h 10"/>
                  <a:gd name="T4" fmla="*/ 10 w 26"/>
                  <a:gd name="T5" fmla="*/ 0 h 10"/>
                  <a:gd name="T6" fmla="*/ 26 w 26"/>
                  <a:gd name="T7" fmla="*/ 0 h 10"/>
                  <a:gd name="T8" fmla="*/ 26 w 26"/>
                  <a:gd name="T9" fmla="*/ 10 h 10"/>
                </a:gdLst>
                <a:ahLst/>
                <a:cxnLst>
                  <a:cxn ang="0">
                    <a:pos x="T0" y="T1"/>
                  </a:cxn>
                  <a:cxn ang="0">
                    <a:pos x="T2" y="T3"/>
                  </a:cxn>
                  <a:cxn ang="0">
                    <a:pos x="T4" y="T5"/>
                  </a:cxn>
                  <a:cxn ang="0">
                    <a:pos x="T6" y="T7"/>
                  </a:cxn>
                  <a:cxn ang="0">
                    <a:pos x="T8" y="T9"/>
                  </a:cxn>
                </a:cxnLst>
                <a:rect l="0" t="0" r="r" b="b"/>
                <a:pathLst>
                  <a:path w="26" h="10">
                    <a:moveTo>
                      <a:pt x="26" y="10"/>
                    </a:moveTo>
                    <a:cubicBezTo>
                      <a:pt x="0" y="10"/>
                      <a:pt x="0" y="10"/>
                      <a:pt x="0" y="10"/>
                    </a:cubicBezTo>
                    <a:cubicBezTo>
                      <a:pt x="0" y="4"/>
                      <a:pt x="4" y="0"/>
                      <a:pt x="10" y="0"/>
                    </a:cubicBezTo>
                    <a:cubicBezTo>
                      <a:pt x="26" y="0"/>
                      <a:pt x="26" y="0"/>
                      <a:pt x="26" y="0"/>
                    </a:cubicBezTo>
                    <a:lnTo>
                      <a:pt x="26" y="1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7" name="Rectangle 27"/>
              <p:cNvSpPr>
                <a:spLocks noChangeArrowheads="1"/>
              </p:cNvSpPr>
              <p:nvPr/>
            </p:nvSpPr>
            <p:spPr bwMode="auto">
              <a:xfrm>
                <a:off x="2380131" y="10076532"/>
                <a:ext cx="41275" cy="19208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8" name="Rectangle 28"/>
              <p:cNvSpPr>
                <a:spLocks noChangeArrowheads="1"/>
              </p:cNvSpPr>
              <p:nvPr/>
            </p:nvSpPr>
            <p:spPr bwMode="auto">
              <a:xfrm>
                <a:off x="3311994" y="10076532"/>
                <a:ext cx="53975" cy="19208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9" name="Freeform 29"/>
              <p:cNvSpPr>
                <a:spLocks/>
              </p:cNvSpPr>
              <p:nvPr/>
            </p:nvSpPr>
            <p:spPr bwMode="auto">
              <a:xfrm>
                <a:off x="2310281" y="9940007"/>
                <a:ext cx="563562" cy="204787"/>
              </a:xfrm>
              <a:custGeom>
                <a:avLst/>
                <a:gdLst>
                  <a:gd name="T0" fmla="*/ 355 w 355"/>
                  <a:gd name="T1" fmla="*/ 26 h 129"/>
                  <a:gd name="T2" fmla="*/ 346 w 355"/>
                  <a:gd name="T3" fmla="*/ 0 h 129"/>
                  <a:gd name="T4" fmla="*/ 0 w 355"/>
                  <a:gd name="T5" fmla="*/ 69 h 129"/>
                  <a:gd name="T6" fmla="*/ 0 w 355"/>
                  <a:gd name="T7" fmla="*/ 129 h 129"/>
                  <a:gd name="T8" fmla="*/ 355 w 355"/>
                  <a:gd name="T9" fmla="*/ 60 h 129"/>
                  <a:gd name="T10" fmla="*/ 346 w 355"/>
                  <a:gd name="T11" fmla="*/ 60 h 129"/>
                  <a:gd name="T12" fmla="*/ 355 w 355"/>
                  <a:gd name="T13" fmla="*/ 26 h 129"/>
                </a:gdLst>
                <a:ahLst/>
                <a:cxnLst>
                  <a:cxn ang="0">
                    <a:pos x="T0" y="T1"/>
                  </a:cxn>
                  <a:cxn ang="0">
                    <a:pos x="T2" y="T3"/>
                  </a:cxn>
                  <a:cxn ang="0">
                    <a:pos x="T4" y="T5"/>
                  </a:cxn>
                  <a:cxn ang="0">
                    <a:pos x="T6" y="T7"/>
                  </a:cxn>
                  <a:cxn ang="0">
                    <a:pos x="T8" y="T9"/>
                  </a:cxn>
                  <a:cxn ang="0">
                    <a:pos x="T10" y="T11"/>
                  </a:cxn>
                  <a:cxn ang="0">
                    <a:pos x="T12" y="T13"/>
                  </a:cxn>
                </a:cxnLst>
                <a:rect l="0" t="0" r="r" b="b"/>
                <a:pathLst>
                  <a:path w="355" h="129">
                    <a:moveTo>
                      <a:pt x="355" y="26"/>
                    </a:moveTo>
                    <a:lnTo>
                      <a:pt x="346" y="0"/>
                    </a:lnTo>
                    <a:lnTo>
                      <a:pt x="0" y="69"/>
                    </a:lnTo>
                    <a:lnTo>
                      <a:pt x="0" y="129"/>
                    </a:lnTo>
                    <a:lnTo>
                      <a:pt x="355" y="60"/>
                    </a:lnTo>
                    <a:lnTo>
                      <a:pt x="346" y="60"/>
                    </a:lnTo>
                    <a:lnTo>
                      <a:pt x="355" y="26"/>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0" name="Freeform 30"/>
              <p:cNvSpPr>
                <a:spLocks/>
              </p:cNvSpPr>
              <p:nvPr/>
            </p:nvSpPr>
            <p:spPr bwMode="auto">
              <a:xfrm>
                <a:off x="2873844" y="9940007"/>
                <a:ext cx="561975" cy="204787"/>
              </a:xfrm>
              <a:custGeom>
                <a:avLst/>
                <a:gdLst>
                  <a:gd name="T0" fmla="*/ 8 w 354"/>
                  <a:gd name="T1" fmla="*/ 0 h 129"/>
                  <a:gd name="T2" fmla="*/ 0 w 354"/>
                  <a:gd name="T3" fmla="*/ 26 h 129"/>
                  <a:gd name="T4" fmla="*/ 8 w 354"/>
                  <a:gd name="T5" fmla="*/ 60 h 129"/>
                  <a:gd name="T6" fmla="*/ 0 w 354"/>
                  <a:gd name="T7" fmla="*/ 60 h 129"/>
                  <a:gd name="T8" fmla="*/ 354 w 354"/>
                  <a:gd name="T9" fmla="*/ 129 h 129"/>
                  <a:gd name="T10" fmla="*/ 354 w 354"/>
                  <a:gd name="T11" fmla="*/ 69 h 129"/>
                  <a:gd name="T12" fmla="*/ 8 w 354"/>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354" h="129">
                    <a:moveTo>
                      <a:pt x="8" y="0"/>
                    </a:moveTo>
                    <a:lnTo>
                      <a:pt x="0" y="26"/>
                    </a:lnTo>
                    <a:lnTo>
                      <a:pt x="8" y="60"/>
                    </a:lnTo>
                    <a:lnTo>
                      <a:pt x="0" y="60"/>
                    </a:lnTo>
                    <a:lnTo>
                      <a:pt x="354" y="129"/>
                    </a:lnTo>
                    <a:lnTo>
                      <a:pt x="354" y="69"/>
                    </a:lnTo>
                    <a:lnTo>
                      <a:pt x="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1" name="Freeform 31"/>
              <p:cNvSpPr>
                <a:spLocks/>
              </p:cNvSpPr>
              <p:nvPr/>
            </p:nvSpPr>
            <p:spPr bwMode="auto">
              <a:xfrm>
                <a:off x="2859556" y="9981282"/>
                <a:ext cx="26987" cy="53975"/>
              </a:xfrm>
              <a:custGeom>
                <a:avLst/>
                <a:gdLst>
                  <a:gd name="T0" fmla="*/ 9 w 17"/>
                  <a:gd name="T1" fmla="*/ 0 h 34"/>
                  <a:gd name="T2" fmla="*/ 0 w 17"/>
                  <a:gd name="T3" fmla="*/ 34 h 34"/>
                  <a:gd name="T4" fmla="*/ 9 w 17"/>
                  <a:gd name="T5" fmla="*/ 34 h 34"/>
                  <a:gd name="T6" fmla="*/ 17 w 17"/>
                  <a:gd name="T7" fmla="*/ 34 h 34"/>
                  <a:gd name="T8" fmla="*/ 9 w 17"/>
                  <a:gd name="T9" fmla="*/ 0 h 34"/>
                </a:gdLst>
                <a:ahLst/>
                <a:cxnLst>
                  <a:cxn ang="0">
                    <a:pos x="T0" y="T1"/>
                  </a:cxn>
                  <a:cxn ang="0">
                    <a:pos x="T2" y="T3"/>
                  </a:cxn>
                  <a:cxn ang="0">
                    <a:pos x="T4" y="T5"/>
                  </a:cxn>
                  <a:cxn ang="0">
                    <a:pos x="T6" y="T7"/>
                  </a:cxn>
                  <a:cxn ang="0">
                    <a:pos x="T8" y="T9"/>
                  </a:cxn>
                </a:cxnLst>
                <a:rect l="0" t="0" r="r" b="b"/>
                <a:pathLst>
                  <a:path w="17" h="34">
                    <a:moveTo>
                      <a:pt x="9" y="0"/>
                    </a:moveTo>
                    <a:lnTo>
                      <a:pt x="0" y="34"/>
                    </a:lnTo>
                    <a:lnTo>
                      <a:pt x="9" y="34"/>
                    </a:lnTo>
                    <a:lnTo>
                      <a:pt x="17" y="34"/>
                    </a:lnTo>
                    <a:lnTo>
                      <a:pt x="9"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2" name="Rectangle 32"/>
              <p:cNvSpPr>
                <a:spLocks noChangeArrowheads="1"/>
              </p:cNvSpPr>
              <p:nvPr/>
            </p:nvSpPr>
            <p:spPr bwMode="auto">
              <a:xfrm>
                <a:off x="2818281" y="9555832"/>
                <a:ext cx="109537" cy="58896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3" name="Rectangle 33"/>
              <p:cNvSpPr>
                <a:spLocks noChangeArrowheads="1"/>
              </p:cNvSpPr>
              <p:nvPr/>
            </p:nvSpPr>
            <p:spPr bwMode="auto">
              <a:xfrm>
                <a:off x="2845269" y="9981282"/>
                <a:ext cx="55562" cy="28733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4" name="Freeform 34"/>
              <p:cNvSpPr>
                <a:spLocks/>
              </p:cNvSpPr>
              <p:nvPr/>
            </p:nvSpPr>
            <p:spPr bwMode="auto">
              <a:xfrm>
                <a:off x="2599206" y="9432007"/>
                <a:ext cx="1000125" cy="136525"/>
              </a:xfrm>
              <a:custGeom>
                <a:avLst/>
                <a:gdLst>
                  <a:gd name="T0" fmla="*/ 630 w 630"/>
                  <a:gd name="T1" fmla="*/ 0 h 86"/>
                  <a:gd name="T2" fmla="*/ 0 w 630"/>
                  <a:gd name="T3" fmla="*/ 0 h 86"/>
                  <a:gd name="T4" fmla="*/ 0 w 630"/>
                  <a:gd name="T5" fmla="*/ 86 h 86"/>
                  <a:gd name="T6" fmla="*/ 535 w 630"/>
                  <a:gd name="T7" fmla="*/ 86 h 86"/>
                  <a:gd name="T8" fmla="*/ 630 w 630"/>
                  <a:gd name="T9" fmla="*/ 0 h 86"/>
                </a:gdLst>
                <a:ahLst/>
                <a:cxnLst>
                  <a:cxn ang="0">
                    <a:pos x="T0" y="T1"/>
                  </a:cxn>
                  <a:cxn ang="0">
                    <a:pos x="T2" y="T3"/>
                  </a:cxn>
                  <a:cxn ang="0">
                    <a:pos x="T4" y="T5"/>
                  </a:cxn>
                  <a:cxn ang="0">
                    <a:pos x="T6" y="T7"/>
                  </a:cxn>
                  <a:cxn ang="0">
                    <a:pos x="T8" y="T9"/>
                  </a:cxn>
                </a:cxnLst>
                <a:rect l="0" t="0" r="r" b="b"/>
                <a:pathLst>
                  <a:path w="630" h="86">
                    <a:moveTo>
                      <a:pt x="630" y="0"/>
                    </a:moveTo>
                    <a:lnTo>
                      <a:pt x="0" y="0"/>
                    </a:lnTo>
                    <a:lnTo>
                      <a:pt x="0" y="86"/>
                    </a:lnTo>
                    <a:lnTo>
                      <a:pt x="535" y="86"/>
                    </a:lnTo>
                    <a:lnTo>
                      <a:pt x="63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5" name="Freeform 35"/>
              <p:cNvSpPr>
                <a:spLocks/>
              </p:cNvSpPr>
              <p:nvPr/>
            </p:nvSpPr>
            <p:spPr bwMode="auto">
              <a:xfrm>
                <a:off x="2173756" y="9432007"/>
                <a:ext cx="1000125" cy="136525"/>
              </a:xfrm>
              <a:custGeom>
                <a:avLst/>
                <a:gdLst>
                  <a:gd name="T0" fmla="*/ 630 w 630"/>
                  <a:gd name="T1" fmla="*/ 0 h 86"/>
                  <a:gd name="T2" fmla="*/ 0 w 630"/>
                  <a:gd name="T3" fmla="*/ 0 h 86"/>
                  <a:gd name="T4" fmla="*/ 0 w 630"/>
                  <a:gd name="T5" fmla="*/ 86 h 86"/>
                  <a:gd name="T6" fmla="*/ 535 w 630"/>
                  <a:gd name="T7" fmla="*/ 86 h 86"/>
                  <a:gd name="T8" fmla="*/ 630 w 630"/>
                  <a:gd name="T9" fmla="*/ 0 h 86"/>
                </a:gdLst>
                <a:ahLst/>
                <a:cxnLst>
                  <a:cxn ang="0">
                    <a:pos x="T0" y="T1"/>
                  </a:cxn>
                  <a:cxn ang="0">
                    <a:pos x="T2" y="T3"/>
                  </a:cxn>
                  <a:cxn ang="0">
                    <a:pos x="T4" y="T5"/>
                  </a:cxn>
                  <a:cxn ang="0">
                    <a:pos x="T6" y="T7"/>
                  </a:cxn>
                  <a:cxn ang="0">
                    <a:pos x="T8" y="T9"/>
                  </a:cxn>
                </a:cxnLst>
                <a:rect l="0" t="0" r="r" b="b"/>
                <a:pathLst>
                  <a:path w="630" h="86">
                    <a:moveTo>
                      <a:pt x="630" y="0"/>
                    </a:moveTo>
                    <a:lnTo>
                      <a:pt x="0" y="0"/>
                    </a:lnTo>
                    <a:lnTo>
                      <a:pt x="0" y="86"/>
                    </a:lnTo>
                    <a:lnTo>
                      <a:pt x="535" y="86"/>
                    </a:lnTo>
                    <a:lnTo>
                      <a:pt x="63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6" name="Oval 36"/>
              <p:cNvSpPr>
                <a:spLocks noChangeArrowheads="1"/>
              </p:cNvSpPr>
              <p:nvPr/>
            </p:nvSpPr>
            <p:spPr bwMode="auto">
              <a:xfrm>
                <a:off x="2791294" y="10186069"/>
                <a:ext cx="163512"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7" name="Oval 37"/>
              <p:cNvSpPr>
                <a:spLocks noChangeArrowheads="1"/>
              </p:cNvSpPr>
              <p:nvPr/>
            </p:nvSpPr>
            <p:spPr bwMode="auto">
              <a:xfrm>
                <a:off x="3256431" y="10186069"/>
                <a:ext cx="179387"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8" name="Oval 38"/>
              <p:cNvSpPr>
                <a:spLocks noChangeArrowheads="1"/>
              </p:cNvSpPr>
              <p:nvPr/>
            </p:nvSpPr>
            <p:spPr bwMode="auto">
              <a:xfrm>
                <a:off x="2310281" y="10186069"/>
                <a:ext cx="179387"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9" name="Freeform 39"/>
              <p:cNvSpPr>
                <a:spLocks/>
              </p:cNvSpPr>
              <p:nvPr/>
            </p:nvSpPr>
            <p:spPr bwMode="auto">
              <a:xfrm>
                <a:off x="2572219" y="8690644"/>
                <a:ext cx="1014412" cy="603250"/>
              </a:xfrm>
              <a:custGeom>
                <a:avLst/>
                <a:gdLst>
                  <a:gd name="T0" fmla="*/ 51 w 74"/>
                  <a:gd name="T1" fmla="*/ 0 h 44"/>
                  <a:gd name="T2" fmla="*/ 0 w 74"/>
                  <a:gd name="T3" fmla="*/ 0 h 44"/>
                  <a:gd name="T4" fmla="*/ 0 w 74"/>
                  <a:gd name="T5" fmla="*/ 5 h 44"/>
                  <a:gd name="T6" fmla="*/ 51 w 74"/>
                  <a:gd name="T7" fmla="*/ 5 h 44"/>
                  <a:gd name="T8" fmla="*/ 69 w 74"/>
                  <a:gd name="T9" fmla="*/ 23 h 44"/>
                  <a:gd name="T10" fmla="*/ 69 w 74"/>
                  <a:gd name="T11" fmla="*/ 44 h 44"/>
                  <a:gd name="T12" fmla="*/ 74 w 74"/>
                  <a:gd name="T13" fmla="*/ 44 h 44"/>
                  <a:gd name="T14" fmla="*/ 74 w 74"/>
                  <a:gd name="T15" fmla="*/ 23 h 44"/>
                  <a:gd name="T16" fmla="*/ 51 w 7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4">
                    <a:moveTo>
                      <a:pt x="51" y="0"/>
                    </a:moveTo>
                    <a:cubicBezTo>
                      <a:pt x="0" y="0"/>
                      <a:pt x="0" y="0"/>
                      <a:pt x="0" y="0"/>
                    </a:cubicBezTo>
                    <a:cubicBezTo>
                      <a:pt x="0" y="5"/>
                      <a:pt x="0" y="5"/>
                      <a:pt x="0" y="5"/>
                    </a:cubicBezTo>
                    <a:cubicBezTo>
                      <a:pt x="51" y="5"/>
                      <a:pt x="51" y="5"/>
                      <a:pt x="51" y="5"/>
                    </a:cubicBezTo>
                    <a:cubicBezTo>
                      <a:pt x="61" y="5"/>
                      <a:pt x="69" y="13"/>
                      <a:pt x="69" y="23"/>
                    </a:cubicBezTo>
                    <a:cubicBezTo>
                      <a:pt x="69" y="44"/>
                      <a:pt x="69" y="44"/>
                      <a:pt x="69" y="44"/>
                    </a:cubicBezTo>
                    <a:cubicBezTo>
                      <a:pt x="74" y="44"/>
                      <a:pt x="74" y="44"/>
                      <a:pt x="74" y="44"/>
                    </a:cubicBezTo>
                    <a:cubicBezTo>
                      <a:pt x="74" y="23"/>
                      <a:pt x="74" y="23"/>
                      <a:pt x="74" y="23"/>
                    </a:cubicBezTo>
                    <a:cubicBezTo>
                      <a:pt x="74" y="10"/>
                      <a:pt x="64" y="0"/>
                      <a:pt x="51"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0" name="Freeform 40"/>
              <p:cNvSpPr>
                <a:spLocks/>
              </p:cNvSpPr>
              <p:nvPr/>
            </p:nvSpPr>
            <p:spPr bwMode="auto">
              <a:xfrm>
                <a:off x="1981669" y="7660357"/>
                <a:ext cx="919162" cy="1839912"/>
              </a:xfrm>
              <a:custGeom>
                <a:avLst/>
                <a:gdLst>
                  <a:gd name="T0" fmla="*/ 0 w 579"/>
                  <a:gd name="T1" fmla="*/ 0 h 1159"/>
                  <a:gd name="T2" fmla="*/ 87 w 579"/>
                  <a:gd name="T3" fmla="*/ 1159 h 1159"/>
                  <a:gd name="T4" fmla="*/ 579 w 579"/>
                  <a:gd name="T5" fmla="*/ 1159 h 1159"/>
                  <a:gd name="T6" fmla="*/ 492 w 579"/>
                  <a:gd name="T7" fmla="*/ 0 h 1159"/>
                  <a:gd name="T8" fmla="*/ 0 w 579"/>
                  <a:gd name="T9" fmla="*/ 0 h 1159"/>
                </a:gdLst>
                <a:ahLst/>
                <a:cxnLst>
                  <a:cxn ang="0">
                    <a:pos x="T0" y="T1"/>
                  </a:cxn>
                  <a:cxn ang="0">
                    <a:pos x="T2" y="T3"/>
                  </a:cxn>
                  <a:cxn ang="0">
                    <a:pos x="T4" y="T5"/>
                  </a:cxn>
                  <a:cxn ang="0">
                    <a:pos x="T6" y="T7"/>
                  </a:cxn>
                  <a:cxn ang="0">
                    <a:pos x="T8" y="T9"/>
                  </a:cxn>
                </a:cxnLst>
                <a:rect l="0" t="0" r="r" b="b"/>
                <a:pathLst>
                  <a:path w="579" h="1159">
                    <a:moveTo>
                      <a:pt x="0" y="0"/>
                    </a:moveTo>
                    <a:lnTo>
                      <a:pt x="87" y="1159"/>
                    </a:lnTo>
                    <a:lnTo>
                      <a:pt x="579" y="1159"/>
                    </a:lnTo>
                    <a:lnTo>
                      <a:pt x="492" y="0"/>
                    </a:lnTo>
                    <a:lnTo>
                      <a:pt x="0"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1" name="Oval 41"/>
              <p:cNvSpPr>
                <a:spLocks noChangeArrowheads="1"/>
              </p:cNvSpPr>
              <p:nvPr/>
            </p:nvSpPr>
            <p:spPr bwMode="auto">
              <a:xfrm>
                <a:off x="3599331" y="9225632"/>
                <a:ext cx="287337" cy="274637"/>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2" name="Rectangle 42"/>
              <p:cNvSpPr>
                <a:spLocks noChangeArrowheads="1"/>
              </p:cNvSpPr>
              <p:nvPr/>
            </p:nvSpPr>
            <p:spPr bwMode="auto">
              <a:xfrm>
                <a:off x="3173881" y="9225632"/>
                <a:ext cx="561975" cy="274637"/>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3" name="Rectangle 43"/>
              <p:cNvSpPr>
                <a:spLocks noChangeArrowheads="1"/>
              </p:cNvSpPr>
              <p:nvPr/>
            </p:nvSpPr>
            <p:spPr bwMode="auto">
              <a:xfrm>
                <a:off x="2037231" y="9225632"/>
                <a:ext cx="1136650" cy="274637"/>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4" name="Oval 44"/>
              <p:cNvSpPr>
                <a:spLocks noChangeArrowheads="1"/>
              </p:cNvSpPr>
              <p:nvPr/>
            </p:nvSpPr>
            <p:spPr bwMode="auto">
              <a:xfrm>
                <a:off x="3023069" y="9225632"/>
                <a:ext cx="288925" cy="274637"/>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5" name="Oval 45"/>
              <p:cNvSpPr>
                <a:spLocks noChangeArrowheads="1"/>
              </p:cNvSpPr>
              <p:nvPr/>
            </p:nvSpPr>
            <p:spPr bwMode="auto">
              <a:xfrm>
                <a:off x="2832569" y="8100094"/>
                <a:ext cx="80962"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6" name="Oval 46"/>
              <p:cNvSpPr>
                <a:spLocks noChangeArrowheads="1"/>
              </p:cNvSpPr>
              <p:nvPr/>
            </p:nvSpPr>
            <p:spPr bwMode="auto">
              <a:xfrm>
                <a:off x="3297706" y="8100094"/>
                <a:ext cx="96837"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7" name="Oval 47"/>
              <p:cNvSpPr>
                <a:spLocks noChangeArrowheads="1"/>
              </p:cNvSpPr>
              <p:nvPr/>
            </p:nvSpPr>
            <p:spPr bwMode="auto">
              <a:xfrm>
                <a:off x="2351556" y="8100094"/>
                <a:ext cx="96837"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8" name="Freeform 48"/>
              <p:cNvSpPr>
                <a:spLocks/>
              </p:cNvSpPr>
              <p:nvPr/>
            </p:nvSpPr>
            <p:spPr bwMode="auto">
              <a:xfrm>
                <a:off x="4613744" y="9239919"/>
                <a:ext cx="192087" cy="192087"/>
              </a:xfrm>
              <a:custGeom>
                <a:avLst/>
                <a:gdLst>
                  <a:gd name="T0" fmla="*/ 121 w 121"/>
                  <a:gd name="T1" fmla="*/ 34 h 121"/>
                  <a:gd name="T2" fmla="*/ 43 w 121"/>
                  <a:gd name="T3" fmla="*/ 121 h 121"/>
                  <a:gd name="T4" fmla="*/ 0 w 121"/>
                  <a:gd name="T5" fmla="*/ 86 h 121"/>
                  <a:gd name="T6" fmla="*/ 78 w 121"/>
                  <a:gd name="T7" fmla="*/ 0 h 121"/>
                  <a:gd name="T8" fmla="*/ 121 w 121"/>
                  <a:gd name="T9" fmla="*/ 34 h 121"/>
                </a:gdLst>
                <a:ahLst/>
                <a:cxnLst>
                  <a:cxn ang="0">
                    <a:pos x="T0" y="T1"/>
                  </a:cxn>
                  <a:cxn ang="0">
                    <a:pos x="T2" y="T3"/>
                  </a:cxn>
                  <a:cxn ang="0">
                    <a:pos x="T4" y="T5"/>
                  </a:cxn>
                  <a:cxn ang="0">
                    <a:pos x="T6" y="T7"/>
                  </a:cxn>
                  <a:cxn ang="0">
                    <a:pos x="T8" y="T9"/>
                  </a:cxn>
                </a:cxnLst>
                <a:rect l="0" t="0" r="r" b="b"/>
                <a:pathLst>
                  <a:path w="121" h="121">
                    <a:moveTo>
                      <a:pt x="121" y="34"/>
                    </a:moveTo>
                    <a:lnTo>
                      <a:pt x="43" y="121"/>
                    </a:lnTo>
                    <a:lnTo>
                      <a:pt x="0" y="86"/>
                    </a:lnTo>
                    <a:lnTo>
                      <a:pt x="78" y="0"/>
                    </a:lnTo>
                    <a:lnTo>
                      <a:pt x="121" y="34"/>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9" name="Freeform 49"/>
              <p:cNvSpPr>
                <a:spLocks/>
              </p:cNvSpPr>
              <p:nvPr/>
            </p:nvSpPr>
            <p:spPr bwMode="auto">
              <a:xfrm>
                <a:off x="4832819" y="9101807"/>
                <a:ext cx="384175" cy="522287"/>
              </a:xfrm>
              <a:custGeom>
                <a:avLst/>
                <a:gdLst>
                  <a:gd name="T0" fmla="*/ 0 w 28"/>
                  <a:gd name="T1" fmla="*/ 34 h 38"/>
                  <a:gd name="T2" fmla="*/ 4 w 28"/>
                  <a:gd name="T3" fmla="*/ 35 h 38"/>
                  <a:gd name="T4" fmla="*/ 24 w 28"/>
                  <a:gd name="T5" fmla="*/ 10 h 38"/>
                  <a:gd name="T6" fmla="*/ 28 w 28"/>
                  <a:gd name="T7" fmla="*/ 5 h 38"/>
                  <a:gd name="T8" fmla="*/ 26 w 28"/>
                  <a:gd name="T9" fmla="*/ 1 h 38"/>
                  <a:gd name="T10" fmla="*/ 0 w 28"/>
                  <a:gd name="T11" fmla="*/ 34 h 38"/>
                </a:gdLst>
                <a:ahLst/>
                <a:cxnLst>
                  <a:cxn ang="0">
                    <a:pos x="T0" y="T1"/>
                  </a:cxn>
                  <a:cxn ang="0">
                    <a:pos x="T2" y="T3"/>
                  </a:cxn>
                  <a:cxn ang="0">
                    <a:pos x="T4" y="T5"/>
                  </a:cxn>
                  <a:cxn ang="0">
                    <a:pos x="T6" y="T7"/>
                  </a:cxn>
                  <a:cxn ang="0">
                    <a:pos x="T8" y="T9"/>
                  </a:cxn>
                  <a:cxn ang="0">
                    <a:pos x="T10" y="T11"/>
                  </a:cxn>
                </a:cxnLst>
                <a:rect l="0" t="0" r="r" b="b"/>
                <a:pathLst>
                  <a:path w="28" h="38">
                    <a:moveTo>
                      <a:pt x="0" y="34"/>
                    </a:moveTo>
                    <a:cubicBezTo>
                      <a:pt x="0" y="34"/>
                      <a:pt x="1" y="38"/>
                      <a:pt x="4" y="35"/>
                    </a:cubicBezTo>
                    <a:cubicBezTo>
                      <a:pt x="6" y="33"/>
                      <a:pt x="24" y="10"/>
                      <a:pt x="24" y="10"/>
                    </a:cubicBezTo>
                    <a:cubicBezTo>
                      <a:pt x="24" y="10"/>
                      <a:pt x="27" y="7"/>
                      <a:pt x="28" y="5"/>
                    </a:cubicBezTo>
                    <a:cubicBezTo>
                      <a:pt x="28" y="3"/>
                      <a:pt x="27" y="2"/>
                      <a:pt x="26" y="1"/>
                    </a:cubicBezTo>
                    <a:cubicBezTo>
                      <a:pt x="24" y="0"/>
                      <a:pt x="0" y="34"/>
                      <a:pt x="0" y="34"/>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0" name="Freeform 50"/>
              <p:cNvSpPr>
                <a:spLocks/>
              </p:cNvSpPr>
              <p:nvPr/>
            </p:nvSpPr>
            <p:spPr bwMode="auto">
              <a:xfrm>
                <a:off x="4682006" y="9074819"/>
                <a:ext cx="508000" cy="508000"/>
              </a:xfrm>
              <a:custGeom>
                <a:avLst/>
                <a:gdLst>
                  <a:gd name="T0" fmla="*/ 0 w 37"/>
                  <a:gd name="T1" fmla="*/ 26 h 37"/>
                  <a:gd name="T2" fmla="*/ 11 w 37"/>
                  <a:gd name="T3" fmla="*/ 37 h 37"/>
                  <a:gd name="T4" fmla="*/ 32 w 37"/>
                  <a:gd name="T5" fmla="*/ 12 h 37"/>
                  <a:gd name="T6" fmla="*/ 37 w 37"/>
                  <a:gd name="T7" fmla="*/ 3 h 37"/>
                  <a:gd name="T8" fmla="*/ 29 w 37"/>
                  <a:gd name="T9" fmla="*/ 6 h 37"/>
                  <a:gd name="T10" fmla="*/ 7 w 37"/>
                  <a:gd name="T11" fmla="*/ 15 h 37"/>
                  <a:gd name="T12" fmla="*/ 0 w 37"/>
                  <a:gd name="T13" fmla="*/ 26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0" y="26"/>
                    </a:moveTo>
                    <a:cubicBezTo>
                      <a:pt x="0" y="26"/>
                      <a:pt x="3" y="32"/>
                      <a:pt x="11" y="37"/>
                    </a:cubicBezTo>
                    <a:cubicBezTo>
                      <a:pt x="32" y="12"/>
                      <a:pt x="32" y="12"/>
                      <a:pt x="32" y="12"/>
                    </a:cubicBezTo>
                    <a:cubicBezTo>
                      <a:pt x="32" y="12"/>
                      <a:pt x="35" y="7"/>
                      <a:pt x="37" y="3"/>
                    </a:cubicBezTo>
                    <a:cubicBezTo>
                      <a:pt x="37" y="3"/>
                      <a:pt x="34" y="0"/>
                      <a:pt x="29" y="6"/>
                    </a:cubicBezTo>
                    <a:cubicBezTo>
                      <a:pt x="29" y="6"/>
                      <a:pt x="27" y="13"/>
                      <a:pt x="7" y="15"/>
                    </a:cubicBezTo>
                    <a:cubicBezTo>
                      <a:pt x="7" y="15"/>
                      <a:pt x="8" y="18"/>
                      <a:pt x="0"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1" name="Freeform 51"/>
              <p:cNvSpPr>
                <a:spLocks/>
              </p:cNvSpPr>
              <p:nvPr/>
            </p:nvSpPr>
            <p:spPr bwMode="auto">
              <a:xfrm>
                <a:off x="4764556" y="9116094"/>
                <a:ext cx="396875" cy="206375"/>
              </a:xfrm>
              <a:custGeom>
                <a:avLst/>
                <a:gdLst>
                  <a:gd name="T0" fmla="*/ 0 w 29"/>
                  <a:gd name="T1" fmla="*/ 15 h 15"/>
                  <a:gd name="T2" fmla="*/ 24 w 29"/>
                  <a:gd name="T3" fmla="*/ 7 h 15"/>
                  <a:gd name="T4" fmla="*/ 25 w 29"/>
                  <a:gd name="T5" fmla="*/ 0 h 15"/>
                  <a:gd name="T6" fmla="*/ 24 w 29"/>
                  <a:gd name="T7" fmla="*/ 1 h 15"/>
                  <a:gd name="T8" fmla="*/ 24 w 29"/>
                  <a:gd name="T9" fmla="*/ 2 h 15"/>
                  <a:gd name="T10" fmla="*/ 24 w 29"/>
                  <a:gd name="T11" fmla="*/ 2 h 15"/>
                  <a:gd name="T12" fmla="*/ 23 w 29"/>
                  <a:gd name="T13" fmla="*/ 3 h 15"/>
                  <a:gd name="T14" fmla="*/ 0 w 29"/>
                  <a:gd name="T15" fmla="*/ 11 h 15"/>
                  <a:gd name="T16" fmla="*/ 0 w 2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0" y="15"/>
                    </a:moveTo>
                    <a:cubicBezTo>
                      <a:pt x="5" y="14"/>
                      <a:pt x="17" y="12"/>
                      <a:pt x="24" y="7"/>
                    </a:cubicBezTo>
                    <a:cubicBezTo>
                      <a:pt x="29" y="4"/>
                      <a:pt x="27" y="1"/>
                      <a:pt x="25" y="0"/>
                    </a:cubicBezTo>
                    <a:cubicBezTo>
                      <a:pt x="25" y="1"/>
                      <a:pt x="25" y="1"/>
                      <a:pt x="24" y="1"/>
                    </a:cubicBezTo>
                    <a:cubicBezTo>
                      <a:pt x="24" y="1"/>
                      <a:pt x="24" y="1"/>
                      <a:pt x="24" y="2"/>
                    </a:cubicBezTo>
                    <a:cubicBezTo>
                      <a:pt x="24" y="2"/>
                      <a:pt x="24" y="2"/>
                      <a:pt x="24" y="2"/>
                    </a:cubicBezTo>
                    <a:cubicBezTo>
                      <a:pt x="24" y="2"/>
                      <a:pt x="23" y="2"/>
                      <a:pt x="23" y="3"/>
                    </a:cubicBezTo>
                    <a:cubicBezTo>
                      <a:pt x="23" y="3"/>
                      <a:pt x="19" y="8"/>
                      <a:pt x="0" y="11"/>
                    </a:cubicBezTo>
                    <a:cubicBezTo>
                      <a:pt x="0" y="11"/>
                      <a:pt x="2" y="12"/>
                      <a:pt x="0" y="15"/>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2" name="Freeform 52"/>
              <p:cNvSpPr>
                <a:spLocks/>
              </p:cNvSpPr>
              <p:nvPr/>
            </p:nvSpPr>
            <p:spPr bwMode="auto">
              <a:xfrm>
                <a:off x="5080469" y="9074819"/>
                <a:ext cx="109537" cy="165100"/>
              </a:xfrm>
              <a:custGeom>
                <a:avLst/>
                <a:gdLst>
                  <a:gd name="T0" fmla="*/ 0 w 8"/>
                  <a:gd name="T1" fmla="*/ 6 h 12"/>
                  <a:gd name="T2" fmla="*/ 3 w 8"/>
                  <a:gd name="T3" fmla="*/ 12 h 12"/>
                  <a:gd name="T4" fmla="*/ 8 w 8"/>
                  <a:gd name="T5" fmla="*/ 3 h 12"/>
                  <a:gd name="T6" fmla="*/ 0 w 8"/>
                  <a:gd name="T7" fmla="*/ 6 h 12"/>
                </a:gdLst>
                <a:ahLst/>
                <a:cxnLst>
                  <a:cxn ang="0">
                    <a:pos x="T0" y="T1"/>
                  </a:cxn>
                  <a:cxn ang="0">
                    <a:pos x="T2" y="T3"/>
                  </a:cxn>
                  <a:cxn ang="0">
                    <a:pos x="T4" y="T5"/>
                  </a:cxn>
                  <a:cxn ang="0">
                    <a:pos x="T6" y="T7"/>
                  </a:cxn>
                </a:cxnLst>
                <a:rect l="0" t="0" r="r" b="b"/>
                <a:pathLst>
                  <a:path w="8" h="12">
                    <a:moveTo>
                      <a:pt x="0" y="6"/>
                    </a:moveTo>
                    <a:cubicBezTo>
                      <a:pt x="0" y="6"/>
                      <a:pt x="0" y="9"/>
                      <a:pt x="3" y="12"/>
                    </a:cubicBezTo>
                    <a:cubicBezTo>
                      <a:pt x="3" y="11"/>
                      <a:pt x="6" y="7"/>
                      <a:pt x="8" y="3"/>
                    </a:cubicBezTo>
                    <a:cubicBezTo>
                      <a:pt x="8" y="3"/>
                      <a:pt x="5" y="0"/>
                      <a:pt x="0" y="6"/>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3" name="Freeform 53"/>
              <p:cNvSpPr>
                <a:spLocks/>
              </p:cNvSpPr>
              <p:nvPr/>
            </p:nvSpPr>
            <p:spPr bwMode="auto">
              <a:xfrm>
                <a:off x="4847106" y="9252619"/>
                <a:ext cx="287337" cy="344487"/>
              </a:xfrm>
              <a:custGeom>
                <a:avLst/>
                <a:gdLst>
                  <a:gd name="T0" fmla="*/ 20 w 21"/>
                  <a:gd name="T1" fmla="*/ 0 h 25"/>
                  <a:gd name="T2" fmla="*/ 0 w 21"/>
                  <a:gd name="T3" fmla="*/ 25 h 25"/>
                  <a:gd name="T4" fmla="*/ 1 w 21"/>
                  <a:gd name="T5" fmla="*/ 25 h 25"/>
                  <a:gd name="T6" fmla="*/ 21 w 21"/>
                  <a:gd name="T7" fmla="*/ 1 h 25"/>
                  <a:gd name="T8" fmla="*/ 21 w 21"/>
                  <a:gd name="T9" fmla="*/ 0 h 25"/>
                  <a:gd name="T10" fmla="*/ 20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0" y="0"/>
                    </a:moveTo>
                    <a:cubicBezTo>
                      <a:pt x="0" y="25"/>
                      <a:pt x="0" y="25"/>
                      <a:pt x="0" y="25"/>
                    </a:cubicBezTo>
                    <a:cubicBezTo>
                      <a:pt x="0" y="25"/>
                      <a:pt x="0" y="25"/>
                      <a:pt x="1" y="25"/>
                    </a:cubicBezTo>
                    <a:cubicBezTo>
                      <a:pt x="21" y="1"/>
                      <a:pt x="21" y="1"/>
                      <a:pt x="21" y="1"/>
                    </a:cubicBezTo>
                    <a:cubicBezTo>
                      <a:pt x="21" y="0"/>
                      <a:pt x="21" y="0"/>
                      <a:pt x="21" y="0"/>
                    </a:cubicBezTo>
                    <a:cubicBezTo>
                      <a:pt x="21" y="0"/>
                      <a:pt x="20" y="0"/>
                      <a:pt x="20"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4" name="Freeform 54"/>
              <p:cNvSpPr>
                <a:spLocks/>
              </p:cNvSpPr>
              <p:nvPr/>
            </p:nvSpPr>
            <p:spPr bwMode="auto">
              <a:xfrm>
                <a:off x="4820119" y="9252619"/>
                <a:ext cx="12700" cy="41275"/>
              </a:xfrm>
              <a:custGeom>
                <a:avLst/>
                <a:gdLst>
                  <a:gd name="T0" fmla="*/ 0 w 1"/>
                  <a:gd name="T1" fmla="*/ 0 h 3"/>
                  <a:gd name="T2" fmla="*/ 1 w 1"/>
                  <a:gd name="T3" fmla="*/ 0 h 3"/>
                  <a:gd name="T4" fmla="*/ 1 w 1"/>
                  <a:gd name="T5" fmla="*/ 3 h 3"/>
                  <a:gd name="T6" fmla="*/ 1 w 1"/>
                  <a:gd name="T7" fmla="*/ 3 h 3"/>
                  <a:gd name="T8" fmla="*/ 1 w 1"/>
                  <a:gd name="T9" fmla="*/ 3 h 3"/>
                  <a:gd name="T10" fmla="*/ 0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1" y="0"/>
                      <a:pt x="1" y="0"/>
                    </a:cubicBezTo>
                    <a:cubicBezTo>
                      <a:pt x="1" y="3"/>
                      <a:pt x="1" y="3"/>
                      <a:pt x="1" y="3"/>
                    </a:cubicBezTo>
                    <a:cubicBezTo>
                      <a:pt x="1" y="3"/>
                      <a:pt x="1" y="3"/>
                      <a:pt x="1" y="3"/>
                    </a:cubicBezTo>
                    <a:cubicBezTo>
                      <a:pt x="1" y="3"/>
                      <a:pt x="1" y="3"/>
                      <a:pt x="1" y="3"/>
                    </a:cubicBezTo>
                    <a:cubicBezTo>
                      <a:pt x="1" y="3"/>
                      <a:pt x="0" y="3"/>
                      <a:pt x="0" y="3"/>
                    </a:cubicBezTo>
                    <a:cubicBezTo>
                      <a:pt x="0" y="0"/>
                      <a:pt x="0" y="0"/>
                      <a:pt x="0"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5" name="Freeform 55"/>
              <p:cNvSpPr>
                <a:spLocks/>
              </p:cNvSpPr>
              <p:nvPr/>
            </p:nvSpPr>
            <p:spPr bwMode="auto">
              <a:xfrm>
                <a:off x="4847106" y="9239919"/>
                <a:ext cx="26987" cy="53975"/>
              </a:xfrm>
              <a:custGeom>
                <a:avLst/>
                <a:gdLst>
                  <a:gd name="T0" fmla="*/ 1 w 2"/>
                  <a:gd name="T1" fmla="*/ 0 h 4"/>
                  <a:gd name="T2" fmla="*/ 1 w 2"/>
                  <a:gd name="T3" fmla="*/ 1 h 4"/>
                  <a:gd name="T4" fmla="*/ 2 w 2"/>
                  <a:gd name="T5" fmla="*/ 3 h 4"/>
                  <a:gd name="T6" fmla="*/ 1 w 2"/>
                  <a:gd name="T7" fmla="*/ 4 h 4"/>
                  <a:gd name="T8" fmla="*/ 1 w 2"/>
                  <a:gd name="T9" fmla="*/ 4 h 4"/>
                  <a:gd name="T10" fmla="*/ 1 w 2"/>
                  <a:gd name="T11" fmla="*/ 3 h 4"/>
                  <a:gd name="T12" fmla="*/ 0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1" y="0"/>
                      <a:pt x="1" y="1"/>
                      <a:pt x="1" y="1"/>
                    </a:cubicBezTo>
                    <a:cubicBezTo>
                      <a:pt x="2" y="3"/>
                      <a:pt x="2" y="3"/>
                      <a:pt x="2" y="3"/>
                    </a:cubicBezTo>
                    <a:cubicBezTo>
                      <a:pt x="2" y="4"/>
                      <a:pt x="2" y="4"/>
                      <a:pt x="1" y="4"/>
                    </a:cubicBezTo>
                    <a:cubicBezTo>
                      <a:pt x="1" y="4"/>
                      <a:pt x="1" y="4"/>
                      <a:pt x="1" y="4"/>
                    </a:cubicBezTo>
                    <a:cubicBezTo>
                      <a:pt x="1" y="4"/>
                      <a:pt x="1" y="4"/>
                      <a:pt x="1" y="3"/>
                    </a:cubicBezTo>
                    <a:cubicBezTo>
                      <a:pt x="0" y="1"/>
                      <a:pt x="0" y="1"/>
                      <a:pt x="0" y="1"/>
                    </a:cubicBezTo>
                    <a:cubicBezTo>
                      <a:pt x="0" y="1"/>
                      <a:pt x="0"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6" name="Freeform 56"/>
              <p:cNvSpPr>
                <a:spLocks/>
              </p:cNvSpPr>
              <p:nvPr/>
            </p:nvSpPr>
            <p:spPr bwMode="auto">
              <a:xfrm>
                <a:off x="4888381" y="9239919"/>
                <a:ext cx="12700" cy="41275"/>
              </a:xfrm>
              <a:custGeom>
                <a:avLst/>
                <a:gdLst>
                  <a:gd name="T0" fmla="*/ 0 w 1"/>
                  <a:gd name="T1" fmla="*/ 0 h 3"/>
                  <a:gd name="T2" fmla="*/ 1 w 1"/>
                  <a:gd name="T3" fmla="*/ 0 h 3"/>
                  <a:gd name="T4" fmla="*/ 1 w 1"/>
                  <a:gd name="T5" fmla="*/ 3 h 3"/>
                  <a:gd name="T6" fmla="*/ 1 w 1"/>
                  <a:gd name="T7" fmla="*/ 3 h 3"/>
                  <a:gd name="T8" fmla="*/ 1 w 1"/>
                  <a:gd name="T9" fmla="*/ 3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1" y="0"/>
                      <a:pt x="1" y="0"/>
                    </a:cubicBezTo>
                    <a:cubicBezTo>
                      <a:pt x="1" y="3"/>
                      <a:pt x="1" y="3"/>
                      <a:pt x="1" y="3"/>
                    </a:cubicBezTo>
                    <a:cubicBezTo>
                      <a:pt x="1" y="3"/>
                      <a:pt x="1" y="3"/>
                      <a:pt x="1" y="3"/>
                    </a:cubicBezTo>
                    <a:cubicBezTo>
                      <a:pt x="1" y="3"/>
                      <a:pt x="1" y="3"/>
                      <a:pt x="1" y="3"/>
                    </a:cubicBezTo>
                    <a:cubicBezTo>
                      <a:pt x="1" y="3"/>
                      <a:pt x="1" y="3"/>
                      <a:pt x="1" y="3"/>
                    </a:cubicBezTo>
                    <a:cubicBezTo>
                      <a:pt x="0" y="0"/>
                      <a:pt x="0" y="0"/>
                      <a:pt x="0"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7" name="Freeform 57"/>
              <p:cNvSpPr>
                <a:spLocks/>
              </p:cNvSpPr>
              <p:nvPr/>
            </p:nvSpPr>
            <p:spPr bwMode="auto">
              <a:xfrm>
                <a:off x="4915369" y="9225632"/>
                <a:ext cx="26987" cy="55562"/>
              </a:xfrm>
              <a:custGeom>
                <a:avLst/>
                <a:gdLst>
                  <a:gd name="T0" fmla="*/ 1 w 2"/>
                  <a:gd name="T1" fmla="*/ 0 h 4"/>
                  <a:gd name="T2" fmla="*/ 1 w 2"/>
                  <a:gd name="T3" fmla="*/ 1 h 4"/>
                  <a:gd name="T4" fmla="*/ 2 w 2"/>
                  <a:gd name="T5" fmla="*/ 3 h 4"/>
                  <a:gd name="T6" fmla="*/ 2 w 2"/>
                  <a:gd name="T7" fmla="*/ 4 h 4"/>
                  <a:gd name="T8" fmla="*/ 2 w 2"/>
                  <a:gd name="T9" fmla="*/ 4 h 4"/>
                  <a:gd name="T10" fmla="*/ 1 w 2"/>
                  <a:gd name="T11" fmla="*/ 3 h 4"/>
                  <a:gd name="T12" fmla="*/ 0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1" y="0"/>
                      <a:pt x="1" y="0"/>
                      <a:pt x="1" y="1"/>
                    </a:cubicBezTo>
                    <a:cubicBezTo>
                      <a:pt x="2" y="3"/>
                      <a:pt x="2" y="3"/>
                      <a:pt x="2" y="3"/>
                    </a:cubicBezTo>
                    <a:cubicBezTo>
                      <a:pt x="2" y="3"/>
                      <a:pt x="2" y="4"/>
                      <a:pt x="2" y="4"/>
                    </a:cubicBezTo>
                    <a:cubicBezTo>
                      <a:pt x="2" y="4"/>
                      <a:pt x="2" y="4"/>
                      <a:pt x="2" y="4"/>
                    </a:cubicBezTo>
                    <a:cubicBezTo>
                      <a:pt x="1" y="4"/>
                      <a:pt x="1" y="3"/>
                      <a:pt x="1" y="3"/>
                    </a:cubicBezTo>
                    <a:cubicBezTo>
                      <a:pt x="0" y="1"/>
                      <a:pt x="0" y="1"/>
                      <a:pt x="0" y="1"/>
                    </a:cubicBezTo>
                    <a:cubicBezTo>
                      <a:pt x="0" y="1"/>
                      <a:pt x="0"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8" name="Freeform 58"/>
              <p:cNvSpPr>
                <a:spLocks/>
              </p:cNvSpPr>
              <p:nvPr/>
            </p:nvSpPr>
            <p:spPr bwMode="auto">
              <a:xfrm>
                <a:off x="4956644" y="9211344"/>
                <a:ext cx="14287" cy="55562"/>
              </a:xfrm>
              <a:custGeom>
                <a:avLst/>
                <a:gdLst>
                  <a:gd name="T0" fmla="*/ 0 w 1"/>
                  <a:gd name="T1" fmla="*/ 0 h 4"/>
                  <a:gd name="T2" fmla="*/ 1 w 1"/>
                  <a:gd name="T3" fmla="*/ 1 h 4"/>
                  <a:gd name="T4" fmla="*/ 1 w 1"/>
                  <a:gd name="T5" fmla="*/ 3 h 4"/>
                  <a:gd name="T6" fmla="*/ 1 w 1"/>
                  <a:gd name="T7" fmla="*/ 4 h 4"/>
                  <a:gd name="T8" fmla="*/ 1 w 1"/>
                  <a:gd name="T9" fmla="*/ 4 h 4"/>
                  <a:gd name="T10" fmla="*/ 1 w 1"/>
                  <a:gd name="T11" fmla="*/ 3 h 4"/>
                  <a:gd name="T12" fmla="*/ 0 w 1"/>
                  <a:gd name="T13" fmla="*/ 1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cubicBezTo>
                      <a:pt x="0" y="0"/>
                      <a:pt x="1" y="1"/>
                      <a:pt x="1" y="1"/>
                    </a:cubicBezTo>
                    <a:cubicBezTo>
                      <a:pt x="1" y="3"/>
                      <a:pt x="1" y="3"/>
                      <a:pt x="1" y="3"/>
                    </a:cubicBezTo>
                    <a:cubicBezTo>
                      <a:pt x="1" y="3"/>
                      <a:pt x="1" y="4"/>
                      <a:pt x="1" y="4"/>
                    </a:cubicBezTo>
                    <a:cubicBezTo>
                      <a:pt x="1" y="4"/>
                      <a:pt x="1" y="4"/>
                      <a:pt x="1" y="4"/>
                    </a:cubicBezTo>
                    <a:cubicBezTo>
                      <a:pt x="1" y="4"/>
                      <a:pt x="1" y="4"/>
                      <a:pt x="1" y="3"/>
                    </a:cubicBezTo>
                    <a:cubicBezTo>
                      <a:pt x="0" y="1"/>
                      <a:pt x="0" y="1"/>
                      <a:pt x="0" y="1"/>
                    </a:cubicBezTo>
                    <a:cubicBezTo>
                      <a:pt x="0" y="1"/>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9" name="Freeform 59"/>
              <p:cNvSpPr>
                <a:spLocks/>
              </p:cNvSpPr>
              <p:nvPr/>
            </p:nvSpPr>
            <p:spPr bwMode="auto">
              <a:xfrm>
                <a:off x="3832694" y="8525544"/>
                <a:ext cx="987425" cy="1042987"/>
              </a:xfrm>
              <a:custGeom>
                <a:avLst/>
                <a:gdLst>
                  <a:gd name="T0" fmla="*/ 0 w 72"/>
                  <a:gd name="T1" fmla="*/ 20 h 76"/>
                  <a:gd name="T2" fmla="*/ 60 w 72"/>
                  <a:gd name="T3" fmla="*/ 73 h 76"/>
                  <a:gd name="T4" fmla="*/ 68 w 72"/>
                  <a:gd name="T5" fmla="*/ 71 h 76"/>
                  <a:gd name="T6" fmla="*/ 71 w 72"/>
                  <a:gd name="T7" fmla="*/ 60 h 76"/>
                  <a:gd name="T8" fmla="*/ 68 w 72"/>
                  <a:gd name="T9" fmla="*/ 47 h 76"/>
                  <a:gd name="T10" fmla="*/ 23 w 72"/>
                  <a:gd name="T11" fmla="*/ 0 h 76"/>
                  <a:gd name="T12" fmla="*/ 0 w 72"/>
                  <a:gd name="T13" fmla="*/ 20 h 76"/>
                </a:gdLst>
                <a:ahLst/>
                <a:cxnLst>
                  <a:cxn ang="0">
                    <a:pos x="T0" y="T1"/>
                  </a:cxn>
                  <a:cxn ang="0">
                    <a:pos x="T2" y="T3"/>
                  </a:cxn>
                  <a:cxn ang="0">
                    <a:pos x="T4" y="T5"/>
                  </a:cxn>
                  <a:cxn ang="0">
                    <a:pos x="T6" y="T7"/>
                  </a:cxn>
                  <a:cxn ang="0">
                    <a:pos x="T8" y="T9"/>
                  </a:cxn>
                  <a:cxn ang="0">
                    <a:pos x="T10" y="T11"/>
                  </a:cxn>
                  <a:cxn ang="0">
                    <a:pos x="T12" y="T13"/>
                  </a:cxn>
                </a:cxnLst>
                <a:rect l="0" t="0" r="r" b="b"/>
                <a:pathLst>
                  <a:path w="72" h="76">
                    <a:moveTo>
                      <a:pt x="0" y="20"/>
                    </a:moveTo>
                    <a:cubicBezTo>
                      <a:pt x="60" y="73"/>
                      <a:pt x="60" y="73"/>
                      <a:pt x="60" y="73"/>
                    </a:cubicBezTo>
                    <a:cubicBezTo>
                      <a:pt x="63" y="76"/>
                      <a:pt x="67" y="75"/>
                      <a:pt x="68" y="71"/>
                    </a:cubicBezTo>
                    <a:cubicBezTo>
                      <a:pt x="71" y="60"/>
                      <a:pt x="71" y="60"/>
                      <a:pt x="71" y="60"/>
                    </a:cubicBezTo>
                    <a:cubicBezTo>
                      <a:pt x="72" y="56"/>
                      <a:pt x="71" y="50"/>
                      <a:pt x="68" y="47"/>
                    </a:cubicBezTo>
                    <a:cubicBezTo>
                      <a:pt x="23" y="0"/>
                      <a:pt x="23" y="0"/>
                      <a:pt x="23" y="0"/>
                    </a:cubicBezTo>
                    <a:lnTo>
                      <a:pt x="0" y="20"/>
                    </a:lnTo>
                    <a:close/>
                  </a:path>
                </a:pathLst>
              </a:custGeom>
              <a:solidFill>
                <a:srgbClr val="23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0" name="Freeform 60"/>
              <p:cNvSpPr>
                <a:spLocks/>
              </p:cNvSpPr>
              <p:nvPr/>
            </p:nvSpPr>
            <p:spPr bwMode="auto">
              <a:xfrm>
                <a:off x="2969094" y="8442994"/>
                <a:ext cx="1219200" cy="755650"/>
              </a:xfrm>
              <a:custGeom>
                <a:avLst/>
                <a:gdLst>
                  <a:gd name="T0" fmla="*/ 87 w 89"/>
                  <a:gd name="T1" fmla="*/ 8 h 55"/>
                  <a:gd name="T2" fmla="*/ 74 w 89"/>
                  <a:gd name="T3" fmla="*/ 2 h 55"/>
                  <a:gd name="T4" fmla="*/ 73 w 89"/>
                  <a:gd name="T5" fmla="*/ 3 h 55"/>
                  <a:gd name="T6" fmla="*/ 6 w 89"/>
                  <a:gd name="T7" fmla="*/ 24 h 55"/>
                  <a:gd name="T8" fmla="*/ 1 w 89"/>
                  <a:gd name="T9" fmla="*/ 28 h 55"/>
                  <a:gd name="T10" fmla="*/ 1 w 89"/>
                  <a:gd name="T11" fmla="*/ 34 h 55"/>
                  <a:gd name="T12" fmla="*/ 11 w 89"/>
                  <a:gd name="T13" fmla="*/ 55 h 55"/>
                  <a:gd name="T14" fmla="*/ 84 w 89"/>
                  <a:gd name="T15" fmla="*/ 25 h 55"/>
                  <a:gd name="T16" fmla="*/ 87 w 89"/>
                  <a:gd name="T17"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5">
                    <a:moveTo>
                      <a:pt x="87" y="8"/>
                    </a:moveTo>
                    <a:cubicBezTo>
                      <a:pt x="85" y="3"/>
                      <a:pt x="79" y="0"/>
                      <a:pt x="74" y="2"/>
                    </a:cubicBezTo>
                    <a:cubicBezTo>
                      <a:pt x="74" y="3"/>
                      <a:pt x="74" y="3"/>
                      <a:pt x="73" y="3"/>
                    </a:cubicBezTo>
                    <a:cubicBezTo>
                      <a:pt x="6" y="24"/>
                      <a:pt x="6" y="24"/>
                      <a:pt x="6" y="24"/>
                    </a:cubicBezTo>
                    <a:cubicBezTo>
                      <a:pt x="4" y="25"/>
                      <a:pt x="2" y="26"/>
                      <a:pt x="1" y="28"/>
                    </a:cubicBezTo>
                    <a:cubicBezTo>
                      <a:pt x="0" y="30"/>
                      <a:pt x="0" y="32"/>
                      <a:pt x="1" y="34"/>
                    </a:cubicBezTo>
                    <a:cubicBezTo>
                      <a:pt x="11" y="55"/>
                      <a:pt x="11" y="55"/>
                      <a:pt x="11" y="55"/>
                    </a:cubicBezTo>
                    <a:cubicBezTo>
                      <a:pt x="84" y="25"/>
                      <a:pt x="84" y="25"/>
                      <a:pt x="84" y="25"/>
                    </a:cubicBezTo>
                    <a:cubicBezTo>
                      <a:pt x="89" y="22"/>
                      <a:pt x="89" y="13"/>
                      <a:pt x="87" y="8"/>
                    </a:cubicBezTo>
                    <a:close/>
                  </a:path>
                </a:pathLst>
              </a:custGeom>
              <a:solidFill>
                <a:srgbClr val="23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1" name="Rectangle 61"/>
              <p:cNvSpPr>
                <a:spLocks noChangeArrowheads="1"/>
              </p:cNvSpPr>
              <p:nvPr/>
            </p:nvSpPr>
            <p:spPr bwMode="auto">
              <a:xfrm>
                <a:off x="2791294" y="8676357"/>
                <a:ext cx="574675" cy="549275"/>
              </a:xfrm>
              <a:prstGeom prst="rect">
                <a:avLst/>
              </a:prstGeom>
              <a:solidFill>
                <a:srgbClr val="232F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2" name="Freeform 62"/>
              <p:cNvSpPr>
                <a:spLocks/>
              </p:cNvSpPr>
              <p:nvPr/>
            </p:nvSpPr>
            <p:spPr bwMode="auto">
              <a:xfrm>
                <a:off x="3805706" y="10008269"/>
                <a:ext cx="192087" cy="96837"/>
              </a:xfrm>
              <a:custGeom>
                <a:avLst/>
                <a:gdLst>
                  <a:gd name="T0" fmla="*/ 121 w 121"/>
                  <a:gd name="T1" fmla="*/ 61 h 61"/>
                  <a:gd name="T2" fmla="*/ 0 w 121"/>
                  <a:gd name="T3" fmla="*/ 52 h 61"/>
                  <a:gd name="T4" fmla="*/ 0 w 121"/>
                  <a:gd name="T5" fmla="*/ 0 h 61"/>
                  <a:gd name="T6" fmla="*/ 121 w 121"/>
                  <a:gd name="T7" fmla="*/ 0 h 61"/>
                  <a:gd name="T8" fmla="*/ 121 w 121"/>
                  <a:gd name="T9" fmla="*/ 61 h 61"/>
                </a:gdLst>
                <a:ahLst/>
                <a:cxnLst>
                  <a:cxn ang="0">
                    <a:pos x="T0" y="T1"/>
                  </a:cxn>
                  <a:cxn ang="0">
                    <a:pos x="T2" y="T3"/>
                  </a:cxn>
                  <a:cxn ang="0">
                    <a:pos x="T4" y="T5"/>
                  </a:cxn>
                  <a:cxn ang="0">
                    <a:pos x="T6" y="T7"/>
                  </a:cxn>
                  <a:cxn ang="0">
                    <a:pos x="T8" y="T9"/>
                  </a:cxn>
                </a:cxnLst>
                <a:rect l="0" t="0" r="r" b="b"/>
                <a:pathLst>
                  <a:path w="121" h="61">
                    <a:moveTo>
                      <a:pt x="121" y="61"/>
                    </a:moveTo>
                    <a:lnTo>
                      <a:pt x="0" y="52"/>
                    </a:lnTo>
                    <a:lnTo>
                      <a:pt x="0" y="0"/>
                    </a:lnTo>
                    <a:lnTo>
                      <a:pt x="121" y="0"/>
                    </a:lnTo>
                    <a:lnTo>
                      <a:pt x="121" y="61"/>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3" name="Freeform 63"/>
              <p:cNvSpPr>
                <a:spLocks/>
              </p:cNvSpPr>
              <p:nvPr/>
            </p:nvSpPr>
            <p:spPr bwMode="auto">
              <a:xfrm>
                <a:off x="3764431" y="10255919"/>
                <a:ext cx="615950" cy="82550"/>
              </a:xfrm>
              <a:custGeom>
                <a:avLst/>
                <a:gdLst>
                  <a:gd name="T0" fmla="*/ 2 w 45"/>
                  <a:gd name="T1" fmla="*/ 3 h 6"/>
                  <a:gd name="T2" fmla="*/ 4 w 45"/>
                  <a:gd name="T3" fmla="*/ 6 h 6"/>
                  <a:gd name="T4" fmla="*/ 36 w 45"/>
                  <a:gd name="T5" fmla="*/ 6 h 6"/>
                  <a:gd name="T6" fmla="*/ 43 w 45"/>
                  <a:gd name="T7" fmla="*/ 5 h 6"/>
                  <a:gd name="T8" fmla="*/ 44 w 45"/>
                  <a:gd name="T9" fmla="*/ 2 h 6"/>
                  <a:gd name="T10" fmla="*/ 2 w 45"/>
                  <a:gd name="T11" fmla="*/ 3 h 6"/>
                </a:gdLst>
                <a:ahLst/>
                <a:cxnLst>
                  <a:cxn ang="0">
                    <a:pos x="T0" y="T1"/>
                  </a:cxn>
                  <a:cxn ang="0">
                    <a:pos x="T2" y="T3"/>
                  </a:cxn>
                  <a:cxn ang="0">
                    <a:pos x="T4" y="T5"/>
                  </a:cxn>
                  <a:cxn ang="0">
                    <a:pos x="T6" y="T7"/>
                  </a:cxn>
                  <a:cxn ang="0">
                    <a:pos x="T8" y="T9"/>
                  </a:cxn>
                  <a:cxn ang="0">
                    <a:pos x="T10" y="T11"/>
                  </a:cxn>
                </a:cxnLst>
                <a:rect l="0" t="0" r="r" b="b"/>
                <a:pathLst>
                  <a:path w="45" h="6">
                    <a:moveTo>
                      <a:pt x="2" y="3"/>
                    </a:moveTo>
                    <a:cubicBezTo>
                      <a:pt x="2" y="3"/>
                      <a:pt x="0" y="6"/>
                      <a:pt x="4" y="6"/>
                    </a:cubicBezTo>
                    <a:cubicBezTo>
                      <a:pt x="7" y="6"/>
                      <a:pt x="36" y="6"/>
                      <a:pt x="36" y="6"/>
                    </a:cubicBezTo>
                    <a:cubicBezTo>
                      <a:pt x="36" y="6"/>
                      <a:pt x="40" y="6"/>
                      <a:pt x="43" y="5"/>
                    </a:cubicBezTo>
                    <a:cubicBezTo>
                      <a:pt x="45" y="5"/>
                      <a:pt x="45" y="3"/>
                      <a:pt x="44" y="2"/>
                    </a:cubicBezTo>
                    <a:cubicBezTo>
                      <a:pt x="44" y="0"/>
                      <a:pt x="2" y="3"/>
                      <a:pt x="2" y="3"/>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4" name="Freeform 64"/>
              <p:cNvSpPr>
                <a:spLocks/>
              </p:cNvSpPr>
              <p:nvPr/>
            </p:nvSpPr>
            <p:spPr bwMode="auto">
              <a:xfrm>
                <a:off x="3777131" y="10063832"/>
                <a:ext cx="603250" cy="233362"/>
              </a:xfrm>
              <a:custGeom>
                <a:avLst/>
                <a:gdLst>
                  <a:gd name="T0" fmla="*/ 2 w 44"/>
                  <a:gd name="T1" fmla="*/ 1 h 17"/>
                  <a:gd name="T2" fmla="*/ 1 w 44"/>
                  <a:gd name="T3" fmla="*/ 17 h 17"/>
                  <a:gd name="T4" fmla="*/ 33 w 44"/>
                  <a:gd name="T5" fmla="*/ 17 h 17"/>
                  <a:gd name="T6" fmla="*/ 43 w 44"/>
                  <a:gd name="T7" fmla="*/ 16 h 17"/>
                  <a:gd name="T8" fmla="*/ 37 w 44"/>
                  <a:gd name="T9" fmla="*/ 11 h 17"/>
                  <a:gd name="T10" fmla="*/ 16 w 44"/>
                  <a:gd name="T11" fmla="*/ 0 h 17"/>
                  <a:gd name="T12" fmla="*/ 2 w 44"/>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44" h="17">
                    <a:moveTo>
                      <a:pt x="2" y="1"/>
                    </a:moveTo>
                    <a:cubicBezTo>
                      <a:pt x="2" y="1"/>
                      <a:pt x="0" y="8"/>
                      <a:pt x="1" y="17"/>
                    </a:cubicBezTo>
                    <a:cubicBezTo>
                      <a:pt x="33" y="17"/>
                      <a:pt x="33" y="17"/>
                      <a:pt x="33" y="17"/>
                    </a:cubicBezTo>
                    <a:cubicBezTo>
                      <a:pt x="33" y="17"/>
                      <a:pt x="39" y="17"/>
                      <a:pt x="43" y="16"/>
                    </a:cubicBezTo>
                    <a:cubicBezTo>
                      <a:pt x="43" y="16"/>
                      <a:pt x="44" y="11"/>
                      <a:pt x="37" y="11"/>
                    </a:cubicBezTo>
                    <a:cubicBezTo>
                      <a:pt x="37" y="11"/>
                      <a:pt x="30" y="14"/>
                      <a:pt x="16" y="0"/>
                    </a:cubicBezTo>
                    <a:cubicBezTo>
                      <a:pt x="16" y="0"/>
                      <a:pt x="14" y="3"/>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5" name="Freeform 65"/>
              <p:cNvSpPr>
                <a:spLocks/>
              </p:cNvSpPr>
              <p:nvPr/>
            </p:nvSpPr>
            <p:spPr bwMode="auto">
              <a:xfrm>
                <a:off x="3942231" y="10049544"/>
                <a:ext cx="384175" cy="247650"/>
              </a:xfrm>
              <a:custGeom>
                <a:avLst/>
                <a:gdLst>
                  <a:gd name="T0" fmla="*/ 0 w 28"/>
                  <a:gd name="T1" fmla="*/ 3 h 18"/>
                  <a:gd name="T2" fmla="*/ 22 w 28"/>
                  <a:gd name="T3" fmla="*/ 16 h 18"/>
                  <a:gd name="T4" fmla="*/ 28 w 28"/>
                  <a:gd name="T5" fmla="*/ 13 h 18"/>
                  <a:gd name="T6" fmla="*/ 27 w 28"/>
                  <a:gd name="T7" fmla="*/ 13 h 18"/>
                  <a:gd name="T8" fmla="*/ 26 w 28"/>
                  <a:gd name="T9" fmla="*/ 13 h 18"/>
                  <a:gd name="T10" fmla="*/ 26 w 28"/>
                  <a:gd name="T11" fmla="*/ 12 h 18"/>
                  <a:gd name="T12" fmla="*/ 25 w 28"/>
                  <a:gd name="T13" fmla="*/ 12 h 18"/>
                  <a:gd name="T14" fmla="*/ 4 w 28"/>
                  <a:gd name="T15" fmla="*/ 0 h 18"/>
                  <a:gd name="T16" fmla="*/ 0 w 2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8">
                    <a:moveTo>
                      <a:pt x="0" y="3"/>
                    </a:moveTo>
                    <a:cubicBezTo>
                      <a:pt x="4" y="6"/>
                      <a:pt x="13" y="14"/>
                      <a:pt x="22" y="16"/>
                    </a:cubicBezTo>
                    <a:cubicBezTo>
                      <a:pt x="27" y="18"/>
                      <a:pt x="28" y="15"/>
                      <a:pt x="28" y="13"/>
                    </a:cubicBezTo>
                    <a:cubicBezTo>
                      <a:pt x="27" y="13"/>
                      <a:pt x="27" y="13"/>
                      <a:pt x="27" y="13"/>
                    </a:cubicBezTo>
                    <a:cubicBezTo>
                      <a:pt x="26" y="13"/>
                      <a:pt x="26" y="13"/>
                      <a:pt x="26" y="13"/>
                    </a:cubicBezTo>
                    <a:cubicBezTo>
                      <a:pt x="26" y="13"/>
                      <a:pt x="26" y="13"/>
                      <a:pt x="26" y="12"/>
                    </a:cubicBezTo>
                    <a:cubicBezTo>
                      <a:pt x="25" y="12"/>
                      <a:pt x="25" y="12"/>
                      <a:pt x="25" y="12"/>
                    </a:cubicBezTo>
                    <a:cubicBezTo>
                      <a:pt x="25" y="12"/>
                      <a:pt x="18" y="13"/>
                      <a:pt x="4" y="0"/>
                    </a:cubicBezTo>
                    <a:cubicBezTo>
                      <a:pt x="4" y="0"/>
                      <a:pt x="4" y="2"/>
                      <a:pt x="0" y="3"/>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6" name="Freeform 66"/>
              <p:cNvSpPr>
                <a:spLocks/>
              </p:cNvSpPr>
              <p:nvPr/>
            </p:nvSpPr>
            <p:spPr bwMode="auto">
              <a:xfrm>
                <a:off x="4243856" y="10214644"/>
                <a:ext cx="136525" cy="82550"/>
              </a:xfrm>
              <a:custGeom>
                <a:avLst/>
                <a:gdLst>
                  <a:gd name="T0" fmla="*/ 3 w 10"/>
                  <a:gd name="T1" fmla="*/ 0 h 6"/>
                  <a:gd name="T2" fmla="*/ 0 w 10"/>
                  <a:gd name="T3" fmla="*/ 6 h 6"/>
                  <a:gd name="T4" fmla="*/ 9 w 10"/>
                  <a:gd name="T5" fmla="*/ 5 h 6"/>
                  <a:gd name="T6" fmla="*/ 3 w 10"/>
                  <a:gd name="T7" fmla="*/ 0 h 6"/>
                </a:gdLst>
                <a:ahLst/>
                <a:cxnLst>
                  <a:cxn ang="0">
                    <a:pos x="T0" y="T1"/>
                  </a:cxn>
                  <a:cxn ang="0">
                    <a:pos x="T2" y="T3"/>
                  </a:cxn>
                  <a:cxn ang="0">
                    <a:pos x="T4" y="T5"/>
                  </a:cxn>
                  <a:cxn ang="0">
                    <a:pos x="T6" y="T7"/>
                  </a:cxn>
                </a:cxnLst>
                <a:rect l="0" t="0" r="r" b="b"/>
                <a:pathLst>
                  <a:path w="10" h="6">
                    <a:moveTo>
                      <a:pt x="3" y="0"/>
                    </a:moveTo>
                    <a:cubicBezTo>
                      <a:pt x="3" y="0"/>
                      <a:pt x="0" y="3"/>
                      <a:pt x="0" y="6"/>
                    </a:cubicBezTo>
                    <a:cubicBezTo>
                      <a:pt x="0" y="6"/>
                      <a:pt x="6" y="6"/>
                      <a:pt x="9" y="5"/>
                    </a:cubicBezTo>
                    <a:cubicBezTo>
                      <a:pt x="9" y="5"/>
                      <a:pt x="10" y="0"/>
                      <a:pt x="3" y="0"/>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7" name="Freeform 67"/>
              <p:cNvSpPr>
                <a:spLocks/>
              </p:cNvSpPr>
              <p:nvPr/>
            </p:nvSpPr>
            <p:spPr bwMode="auto">
              <a:xfrm>
                <a:off x="3791419" y="10309894"/>
                <a:ext cx="452437" cy="28575"/>
              </a:xfrm>
              <a:custGeom>
                <a:avLst/>
                <a:gdLst>
                  <a:gd name="T0" fmla="*/ 32 w 33"/>
                  <a:gd name="T1" fmla="*/ 1 h 2"/>
                  <a:gd name="T2" fmla="*/ 0 w 33"/>
                  <a:gd name="T3" fmla="*/ 0 h 2"/>
                  <a:gd name="T4" fmla="*/ 0 w 33"/>
                  <a:gd name="T5" fmla="*/ 1 h 2"/>
                  <a:gd name="T6" fmla="*/ 32 w 33"/>
                  <a:gd name="T7" fmla="*/ 2 h 2"/>
                  <a:gd name="T8" fmla="*/ 33 w 33"/>
                  <a:gd name="T9" fmla="*/ 1 h 2"/>
                  <a:gd name="T10" fmla="*/ 32 w 33"/>
                  <a:gd name="T11" fmla="*/ 1 h 2"/>
                </a:gdLst>
                <a:ahLst/>
                <a:cxnLst>
                  <a:cxn ang="0">
                    <a:pos x="T0" y="T1"/>
                  </a:cxn>
                  <a:cxn ang="0">
                    <a:pos x="T2" y="T3"/>
                  </a:cxn>
                  <a:cxn ang="0">
                    <a:pos x="T4" y="T5"/>
                  </a:cxn>
                  <a:cxn ang="0">
                    <a:pos x="T6" y="T7"/>
                  </a:cxn>
                  <a:cxn ang="0">
                    <a:pos x="T8" y="T9"/>
                  </a:cxn>
                  <a:cxn ang="0">
                    <a:pos x="T10" y="T11"/>
                  </a:cxn>
                </a:cxnLst>
                <a:rect l="0" t="0" r="r" b="b"/>
                <a:pathLst>
                  <a:path w="33" h="2">
                    <a:moveTo>
                      <a:pt x="32" y="1"/>
                    </a:moveTo>
                    <a:cubicBezTo>
                      <a:pt x="0" y="0"/>
                      <a:pt x="0" y="0"/>
                      <a:pt x="0" y="0"/>
                    </a:cubicBezTo>
                    <a:cubicBezTo>
                      <a:pt x="0" y="1"/>
                      <a:pt x="0" y="1"/>
                      <a:pt x="0" y="1"/>
                    </a:cubicBezTo>
                    <a:cubicBezTo>
                      <a:pt x="32" y="2"/>
                      <a:pt x="32" y="2"/>
                      <a:pt x="32" y="2"/>
                    </a:cubicBezTo>
                    <a:cubicBezTo>
                      <a:pt x="32" y="2"/>
                      <a:pt x="33" y="1"/>
                      <a:pt x="33" y="1"/>
                    </a:cubicBezTo>
                    <a:cubicBezTo>
                      <a:pt x="33" y="1"/>
                      <a:pt x="32" y="1"/>
                      <a:pt x="32" y="1"/>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8" name="Freeform 68"/>
              <p:cNvSpPr>
                <a:spLocks/>
              </p:cNvSpPr>
              <p:nvPr/>
            </p:nvSpPr>
            <p:spPr bwMode="auto">
              <a:xfrm>
                <a:off x="4010494" y="10076532"/>
                <a:ext cx="26987" cy="41275"/>
              </a:xfrm>
              <a:custGeom>
                <a:avLst/>
                <a:gdLst>
                  <a:gd name="T0" fmla="*/ 2 w 2"/>
                  <a:gd name="T1" fmla="*/ 1 h 3"/>
                  <a:gd name="T2" fmla="*/ 2 w 2"/>
                  <a:gd name="T3" fmla="*/ 1 h 3"/>
                  <a:gd name="T4" fmla="*/ 1 w 2"/>
                  <a:gd name="T5" fmla="*/ 3 h 3"/>
                  <a:gd name="T6" fmla="*/ 0 w 2"/>
                  <a:gd name="T7" fmla="*/ 3 h 3"/>
                  <a:gd name="T8" fmla="*/ 0 w 2"/>
                  <a:gd name="T9" fmla="*/ 3 h 3"/>
                  <a:gd name="T10" fmla="*/ 0 w 2"/>
                  <a:gd name="T11" fmla="*/ 2 h 3"/>
                  <a:gd name="T12" fmla="*/ 1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cubicBezTo>
                      <a:pt x="2" y="1"/>
                      <a:pt x="2" y="1"/>
                      <a:pt x="2" y="1"/>
                    </a:cubicBezTo>
                    <a:cubicBezTo>
                      <a:pt x="1" y="3"/>
                      <a:pt x="1" y="3"/>
                      <a:pt x="1" y="3"/>
                    </a:cubicBezTo>
                    <a:cubicBezTo>
                      <a:pt x="0" y="3"/>
                      <a:pt x="0" y="3"/>
                      <a:pt x="0" y="3"/>
                    </a:cubicBezTo>
                    <a:cubicBezTo>
                      <a:pt x="0" y="3"/>
                      <a:pt x="0" y="3"/>
                      <a:pt x="0" y="3"/>
                    </a:cubicBezTo>
                    <a:cubicBezTo>
                      <a:pt x="0" y="3"/>
                      <a:pt x="0" y="3"/>
                      <a:pt x="0" y="2"/>
                    </a:cubicBezTo>
                    <a:cubicBezTo>
                      <a:pt x="1" y="1"/>
                      <a:pt x="1" y="1"/>
                      <a:pt x="1" y="1"/>
                    </a:cubicBezTo>
                    <a:cubicBezTo>
                      <a:pt x="2" y="0"/>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9" name="Freeform 69"/>
              <p:cNvSpPr>
                <a:spLocks/>
              </p:cNvSpPr>
              <p:nvPr/>
            </p:nvSpPr>
            <p:spPr bwMode="auto">
              <a:xfrm>
                <a:off x="4037481" y="10105107"/>
                <a:ext cx="28575" cy="39687"/>
              </a:xfrm>
              <a:custGeom>
                <a:avLst/>
                <a:gdLst>
                  <a:gd name="T0" fmla="*/ 2 w 2"/>
                  <a:gd name="T1" fmla="*/ 0 h 3"/>
                  <a:gd name="T2" fmla="*/ 2 w 2"/>
                  <a:gd name="T3" fmla="*/ 1 h 3"/>
                  <a:gd name="T4" fmla="*/ 0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0" y="3"/>
                      <a:pt x="0" y="3"/>
                      <a:pt x="0" y="3"/>
                    </a:cubicBezTo>
                    <a:cubicBezTo>
                      <a:pt x="0" y="3"/>
                      <a:pt x="0" y="3"/>
                      <a:pt x="0" y="3"/>
                    </a:cubicBezTo>
                    <a:cubicBezTo>
                      <a:pt x="0" y="3"/>
                      <a:pt x="0" y="3"/>
                      <a:pt x="0" y="3"/>
                    </a:cubicBezTo>
                    <a:cubicBezTo>
                      <a:pt x="0" y="3"/>
                      <a:pt x="0" y="2"/>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0" name="Freeform 70"/>
              <p:cNvSpPr>
                <a:spLocks/>
              </p:cNvSpPr>
              <p:nvPr/>
            </p:nvSpPr>
            <p:spPr bwMode="auto">
              <a:xfrm>
                <a:off x="4066056" y="10132094"/>
                <a:ext cx="26987" cy="41275"/>
              </a:xfrm>
              <a:custGeom>
                <a:avLst/>
                <a:gdLst>
                  <a:gd name="T0" fmla="*/ 2 w 2"/>
                  <a:gd name="T1" fmla="*/ 0 h 3"/>
                  <a:gd name="T2" fmla="*/ 2 w 2"/>
                  <a:gd name="T3" fmla="*/ 0 h 3"/>
                  <a:gd name="T4" fmla="*/ 1 w 2"/>
                  <a:gd name="T5" fmla="*/ 2 h 3"/>
                  <a:gd name="T6" fmla="*/ 0 w 2"/>
                  <a:gd name="T7" fmla="*/ 2 h 3"/>
                  <a:gd name="T8" fmla="*/ 0 w 2"/>
                  <a:gd name="T9" fmla="*/ 2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0"/>
                    </a:cubicBezTo>
                    <a:cubicBezTo>
                      <a:pt x="1" y="2"/>
                      <a:pt x="1" y="2"/>
                      <a:pt x="1" y="2"/>
                    </a:cubicBezTo>
                    <a:cubicBezTo>
                      <a:pt x="0" y="3"/>
                      <a:pt x="0" y="3"/>
                      <a:pt x="0" y="2"/>
                    </a:cubicBezTo>
                    <a:cubicBezTo>
                      <a:pt x="0" y="2"/>
                      <a:pt x="0" y="2"/>
                      <a:pt x="0" y="2"/>
                    </a:cubicBezTo>
                    <a:cubicBezTo>
                      <a:pt x="0" y="2"/>
                      <a:pt x="0" y="2"/>
                      <a:pt x="0" y="2"/>
                    </a:cubicBezTo>
                    <a:cubicBezTo>
                      <a:pt x="1" y="0"/>
                      <a:pt x="1" y="0"/>
                      <a:pt x="1" y="0"/>
                    </a:cubicBezTo>
                    <a:cubicBezTo>
                      <a:pt x="1"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1" name="Freeform 71"/>
              <p:cNvSpPr>
                <a:spLocks/>
              </p:cNvSpPr>
              <p:nvPr/>
            </p:nvSpPr>
            <p:spPr bwMode="auto">
              <a:xfrm>
                <a:off x="4093044" y="10144794"/>
                <a:ext cx="26987" cy="41275"/>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1" y="3"/>
                      <a:pt x="1" y="3"/>
                      <a:pt x="1" y="3"/>
                    </a:cubicBezTo>
                    <a:cubicBezTo>
                      <a:pt x="1" y="3"/>
                      <a:pt x="0" y="3"/>
                      <a:pt x="0" y="3"/>
                    </a:cubicBezTo>
                    <a:cubicBezTo>
                      <a:pt x="0" y="3"/>
                      <a:pt x="0" y="3"/>
                      <a:pt x="0" y="3"/>
                    </a:cubicBezTo>
                    <a:cubicBezTo>
                      <a:pt x="0" y="3"/>
                      <a:pt x="0" y="3"/>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2" name="Freeform 72"/>
              <p:cNvSpPr>
                <a:spLocks/>
              </p:cNvSpPr>
              <p:nvPr/>
            </p:nvSpPr>
            <p:spPr bwMode="auto">
              <a:xfrm>
                <a:off x="4120031" y="10159082"/>
                <a:ext cx="28575" cy="55562"/>
              </a:xfrm>
              <a:custGeom>
                <a:avLst/>
                <a:gdLst>
                  <a:gd name="T0" fmla="*/ 2 w 2"/>
                  <a:gd name="T1" fmla="*/ 0 h 4"/>
                  <a:gd name="T2" fmla="*/ 2 w 2"/>
                  <a:gd name="T3" fmla="*/ 1 h 4"/>
                  <a:gd name="T4" fmla="*/ 1 w 2"/>
                  <a:gd name="T5" fmla="*/ 3 h 4"/>
                  <a:gd name="T6" fmla="*/ 0 w 2"/>
                  <a:gd name="T7" fmla="*/ 3 h 4"/>
                  <a:gd name="T8" fmla="*/ 0 w 2"/>
                  <a:gd name="T9" fmla="*/ 3 h 4"/>
                  <a:gd name="T10" fmla="*/ 0 w 2"/>
                  <a:gd name="T11" fmla="*/ 3 h 4"/>
                  <a:gd name="T12" fmla="*/ 2 w 2"/>
                  <a:gd name="T13" fmla="*/ 1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cubicBezTo>
                      <a:pt x="2" y="1"/>
                      <a:pt x="2" y="1"/>
                      <a:pt x="2" y="1"/>
                    </a:cubicBezTo>
                    <a:cubicBezTo>
                      <a:pt x="1" y="3"/>
                      <a:pt x="1" y="3"/>
                      <a:pt x="1" y="3"/>
                    </a:cubicBezTo>
                    <a:cubicBezTo>
                      <a:pt x="1" y="3"/>
                      <a:pt x="1" y="4"/>
                      <a:pt x="0" y="3"/>
                    </a:cubicBezTo>
                    <a:cubicBezTo>
                      <a:pt x="0" y="3"/>
                      <a:pt x="0" y="3"/>
                      <a:pt x="0" y="3"/>
                    </a:cubicBezTo>
                    <a:cubicBezTo>
                      <a:pt x="0" y="3"/>
                      <a:pt x="0" y="3"/>
                      <a:pt x="0" y="3"/>
                    </a:cubicBezTo>
                    <a:cubicBezTo>
                      <a:pt x="2" y="1"/>
                      <a:pt x="2" y="1"/>
                      <a:pt x="2" y="1"/>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3" name="Freeform 73"/>
              <p:cNvSpPr>
                <a:spLocks/>
              </p:cNvSpPr>
              <p:nvPr/>
            </p:nvSpPr>
            <p:spPr bwMode="auto">
              <a:xfrm>
                <a:off x="3667594" y="9101807"/>
                <a:ext cx="411162" cy="1181100"/>
              </a:xfrm>
              <a:custGeom>
                <a:avLst/>
                <a:gdLst>
                  <a:gd name="T0" fmla="*/ 0 w 30"/>
                  <a:gd name="T1" fmla="*/ 0 h 86"/>
                  <a:gd name="T2" fmla="*/ 0 w 30"/>
                  <a:gd name="T3" fmla="*/ 80 h 86"/>
                  <a:gd name="T4" fmla="*/ 7 w 30"/>
                  <a:gd name="T5" fmla="*/ 85 h 86"/>
                  <a:gd name="T6" fmla="*/ 18 w 30"/>
                  <a:gd name="T7" fmla="*/ 80 h 86"/>
                  <a:gd name="T8" fmla="*/ 25 w 30"/>
                  <a:gd name="T9" fmla="*/ 69 h 86"/>
                  <a:gd name="T10" fmla="*/ 30 w 30"/>
                  <a:gd name="T11" fmla="*/ 0 h 86"/>
                  <a:gd name="T12" fmla="*/ 0 w 30"/>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30" h="86">
                    <a:moveTo>
                      <a:pt x="0" y="0"/>
                    </a:moveTo>
                    <a:cubicBezTo>
                      <a:pt x="0" y="80"/>
                      <a:pt x="0" y="80"/>
                      <a:pt x="0" y="80"/>
                    </a:cubicBezTo>
                    <a:cubicBezTo>
                      <a:pt x="0" y="84"/>
                      <a:pt x="3" y="86"/>
                      <a:pt x="7" y="85"/>
                    </a:cubicBezTo>
                    <a:cubicBezTo>
                      <a:pt x="18" y="80"/>
                      <a:pt x="18" y="80"/>
                      <a:pt x="18" y="80"/>
                    </a:cubicBezTo>
                    <a:cubicBezTo>
                      <a:pt x="21" y="78"/>
                      <a:pt x="25" y="73"/>
                      <a:pt x="25" y="69"/>
                    </a:cubicBezTo>
                    <a:cubicBezTo>
                      <a:pt x="30" y="0"/>
                      <a:pt x="30" y="0"/>
                      <a:pt x="30" y="0"/>
                    </a:cubicBezTo>
                    <a:lnTo>
                      <a:pt x="0" y="0"/>
                    </a:ln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4" name="Freeform 74"/>
              <p:cNvSpPr>
                <a:spLocks/>
              </p:cNvSpPr>
              <p:nvPr/>
            </p:nvSpPr>
            <p:spPr bwMode="auto">
              <a:xfrm>
                <a:off x="2791294" y="8676357"/>
                <a:ext cx="1287462" cy="549275"/>
              </a:xfrm>
              <a:custGeom>
                <a:avLst/>
                <a:gdLst>
                  <a:gd name="T0" fmla="*/ 84 w 94"/>
                  <a:gd name="T1" fmla="*/ 20 h 40"/>
                  <a:gd name="T2" fmla="*/ 83 w 94"/>
                  <a:gd name="T3" fmla="*/ 20 h 40"/>
                  <a:gd name="T4" fmla="*/ 0 w 94"/>
                  <a:gd name="T5" fmla="*/ 0 h 40"/>
                  <a:gd name="T6" fmla="*/ 0 w 94"/>
                  <a:gd name="T7" fmla="*/ 40 h 40"/>
                  <a:gd name="T8" fmla="*/ 43 w 94"/>
                  <a:gd name="T9" fmla="*/ 40 h 40"/>
                  <a:gd name="T10" fmla="*/ 84 w 94"/>
                  <a:gd name="T11" fmla="*/ 40 h 40"/>
                  <a:gd name="T12" fmla="*/ 84 w 94"/>
                  <a:gd name="T13" fmla="*/ 39 h 40"/>
                  <a:gd name="T14" fmla="*/ 84 w 94"/>
                  <a:gd name="T15" fmla="*/ 39 h 40"/>
                  <a:gd name="T16" fmla="*/ 94 w 94"/>
                  <a:gd name="T17" fmla="*/ 30 h 40"/>
                  <a:gd name="T18" fmla="*/ 84 w 94"/>
                  <a:gd name="T19"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40">
                    <a:moveTo>
                      <a:pt x="84" y="20"/>
                    </a:moveTo>
                    <a:cubicBezTo>
                      <a:pt x="84" y="20"/>
                      <a:pt x="84" y="20"/>
                      <a:pt x="83" y="20"/>
                    </a:cubicBezTo>
                    <a:cubicBezTo>
                      <a:pt x="0" y="0"/>
                      <a:pt x="0" y="0"/>
                      <a:pt x="0" y="0"/>
                    </a:cubicBezTo>
                    <a:cubicBezTo>
                      <a:pt x="0" y="40"/>
                      <a:pt x="0" y="40"/>
                      <a:pt x="0" y="40"/>
                    </a:cubicBezTo>
                    <a:cubicBezTo>
                      <a:pt x="43" y="40"/>
                      <a:pt x="43" y="40"/>
                      <a:pt x="43" y="40"/>
                    </a:cubicBezTo>
                    <a:cubicBezTo>
                      <a:pt x="84" y="40"/>
                      <a:pt x="84" y="40"/>
                      <a:pt x="84" y="40"/>
                    </a:cubicBezTo>
                    <a:cubicBezTo>
                      <a:pt x="84" y="39"/>
                      <a:pt x="84" y="39"/>
                      <a:pt x="84" y="39"/>
                    </a:cubicBezTo>
                    <a:cubicBezTo>
                      <a:pt x="84" y="39"/>
                      <a:pt x="84" y="39"/>
                      <a:pt x="84" y="39"/>
                    </a:cubicBezTo>
                    <a:cubicBezTo>
                      <a:pt x="90" y="39"/>
                      <a:pt x="94" y="35"/>
                      <a:pt x="94" y="30"/>
                    </a:cubicBezTo>
                    <a:cubicBezTo>
                      <a:pt x="94" y="24"/>
                      <a:pt x="90" y="20"/>
                      <a:pt x="84" y="20"/>
                    </a:cubicBez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5" name="Freeform 75"/>
              <p:cNvSpPr>
                <a:spLocks/>
              </p:cNvSpPr>
              <p:nvPr/>
            </p:nvSpPr>
            <p:spPr bwMode="auto">
              <a:xfrm>
                <a:off x="2489669" y="8676357"/>
                <a:ext cx="301625" cy="549275"/>
              </a:xfrm>
              <a:custGeom>
                <a:avLst/>
                <a:gdLst>
                  <a:gd name="T0" fmla="*/ 20 w 22"/>
                  <a:gd name="T1" fmla="*/ 0 h 40"/>
                  <a:gd name="T2" fmla="*/ 0 w 22"/>
                  <a:gd name="T3" fmla="*/ 19 h 40"/>
                  <a:gd name="T4" fmla="*/ 0 w 22"/>
                  <a:gd name="T5" fmla="*/ 20 h 40"/>
                  <a:gd name="T6" fmla="*/ 20 w 22"/>
                  <a:gd name="T7" fmla="*/ 40 h 40"/>
                  <a:gd name="T8" fmla="*/ 22 w 22"/>
                  <a:gd name="T9" fmla="*/ 40 h 40"/>
                  <a:gd name="T10" fmla="*/ 22 w 22"/>
                  <a:gd name="T11" fmla="*/ 0 h 40"/>
                  <a:gd name="T12" fmla="*/ 20 w 2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0" y="0"/>
                    </a:moveTo>
                    <a:cubicBezTo>
                      <a:pt x="9" y="0"/>
                      <a:pt x="0" y="8"/>
                      <a:pt x="0" y="19"/>
                    </a:cubicBezTo>
                    <a:cubicBezTo>
                      <a:pt x="0" y="20"/>
                      <a:pt x="0" y="20"/>
                      <a:pt x="0" y="20"/>
                    </a:cubicBezTo>
                    <a:cubicBezTo>
                      <a:pt x="0" y="31"/>
                      <a:pt x="9" y="40"/>
                      <a:pt x="20" y="40"/>
                    </a:cubicBezTo>
                    <a:cubicBezTo>
                      <a:pt x="22" y="40"/>
                      <a:pt x="22" y="40"/>
                      <a:pt x="22" y="40"/>
                    </a:cubicBezTo>
                    <a:cubicBezTo>
                      <a:pt x="22" y="0"/>
                      <a:pt x="22" y="0"/>
                      <a:pt x="22" y="0"/>
                    </a:cubicBezTo>
                    <a:lnTo>
                      <a:pt x="20" y="0"/>
                    </a:ln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6" name="Freeform 76"/>
              <p:cNvSpPr>
                <a:spLocks/>
              </p:cNvSpPr>
              <p:nvPr/>
            </p:nvSpPr>
            <p:spPr bwMode="auto">
              <a:xfrm>
                <a:off x="3365969" y="7934994"/>
                <a:ext cx="1220787" cy="315912"/>
              </a:xfrm>
              <a:custGeom>
                <a:avLst/>
                <a:gdLst>
                  <a:gd name="T0" fmla="*/ 77 w 89"/>
                  <a:gd name="T1" fmla="*/ 0 h 23"/>
                  <a:gd name="T2" fmla="*/ 11 w 89"/>
                  <a:gd name="T3" fmla="*/ 0 h 23"/>
                  <a:gd name="T4" fmla="*/ 0 w 89"/>
                  <a:gd name="T5" fmla="*/ 11 h 23"/>
                  <a:gd name="T6" fmla="*/ 11 w 89"/>
                  <a:gd name="T7" fmla="*/ 23 h 23"/>
                  <a:gd name="T8" fmla="*/ 77 w 89"/>
                  <a:gd name="T9" fmla="*/ 23 h 23"/>
                  <a:gd name="T10" fmla="*/ 89 w 89"/>
                  <a:gd name="T11" fmla="*/ 11 h 23"/>
                  <a:gd name="T12" fmla="*/ 77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7" y="0"/>
                    </a:moveTo>
                    <a:cubicBezTo>
                      <a:pt x="11" y="0"/>
                      <a:pt x="11" y="0"/>
                      <a:pt x="11" y="0"/>
                    </a:cubicBezTo>
                    <a:cubicBezTo>
                      <a:pt x="5" y="0"/>
                      <a:pt x="0" y="5"/>
                      <a:pt x="0" y="11"/>
                    </a:cubicBezTo>
                    <a:cubicBezTo>
                      <a:pt x="0" y="17"/>
                      <a:pt x="5" y="23"/>
                      <a:pt x="11" y="23"/>
                    </a:cubicBezTo>
                    <a:cubicBezTo>
                      <a:pt x="77" y="23"/>
                      <a:pt x="77" y="23"/>
                      <a:pt x="77" y="23"/>
                    </a:cubicBezTo>
                    <a:cubicBezTo>
                      <a:pt x="84" y="23"/>
                      <a:pt x="89" y="18"/>
                      <a:pt x="89" y="11"/>
                    </a:cubicBezTo>
                    <a:cubicBezTo>
                      <a:pt x="89" y="5"/>
                      <a:pt x="84" y="0"/>
                      <a:pt x="77"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7" name="Freeform 77"/>
              <p:cNvSpPr>
                <a:spLocks/>
              </p:cNvSpPr>
              <p:nvPr/>
            </p:nvSpPr>
            <p:spPr bwMode="auto">
              <a:xfrm>
                <a:off x="3365969" y="7358732"/>
                <a:ext cx="315912" cy="782637"/>
              </a:xfrm>
              <a:custGeom>
                <a:avLst/>
                <a:gdLst>
                  <a:gd name="T0" fmla="*/ 23 w 23"/>
                  <a:gd name="T1" fmla="*/ 23 h 57"/>
                  <a:gd name="T2" fmla="*/ 0 w 23"/>
                  <a:gd name="T3" fmla="*/ 0 h 57"/>
                  <a:gd name="T4" fmla="*/ 0 w 23"/>
                  <a:gd name="T5" fmla="*/ 57 h 57"/>
                  <a:gd name="T6" fmla="*/ 23 w 23"/>
                  <a:gd name="T7" fmla="*/ 57 h 57"/>
                  <a:gd name="T8" fmla="*/ 23 w 23"/>
                  <a:gd name="T9" fmla="*/ 23 h 57"/>
                </a:gdLst>
                <a:ahLst/>
                <a:cxnLst>
                  <a:cxn ang="0">
                    <a:pos x="T0" y="T1"/>
                  </a:cxn>
                  <a:cxn ang="0">
                    <a:pos x="T2" y="T3"/>
                  </a:cxn>
                  <a:cxn ang="0">
                    <a:pos x="T4" y="T5"/>
                  </a:cxn>
                  <a:cxn ang="0">
                    <a:pos x="T6" y="T7"/>
                  </a:cxn>
                  <a:cxn ang="0">
                    <a:pos x="T8" y="T9"/>
                  </a:cxn>
                </a:cxnLst>
                <a:rect l="0" t="0" r="r" b="b"/>
                <a:pathLst>
                  <a:path w="23" h="57">
                    <a:moveTo>
                      <a:pt x="23" y="23"/>
                    </a:moveTo>
                    <a:cubicBezTo>
                      <a:pt x="23" y="10"/>
                      <a:pt x="13" y="0"/>
                      <a:pt x="0" y="0"/>
                    </a:cubicBezTo>
                    <a:cubicBezTo>
                      <a:pt x="0" y="57"/>
                      <a:pt x="0" y="57"/>
                      <a:pt x="0" y="57"/>
                    </a:cubicBezTo>
                    <a:cubicBezTo>
                      <a:pt x="23" y="57"/>
                      <a:pt x="23" y="57"/>
                      <a:pt x="23" y="57"/>
                    </a:cubicBezTo>
                    <a:lnTo>
                      <a:pt x="23" y="2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8" name="Freeform 78"/>
              <p:cNvSpPr>
                <a:spLocks/>
              </p:cNvSpPr>
              <p:nvPr/>
            </p:nvSpPr>
            <p:spPr bwMode="auto">
              <a:xfrm>
                <a:off x="3297706" y="7441282"/>
                <a:ext cx="425450" cy="741362"/>
              </a:xfrm>
              <a:custGeom>
                <a:avLst/>
                <a:gdLst>
                  <a:gd name="T0" fmla="*/ 31 w 31"/>
                  <a:gd name="T1" fmla="*/ 49 h 54"/>
                  <a:gd name="T2" fmla="*/ 31 w 31"/>
                  <a:gd name="T3" fmla="*/ 13 h 54"/>
                  <a:gd name="T4" fmla="*/ 28 w 31"/>
                  <a:gd name="T5" fmla="*/ 4 h 54"/>
                  <a:gd name="T6" fmla="*/ 19 w 31"/>
                  <a:gd name="T7" fmla="*/ 0 h 54"/>
                  <a:gd name="T8" fmla="*/ 12 w 31"/>
                  <a:gd name="T9" fmla="*/ 0 h 54"/>
                  <a:gd name="T10" fmla="*/ 0 w 31"/>
                  <a:gd name="T11" fmla="*/ 12 h 54"/>
                  <a:gd name="T12" fmla="*/ 0 w 31"/>
                  <a:gd name="T13" fmla="*/ 50 h 54"/>
                  <a:gd name="T14" fmla="*/ 1 w 31"/>
                  <a:gd name="T15" fmla="*/ 52 h 54"/>
                  <a:gd name="T16" fmla="*/ 1 w 31"/>
                  <a:gd name="T17" fmla="*/ 53 h 54"/>
                  <a:gd name="T18" fmla="*/ 4 w 31"/>
                  <a:gd name="T19" fmla="*/ 54 h 54"/>
                  <a:gd name="T20" fmla="*/ 27 w 31"/>
                  <a:gd name="T21" fmla="*/ 53 h 54"/>
                  <a:gd name="T22" fmla="*/ 31 w 31"/>
                  <a:gd name="T23"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54">
                    <a:moveTo>
                      <a:pt x="31" y="49"/>
                    </a:moveTo>
                    <a:cubicBezTo>
                      <a:pt x="31" y="13"/>
                      <a:pt x="31" y="13"/>
                      <a:pt x="31" y="13"/>
                    </a:cubicBezTo>
                    <a:cubicBezTo>
                      <a:pt x="31" y="9"/>
                      <a:pt x="30" y="6"/>
                      <a:pt x="28" y="4"/>
                    </a:cubicBezTo>
                    <a:cubicBezTo>
                      <a:pt x="25" y="1"/>
                      <a:pt x="22" y="0"/>
                      <a:pt x="19" y="0"/>
                    </a:cubicBezTo>
                    <a:cubicBezTo>
                      <a:pt x="12" y="0"/>
                      <a:pt x="12" y="0"/>
                      <a:pt x="12" y="0"/>
                    </a:cubicBezTo>
                    <a:cubicBezTo>
                      <a:pt x="5" y="0"/>
                      <a:pt x="0" y="6"/>
                      <a:pt x="0" y="12"/>
                    </a:cubicBezTo>
                    <a:cubicBezTo>
                      <a:pt x="0" y="50"/>
                      <a:pt x="0" y="50"/>
                      <a:pt x="0" y="50"/>
                    </a:cubicBezTo>
                    <a:cubicBezTo>
                      <a:pt x="0" y="51"/>
                      <a:pt x="0" y="52"/>
                      <a:pt x="1" y="52"/>
                    </a:cubicBezTo>
                    <a:cubicBezTo>
                      <a:pt x="1" y="53"/>
                      <a:pt x="1" y="53"/>
                      <a:pt x="1" y="53"/>
                    </a:cubicBezTo>
                    <a:cubicBezTo>
                      <a:pt x="2" y="53"/>
                      <a:pt x="3" y="54"/>
                      <a:pt x="4" y="54"/>
                    </a:cubicBezTo>
                    <a:cubicBezTo>
                      <a:pt x="27" y="53"/>
                      <a:pt x="27" y="53"/>
                      <a:pt x="27" y="53"/>
                    </a:cubicBezTo>
                    <a:cubicBezTo>
                      <a:pt x="29" y="53"/>
                      <a:pt x="31" y="52"/>
                      <a:pt x="31" y="49"/>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9" name="Freeform 79"/>
              <p:cNvSpPr>
                <a:spLocks/>
              </p:cNvSpPr>
              <p:nvPr/>
            </p:nvSpPr>
            <p:spPr bwMode="auto">
              <a:xfrm>
                <a:off x="2256306" y="7261894"/>
                <a:ext cx="1452562" cy="1565275"/>
              </a:xfrm>
              <a:custGeom>
                <a:avLst/>
                <a:gdLst>
                  <a:gd name="T0" fmla="*/ 96 w 106"/>
                  <a:gd name="T1" fmla="*/ 11 h 114"/>
                  <a:gd name="T2" fmla="*/ 77 w 106"/>
                  <a:gd name="T3" fmla="*/ 0 h 114"/>
                  <a:gd name="T4" fmla="*/ 35 w 106"/>
                  <a:gd name="T5" fmla="*/ 0 h 114"/>
                  <a:gd name="T6" fmla="*/ 17 w 106"/>
                  <a:gd name="T7" fmla="*/ 4 h 114"/>
                  <a:gd name="T8" fmla="*/ 17 w 106"/>
                  <a:gd name="T9" fmla="*/ 4 h 114"/>
                  <a:gd name="T10" fmla="*/ 2 w 106"/>
                  <a:gd name="T11" fmla="*/ 23 h 114"/>
                  <a:gd name="T12" fmla="*/ 6 w 106"/>
                  <a:gd name="T13" fmla="*/ 52 h 114"/>
                  <a:gd name="T14" fmla="*/ 19 w 106"/>
                  <a:gd name="T15" fmla="*/ 114 h 114"/>
                  <a:gd name="T16" fmla="*/ 34 w 106"/>
                  <a:gd name="T17" fmla="*/ 103 h 114"/>
                  <a:gd name="T18" fmla="*/ 79 w 106"/>
                  <a:gd name="T19" fmla="*/ 103 h 114"/>
                  <a:gd name="T20" fmla="*/ 90 w 106"/>
                  <a:gd name="T21" fmla="*/ 95 h 114"/>
                  <a:gd name="T22" fmla="*/ 104 w 106"/>
                  <a:gd name="T23" fmla="*/ 29 h 114"/>
                  <a:gd name="T24" fmla="*/ 96 w 106"/>
                  <a:gd name="T2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4">
                    <a:moveTo>
                      <a:pt x="96" y="11"/>
                    </a:moveTo>
                    <a:cubicBezTo>
                      <a:pt x="77" y="0"/>
                      <a:pt x="77" y="0"/>
                      <a:pt x="77" y="0"/>
                    </a:cubicBezTo>
                    <a:cubicBezTo>
                      <a:pt x="35" y="0"/>
                      <a:pt x="35" y="0"/>
                      <a:pt x="35" y="0"/>
                    </a:cubicBezTo>
                    <a:cubicBezTo>
                      <a:pt x="17" y="4"/>
                      <a:pt x="17" y="4"/>
                      <a:pt x="17" y="4"/>
                    </a:cubicBezTo>
                    <a:cubicBezTo>
                      <a:pt x="17" y="4"/>
                      <a:pt x="17" y="4"/>
                      <a:pt x="17" y="4"/>
                    </a:cubicBezTo>
                    <a:cubicBezTo>
                      <a:pt x="11" y="8"/>
                      <a:pt x="0" y="16"/>
                      <a:pt x="2" y="23"/>
                    </a:cubicBezTo>
                    <a:cubicBezTo>
                      <a:pt x="6" y="52"/>
                      <a:pt x="6" y="52"/>
                      <a:pt x="6" y="52"/>
                    </a:cubicBezTo>
                    <a:cubicBezTo>
                      <a:pt x="19" y="114"/>
                      <a:pt x="19" y="114"/>
                      <a:pt x="19" y="114"/>
                    </a:cubicBezTo>
                    <a:cubicBezTo>
                      <a:pt x="19" y="114"/>
                      <a:pt x="26" y="103"/>
                      <a:pt x="34" y="103"/>
                    </a:cubicBezTo>
                    <a:cubicBezTo>
                      <a:pt x="79" y="103"/>
                      <a:pt x="79" y="103"/>
                      <a:pt x="79" y="103"/>
                    </a:cubicBezTo>
                    <a:cubicBezTo>
                      <a:pt x="84" y="103"/>
                      <a:pt x="88" y="99"/>
                      <a:pt x="90" y="95"/>
                    </a:cubicBezTo>
                    <a:cubicBezTo>
                      <a:pt x="104" y="29"/>
                      <a:pt x="104" y="29"/>
                      <a:pt x="104" y="29"/>
                    </a:cubicBezTo>
                    <a:cubicBezTo>
                      <a:pt x="106" y="22"/>
                      <a:pt x="103" y="15"/>
                      <a:pt x="96" y="11"/>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0" name="Freeform 80"/>
              <p:cNvSpPr>
                <a:spLocks/>
              </p:cNvSpPr>
              <p:nvPr/>
            </p:nvSpPr>
            <p:spPr bwMode="auto">
              <a:xfrm>
                <a:off x="2105494" y="8608094"/>
                <a:ext cx="987425" cy="673100"/>
              </a:xfrm>
              <a:custGeom>
                <a:avLst/>
                <a:gdLst>
                  <a:gd name="T0" fmla="*/ 50 w 72"/>
                  <a:gd name="T1" fmla="*/ 0 h 49"/>
                  <a:gd name="T2" fmla="*/ 0 w 72"/>
                  <a:gd name="T3" fmla="*/ 0 h 49"/>
                  <a:gd name="T4" fmla="*/ 0 w 72"/>
                  <a:gd name="T5" fmla="*/ 5 h 49"/>
                  <a:gd name="T6" fmla="*/ 50 w 72"/>
                  <a:gd name="T7" fmla="*/ 5 h 49"/>
                  <a:gd name="T8" fmla="*/ 67 w 72"/>
                  <a:gd name="T9" fmla="*/ 23 h 49"/>
                  <a:gd name="T10" fmla="*/ 67 w 72"/>
                  <a:gd name="T11" fmla="*/ 49 h 49"/>
                  <a:gd name="T12" fmla="*/ 72 w 72"/>
                  <a:gd name="T13" fmla="*/ 49 h 49"/>
                  <a:gd name="T14" fmla="*/ 72 w 72"/>
                  <a:gd name="T15" fmla="*/ 23 h 49"/>
                  <a:gd name="T16" fmla="*/ 50 w 72"/>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9">
                    <a:moveTo>
                      <a:pt x="50" y="0"/>
                    </a:moveTo>
                    <a:cubicBezTo>
                      <a:pt x="0" y="0"/>
                      <a:pt x="0" y="0"/>
                      <a:pt x="0" y="0"/>
                    </a:cubicBezTo>
                    <a:cubicBezTo>
                      <a:pt x="0" y="5"/>
                      <a:pt x="0" y="5"/>
                      <a:pt x="0" y="5"/>
                    </a:cubicBezTo>
                    <a:cubicBezTo>
                      <a:pt x="50" y="5"/>
                      <a:pt x="50" y="5"/>
                      <a:pt x="50" y="5"/>
                    </a:cubicBezTo>
                    <a:cubicBezTo>
                      <a:pt x="59" y="5"/>
                      <a:pt x="67" y="13"/>
                      <a:pt x="67" y="23"/>
                    </a:cubicBezTo>
                    <a:cubicBezTo>
                      <a:pt x="67" y="49"/>
                      <a:pt x="67" y="49"/>
                      <a:pt x="67" y="49"/>
                    </a:cubicBezTo>
                    <a:cubicBezTo>
                      <a:pt x="72" y="49"/>
                      <a:pt x="72" y="49"/>
                      <a:pt x="72" y="49"/>
                    </a:cubicBezTo>
                    <a:cubicBezTo>
                      <a:pt x="72" y="23"/>
                      <a:pt x="72" y="23"/>
                      <a:pt x="72" y="23"/>
                    </a:cubicBezTo>
                    <a:cubicBezTo>
                      <a:pt x="72" y="10"/>
                      <a:pt x="62" y="0"/>
                      <a:pt x="50"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1" name="Freeform 81"/>
              <p:cNvSpPr>
                <a:spLocks/>
              </p:cNvSpPr>
              <p:nvPr/>
            </p:nvSpPr>
            <p:spPr bwMode="auto">
              <a:xfrm>
                <a:off x="2611906" y="7193632"/>
                <a:ext cx="727075" cy="549275"/>
              </a:xfrm>
              <a:custGeom>
                <a:avLst/>
                <a:gdLst>
                  <a:gd name="T0" fmla="*/ 28 w 53"/>
                  <a:gd name="T1" fmla="*/ 0 h 40"/>
                  <a:gd name="T2" fmla="*/ 0 w 53"/>
                  <a:gd name="T3" fmla="*/ 7 h 40"/>
                  <a:gd name="T4" fmla="*/ 7 w 53"/>
                  <a:gd name="T5" fmla="*/ 20 h 40"/>
                  <a:gd name="T6" fmla="*/ 28 w 53"/>
                  <a:gd name="T7" fmla="*/ 35 h 40"/>
                  <a:gd name="T8" fmla="*/ 40 w 53"/>
                  <a:gd name="T9" fmla="*/ 40 h 40"/>
                  <a:gd name="T10" fmla="*/ 40 w 53"/>
                  <a:gd name="T11" fmla="*/ 40 h 40"/>
                  <a:gd name="T12" fmla="*/ 50 w 53"/>
                  <a:gd name="T13" fmla="*/ 35 h 40"/>
                  <a:gd name="T14" fmla="*/ 53 w 53"/>
                  <a:gd name="T15" fmla="*/ 23 h 40"/>
                  <a:gd name="T16" fmla="*/ 53 w 53"/>
                  <a:gd name="T17" fmla="*/ 0 h 40"/>
                  <a:gd name="T18" fmla="*/ 28 w 5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28" y="0"/>
                    </a:moveTo>
                    <a:cubicBezTo>
                      <a:pt x="0" y="7"/>
                      <a:pt x="0" y="7"/>
                      <a:pt x="0" y="7"/>
                    </a:cubicBezTo>
                    <a:cubicBezTo>
                      <a:pt x="0" y="12"/>
                      <a:pt x="3" y="17"/>
                      <a:pt x="7" y="20"/>
                    </a:cubicBezTo>
                    <a:cubicBezTo>
                      <a:pt x="28" y="35"/>
                      <a:pt x="28" y="35"/>
                      <a:pt x="28" y="35"/>
                    </a:cubicBezTo>
                    <a:cubicBezTo>
                      <a:pt x="32" y="38"/>
                      <a:pt x="36" y="40"/>
                      <a:pt x="40" y="40"/>
                    </a:cubicBezTo>
                    <a:cubicBezTo>
                      <a:pt x="40" y="40"/>
                      <a:pt x="40" y="40"/>
                      <a:pt x="40" y="40"/>
                    </a:cubicBezTo>
                    <a:cubicBezTo>
                      <a:pt x="44" y="40"/>
                      <a:pt x="47" y="38"/>
                      <a:pt x="50" y="35"/>
                    </a:cubicBezTo>
                    <a:cubicBezTo>
                      <a:pt x="52" y="32"/>
                      <a:pt x="53" y="28"/>
                      <a:pt x="53" y="23"/>
                    </a:cubicBezTo>
                    <a:cubicBezTo>
                      <a:pt x="53" y="0"/>
                      <a:pt x="53" y="0"/>
                      <a:pt x="53" y="0"/>
                    </a:cubicBezTo>
                    <a:lnTo>
                      <a:pt x="28" y="0"/>
                    </a:lnTo>
                    <a:close/>
                  </a:path>
                </a:pathLst>
              </a:custGeom>
              <a:solidFill>
                <a:srgbClr val="789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2" name="Freeform 82"/>
              <p:cNvSpPr>
                <a:spLocks/>
              </p:cNvSpPr>
              <p:nvPr/>
            </p:nvSpPr>
            <p:spPr bwMode="auto">
              <a:xfrm>
                <a:off x="2365844" y="7317457"/>
                <a:ext cx="781050" cy="892175"/>
              </a:xfrm>
              <a:custGeom>
                <a:avLst/>
                <a:gdLst>
                  <a:gd name="T0" fmla="*/ 9 w 57"/>
                  <a:gd name="T1" fmla="*/ 32 h 65"/>
                  <a:gd name="T2" fmla="*/ 41 w 57"/>
                  <a:gd name="T3" fmla="*/ 65 h 65"/>
                  <a:gd name="T4" fmla="*/ 57 w 57"/>
                  <a:gd name="T5" fmla="*/ 49 h 65"/>
                  <a:gd name="T6" fmla="*/ 9 w 57"/>
                  <a:gd name="T7" fmla="*/ 0 h 65"/>
                  <a:gd name="T8" fmla="*/ 9 w 57"/>
                  <a:gd name="T9" fmla="*/ 32 h 65"/>
                </a:gdLst>
                <a:ahLst/>
                <a:cxnLst>
                  <a:cxn ang="0">
                    <a:pos x="T0" y="T1"/>
                  </a:cxn>
                  <a:cxn ang="0">
                    <a:pos x="T2" y="T3"/>
                  </a:cxn>
                  <a:cxn ang="0">
                    <a:pos x="T4" y="T5"/>
                  </a:cxn>
                  <a:cxn ang="0">
                    <a:pos x="T6" y="T7"/>
                  </a:cxn>
                  <a:cxn ang="0">
                    <a:pos x="T8" y="T9"/>
                  </a:cxn>
                </a:cxnLst>
                <a:rect l="0" t="0" r="r" b="b"/>
                <a:pathLst>
                  <a:path w="57" h="65">
                    <a:moveTo>
                      <a:pt x="9" y="32"/>
                    </a:moveTo>
                    <a:cubicBezTo>
                      <a:pt x="41" y="65"/>
                      <a:pt x="41" y="65"/>
                      <a:pt x="41" y="65"/>
                    </a:cubicBezTo>
                    <a:cubicBezTo>
                      <a:pt x="57" y="49"/>
                      <a:pt x="57" y="49"/>
                      <a:pt x="57" y="49"/>
                    </a:cubicBezTo>
                    <a:cubicBezTo>
                      <a:pt x="9" y="0"/>
                      <a:pt x="9" y="0"/>
                      <a:pt x="9" y="0"/>
                    </a:cubicBezTo>
                    <a:cubicBezTo>
                      <a:pt x="0" y="9"/>
                      <a:pt x="0" y="23"/>
                      <a:pt x="9" y="32"/>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3" name="Freeform 83"/>
              <p:cNvSpPr>
                <a:spLocks/>
              </p:cNvSpPr>
              <p:nvPr/>
            </p:nvSpPr>
            <p:spPr bwMode="auto">
              <a:xfrm>
                <a:off x="2229319" y="7303169"/>
                <a:ext cx="766762" cy="769937"/>
              </a:xfrm>
              <a:custGeom>
                <a:avLst/>
                <a:gdLst>
                  <a:gd name="T0" fmla="*/ 55 w 56"/>
                  <a:gd name="T1" fmla="*/ 31 h 56"/>
                  <a:gd name="T2" fmla="*/ 28 w 56"/>
                  <a:gd name="T3" fmla="*/ 4 h 56"/>
                  <a:gd name="T4" fmla="*/ 19 w 56"/>
                  <a:gd name="T5" fmla="*/ 0 h 56"/>
                  <a:gd name="T6" fmla="*/ 10 w 56"/>
                  <a:gd name="T7" fmla="*/ 4 h 56"/>
                  <a:gd name="T8" fmla="*/ 5 w 56"/>
                  <a:gd name="T9" fmla="*/ 8 h 56"/>
                  <a:gd name="T10" fmla="*/ 5 w 56"/>
                  <a:gd name="T11" fmla="*/ 27 h 56"/>
                  <a:gd name="T12" fmla="*/ 32 w 56"/>
                  <a:gd name="T13" fmla="*/ 54 h 56"/>
                  <a:gd name="T14" fmla="*/ 35 w 56"/>
                  <a:gd name="T15" fmla="*/ 56 h 56"/>
                  <a:gd name="T16" fmla="*/ 35 w 56"/>
                  <a:gd name="T17" fmla="*/ 56 h 56"/>
                  <a:gd name="T18" fmla="*/ 38 w 56"/>
                  <a:gd name="T19" fmla="*/ 54 h 56"/>
                  <a:gd name="T20" fmla="*/ 55 w 56"/>
                  <a:gd name="T21" fmla="*/ 37 h 56"/>
                  <a:gd name="T22" fmla="*/ 55 w 56"/>
                  <a:gd name="T23"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55" y="31"/>
                    </a:moveTo>
                    <a:cubicBezTo>
                      <a:pt x="28" y="4"/>
                      <a:pt x="28" y="4"/>
                      <a:pt x="28" y="4"/>
                    </a:cubicBezTo>
                    <a:cubicBezTo>
                      <a:pt x="26" y="1"/>
                      <a:pt x="22" y="0"/>
                      <a:pt x="19" y="0"/>
                    </a:cubicBezTo>
                    <a:cubicBezTo>
                      <a:pt x="16" y="0"/>
                      <a:pt x="12" y="1"/>
                      <a:pt x="10" y="4"/>
                    </a:cubicBezTo>
                    <a:cubicBezTo>
                      <a:pt x="5" y="8"/>
                      <a:pt x="5" y="8"/>
                      <a:pt x="5" y="8"/>
                    </a:cubicBezTo>
                    <a:cubicBezTo>
                      <a:pt x="0" y="14"/>
                      <a:pt x="0" y="22"/>
                      <a:pt x="5" y="27"/>
                    </a:cubicBezTo>
                    <a:cubicBezTo>
                      <a:pt x="32" y="54"/>
                      <a:pt x="32" y="54"/>
                      <a:pt x="32" y="54"/>
                    </a:cubicBezTo>
                    <a:cubicBezTo>
                      <a:pt x="33" y="55"/>
                      <a:pt x="34" y="56"/>
                      <a:pt x="35" y="56"/>
                    </a:cubicBezTo>
                    <a:cubicBezTo>
                      <a:pt x="35" y="56"/>
                      <a:pt x="35" y="56"/>
                      <a:pt x="35" y="56"/>
                    </a:cubicBezTo>
                    <a:cubicBezTo>
                      <a:pt x="36" y="56"/>
                      <a:pt x="37" y="55"/>
                      <a:pt x="38" y="54"/>
                    </a:cubicBezTo>
                    <a:cubicBezTo>
                      <a:pt x="55" y="37"/>
                      <a:pt x="55" y="37"/>
                      <a:pt x="55" y="37"/>
                    </a:cubicBezTo>
                    <a:cubicBezTo>
                      <a:pt x="56" y="35"/>
                      <a:pt x="56" y="33"/>
                      <a:pt x="55" y="31"/>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6" name="Freeform 96"/>
              <p:cNvSpPr>
                <a:spLocks/>
              </p:cNvSpPr>
              <p:nvPr/>
            </p:nvSpPr>
            <p:spPr bwMode="auto">
              <a:xfrm>
                <a:off x="2543644" y="6260182"/>
                <a:ext cx="1123950" cy="1427162"/>
              </a:xfrm>
              <a:custGeom>
                <a:avLst/>
                <a:gdLst>
                  <a:gd name="T0" fmla="*/ 82 w 82"/>
                  <a:gd name="T1" fmla="*/ 46 h 104"/>
                  <a:gd name="T2" fmla="*/ 78 w 82"/>
                  <a:gd name="T3" fmla="*/ 17 h 104"/>
                  <a:gd name="T4" fmla="*/ 76 w 82"/>
                  <a:gd name="T5" fmla="*/ 12 h 104"/>
                  <a:gd name="T6" fmla="*/ 63 w 82"/>
                  <a:gd name="T7" fmla="*/ 0 h 104"/>
                  <a:gd name="T8" fmla="*/ 28 w 82"/>
                  <a:gd name="T9" fmla="*/ 0 h 104"/>
                  <a:gd name="T10" fmla="*/ 17 w 82"/>
                  <a:gd name="T11" fmla="*/ 11 h 104"/>
                  <a:gd name="T12" fmla="*/ 17 w 82"/>
                  <a:gd name="T13" fmla="*/ 23 h 104"/>
                  <a:gd name="T14" fmla="*/ 6 w 82"/>
                  <a:gd name="T15" fmla="*/ 26 h 104"/>
                  <a:gd name="T16" fmla="*/ 0 w 82"/>
                  <a:gd name="T17" fmla="*/ 33 h 104"/>
                  <a:gd name="T18" fmla="*/ 5 w 82"/>
                  <a:gd name="T19" fmla="*/ 45 h 104"/>
                  <a:gd name="T20" fmla="*/ 12 w 82"/>
                  <a:gd name="T21" fmla="*/ 47 h 104"/>
                  <a:gd name="T22" fmla="*/ 12 w 82"/>
                  <a:gd name="T23" fmla="*/ 74 h 104"/>
                  <a:gd name="T24" fmla="*/ 17 w 82"/>
                  <a:gd name="T25" fmla="*/ 84 h 104"/>
                  <a:gd name="T26" fmla="*/ 36 w 82"/>
                  <a:gd name="T27" fmla="*/ 98 h 104"/>
                  <a:gd name="T28" fmla="*/ 52 w 82"/>
                  <a:gd name="T29" fmla="*/ 90 h 104"/>
                  <a:gd name="T30" fmla="*/ 52 w 82"/>
                  <a:gd name="T31" fmla="*/ 80 h 104"/>
                  <a:gd name="T32" fmla="*/ 63 w 82"/>
                  <a:gd name="T33" fmla="*/ 80 h 104"/>
                  <a:gd name="T34" fmla="*/ 75 w 82"/>
                  <a:gd name="T35" fmla="*/ 69 h 104"/>
                  <a:gd name="T36" fmla="*/ 75 w 82"/>
                  <a:gd name="T37" fmla="*/ 51 h 104"/>
                  <a:gd name="T38" fmla="*/ 78 w 82"/>
                  <a:gd name="T39" fmla="*/ 51 h 104"/>
                  <a:gd name="T40" fmla="*/ 81 w 82"/>
                  <a:gd name="T41" fmla="*/ 49 h 104"/>
                  <a:gd name="T42" fmla="*/ 82 w 82"/>
                  <a:gd name="T43"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104">
                    <a:moveTo>
                      <a:pt x="82" y="46"/>
                    </a:moveTo>
                    <a:cubicBezTo>
                      <a:pt x="81" y="38"/>
                      <a:pt x="79" y="23"/>
                      <a:pt x="78" y="17"/>
                    </a:cubicBezTo>
                    <a:cubicBezTo>
                      <a:pt x="77" y="15"/>
                      <a:pt x="77" y="13"/>
                      <a:pt x="76" y="12"/>
                    </a:cubicBezTo>
                    <a:cubicBezTo>
                      <a:pt x="74" y="5"/>
                      <a:pt x="70" y="0"/>
                      <a:pt x="63" y="0"/>
                    </a:cubicBezTo>
                    <a:cubicBezTo>
                      <a:pt x="28" y="0"/>
                      <a:pt x="28" y="0"/>
                      <a:pt x="28" y="0"/>
                    </a:cubicBezTo>
                    <a:cubicBezTo>
                      <a:pt x="22" y="0"/>
                      <a:pt x="17" y="5"/>
                      <a:pt x="17" y="11"/>
                    </a:cubicBezTo>
                    <a:cubicBezTo>
                      <a:pt x="17" y="23"/>
                      <a:pt x="17" y="23"/>
                      <a:pt x="17" y="23"/>
                    </a:cubicBezTo>
                    <a:cubicBezTo>
                      <a:pt x="6" y="26"/>
                      <a:pt x="6" y="26"/>
                      <a:pt x="6" y="26"/>
                    </a:cubicBezTo>
                    <a:cubicBezTo>
                      <a:pt x="3" y="26"/>
                      <a:pt x="0" y="28"/>
                      <a:pt x="0" y="33"/>
                    </a:cubicBezTo>
                    <a:cubicBezTo>
                      <a:pt x="1" y="39"/>
                      <a:pt x="2" y="43"/>
                      <a:pt x="5" y="45"/>
                    </a:cubicBezTo>
                    <a:cubicBezTo>
                      <a:pt x="8" y="48"/>
                      <a:pt x="11" y="47"/>
                      <a:pt x="12" y="47"/>
                    </a:cubicBezTo>
                    <a:cubicBezTo>
                      <a:pt x="12" y="74"/>
                      <a:pt x="12" y="74"/>
                      <a:pt x="12" y="74"/>
                    </a:cubicBezTo>
                    <a:cubicBezTo>
                      <a:pt x="12" y="77"/>
                      <a:pt x="14" y="82"/>
                      <a:pt x="17" y="84"/>
                    </a:cubicBezTo>
                    <a:cubicBezTo>
                      <a:pt x="36" y="98"/>
                      <a:pt x="36" y="98"/>
                      <a:pt x="36" y="98"/>
                    </a:cubicBezTo>
                    <a:cubicBezTo>
                      <a:pt x="45" y="104"/>
                      <a:pt x="52" y="101"/>
                      <a:pt x="52" y="90"/>
                    </a:cubicBezTo>
                    <a:cubicBezTo>
                      <a:pt x="52" y="80"/>
                      <a:pt x="52" y="80"/>
                      <a:pt x="52" y="80"/>
                    </a:cubicBezTo>
                    <a:cubicBezTo>
                      <a:pt x="63" y="80"/>
                      <a:pt x="63" y="80"/>
                      <a:pt x="63" y="80"/>
                    </a:cubicBezTo>
                    <a:cubicBezTo>
                      <a:pt x="69" y="80"/>
                      <a:pt x="75" y="75"/>
                      <a:pt x="75" y="69"/>
                    </a:cubicBezTo>
                    <a:cubicBezTo>
                      <a:pt x="75" y="51"/>
                      <a:pt x="75" y="51"/>
                      <a:pt x="75" y="51"/>
                    </a:cubicBezTo>
                    <a:cubicBezTo>
                      <a:pt x="78" y="51"/>
                      <a:pt x="78" y="51"/>
                      <a:pt x="78" y="51"/>
                    </a:cubicBezTo>
                    <a:cubicBezTo>
                      <a:pt x="79" y="51"/>
                      <a:pt x="80" y="50"/>
                      <a:pt x="81" y="49"/>
                    </a:cubicBezTo>
                    <a:cubicBezTo>
                      <a:pt x="82" y="48"/>
                      <a:pt x="82" y="47"/>
                      <a:pt x="82" y="46"/>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7" name="Freeform 97"/>
              <p:cNvSpPr>
                <a:spLocks/>
              </p:cNvSpPr>
              <p:nvPr/>
            </p:nvSpPr>
            <p:spPr bwMode="auto">
              <a:xfrm>
                <a:off x="3380256" y="7042819"/>
                <a:ext cx="165100" cy="41275"/>
              </a:xfrm>
              <a:custGeom>
                <a:avLst/>
                <a:gdLst>
                  <a:gd name="T0" fmla="*/ 12 w 12"/>
                  <a:gd name="T1" fmla="*/ 0 h 3"/>
                  <a:gd name="T2" fmla="*/ 6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cubicBezTo>
                      <a:pt x="12" y="2"/>
                      <a:pt x="9" y="3"/>
                      <a:pt x="6" y="3"/>
                    </a:cubicBezTo>
                    <a:cubicBezTo>
                      <a:pt x="2" y="3"/>
                      <a:pt x="0" y="2"/>
                      <a:pt x="0" y="0"/>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8" name="Freeform 98"/>
              <p:cNvSpPr>
                <a:spLocks/>
              </p:cNvSpPr>
              <p:nvPr/>
            </p:nvSpPr>
            <p:spPr bwMode="auto">
              <a:xfrm>
                <a:off x="3010369" y="7358732"/>
                <a:ext cx="246062" cy="150812"/>
              </a:xfrm>
              <a:custGeom>
                <a:avLst/>
                <a:gdLst>
                  <a:gd name="T0" fmla="*/ 0 w 155"/>
                  <a:gd name="T1" fmla="*/ 0 h 95"/>
                  <a:gd name="T2" fmla="*/ 69 w 155"/>
                  <a:gd name="T3" fmla="*/ 43 h 95"/>
                  <a:gd name="T4" fmla="*/ 155 w 155"/>
                  <a:gd name="T5" fmla="*/ 95 h 95"/>
                  <a:gd name="T6" fmla="*/ 155 w 155"/>
                  <a:gd name="T7" fmla="*/ 0 h 95"/>
                  <a:gd name="T8" fmla="*/ 0 w 155"/>
                  <a:gd name="T9" fmla="*/ 0 h 95"/>
                </a:gdLst>
                <a:ahLst/>
                <a:cxnLst>
                  <a:cxn ang="0">
                    <a:pos x="T0" y="T1"/>
                  </a:cxn>
                  <a:cxn ang="0">
                    <a:pos x="T2" y="T3"/>
                  </a:cxn>
                  <a:cxn ang="0">
                    <a:pos x="T4" y="T5"/>
                  </a:cxn>
                  <a:cxn ang="0">
                    <a:pos x="T6" y="T7"/>
                  </a:cxn>
                  <a:cxn ang="0">
                    <a:pos x="T8" y="T9"/>
                  </a:cxn>
                </a:cxnLst>
                <a:rect l="0" t="0" r="r" b="b"/>
                <a:pathLst>
                  <a:path w="155" h="95">
                    <a:moveTo>
                      <a:pt x="0" y="0"/>
                    </a:moveTo>
                    <a:lnTo>
                      <a:pt x="69" y="43"/>
                    </a:lnTo>
                    <a:lnTo>
                      <a:pt x="155" y="95"/>
                    </a:lnTo>
                    <a:lnTo>
                      <a:pt x="155"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9" name="Freeform 99"/>
              <p:cNvSpPr>
                <a:spLocks/>
              </p:cNvSpPr>
              <p:nvPr/>
            </p:nvSpPr>
            <p:spPr bwMode="auto">
              <a:xfrm>
                <a:off x="2584919" y="5902994"/>
                <a:ext cx="1123950" cy="838200"/>
              </a:xfrm>
              <a:custGeom>
                <a:avLst/>
                <a:gdLst>
                  <a:gd name="T0" fmla="*/ 82 w 82"/>
                  <a:gd name="T1" fmla="*/ 39 h 61"/>
                  <a:gd name="T2" fmla="*/ 79 w 82"/>
                  <a:gd name="T3" fmla="*/ 24 h 61"/>
                  <a:gd name="T4" fmla="*/ 71 w 82"/>
                  <a:gd name="T5" fmla="*/ 11 h 61"/>
                  <a:gd name="T6" fmla="*/ 70 w 82"/>
                  <a:gd name="T7" fmla="*/ 10 h 61"/>
                  <a:gd name="T8" fmla="*/ 69 w 82"/>
                  <a:gd name="T9" fmla="*/ 9 h 61"/>
                  <a:gd name="T10" fmla="*/ 41 w 82"/>
                  <a:gd name="T11" fmla="*/ 0 h 61"/>
                  <a:gd name="T12" fmla="*/ 1 w 82"/>
                  <a:gd name="T13" fmla="*/ 27 h 61"/>
                  <a:gd name="T14" fmla="*/ 0 w 82"/>
                  <a:gd name="T15" fmla="*/ 36 h 61"/>
                  <a:gd name="T16" fmla="*/ 3 w 82"/>
                  <a:gd name="T17" fmla="*/ 49 h 61"/>
                  <a:gd name="T18" fmla="*/ 3 w 82"/>
                  <a:gd name="T19" fmla="*/ 51 h 61"/>
                  <a:gd name="T20" fmla="*/ 6 w 82"/>
                  <a:gd name="T21" fmla="*/ 51 h 61"/>
                  <a:gd name="T22" fmla="*/ 9 w 82"/>
                  <a:gd name="T23" fmla="*/ 52 h 61"/>
                  <a:gd name="T24" fmla="*/ 9 w 82"/>
                  <a:gd name="T25" fmla="*/ 52 h 61"/>
                  <a:gd name="T26" fmla="*/ 14 w 82"/>
                  <a:gd name="T27" fmla="*/ 61 h 61"/>
                  <a:gd name="T28" fmla="*/ 18 w 82"/>
                  <a:gd name="T29" fmla="*/ 36 h 61"/>
                  <a:gd name="T30" fmla="*/ 26 w 82"/>
                  <a:gd name="T31" fmla="*/ 43 h 61"/>
                  <a:gd name="T32" fmla="*/ 36 w 82"/>
                  <a:gd name="T33" fmla="*/ 45 h 61"/>
                  <a:gd name="T34" fmla="*/ 32 w 82"/>
                  <a:gd name="T35" fmla="*/ 42 h 61"/>
                  <a:gd name="T36" fmla="*/ 30 w 82"/>
                  <a:gd name="T37" fmla="*/ 37 h 61"/>
                  <a:gd name="T38" fmla="*/ 51 w 82"/>
                  <a:gd name="T39" fmla="*/ 41 h 61"/>
                  <a:gd name="T40" fmla="*/ 68 w 82"/>
                  <a:gd name="T41" fmla="*/ 41 h 61"/>
                  <a:gd name="T42" fmla="*/ 79 w 82"/>
                  <a:gd name="T43" fmla="*/ 54 h 61"/>
                  <a:gd name="T44" fmla="*/ 78 w 82"/>
                  <a:gd name="T45" fmla="*/ 58 h 61"/>
                  <a:gd name="T46" fmla="*/ 82 w 82"/>
                  <a:gd name="T47"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61">
                    <a:moveTo>
                      <a:pt x="82" y="39"/>
                    </a:moveTo>
                    <a:cubicBezTo>
                      <a:pt x="82" y="34"/>
                      <a:pt x="81" y="28"/>
                      <a:pt x="79" y="24"/>
                    </a:cubicBezTo>
                    <a:cubicBezTo>
                      <a:pt x="78" y="19"/>
                      <a:pt x="75" y="14"/>
                      <a:pt x="71" y="11"/>
                    </a:cubicBezTo>
                    <a:cubicBezTo>
                      <a:pt x="71" y="10"/>
                      <a:pt x="70" y="10"/>
                      <a:pt x="70" y="10"/>
                    </a:cubicBezTo>
                    <a:cubicBezTo>
                      <a:pt x="70" y="10"/>
                      <a:pt x="69" y="9"/>
                      <a:pt x="69" y="9"/>
                    </a:cubicBezTo>
                    <a:cubicBezTo>
                      <a:pt x="62" y="3"/>
                      <a:pt x="52" y="0"/>
                      <a:pt x="41" y="0"/>
                    </a:cubicBezTo>
                    <a:cubicBezTo>
                      <a:pt x="20" y="0"/>
                      <a:pt x="3" y="12"/>
                      <a:pt x="1" y="27"/>
                    </a:cubicBezTo>
                    <a:cubicBezTo>
                      <a:pt x="1" y="30"/>
                      <a:pt x="0" y="33"/>
                      <a:pt x="0" y="36"/>
                    </a:cubicBezTo>
                    <a:cubicBezTo>
                      <a:pt x="0" y="41"/>
                      <a:pt x="1" y="45"/>
                      <a:pt x="3" y="49"/>
                    </a:cubicBezTo>
                    <a:cubicBezTo>
                      <a:pt x="3" y="50"/>
                      <a:pt x="3" y="51"/>
                      <a:pt x="3" y="51"/>
                    </a:cubicBezTo>
                    <a:cubicBezTo>
                      <a:pt x="3" y="51"/>
                      <a:pt x="5" y="51"/>
                      <a:pt x="6" y="51"/>
                    </a:cubicBezTo>
                    <a:cubicBezTo>
                      <a:pt x="7" y="52"/>
                      <a:pt x="9" y="52"/>
                      <a:pt x="9" y="52"/>
                    </a:cubicBezTo>
                    <a:cubicBezTo>
                      <a:pt x="9" y="52"/>
                      <a:pt x="9" y="52"/>
                      <a:pt x="9" y="52"/>
                    </a:cubicBezTo>
                    <a:cubicBezTo>
                      <a:pt x="12" y="54"/>
                      <a:pt x="14" y="57"/>
                      <a:pt x="14" y="61"/>
                    </a:cubicBezTo>
                    <a:cubicBezTo>
                      <a:pt x="18" y="36"/>
                      <a:pt x="18" y="36"/>
                      <a:pt x="18" y="36"/>
                    </a:cubicBezTo>
                    <a:cubicBezTo>
                      <a:pt x="18" y="36"/>
                      <a:pt x="21" y="40"/>
                      <a:pt x="26" y="43"/>
                    </a:cubicBezTo>
                    <a:cubicBezTo>
                      <a:pt x="31" y="46"/>
                      <a:pt x="36" y="45"/>
                      <a:pt x="36" y="45"/>
                    </a:cubicBezTo>
                    <a:cubicBezTo>
                      <a:pt x="36" y="45"/>
                      <a:pt x="34" y="44"/>
                      <a:pt x="32" y="42"/>
                    </a:cubicBezTo>
                    <a:cubicBezTo>
                      <a:pt x="30" y="39"/>
                      <a:pt x="30" y="37"/>
                      <a:pt x="30" y="37"/>
                    </a:cubicBezTo>
                    <a:cubicBezTo>
                      <a:pt x="30" y="37"/>
                      <a:pt x="34" y="42"/>
                      <a:pt x="51" y="41"/>
                    </a:cubicBezTo>
                    <a:cubicBezTo>
                      <a:pt x="68" y="41"/>
                      <a:pt x="68" y="41"/>
                      <a:pt x="68" y="41"/>
                    </a:cubicBezTo>
                    <a:cubicBezTo>
                      <a:pt x="74" y="41"/>
                      <a:pt x="79" y="47"/>
                      <a:pt x="79" y="54"/>
                    </a:cubicBezTo>
                    <a:cubicBezTo>
                      <a:pt x="79" y="55"/>
                      <a:pt x="78" y="57"/>
                      <a:pt x="78" y="58"/>
                    </a:cubicBezTo>
                    <a:cubicBezTo>
                      <a:pt x="81" y="52"/>
                      <a:pt x="82" y="46"/>
                      <a:pt x="82"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0" name="Freeform 100"/>
              <p:cNvSpPr>
                <a:spLocks noEditPoints="1"/>
              </p:cNvSpPr>
              <p:nvPr/>
            </p:nvSpPr>
            <p:spPr bwMode="auto">
              <a:xfrm>
                <a:off x="2557931" y="6520532"/>
                <a:ext cx="1082675" cy="330200"/>
              </a:xfrm>
              <a:custGeom>
                <a:avLst/>
                <a:gdLst>
                  <a:gd name="T0" fmla="*/ 78 w 79"/>
                  <a:gd name="T1" fmla="*/ 3 h 24"/>
                  <a:gd name="T2" fmla="*/ 74 w 79"/>
                  <a:gd name="T3" fmla="*/ 3 h 24"/>
                  <a:gd name="T4" fmla="*/ 73 w 79"/>
                  <a:gd name="T5" fmla="*/ 3 h 24"/>
                  <a:gd name="T6" fmla="*/ 72 w 79"/>
                  <a:gd name="T7" fmla="*/ 2 h 24"/>
                  <a:gd name="T8" fmla="*/ 56 w 79"/>
                  <a:gd name="T9" fmla="*/ 0 h 24"/>
                  <a:gd name="T10" fmla="*/ 43 w 79"/>
                  <a:gd name="T11" fmla="*/ 1 h 24"/>
                  <a:gd name="T12" fmla="*/ 43 w 79"/>
                  <a:gd name="T13" fmla="*/ 1 h 24"/>
                  <a:gd name="T14" fmla="*/ 13 w 79"/>
                  <a:gd name="T15" fmla="*/ 1 h 24"/>
                  <a:gd name="T16" fmla="*/ 13 w 79"/>
                  <a:gd name="T17" fmla="*/ 1 h 24"/>
                  <a:gd name="T18" fmla="*/ 0 w 79"/>
                  <a:gd name="T19" fmla="*/ 17 h 24"/>
                  <a:gd name="T20" fmla="*/ 0 w 79"/>
                  <a:gd name="T21" fmla="*/ 17 h 24"/>
                  <a:gd name="T22" fmla="*/ 2 w 79"/>
                  <a:gd name="T23" fmla="*/ 19 h 24"/>
                  <a:gd name="T24" fmla="*/ 5 w 79"/>
                  <a:gd name="T25" fmla="*/ 17 h 24"/>
                  <a:gd name="T26" fmla="*/ 5 w 79"/>
                  <a:gd name="T27" fmla="*/ 17 h 24"/>
                  <a:gd name="T28" fmla="*/ 15 w 79"/>
                  <a:gd name="T29" fmla="*/ 6 h 24"/>
                  <a:gd name="T30" fmla="*/ 43 w 79"/>
                  <a:gd name="T31" fmla="*/ 6 h 24"/>
                  <a:gd name="T32" fmla="*/ 45 w 79"/>
                  <a:gd name="T33" fmla="*/ 8 h 24"/>
                  <a:gd name="T34" fmla="*/ 50 w 79"/>
                  <a:gd name="T35" fmla="*/ 21 h 24"/>
                  <a:gd name="T36" fmla="*/ 69 w 79"/>
                  <a:gd name="T37" fmla="*/ 20 h 24"/>
                  <a:gd name="T38" fmla="*/ 73 w 79"/>
                  <a:gd name="T39" fmla="*/ 12 h 24"/>
                  <a:gd name="T40" fmla="*/ 77 w 79"/>
                  <a:gd name="T41" fmla="*/ 10 h 24"/>
                  <a:gd name="T42" fmla="*/ 79 w 79"/>
                  <a:gd name="T43" fmla="*/ 10 h 24"/>
                  <a:gd name="T44" fmla="*/ 78 w 79"/>
                  <a:gd name="T45" fmla="*/ 3 h 24"/>
                  <a:gd name="T46" fmla="*/ 61 w 79"/>
                  <a:gd name="T47" fmla="*/ 21 h 24"/>
                  <a:gd name="T48" fmla="*/ 47 w 79"/>
                  <a:gd name="T49" fmla="*/ 10 h 24"/>
                  <a:gd name="T50" fmla="*/ 52 w 79"/>
                  <a:gd name="T51" fmla="*/ 2 h 24"/>
                  <a:gd name="T52" fmla="*/ 72 w 79"/>
                  <a:gd name="T53" fmla="*/ 7 h 24"/>
                  <a:gd name="T54" fmla="*/ 61 w 79"/>
                  <a:gd name="T5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24">
                    <a:moveTo>
                      <a:pt x="78" y="3"/>
                    </a:moveTo>
                    <a:cubicBezTo>
                      <a:pt x="77" y="3"/>
                      <a:pt x="75" y="3"/>
                      <a:pt x="74" y="3"/>
                    </a:cubicBezTo>
                    <a:cubicBezTo>
                      <a:pt x="74" y="3"/>
                      <a:pt x="73" y="3"/>
                      <a:pt x="73" y="3"/>
                    </a:cubicBezTo>
                    <a:cubicBezTo>
                      <a:pt x="73" y="3"/>
                      <a:pt x="73" y="2"/>
                      <a:pt x="72" y="2"/>
                    </a:cubicBezTo>
                    <a:cubicBezTo>
                      <a:pt x="69" y="2"/>
                      <a:pt x="64" y="0"/>
                      <a:pt x="56" y="0"/>
                    </a:cubicBezTo>
                    <a:cubicBezTo>
                      <a:pt x="48" y="1"/>
                      <a:pt x="44" y="1"/>
                      <a:pt x="43" y="1"/>
                    </a:cubicBezTo>
                    <a:cubicBezTo>
                      <a:pt x="43" y="1"/>
                      <a:pt x="43" y="1"/>
                      <a:pt x="43" y="1"/>
                    </a:cubicBezTo>
                    <a:cubicBezTo>
                      <a:pt x="13" y="1"/>
                      <a:pt x="13" y="1"/>
                      <a:pt x="13" y="1"/>
                    </a:cubicBezTo>
                    <a:cubicBezTo>
                      <a:pt x="13" y="1"/>
                      <a:pt x="13" y="1"/>
                      <a:pt x="13" y="1"/>
                    </a:cubicBezTo>
                    <a:cubicBezTo>
                      <a:pt x="6" y="3"/>
                      <a:pt x="0" y="9"/>
                      <a:pt x="0" y="17"/>
                    </a:cubicBezTo>
                    <a:cubicBezTo>
                      <a:pt x="0" y="17"/>
                      <a:pt x="0" y="17"/>
                      <a:pt x="0" y="17"/>
                    </a:cubicBezTo>
                    <a:cubicBezTo>
                      <a:pt x="0" y="18"/>
                      <a:pt x="1" y="19"/>
                      <a:pt x="2" y="19"/>
                    </a:cubicBezTo>
                    <a:cubicBezTo>
                      <a:pt x="4" y="19"/>
                      <a:pt x="5" y="18"/>
                      <a:pt x="5" y="17"/>
                    </a:cubicBezTo>
                    <a:cubicBezTo>
                      <a:pt x="5" y="17"/>
                      <a:pt x="5" y="17"/>
                      <a:pt x="5" y="17"/>
                    </a:cubicBezTo>
                    <a:cubicBezTo>
                      <a:pt x="5" y="11"/>
                      <a:pt x="9" y="6"/>
                      <a:pt x="15" y="6"/>
                    </a:cubicBezTo>
                    <a:cubicBezTo>
                      <a:pt x="43" y="6"/>
                      <a:pt x="43" y="6"/>
                      <a:pt x="43" y="6"/>
                    </a:cubicBezTo>
                    <a:cubicBezTo>
                      <a:pt x="44" y="6"/>
                      <a:pt x="45" y="7"/>
                      <a:pt x="45" y="8"/>
                    </a:cubicBezTo>
                    <a:cubicBezTo>
                      <a:pt x="46" y="11"/>
                      <a:pt x="47" y="18"/>
                      <a:pt x="50" y="21"/>
                    </a:cubicBezTo>
                    <a:cubicBezTo>
                      <a:pt x="54" y="23"/>
                      <a:pt x="65" y="24"/>
                      <a:pt x="69" y="20"/>
                    </a:cubicBezTo>
                    <a:cubicBezTo>
                      <a:pt x="73" y="16"/>
                      <a:pt x="73" y="13"/>
                      <a:pt x="73" y="12"/>
                    </a:cubicBezTo>
                    <a:cubicBezTo>
                      <a:pt x="74" y="11"/>
                      <a:pt x="75" y="10"/>
                      <a:pt x="77" y="10"/>
                    </a:cubicBezTo>
                    <a:cubicBezTo>
                      <a:pt x="77" y="10"/>
                      <a:pt x="79" y="10"/>
                      <a:pt x="79" y="10"/>
                    </a:cubicBezTo>
                    <a:lnTo>
                      <a:pt x="78" y="3"/>
                    </a:lnTo>
                    <a:close/>
                    <a:moveTo>
                      <a:pt x="61" y="21"/>
                    </a:moveTo>
                    <a:cubicBezTo>
                      <a:pt x="52" y="21"/>
                      <a:pt x="48" y="19"/>
                      <a:pt x="47" y="10"/>
                    </a:cubicBezTo>
                    <a:cubicBezTo>
                      <a:pt x="47" y="10"/>
                      <a:pt x="46" y="2"/>
                      <a:pt x="52" y="2"/>
                    </a:cubicBezTo>
                    <a:cubicBezTo>
                      <a:pt x="59" y="2"/>
                      <a:pt x="71" y="2"/>
                      <a:pt x="72" y="7"/>
                    </a:cubicBezTo>
                    <a:cubicBezTo>
                      <a:pt x="73" y="12"/>
                      <a:pt x="69" y="21"/>
                      <a:pt x="61" y="21"/>
                    </a:cubicBezTo>
                    <a:close/>
                  </a:path>
                </a:pathLst>
              </a:custGeom>
              <a:solidFill>
                <a:srgbClr val="59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1" name="Freeform 101"/>
              <p:cNvSpPr>
                <a:spLocks/>
              </p:cNvSpPr>
              <p:nvPr/>
            </p:nvSpPr>
            <p:spPr bwMode="auto">
              <a:xfrm>
                <a:off x="2530944" y="6576094"/>
                <a:ext cx="273050" cy="357187"/>
              </a:xfrm>
              <a:custGeom>
                <a:avLst/>
                <a:gdLst>
                  <a:gd name="T0" fmla="*/ 18 w 20"/>
                  <a:gd name="T1" fmla="*/ 11 h 26"/>
                  <a:gd name="T2" fmla="*/ 13 w 20"/>
                  <a:gd name="T3" fmla="*/ 24 h 26"/>
                  <a:gd name="T4" fmla="*/ 2 w 20"/>
                  <a:gd name="T5" fmla="*/ 15 h 26"/>
                  <a:gd name="T6" fmla="*/ 7 w 20"/>
                  <a:gd name="T7" fmla="*/ 1 h 26"/>
                  <a:gd name="T8" fmla="*/ 18 w 20"/>
                  <a:gd name="T9" fmla="*/ 11 h 26"/>
                </a:gdLst>
                <a:ahLst/>
                <a:cxnLst>
                  <a:cxn ang="0">
                    <a:pos x="T0" y="T1"/>
                  </a:cxn>
                  <a:cxn ang="0">
                    <a:pos x="T2" y="T3"/>
                  </a:cxn>
                  <a:cxn ang="0">
                    <a:pos x="T4" y="T5"/>
                  </a:cxn>
                  <a:cxn ang="0">
                    <a:pos x="T6" y="T7"/>
                  </a:cxn>
                  <a:cxn ang="0">
                    <a:pos x="T8" y="T9"/>
                  </a:cxn>
                </a:cxnLst>
                <a:rect l="0" t="0" r="r" b="b"/>
                <a:pathLst>
                  <a:path w="20" h="26">
                    <a:moveTo>
                      <a:pt x="18" y="11"/>
                    </a:moveTo>
                    <a:cubicBezTo>
                      <a:pt x="20" y="17"/>
                      <a:pt x="18" y="23"/>
                      <a:pt x="13" y="24"/>
                    </a:cubicBezTo>
                    <a:cubicBezTo>
                      <a:pt x="8" y="26"/>
                      <a:pt x="3" y="21"/>
                      <a:pt x="2" y="15"/>
                    </a:cubicBezTo>
                    <a:cubicBezTo>
                      <a:pt x="0" y="9"/>
                      <a:pt x="2" y="3"/>
                      <a:pt x="7" y="1"/>
                    </a:cubicBezTo>
                    <a:cubicBezTo>
                      <a:pt x="12" y="0"/>
                      <a:pt x="17" y="4"/>
                      <a:pt x="18" y="11"/>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2" name="Freeform 102"/>
              <p:cNvSpPr>
                <a:spLocks/>
              </p:cNvSpPr>
              <p:nvPr/>
            </p:nvSpPr>
            <p:spPr bwMode="auto">
              <a:xfrm>
                <a:off x="3256431" y="6534819"/>
                <a:ext cx="206375" cy="68262"/>
              </a:xfrm>
              <a:custGeom>
                <a:avLst/>
                <a:gdLst>
                  <a:gd name="T0" fmla="*/ 7 w 15"/>
                  <a:gd name="T1" fmla="*/ 0 h 5"/>
                  <a:gd name="T2" fmla="*/ 14 w 15"/>
                  <a:gd name="T3" fmla="*/ 4 h 5"/>
                  <a:gd name="T4" fmla="*/ 14 w 15"/>
                  <a:gd name="T5" fmla="*/ 5 h 5"/>
                  <a:gd name="T6" fmla="*/ 13 w 15"/>
                  <a:gd name="T7" fmla="*/ 4 h 5"/>
                  <a:gd name="T8" fmla="*/ 7 w 15"/>
                  <a:gd name="T9" fmla="*/ 1 h 5"/>
                  <a:gd name="T10" fmla="*/ 2 w 15"/>
                  <a:gd name="T11" fmla="*/ 4 h 5"/>
                  <a:gd name="T12" fmla="*/ 1 w 15"/>
                  <a:gd name="T13" fmla="*/ 5 h 5"/>
                  <a:gd name="T14" fmla="*/ 0 w 15"/>
                  <a:gd name="T15" fmla="*/ 4 h 5"/>
                  <a:gd name="T16" fmla="*/ 7 w 1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7" y="0"/>
                    </a:moveTo>
                    <a:cubicBezTo>
                      <a:pt x="13" y="0"/>
                      <a:pt x="14" y="4"/>
                      <a:pt x="14" y="4"/>
                    </a:cubicBezTo>
                    <a:cubicBezTo>
                      <a:pt x="15" y="4"/>
                      <a:pt x="14" y="5"/>
                      <a:pt x="14" y="5"/>
                    </a:cubicBezTo>
                    <a:cubicBezTo>
                      <a:pt x="14" y="5"/>
                      <a:pt x="13" y="5"/>
                      <a:pt x="13" y="4"/>
                    </a:cubicBezTo>
                    <a:cubicBezTo>
                      <a:pt x="13" y="4"/>
                      <a:pt x="12" y="1"/>
                      <a:pt x="7" y="1"/>
                    </a:cubicBezTo>
                    <a:cubicBezTo>
                      <a:pt x="3" y="1"/>
                      <a:pt x="2" y="4"/>
                      <a:pt x="2" y="4"/>
                    </a:cubicBezTo>
                    <a:cubicBezTo>
                      <a:pt x="1" y="5"/>
                      <a:pt x="1" y="5"/>
                      <a:pt x="1" y="5"/>
                    </a:cubicBezTo>
                    <a:cubicBezTo>
                      <a:pt x="0" y="5"/>
                      <a:pt x="0" y="4"/>
                      <a:pt x="0" y="4"/>
                    </a:cubicBezTo>
                    <a:cubicBezTo>
                      <a:pt x="0" y="4"/>
                      <a:pt x="2" y="0"/>
                      <a:pt x="7"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3" name="Oval 103"/>
              <p:cNvSpPr>
                <a:spLocks noChangeArrowheads="1"/>
              </p:cNvSpPr>
              <p:nvPr/>
            </p:nvSpPr>
            <p:spPr bwMode="auto">
              <a:xfrm>
                <a:off x="3092919" y="6850732"/>
                <a:ext cx="109537" cy="82550"/>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4" name="Oval 104"/>
              <p:cNvSpPr>
                <a:spLocks noChangeArrowheads="1"/>
              </p:cNvSpPr>
              <p:nvPr/>
            </p:nvSpPr>
            <p:spPr bwMode="auto">
              <a:xfrm>
                <a:off x="3311994" y="6617369"/>
                <a:ext cx="123825" cy="123825"/>
              </a:xfrm>
              <a:prstGeom prst="ellipse">
                <a:avLst/>
              </a:prstGeom>
              <a:solidFill>
                <a:srgbClr val="2A9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5" name="Oval 105"/>
              <p:cNvSpPr>
                <a:spLocks noChangeArrowheads="1"/>
              </p:cNvSpPr>
              <p:nvPr/>
            </p:nvSpPr>
            <p:spPr bwMode="auto">
              <a:xfrm>
                <a:off x="3365969" y="6630069"/>
                <a:ext cx="55562" cy="55562"/>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6" name="Freeform 106"/>
              <p:cNvSpPr>
                <a:spLocks/>
              </p:cNvSpPr>
              <p:nvPr/>
            </p:nvSpPr>
            <p:spPr bwMode="auto">
              <a:xfrm>
                <a:off x="2708744" y="6823744"/>
                <a:ext cx="82550" cy="136525"/>
              </a:xfrm>
              <a:custGeom>
                <a:avLst/>
                <a:gdLst>
                  <a:gd name="T0" fmla="*/ 5 w 6"/>
                  <a:gd name="T1" fmla="*/ 0 h 10"/>
                  <a:gd name="T2" fmla="*/ 4 w 6"/>
                  <a:gd name="T3" fmla="*/ 3 h 10"/>
                  <a:gd name="T4" fmla="*/ 0 w 6"/>
                  <a:gd name="T5" fmla="*/ 6 h 10"/>
                  <a:gd name="T6" fmla="*/ 0 w 6"/>
                  <a:gd name="T7" fmla="*/ 10 h 10"/>
                  <a:gd name="T8" fmla="*/ 0 w 6"/>
                  <a:gd name="T9" fmla="*/ 10 h 10"/>
                  <a:gd name="T10" fmla="*/ 2 w 6"/>
                  <a:gd name="T11" fmla="*/ 9 h 10"/>
                  <a:gd name="T12" fmla="*/ 3 w 6"/>
                  <a:gd name="T13" fmla="*/ 9 h 10"/>
                  <a:gd name="T14" fmla="*/ 4 w 6"/>
                  <a:gd name="T15" fmla="*/ 8 h 10"/>
                  <a:gd name="T16" fmla="*/ 5 w 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5" y="0"/>
                    </a:moveTo>
                    <a:cubicBezTo>
                      <a:pt x="4" y="3"/>
                      <a:pt x="4" y="3"/>
                      <a:pt x="4" y="3"/>
                    </a:cubicBezTo>
                    <a:cubicBezTo>
                      <a:pt x="3" y="5"/>
                      <a:pt x="1" y="6"/>
                      <a:pt x="0" y="6"/>
                    </a:cubicBezTo>
                    <a:cubicBezTo>
                      <a:pt x="0" y="10"/>
                      <a:pt x="0" y="10"/>
                      <a:pt x="0" y="10"/>
                    </a:cubicBezTo>
                    <a:cubicBezTo>
                      <a:pt x="0" y="10"/>
                      <a:pt x="0" y="10"/>
                      <a:pt x="0" y="10"/>
                    </a:cubicBezTo>
                    <a:cubicBezTo>
                      <a:pt x="1" y="10"/>
                      <a:pt x="2" y="9"/>
                      <a:pt x="2" y="9"/>
                    </a:cubicBezTo>
                    <a:cubicBezTo>
                      <a:pt x="2" y="9"/>
                      <a:pt x="3" y="9"/>
                      <a:pt x="3" y="9"/>
                    </a:cubicBezTo>
                    <a:cubicBezTo>
                      <a:pt x="3" y="9"/>
                      <a:pt x="3" y="8"/>
                      <a:pt x="4" y="8"/>
                    </a:cubicBezTo>
                    <a:cubicBezTo>
                      <a:pt x="6" y="4"/>
                      <a:pt x="5" y="0"/>
                      <a:pt x="5"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7" name="Freeform 107"/>
              <p:cNvSpPr>
                <a:spLocks/>
              </p:cNvSpPr>
              <p:nvPr/>
            </p:nvSpPr>
            <p:spPr bwMode="auto">
              <a:xfrm>
                <a:off x="3599331" y="7254672"/>
                <a:ext cx="1233488" cy="954961"/>
              </a:xfrm>
              <a:custGeom>
                <a:avLst/>
                <a:gdLst>
                  <a:gd name="T0" fmla="*/ 173 w 458"/>
                  <a:gd name="T1" fmla="*/ 9 h 346"/>
                  <a:gd name="T2" fmla="*/ 0 w 458"/>
                  <a:gd name="T3" fmla="*/ 346 h 346"/>
                  <a:gd name="T4" fmla="*/ 285 w 458"/>
                  <a:gd name="T5" fmla="*/ 346 h 346"/>
                  <a:gd name="T6" fmla="*/ 458 w 458"/>
                  <a:gd name="T7" fmla="*/ 0 h 346"/>
                  <a:gd name="T8" fmla="*/ 173 w 458"/>
                  <a:gd name="T9" fmla="*/ 9 h 346"/>
                </a:gdLst>
                <a:ahLst/>
                <a:cxnLst>
                  <a:cxn ang="0">
                    <a:pos x="T0" y="T1"/>
                  </a:cxn>
                  <a:cxn ang="0">
                    <a:pos x="T2" y="T3"/>
                  </a:cxn>
                  <a:cxn ang="0">
                    <a:pos x="T4" y="T5"/>
                  </a:cxn>
                  <a:cxn ang="0">
                    <a:pos x="T6" y="T7"/>
                  </a:cxn>
                  <a:cxn ang="0">
                    <a:pos x="T8" y="T9"/>
                  </a:cxn>
                </a:cxnLst>
                <a:rect l="0" t="0" r="r" b="b"/>
                <a:pathLst>
                  <a:path w="458" h="346">
                    <a:moveTo>
                      <a:pt x="173" y="9"/>
                    </a:moveTo>
                    <a:lnTo>
                      <a:pt x="0" y="346"/>
                    </a:lnTo>
                    <a:lnTo>
                      <a:pt x="285" y="346"/>
                    </a:lnTo>
                    <a:lnTo>
                      <a:pt x="458" y="0"/>
                    </a:lnTo>
                    <a:lnTo>
                      <a:pt x="17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8" name="Freeform 108"/>
              <p:cNvSpPr>
                <a:spLocks/>
              </p:cNvSpPr>
              <p:nvPr/>
            </p:nvSpPr>
            <p:spPr bwMode="auto">
              <a:xfrm>
                <a:off x="2873844" y="7934994"/>
                <a:ext cx="1219200" cy="315912"/>
              </a:xfrm>
              <a:custGeom>
                <a:avLst/>
                <a:gdLst>
                  <a:gd name="T0" fmla="*/ 78 w 89"/>
                  <a:gd name="T1" fmla="*/ 0 h 23"/>
                  <a:gd name="T2" fmla="*/ 12 w 89"/>
                  <a:gd name="T3" fmla="*/ 0 h 23"/>
                  <a:gd name="T4" fmla="*/ 0 w 89"/>
                  <a:gd name="T5" fmla="*/ 11 h 23"/>
                  <a:gd name="T6" fmla="*/ 12 w 89"/>
                  <a:gd name="T7" fmla="*/ 23 h 23"/>
                  <a:gd name="T8" fmla="*/ 78 w 89"/>
                  <a:gd name="T9" fmla="*/ 23 h 23"/>
                  <a:gd name="T10" fmla="*/ 89 w 89"/>
                  <a:gd name="T11" fmla="*/ 11 h 23"/>
                  <a:gd name="T12" fmla="*/ 78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8" y="0"/>
                    </a:moveTo>
                    <a:cubicBezTo>
                      <a:pt x="12" y="0"/>
                      <a:pt x="12" y="0"/>
                      <a:pt x="12" y="0"/>
                    </a:cubicBezTo>
                    <a:cubicBezTo>
                      <a:pt x="5" y="0"/>
                      <a:pt x="0" y="5"/>
                      <a:pt x="0" y="11"/>
                    </a:cubicBezTo>
                    <a:cubicBezTo>
                      <a:pt x="0" y="17"/>
                      <a:pt x="5" y="23"/>
                      <a:pt x="12" y="23"/>
                    </a:cubicBezTo>
                    <a:cubicBezTo>
                      <a:pt x="78" y="23"/>
                      <a:pt x="78" y="23"/>
                      <a:pt x="78" y="23"/>
                    </a:cubicBezTo>
                    <a:cubicBezTo>
                      <a:pt x="84" y="23"/>
                      <a:pt x="89" y="18"/>
                      <a:pt x="89" y="11"/>
                    </a:cubicBezTo>
                    <a:cubicBezTo>
                      <a:pt x="89" y="5"/>
                      <a:pt x="84" y="0"/>
                      <a:pt x="78"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580" name="Group 579"/>
              <p:cNvGrpSpPr/>
              <p:nvPr/>
            </p:nvGrpSpPr>
            <p:grpSpPr>
              <a:xfrm>
                <a:off x="4108918" y="7522245"/>
                <a:ext cx="273050" cy="315912"/>
                <a:chOff x="7342187" y="4029076"/>
                <a:chExt cx="273050" cy="315912"/>
              </a:xfrm>
            </p:grpSpPr>
            <p:sp>
              <p:nvSpPr>
                <p:cNvPr id="581" name="Freeform 109"/>
                <p:cNvSpPr>
                  <a:spLocks/>
                </p:cNvSpPr>
                <p:nvPr/>
              </p:nvSpPr>
              <p:spPr bwMode="auto">
                <a:xfrm>
                  <a:off x="7342187" y="4097338"/>
                  <a:ext cx="273050" cy="247650"/>
                </a:xfrm>
                <a:custGeom>
                  <a:avLst/>
                  <a:gdLst>
                    <a:gd name="T0" fmla="*/ 20 w 20"/>
                    <a:gd name="T1" fmla="*/ 2 h 18"/>
                    <a:gd name="T2" fmla="*/ 16 w 20"/>
                    <a:gd name="T3" fmla="*/ 0 h 18"/>
                    <a:gd name="T4" fmla="*/ 11 w 20"/>
                    <a:gd name="T5" fmla="*/ 1 h 18"/>
                    <a:gd name="T6" fmla="*/ 8 w 20"/>
                    <a:gd name="T7" fmla="*/ 0 h 18"/>
                    <a:gd name="T8" fmla="*/ 0 w 20"/>
                    <a:gd name="T9" fmla="*/ 7 h 18"/>
                    <a:gd name="T10" fmla="*/ 2 w 20"/>
                    <a:gd name="T11" fmla="*/ 15 h 18"/>
                    <a:gd name="T12" fmla="*/ 5 w 20"/>
                    <a:gd name="T13" fmla="*/ 18 h 18"/>
                    <a:gd name="T14" fmla="*/ 9 w 20"/>
                    <a:gd name="T15" fmla="*/ 17 h 18"/>
                    <a:gd name="T16" fmla="*/ 13 w 20"/>
                    <a:gd name="T17" fmla="*/ 18 h 18"/>
                    <a:gd name="T18" fmla="*/ 19 w 20"/>
                    <a:gd name="T19" fmla="*/ 12 h 18"/>
                    <a:gd name="T20" fmla="*/ 19 w 20"/>
                    <a:gd name="T21" fmla="*/ 11 h 18"/>
                    <a:gd name="T22" fmla="*/ 19 w 20"/>
                    <a:gd name="T23" fmla="*/ 11 h 18"/>
                    <a:gd name="T24" fmla="*/ 17 w 20"/>
                    <a:gd name="T25" fmla="*/ 6 h 18"/>
                    <a:gd name="T26" fmla="*/ 19 w 20"/>
                    <a:gd name="T27" fmla="*/ 2 h 18"/>
                    <a:gd name="T28" fmla="*/ 20 w 20"/>
                    <a:gd name="T2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8">
                      <a:moveTo>
                        <a:pt x="20" y="2"/>
                      </a:moveTo>
                      <a:cubicBezTo>
                        <a:pt x="19" y="1"/>
                        <a:pt x="18" y="0"/>
                        <a:pt x="16" y="0"/>
                      </a:cubicBezTo>
                      <a:cubicBezTo>
                        <a:pt x="14" y="0"/>
                        <a:pt x="13" y="1"/>
                        <a:pt x="11" y="1"/>
                      </a:cubicBezTo>
                      <a:cubicBezTo>
                        <a:pt x="10" y="1"/>
                        <a:pt x="9" y="0"/>
                        <a:pt x="8" y="0"/>
                      </a:cubicBezTo>
                      <a:cubicBezTo>
                        <a:pt x="5" y="0"/>
                        <a:pt x="1" y="3"/>
                        <a:pt x="0" y="7"/>
                      </a:cubicBezTo>
                      <a:cubicBezTo>
                        <a:pt x="0" y="9"/>
                        <a:pt x="0" y="12"/>
                        <a:pt x="2" y="15"/>
                      </a:cubicBezTo>
                      <a:cubicBezTo>
                        <a:pt x="2" y="17"/>
                        <a:pt x="4" y="18"/>
                        <a:pt x="5" y="18"/>
                      </a:cubicBezTo>
                      <a:cubicBezTo>
                        <a:pt x="6" y="18"/>
                        <a:pt x="8" y="17"/>
                        <a:pt x="9" y="17"/>
                      </a:cubicBezTo>
                      <a:cubicBezTo>
                        <a:pt x="10" y="17"/>
                        <a:pt x="12" y="18"/>
                        <a:pt x="13" y="18"/>
                      </a:cubicBezTo>
                      <a:cubicBezTo>
                        <a:pt x="16" y="18"/>
                        <a:pt x="19" y="14"/>
                        <a:pt x="19" y="12"/>
                      </a:cubicBezTo>
                      <a:cubicBezTo>
                        <a:pt x="19" y="11"/>
                        <a:pt x="19" y="11"/>
                        <a:pt x="19" y="11"/>
                      </a:cubicBezTo>
                      <a:cubicBezTo>
                        <a:pt x="19" y="11"/>
                        <a:pt x="19" y="11"/>
                        <a:pt x="19" y="11"/>
                      </a:cubicBezTo>
                      <a:cubicBezTo>
                        <a:pt x="17" y="10"/>
                        <a:pt x="17" y="9"/>
                        <a:pt x="17" y="6"/>
                      </a:cubicBezTo>
                      <a:cubicBezTo>
                        <a:pt x="17" y="5"/>
                        <a:pt x="18" y="3"/>
                        <a:pt x="19" y="2"/>
                      </a:cubicBezTo>
                      <a:cubicBezTo>
                        <a:pt x="20" y="2"/>
                        <a:pt x="20" y="2"/>
                        <a:pt x="20" y="2"/>
                      </a:cubicBezTo>
                      <a:close/>
                    </a:path>
                  </a:pathLst>
                </a:custGeom>
                <a:solidFill>
                  <a:schemeClr val="tx1">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82" name="Freeform 110"/>
                <p:cNvSpPr>
                  <a:spLocks/>
                </p:cNvSpPr>
                <p:nvPr/>
              </p:nvSpPr>
              <p:spPr bwMode="auto">
                <a:xfrm>
                  <a:off x="7493000" y="4029076"/>
                  <a:ext cx="68262" cy="82550"/>
                </a:xfrm>
                <a:custGeom>
                  <a:avLst/>
                  <a:gdLst>
                    <a:gd name="T0" fmla="*/ 0 w 5"/>
                    <a:gd name="T1" fmla="*/ 6 h 6"/>
                    <a:gd name="T2" fmla="*/ 5 w 5"/>
                    <a:gd name="T3" fmla="*/ 0 h 6"/>
                    <a:gd name="T4" fmla="*/ 5 w 5"/>
                    <a:gd name="T5" fmla="*/ 0 h 6"/>
                    <a:gd name="T6" fmla="*/ 5 w 5"/>
                    <a:gd name="T7" fmla="*/ 0 h 6"/>
                    <a:gd name="T8" fmla="*/ 0 w 5"/>
                    <a:gd name="T9" fmla="*/ 5 h 6"/>
                    <a:gd name="T10" fmla="*/ 0 w 5"/>
                    <a:gd name="T11" fmla="*/ 6 h 6"/>
                    <a:gd name="T12" fmla="*/ 0 w 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6"/>
                      </a:moveTo>
                      <a:cubicBezTo>
                        <a:pt x="3" y="5"/>
                        <a:pt x="5" y="3"/>
                        <a:pt x="5" y="0"/>
                      </a:cubicBezTo>
                      <a:cubicBezTo>
                        <a:pt x="5" y="0"/>
                        <a:pt x="5" y="0"/>
                        <a:pt x="5" y="0"/>
                      </a:cubicBezTo>
                      <a:cubicBezTo>
                        <a:pt x="5" y="0"/>
                        <a:pt x="5" y="0"/>
                        <a:pt x="5" y="0"/>
                      </a:cubicBezTo>
                      <a:cubicBezTo>
                        <a:pt x="3" y="0"/>
                        <a:pt x="1" y="2"/>
                        <a:pt x="0" y="5"/>
                      </a:cubicBezTo>
                      <a:cubicBezTo>
                        <a:pt x="0" y="5"/>
                        <a:pt x="0" y="5"/>
                        <a:pt x="0" y="6"/>
                      </a:cubicBezTo>
                      <a:cubicBezTo>
                        <a:pt x="0" y="6"/>
                        <a:pt x="0" y="6"/>
                        <a:pt x="0" y="6"/>
                      </a:cubicBezTo>
                      <a:close/>
                    </a:path>
                  </a:pathLst>
                </a:custGeom>
                <a:solidFill>
                  <a:schemeClr val="tx1">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sp>
          <p:nvSpPr>
            <p:cNvPr id="654" name="Freeform 653"/>
            <p:cNvSpPr/>
            <p:nvPr/>
          </p:nvSpPr>
          <p:spPr bwMode="auto">
            <a:xfrm>
              <a:off x="3156796" y="4589951"/>
              <a:ext cx="2029348" cy="2015130"/>
            </a:xfrm>
            <a:custGeom>
              <a:avLst/>
              <a:gdLst>
                <a:gd name="connsiteX0" fmla="*/ 0 w 2029348"/>
                <a:gd name="connsiteY0" fmla="*/ 0 h 2015130"/>
                <a:gd name="connsiteX1" fmla="*/ 2029348 w 2029348"/>
                <a:gd name="connsiteY1" fmla="*/ 0 h 2015130"/>
                <a:gd name="connsiteX2" fmla="*/ 2029348 w 2029348"/>
                <a:gd name="connsiteY2" fmla="*/ 2015130 h 2015130"/>
                <a:gd name="connsiteX3" fmla="*/ 0 w 2029348"/>
                <a:gd name="connsiteY3" fmla="*/ 2015130 h 2015130"/>
                <a:gd name="connsiteX4" fmla="*/ 0 w 2029348"/>
                <a:gd name="connsiteY4" fmla="*/ 0 h 2015130"/>
                <a:gd name="connsiteX5" fmla="*/ 1198881 w 2029348"/>
                <a:gd name="connsiteY5" fmla="*/ 47484 h 2015130"/>
                <a:gd name="connsiteX6" fmla="*/ 1161341 w 2029348"/>
                <a:gd name="connsiteY6" fmla="*/ 49255 h 2015130"/>
                <a:gd name="connsiteX7" fmla="*/ 1045243 w 2029348"/>
                <a:gd name="connsiteY7" fmla="*/ 123647 h 2015130"/>
                <a:gd name="connsiteX8" fmla="*/ 1021773 w 2029348"/>
                <a:gd name="connsiteY8" fmla="*/ 164985 h 2015130"/>
                <a:gd name="connsiteX9" fmla="*/ 1020157 w 2029348"/>
                <a:gd name="connsiteY9" fmla="*/ 167832 h 2015130"/>
                <a:gd name="connsiteX10" fmla="*/ 689519 w 2029348"/>
                <a:gd name="connsiteY10" fmla="*/ 179628 h 2015130"/>
                <a:gd name="connsiteX11" fmla="*/ 657895 w 2029348"/>
                <a:gd name="connsiteY11" fmla="*/ 232655 h 2015130"/>
                <a:gd name="connsiteX12" fmla="*/ 657826 w 2029348"/>
                <a:gd name="connsiteY12" fmla="*/ 232770 h 2015130"/>
                <a:gd name="connsiteX13" fmla="*/ 298454 w 2029348"/>
                <a:gd name="connsiteY13" fmla="*/ 295324 h 2015130"/>
                <a:gd name="connsiteX14" fmla="*/ 224582 w 2029348"/>
                <a:gd name="connsiteY14" fmla="*/ 569129 h 2015130"/>
                <a:gd name="connsiteX15" fmla="*/ 222995 w 2029348"/>
                <a:gd name="connsiteY15" fmla="*/ 574155 h 2015130"/>
                <a:gd name="connsiteX16" fmla="*/ 57158 w 2029348"/>
                <a:gd name="connsiteY16" fmla="*/ 764825 h 2015130"/>
                <a:gd name="connsiteX17" fmla="*/ 147965 w 2029348"/>
                <a:gd name="connsiteY17" fmla="*/ 979341 h 2015130"/>
                <a:gd name="connsiteX18" fmla="*/ 104963 w 2029348"/>
                <a:gd name="connsiteY18" fmla="*/ 1188428 h 2015130"/>
                <a:gd name="connsiteX19" fmla="*/ 306214 w 2029348"/>
                <a:gd name="connsiteY19" fmla="*/ 1343327 h 2015130"/>
                <a:gd name="connsiteX20" fmla="*/ 763940 w 2029348"/>
                <a:gd name="connsiteY20" fmla="*/ 1482522 h 2015130"/>
                <a:gd name="connsiteX21" fmla="*/ 1072077 w 2029348"/>
                <a:gd name="connsiteY21" fmla="*/ 1623405 h 2015130"/>
                <a:gd name="connsiteX22" fmla="*/ 1281647 w 2029348"/>
                <a:gd name="connsiteY22" fmla="*/ 1392599 h 2015130"/>
                <a:gd name="connsiteX23" fmla="*/ 1574907 w 2029348"/>
                <a:gd name="connsiteY23" fmla="*/ 1366404 h 2015130"/>
                <a:gd name="connsiteX24" fmla="*/ 1661041 w 2029348"/>
                <a:gd name="connsiteY24" fmla="*/ 1150052 h 2015130"/>
                <a:gd name="connsiteX25" fmla="*/ 1901651 w 2029348"/>
                <a:gd name="connsiteY25" fmla="*/ 897563 h 2015130"/>
                <a:gd name="connsiteX26" fmla="*/ 1850288 w 2029348"/>
                <a:gd name="connsiteY26" fmla="*/ 609119 h 2015130"/>
                <a:gd name="connsiteX27" fmla="*/ 1857319 w 2029348"/>
                <a:gd name="connsiteY27" fmla="*/ 420468 h 2015130"/>
                <a:gd name="connsiteX28" fmla="*/ 1752653 w 2029348"/>
                <a:gd name="connsiteY28" fmla="*/ 271643 h 2015130"/>
                <a:gd name="connsiteX29" fmla="*/ 1700894 w 2029348"/>
                <a:gd name="connsiteY29" fmla="*/ 246811 h 2015130"/>
                <a:gd name="connsiteX30" fmla="*/ 1700228 w 2029348"/>
                <a:gd name="connsiteY30" fmla="*/ 246492 h 2015130"/>
                <a:gd name="connsiteX31" fmla="*/ 1577822 w 2029348"/>
                <a:gd name="connsiteY31" fmla="*/ 67232 h 2015130"/>
                <a:gd name="connsiteX32" fmla="*/ 1512951 w 2029348"/>
                <a:gd name="connsiteY32" fmla="*/ 48277 h 2015130"/>
                <a:gd name="connsiteX33" fmla="*/ 1336440 w 2029348"/>
                <a:gd name="connsiteY33" fmla="*/ 132941 h 2015130"/>
                <a:gd name="connsiteX34" fmla="*/ 1334387 w 2029348"/>
                <a:gd name="connsiteY34" fmla="*/ 130548 h 2015130"/>
                <a:gd name="connsiteX35" fmla="*/ 1301183 w 2029348"/>
                <a:gd name="connsiteY35" fmla="*/ 91824 h 2015130"/>
                <a:gd name="connsiteX36" fmla="*/ 1198881 w 2029348"/>
                <a:gd name="connsiteY36" fmla="*/ 47484 h 201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29348" h="2015130">
                  <a:moveTo>
                    <a:pt x="0" y="0"/>
                  </a:moveTo>
                  <a:lnTo>
                    <a:pt x="2029348" y="0"/>
                  </a:lnTo>
                  <a:lnTo>
                    <a:pt x="2029348" y="2015130"/>
                  </a:lnTo>
                  <a:lnTo>
                    <a:pt x="0" y="2015130"/>
                  </a:lnTo>
                  <a:lnTo>
                    <a:pt x="0" y="0"/>
                  </a:lnTo>
                  <a:close/>
                  <a:moveTo>
                    <a:pt x="1198881" y="47484"/>
                  </a:moveTo>
                  <a:cubicBezTo>
                    <a:pt x="1186484" y="46614"/>
                    <a:pt x="1173914" y="47178"/>
                    <a:pt x="1161341" y="49255"/>
                  </a:cubicBezTo>
                  <a:cubicBezTo>
                    <a:pt x="1115648" y="56794"/>
                    <a:pt x="1074537" y="83630"/>
                    <a:pt x="1045243" y="123647"/>
                  </a:cubicBezTo>
                  <a:lnTo>
                    <a:pt x="1021773" y="164985"/>
                  </a:lnTo>
                  <a:lnTo>
                    <a:pt x="1020157" y="167832"/>
                  </a:lnTo>
                  <a:cubicBezTo>
                    <a:pt x="924793" y="58363"/>
                    <a:pt x="773824" y="69595"/>
                    <a:pt x="689519" y="179628"/>
                  </a:cubicBezTo>
                  <a:lnTo>
                    <a:pt x="657895" y="232655"/>
                  </a:lnTo>
                  <a:lnTo>
                    <a:pt x="657826" y="232770"/>
                  </a:lnTo>
                  <a:cubicBezTo>
                    <a:pt x="540308" y="152606"/>
                    <a:pt x="390720" y="178618"/>
                    <a:pt x="298454" y="295324"/>
                  </a:cubicBezTo>
                  <a:cubicBezTo>
                    <a:pt x="240059" y="369214"/>
                    <a:pt x="212963" y="469593"/>
                    <a:pt x="224582" y="569129"/>
                  </a:cubicBezTo>
                  <a:cubicBezTo>
                    <a:pt x="224067" y="570817"/>
                    <a:pt x="223510" y="572468"/>
                    <a:pt x="222995" y="574155"/>
                  </a:cubicBezTo>
                  <a:cubicBezTo>
                    <a:pt x="136475" y="584575"/>
                    <a:pt x="67619" y="663748"/>
                    <a:pt x="57158" y="764825"/>
                  </a:cubicBezTo>
                  <a:cubicBezTo>
                    <a:pt x="48240" y="851152"/>
                    <a:pt x="83911" y="935425"/>
                    <a:pt x="147965" y="979341"/>
                  </a:cubicBezTo>
                  <a:cubicBezTo>
                    <a:pt x="102819" y="1035328"/>
                    <a:pt x="86484" y="1114795"/>
                    <a:pt x="104963" y="1188428"/>
                  </a:cubicBezTo>
                  <a:cubicBezTo>
                    <a:pt x="130473" y="1290202"/>
                    <a:pt x="215578" y="1355691"/>
                    <a:pt x="306214" y="1343327"/>
                  </a:cubicBezTo>
                  <a:cubicBezTo>
                    <a:pt x="398480" y="1531428"/>
                    <a:pt x="604962" y="1594202"/>
                    <a:pt x="763940" y="1482522"/>
                  </a:cubicBezTo>
                  <a:cubicBezTo>
                    <a:pt x="831295" y="1600182"/>
                    <a:pt x="954259" y="1656388"/>
                    <a:pt x="1072077" y="1623405"/>
                  </a:cubicBezTo>
                  <a:cubicBezTo>
                    <a:pt x="1172060" y="1595412"/>
                    <a:pt x="1251849" y="1507544"/>
                    <a:pt x="1281647" y="1392599"/>
                  </a:cubicBezTo>
                  <a:cubicBezTo>
                    <a:pt x="1373783" y="1459519"/>
                    <a:pt x="1492631" y="1448916"/>
                    <a:pt x="1574907" y="1366404"/>
                  </a:cubicBezTo>
                  <a:cubicBezTo>
                    <a:pt x="1629057" y="1312105"/>
                    <a:pt x="1660484" y="1233225"/>
                    <a:pt x="1661041" y="1150052"/>
                  </a:cubicBezTo>
                  <a:cubicBezTo>
                    <a:pt x="1777830" y="1130607"/>
                    <a:pt x="1872926" y="1030815"/>
                    <a:pt x="1901651" y="897563"/>
                  </a:cubicBezTo>
                  <a:cubicBezTo>
                    <a:pt x="1923260" y="797330"/>
                    <a:pt x="1904352" y="691081"/>
                    <a:pt x="1850288" y="609119"/>
                  </a:cubicBezTo>
                  <a:cubicBezTo>
                    <a:pt x="1872282" y="549354"/>
                    <a:pt x="1874769" y="482251"/>
                    <a:pt x="1857319" y="420468"/>
                  </a:cubicBezTo>
                  <a:cubicBezTo>
                    <a:pt x="1839312" y="356630"/>
                    <a:pt x="1801626" y="303936"/>
                    <a:pt x="1752653" y="271643"/>
                  </a:cubicBezTo>
                  <a:lnTo>
                    <a:pt x="1700894" y="246811"/>
                  </a:lnTo>
                  <a:lnTo>
                    <a:pt x="1700228" y="246492"/>
                  </a:lnTo>
                  <a:cubicBezTo>
                    <a:pt x="1687880" y="166658"/>
                    <a:pt x="1641919" y="99371"/>
                    <a:pt x="1577822" y="67232"/>
                  </a:cubicBezTo>
                  <a:cubicBezTo>
                    <a:pt x="1556792" y="56684"/>
                    <a:pt x="1534894" y="50440"/>
                    <a:pt x="1512951" y="48277"/>
                  </a:cubicBezTo>
                  <a:cubicBezTo>
                    <a:pt x="1447120" y="41787"/>
                    <a:pt x="1380879" y="72020"/>
                    <a:pt x="1336440" y="132941"/>
                  </a:cubicBezTo>
                  <a:lnTo>
                    <a:pt x="1334387" y="130548"/>
                  </a:lnTo>
                  <a:lnTo>
                    <a:pt x="1301183" y="91824"/>
                  </a:lnTo>
                  <a:cubicBezTo>
                    <a:pt x="1271703" y="65603"/>
                    <a:pt x="1236071" y="50094"/>
                    <a:pt x="1198881" y="4748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48" name="Group 747"/>
          <p:cNvGrpSpPr/>
          <p:nvPr/>
        </p:nvGrpSpPr>
        <p:grpSpPr>
          <a:xfrm>
            <a:off x="3792716" y="4715895"/>
            <a:ext cx="3255848" cy="3305228"/>
            <a:chOff x="4898838" y="1327065"/>
            <a:chExt cx="3192298" cy="3240714"/>
          </a:xfrm>
        </p:grpSpPr>
        <p:sp>
          <p:nvSpPr>
            <p:cNvPr id="747" name="Freeform 746"/>
            <p:cNvSpPr/>
            <p:nvPr/>
          </p:nvSpPr>
          <p:spPr bwMode="auto">
            <a:xfrm rot="2934242">
              <a:off x="5508176" y="1769640"/>
              <a:ext cx="1857065" cy="1716263"/>
            </a:xfrm>
            <a:custGeom>
              <a:avLst/>
              <a:gdLst>
                <a:gd name="connsiteX0" fmla="*/ 280134 w 1857065"/>
                <a:gd name="connsiteY0" fmla="*/ 225946 h 1716263"/>
                <a:gd name="connsiteX1" fmla="*/ 602824 w 1857065"/>
                <a:gd name="connsiteY1" fmla="*/ 200975 h 1716263"/>
                <a:gd name="connsiteX2" fmla="*/ 602893 w 1857065"/>
                <a:gd name="connsiteY2" fmla="*/ 200850 h 1716263"/>
                <a:gd name="connsiteX3" fmla="*/ 634559 w 1857065"/>
                <a:gd name="connsiteY3" fmla="*/ 143455 h 1716263"/>
                <a:gd name="connsiteX4" fmla="*/ 965637 w 1857065"/>
                <a:gd name="connsiteY4" fmla="*/ 130687 h 1716263"/>
                <a:gd name="connsiteX5" fmla="*/ 967255 w 1857065"/>
                <a:gd name="connsiteY5" fmla="*/ 127607 h 1716263"/>
                <a:gd name="connsiteX6" fmla="*/ 990758 w 1857065"/>
                <a:gd name="connsiteY6" fmla="*/ 82863 h 1716263"/>
                <a:gd name="connsiteX7" fmla="*/ 1107010 w 1857065"/>
                <a:gd name="connsiteY7" fmla="*/ 2343 h 1716263"/>
                <a:gd name="connsiteX8" fmla="*/ 1247037 w 1857065"/>
                <a:gd name="connsiteY8" fmla="*/ 48419 h 1716263"/>
                <a:gd name="connsiteX9" fmla="*/ 1280286 w 1857065"/>
                <a:gd name="connsiteY9" fmla="*/ 90332 h 1716263"/>
                <a:gd name="connsiteX10" fmla="*/ 1282342 w 1857065"/>
                <a:gd name="connsiteY10" fmla="*/ 92922 h 1716263"/>
                <a:gd name="connsiteX11" fmla="*/ 1459087 w 1857065"/>
                <a:gd name="connsiteY11" fmla="*/ 1284 h 1716263"/>
                <a:gd name="connsiteX12" fmla="*/ 1524045 w 1857065"/>
                <a:gd name="connsiteY12" fmla="*/ 21801 h 1716263"/>
                <a:gd name="connsiteX13" fmla="*/ 1646614 w 1857065"/>
                <a:gd name="connsiteY13" fmla="*/ 215827 h 1716263"/>
                <a:gd name="connsiteX14" fmla="*/ 1647281 w 1857065"/>
                <a:gd name="connsiteY14" fmla="*/ 216173 h 1716263"/>
                <a:gd name="connsiteX15" fmla="*/ 1699109 w 1857065"/>
                <a:gd name="connsiteY15" fmla="*/ 243049 h 1716263"/>
                <a:gd name="connsiteX16" fmla="*/ 1803915 w 1857065"/>
                <a:gd name="connsiteY16" fmla="*/ 404135 h 1716263"/>
                <a:gd name="connsiteX17" fmla="*/ 1796874 w 1857065"/>
                <a:gd name="connsiteY17" fmla="*/ 608325 h 1716263"/>
                <a:gd name="connsiteX18" fmla="*/ 1848306 w 1857065"/>
                <a:gd name="connsiteY18" fmla="*/ 920530 h 1716263"/>
                <a:gd name="connsiteX19" fmla="*/ 1607375 w 1857065"/>
                <a:gd name="connsiteY19" fmla="*/ 1193818 h 1716263"/>
                <a:gd name="connsiteX20" fmla="*/ 1521126 w 1857065"/>
                <a:gd name="connsiteY20" fmla="*/ 1427991 h 1716263"/>
                <a:gd name="connsiteX21" fmla="*/ 1227475 w 1857065"/>
                <a:gd name="connsiteY21" fmla="*/ 1456344 h 1716263"/>
                <a:gd name="connsiteX22" fmla="*/ 1017627 w 1857065"/>
                <a:gd name="connsiteY22" fmla="*/ 1706163 h 1716263"/>
                <a:gd name="connsiteX23" fmla="*/ 709080 w 1857065"/>
                <a:gd name="connsiteY23" fmla="*/ 1553675 h 1716263"/>
                <a:gd name="connsiteX24" fmla="*/ 250744 w 1857065"/>
                <a:gd name="connsiteY24" fmla="*/ 1403013 h 1716263"/>
                <a:gd name="connsiteX25" fmla="*/ 49224 w 1857065"/>
                <a:gd name="connsiteY25" fmla="*/ 1235355 h 1716263"/>
                <a:gd name="connsiteX26" fmla="*/ 92285 w 1857065"/>
                <a:gd name="connsiteY26" fmla="*/ 1009045 h 1716263"/>
                <a:gd name="connsiteX27" fmla="*/ 1355 w 1857065"/>
                <a:gd name="connsiteY27" fmla="*/ 776858 h 1716263"/>
                <a:gd name="connsiteX28" fmla="*/ 167414 w 1857065"/>
                <a:gd name="connsiteY28" fmla="*/ 570482 h 1716263"/>
                <a:gd name="connsiteX29" fmla="*/ 169003 w 1857065"/>
                <a:gd name="connsiteY29" fmla="*/ 565041 h 1716263"/>
                <a:gd name="connsiteX30" fmla="*/ 242973 w 1857065"/>
                <a:gd name="connsiteY30" fmla="*/ 268682 h 1716263"/>
                <a:gd name="connsiteX31" fmla="*/ 280134 w 1857065"/>
                <a:gd name="connsiteY31" fmla="*/ 225946 h 171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7065" h="1716263">
                  <a:moveTo>
                    <a:pt x="280134" y="225946"/>
                  </a:moveTo>
                  <a:cubicBezTo>
                    <a:pt x="372306" y="137120"/>
                    <a:pt x="499858" y="125054"/>
                    <a:pt x="602824" y="200975"/>
                  </a:cubicBezTo>
                  <a:lnTo>
                    <a:pt x="602893" y="200850"/>
                  </a:lnTo>
                  <a:lnTo>
                    <a:pt x="634559" y="143455"/>
                  </a:lnTo>
                  <a:cubicBezTo>
                    <a:pt x="718976" y="24358"/>
                    <a:pt x="870147" y="12201"/>
                    <a:pt x="965637" y="130687"/>
                  </a:cubicBezTo>
                  <a:lnTo>
                    <a:pt x="967255" y="127607"/>
                  </a:lnTo>
                  <a:lnTo>
                    <a:pt x="990758" y="82863"/>
                  </a:lnTo>
                  <a:cubicBezTo>
                    <a:pt x="1020090" y="39549"/>
                    <a:pt x="1061256" y="10504"/>
                    <a:pt x="1107010" y="2343"/>
                  </a:cubicBezTo>
                  <a:cubicBezTo>
                    <a:pt x="1157369" y="-6651"/>
                    <a:pt x="1207679" y="10578"/>
                    <a:pt x="1247037" y="48419"/>
                  </a:cubicBezTo>
                  <a:lnTo>
                    <a:pt x="1280286" y="90332"/>
                  </a:lnTo>
                  <a:lnTo>
                    <a:pt x="1282342" y="92922"/>
                  </a:lnTo>
                  <a:cubicBezTo>
                    <a:pt x="1326840" y="26983"/>
                    <a:pt x="1393169" y="-5741"/>
                    <a:pt x="1459087" y="1284"/>
                  </a:cubicBezTo>
                  <a:cubicBezTo>
                    <a:pt x="1481061" y="3626"/>
                    <a:pt x="1502988" y="10384"/>
                    <a:pt x="1524045" y="21801"/>
                  </a:cubicBezTo>
                  <a:cubicBezTo>
                    <a:pt x="1588228" y="56588"/>
                    <a:pt x="1634250" y="129417"/>
                    <a:pt x="1646614" y="215827"/>
                  </a:cubicBezTo>
                  <a:lnTo>
                    <a:pt x="1647281" y="216173"/>
                  </a:lnTo>
                  <a:lnTo>
                    <a:pt x="1699109" y="243049"/>
                  </a:lnTo>
                  <a:cubicBezTo>
                    <a:pt x="1748147" y="278004"/>
                    <a:pt x="1785884" y="335038"/>
                    <a:pt x="1803915" y="404135"/>
                  </a:cubicBezTo>
                  <a:cubicBezTo>
                    <a:pt x="1821388" y="471006"/>
                    <a:pt x="1818898" y="543638"/>
                    <a:pt x="1796874" y="608325"/>
                  </a:cubicBezTo>
                  <a:cubicBezTo>
                    <a:pt x="1851010" y="697039"/>
                    <a:pt x="1869944" y="812041"/>
                    <a:pt x="1848306" y="920530"/>
                  </a:cubicBezTo>
                  <a:cubicBezTo>
                    <a:pt x="1819542" y="1064759"/>
                    <a:pt x="1724321" y="1172771"/>
                    <a:pt x="1607375" y="1193818"/>
                  </a:cubicBezTo>
                  <a:cubicBezTo>
                    <a:pt x="1606817" y="1283842"/>
                    <a:pt x="1575349" y="1369219"/>
                    <a:pt x="1521126" y="1427991"/>
                  </a:cubicBezTo>
                  <a:cubicBezTo>
                    <a:pt x="1438740" y="1517299"/>
                    <a:pt x="1319735" y="1528776"/>
                    <a:pt x="1227475" y="1456344"/>
                  </a:cubicBezTo>
                  <a:cubicBezTo>
                    <a:pt x="1197638" y="1580757"/>
                    <a:pt x="1117742" y="1675864"/>
                    <a:pt x="1017627" y="1706163"/>
                  </a:cubicBezTo>
                  <a:cubicBezTo>
                    <a:pt x="899652" y="1741863"/>
                    <a:pt x="776524" y="1681027"/>
                    <a:pt x="709080" y="1553675"/>
                  </a:cubicBezTo>
                  <a:cubicBezTo>
                    <a:pt x="549889" y="1674554"/>
                    <a:pt x="343132" y="1606609"/>
                    <a:pt x="250744" y="1403013"/>
                  </a:cubicBezTo>
                  <a:cubicBezTo>
                    <a:pt x="159987" y="1416396"/>
                    <a:pt x="74768" y="1345513"/>
                    <a:pt x="49224" y="1235355"/>
                  </a:cubicBezTo>
                  <a:cubicBezTo>
                    <a:pt x="30721" y="1155657"/>
                    <a:pt x="47077" y="1069643"/>
                    <a:pt x="92285" y="1009045"/>
                  </a:cubicBezTo>
                  <a:cubicBezTo>
                    <a:pt x="28145" y="961511"/>
                    <a:pt x="-7574" y="870296"/>
                    <a:pt x="1355" y="776858"/>
                  </a:cubicBezTo>
                  <a:cubicBezTo>
                    <a:pt x="11831" y="667454"/>
                    <a:pt x="80779" y="581759"/>
                    <a:pt x="167414" y="570482"/>
                  </a:cubicBezTo>
                  <a:cubicBezTo>
                    <a:pt x="167929" y="568655"/>
                    <a:pt x="168487" y="566868"/>
                    <a:pt x="169003" y="565041"/>
                  </a:cubicBezTo>
                  <a:cubicBezTo>
                    <a:pt x="157368" y="457307"/>
                    <a:pt x="184500" y="348659"/>
                    <a:pt x="242973" y="268682"/>
                  </a:cubicBezTo>
                  <a:cubicBezTo>
                    <a:pt x="254522" y="252892"/>
                    <a:pt x="266967" y="238636"/>
                    <a:pt x="280134" y="225946"/>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r>
                <a:rPr lang="en-US" sz="816" dirty="0">
                  <a:gradFill>
                    <a:gsLst>
                      <a:gs pos="0">
                        <a:srgbClr val="FFFFFF"/>
                      </a:gs>
                      <a:gs pos="100000">
                        <a:srgbClr val="FFFFFF"/>
                      </a:gs>
                    </a:gsLst>
                    <a:lin ang="5400000" scaled="0"/>
                  </a:gradFill>
                  <a:ea typeface="Segoe UI" pitchFamily="34" charset="0"/>
                  <a:cs typeface="Segoe UI" pitchFamily="34" charset="0"/>
                </a:rPr>
                <a:t>v</a:t>
              </a:r>
            </a:p>
          </p:txBody>
        </p:sp>
        <p:pic>
          <p:nvPicPr>
            <p:cNvPr id="479" name="Picture 478"/>
            <p:cNvPicPr>
              <a:picLocks noChangeAspect="1"/>
            </p:cNvPicPr>
            <p:nvPr/>
          </p:nvPicPr>
          <p:blipFill>
            <a:blip r:embed="rId3"/>
            <a:stretch>
              <a:fillRect/>
            </a:stretch>
          </p:blipFill>
          <p:spPr>
            <a:xfrm>
              <a:off x="5971044" y="1943840"/>
              <a:ext cx="1109719" cy="2249841"/>
            </a:xfrm>
            <a:prstGeom prst="rect">
              <a:avLst/>
            </a:prstGeom>
          </p:spPr>
        </p:pic>
        <p:sp>
          <p:nvSpPr>
            <p:cNvPr id="746" name="Freeform 745"/>
            <p:cNvSpPr/>
            <p:nvPr/>
          </p:nvSpPr>
          <p:spPr bwMode="auto">
            <a:xfrm rot="2934242">
              <a:off x="4874630" y="1351273"/>
              <a:ext cx="3240714" cy="3192298"/>
            </a:xfrm>
            <a:custGeom>
              <a:avLst/>
              <a:gdLst>
                <a:gd name="connsiteX0" fmla="*/ 0 w 3240714"/>
                <a:gd name="connsiteY0" fmla="*/ 1528536 h 3192298"/>
                <a:gd name="connsiteX1" fmla="*/ 1333237 w 3240714"/>
                <a:gd name="connsiteY1" fmla="*/ 0 h 3192298"/>
                <a:gd name="connsiteX2" fmla="*/ 3240714 w 3240714"/>
                <a:gd name="connsiteY2" fmla="*/ 1663762 h 3192298"/>
                <a:gd name="connsiteX3" fmla="*/ 1907476 w 3240714"/>
                <a:gd name="connsiteY3" fmla="*/ 3192298 h 3192298"/>
                <a:gd name="connsiteX4" fmla="*/ 0 w 3240714"/>
                <a:gd name="connsiteY4" fmla="*/ 1528536 h 3192298"/>
                <a:gd name="connsiteX5" fmla="*/ 692758 w 3240714"/>
                <a:gd name="connsiteY5" fmla="*/ 797769 h 3192298"/>
                <a:gd name="connsiteX6" fmla="*/ 655597 w 3240714"/>
                <a:gd name="connsiteY6" fmla="*/ 840505 h 3192298"/>
                <a:gd name="connsiteX7" fmla="*/ 581627 w 3240714"/>
                <a:gd name="connsiteY7" fmla="*/ 1136864 h 3192298"/>
                <a:gd name="connsiteX8" fmla="*/ 580038 w 3240714"/>
                <a:gd name="connsiteY8" fmla="*/ 1142305 h 3192298"/>
                <a:gd name="connsiteX9" fmla="*/ 413979 w 3240714"/>
                <a:gd name="connsiteY9" fmla="*/ 1348681 h 3192298"/>
                <a:gd name="connsiteX10" fmla="*/ 504909 w 3240714"/>
                <a:gd name="connsiteY10" fmla="*/ 1580868 h 3192298"/>
                <a:gd name="connsiteX11" fmla="*/ 461848 w 3240714"/>
                <a:gd name="connsiteY11" fmla="*/ 1807178 h 3192298"/>
                <a:gd name="connsiteX12" fmla="*/ 663368 w 3240714"/>
                <a:gd name="connsiteY12" fmla="*/ 1974836 h 3192298"/>
                <a:gd name="connsiteX13" fmla="*/ 1121704 w 3240714"/>
                <a:gd name="connsiteY13" fmla="*/ 2125498 h 3192298"/>
                <a:gd name="connsiteX14" fmla="*/ 1430251 w 3240714"/>
                <a:gd name="connsiteY14" fmla="*/ 2277986 h 3192298"/>
                <a:gd name="connsiteX15" fmla="*/ 1640099 w 3240714"/>
                <a:gd name="connsiteY15" fmla="*/ 2028167 h 3192298"/>
                <a:gd name="connsiteX16" fmla="*/ 1933750 w 3240714"/>
                <a:gd name="connsiteY16" fmla="*/ 1999814 h 3192298"/>
                <a:gd name="connsiteX17" fmla="*/ 2019999 w 3240714"/>
                <a:gd name="connsiteY17" fmla="*/ 1765641 h 3192298"/>
                <a:gd name="connsiteX18" fmla="*/ 2260930 w 3240714"/>
                <a:gd name="connsiteY18" fmla="*/ 1492353 h 3192298"/>
                <a:gd name="connsiteX19" fmla="*/ 2209498 w 3240714"/>
                <a:gd name="connsiteY19" fmla="*/ 1180148 h 3192298"/>
                <a:gd name="connsiteX20" fmla="*/ 2216539 w 3240714"/>
                <a:gd name="connsiteY20" fmla="*/ 975958 h 3192298"/>
                <a:gd name="connsiteX21" fmla="*/ 2111733 w 3240714"/>
                <a:gd name="connsiteY21" fmla="*/ 814872 h 3192298"/>
                <a:gd name="connsiteX22" fmla="*/ 2059905 w 3240714"/>
                <a:gd name="connsiteY22" fmla="*/ 787996 h 3192298"/>
                <a:gd name="connsiteX23" fmla="*/ 2059238 w 3240714"/>
                <a:gd name="connsiteY23" fmla="*/ 787650 h 3192298"/>
                <a:gd name="connsiteX24" fmla="*/ 1936669 w 3240714"/>
                <a:gd name="connsiteY24" fmla="*/ 593624 h 3192298"/>
                <a:gd name="connsiteX25" fmla="*/ 1871711 w 3240714"/>
                <a:gd name="connsiteY25" fmla="*/ 573107 h 3192298"/>
                <a:gd name="connsiteX26" fmla="*/ 1694966 w 3240714"/>
                <a:gd name="connsiteY26" fmla="*/ 664745 h 3192298"/>
                <a:gd name="connsiteX27" fmla="*/ 1692910 w 3240714"/>
                <a:gd name="connsiteY27" fmla="*/ 662155 h 3192298"/>
                <a:gd name="connsiteX28" fmla="*/ 1659661 w 3240714"/>
                <a:gd name="connsiteY28" fmla="*/ 620242 h 3192298"/>
                <a:gd name="connsiteX29" fmla="*/ 1519634 w 3240714"/>
                <a:gd name="connsiteY29" fmla="*/ 574166 h 3192298"/>
                <a:gd name="connsiteX30" fmla="*/ 1403382 w 3240714"/>
                <a:gd name="connsiteY30" fmla="*/ 654686 h 3192298"/>
                <a:gd name="connsiteX31" fmla="*/ 1379879 w 3240714"/>
                <a:gd name="connsiteY31" fmla="*/ 699430 h 3192298"/>
                <a:gd name="connsiteX32" fmla="*/ 1378261 w 3240714"/>
                <a:gd name="connsiteY32" fmla="*/ 702510 h 3192298"/>
                <a:gd name="connsiteX33" fmla="*/ 1047183 w 3240714"/>
                <a:gd name="connsiteY33" fmla="*/ 715278 h 3192298"/>
                <a:gd name="connsiteX34" fmla="*/ 1015517 w 3240714"/>
                <a:gd name="connsiteY34" fmla="*/ 772673 h 3192298"/>
                <a:gd name="connsiteX35" fmla="*/ 1015448 w 3240714"/>
                <a:gd name="connsiteY35" fmla="*/ 772798 h 3192298"/>
                <a:gd name="connsiteX36" fmla="*/ 692758 w 3240714"/>
                <a:gd name="connsiteY36" fmla="*/ 797769 h 319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40714" h="3192298">
                  <a:moveTo>
                    <a:pt x="0" y="1528536"/>
                  </a:moveTo>
                  <a:lnTo>
                    <a:pt x="1333237" y="0"/>
                  </a:lnTo>
                  <a:lnTo>
                    <a:pt x="3240714" y="1663762"/>
                  </a:lnTo>
                  <a:lnTo>
                    <a:pt x="1907476" y="3192298"/>
                  </a:lnTo>
                  <a:lnTo>
                    <a:pt x="0" y="1528536"/>
                  </a:lnTo>
                  <a:close/>
                  <a:moveTo>
                    <a:pt x="692758" y="797769"/>
                  </a:moveTo>
                  <a:cubicBezTo>
                    <a:pt x="679591" y="810459"/>
                    <a:pt x="667146" y="824715"/>
                    <a:pt x="655597" y="840505"/>
                  </a:cubicBezTo>
                  <a:cubicBezTo>
                    <a:pt x="597124" y="920482"/>
                    <a:pt x="569992" y="1029130"/>
                    <a:pt x="581627" y="1136864"/>
                  </a:cubicBezTo>
                  <a:cubicBezTo>
                    <a:pt x="581111" y="1138691"/>
                    <a:pt x="580553" y="1140478"/>
                    <a:pt x="580038" y="1142305"/>
                  </a:cubicBezTo>
                  <a:cubicBezTo>
                    <a:pt x="493403" y="1153582"/>
                    <a:pt x="424455" y="1239277"/>
                    <a:pt x="413979" y="1348681"/>
                  </a:cubicBezTo>
                  <a:cubicBezTo>
                    <a:pt x="405050" y="1442119"/>
                    <a:pt x="440769" y="1533334"/>
                    <a:pt x="504909" y="1580868"/>
                  </a:cubicBezTo>
                  <a:cubicBezTo>
                    <a:pt x="459701" y="1641466"/>
                    <a:pt x="443345" y="1727480"/>
                    <a:pt x="461848" y="1807178"/>
                  </a:cubicBezTo>
                  <a:cubicBezTo>
                    <a:pt x="487392" y="1917336"/>
                    <a:pt x="572611" y="1988219"/>
                    <a:pt x="663368" y="1974836"/>
                  </a:cubicBezTo>
                  <a:cubicBezTo>
                    <a:pt x="755756" y="2178432"/>
                    <a:pt x="962513" y="2246377"/>
                    <a:pt x="1121704" y="2125498"/>
                  </a:cubicBezTo>
                  <a:cubicBezTo>
                    <a:pt x="1189148" y="2252850"/>
                    <a:pt x="1312276" y="2313686"/>
                    <a:pt x="1430251" y="2277986"/>
                  </a:cubicBezTo>
                  <a:cubicBezTo>
                    <a:pt x="1530366" y="2247687"/>
                    <a:pt x="1610262" y="2152580"/>
                    <a:pt x="1640099" y="2028167"/>
                  </a:cubicBezTo>
                  <a:cubicBezTo>
                    <a:pt x="1732359" y="2100599"/>
                    <a:pt x="1851364" y="2089122"/>
                    <a:pt x="1933750" y="1999814"/>
                  </a:cubicBezTo>
                  <a:cubicBezTo>
                    <a:pt x="1987973" y="1941042"/>
                    <a:pt x="2019441" y="1855665"/>
                    <a:pt x="2019999" y="1765641"/>
                  </a:cubicBezTo>
                  <a:cubicBezTo>
                    <a:pt x="2136945" y="1744594"/>
                    <a:pt x="2232166" y="1636582"/>
                    <a:pt x="2260930" y="1492353"/>
                  </a:cubicBezTo>
                  <a:cubicBezTo>
                    <a:pt x="2282568" y="1383864"/>
                    <a:pt x="2263634" y="1268862"/>
                    <a:pt x="2209498" y="1180148"/>
                  </a:cubicBezTo>
                  <a:cubicBezTo>
                    <a:pt x="2231522" y="1115461"/>
                    <a:pt x="2234012" y="1042829"/>
                    <a:pt x="2216539" y="975958"/>
                  </a:cubicBezTo>
                  <a:cubicBezTo>
                    <a:pt x="2198508" y="906861"/>
                    <a:pt x="2160771" y="849827"/>
                    <a:pt x="2111733" y="814872"/>
                  </a:cubicBezTo>
                  <a:lnTo>
                    <a:pt x="2059905" y="787996"/>
                  </a:lnTo>
                  <a:lnTo>
                    <a:pt x="2059238" y="787650"/>
                  </a:lnTo>
                  <a:cubicBezTo>
                    <a:pt x="2046874" y="701240"/>
                    <a:pt x="2000852" y="628411"/>
                    <a:pt x="1936669" y="593624"/>
                  </a:cubicBezTo>
                  <a:cubicBezTo>
                    <a:pt x="1915612" y="582207"/>
                    <a:pt x="1893685" y="575449"/>
                    <a:pt x="1871711" y="573107"/>
                  </a:cubicBezTo>
                  <a:cubicBezTo>
                    <a:pt x="1805793" y="566082"/>
                    <a:pt x="1739464" y="598806"/>
                    <a:pt x="1694966" y="664745"/>
                  </a:cubicBezTo>
                  <a:lnTo>
                    <a:pt x="1692910" y="662155"/>
                  </a:lnTo>
                  <a:lnTo>
                    <a:pt x="1659661" y="620242"/>
                  </a:lnTo>
                  <a:cubicBezTo>
                    <a:pt x="1620303" y="582401"/>
                    <a:pt x="1569993" y="565172"/>
                    <a:pt x="1519634" y="574166"/>
                  </a:cubicBezTo>
                  <a:cubicBezTo>
                    <a:pt x="1473880" y="582327"/>
                    <a:pt x="1432714" y="611372"/>
                    <a:pt x="1403382" y="654686"/>
                  </a:cubicBezTo>
                  <a:lnTo>
                    <a:pt x="1379879" y="699430"/>
                  </a:lnTo>
                  <a:lnTo>
                    <a:pt x="1378261" y="702510"/>
                  </a:lnTo>
                  <a:cubicBezTo>
                    <a:pt x="1282771" y="584024"/>
                    <a:pt x="1131600" y="596181"/>
                    <a:pt x="1047183" y="715278"/>
                  </a:cubicBezTo>
                  <a:lnTo>
                    <a:pt x="1015517" y="772673"/>
                  </a:lnTo>
                  <a:lnTo>
                    <a:pt x="1015448" y="772798"/>
                  </a:lnTo>
                  <a:cubicBezTo>
                    <a:pt x="912482" y="696877"/>
                    <a:pt x="784930" y="708943"/>
                    <a:pt x="692758" y="797769"/>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r>
                <a:rPr lang="en-US" sz="816" dirty="0">
                  <a:gradFill>
                    <a:gsLst>
                      <a:gs pos="0">
                        <a:srgbClr val="FFFFFF"/>
                      </a:gs>
                      <a:gs pos="100000">
                        <a:srgbClr val="FFFFFF"/>
                      </a:gs>
                    </a:gsLst>
                    <a:lin ang="5400000" scaled="0"/>
                  </a:gradFill>
                  <a:ea typeface="Segoe UI" pitchFamily="34" charset="0"/>
                  <a:cs typeface="Segoe UI" pitchFamily="34" charset="0"/>
                </a:rPr>
                <a:t>v</a:t>
              </a:r>
            </a:p>
          </p:txBody>
        </p:sp>
      </p:grpSp>
      <p:grpSp>
        <p:nvGrpSpPr>
          <p:cNvPr id="760" name="Group 759"/>
          <p:cNvGrpSpPr/>
          <p:nvPr/>
        </p:nvGrpSpPr>
        <p:grpSpPr>
          <a:xfrm>
            <a:off x="8355337" y="1189350"/>
            <a:ext cx="1919738" cy="2474892"/>
            <a:chOff x="8198820" y="1426328"/>
            <a:chExt cx="1882267" cy="2426585"/>
          </a:xfrm>
        </p:grpSpPr>
        <p:sp>
          <p:nvSpPr>
            <p:cNvPr id="757" name="Freeform 756"/>
            <p:cNvSpPr/>
            <p:nvPr/>
          </p:nvSpPr>
          <p:spPr bwMode="auto">
            <a:xfrm>
              <a:off x="8284316" y="1492703"/>
              <a:ext cx="1721368" cy="1813941"/>
            </a:xfrm>
            <a:custGeom>
              <a:avLst/>
              <a:gdLst>
                <a:gd name="connsiteX0" fmla="*/ 1060963 w 1721368"/>
                <a:gd name="connsiteY0" fmla="*/ 451 h 1813941"/>
                <a:gd name="connsiteX1" fmla="*/ 1155916 w 1721368"/>
                <a:gd name="connsiteY1" fmla="*/ 51175 h 1813941"/>
                <a:gd name="connsiteX2" fmla="*/ 1186735 w 1721368"/>
                <a:gd name="connsiteY2" fmla="*/ 95473 h 1813941"/>
                <a:gd name="connsiteX3" fmla="*/ 1188640 w 1721368"/>
                <a:gd name="connsiteY3" fmla="*/ 98211 h 1813941"/>
                <a:gd name="connsiteX4" fmla="*/ 1352471 w 1721368"/>
                <a:gd name="connsiteY4" fmla="*/ 1357 h 1813941"/>
                <a:gd name="connsiteX5" fmla="*/ 1412682 w 1721368"/>
                <a:gd name="connsiteY5" fmla="*/ 23042 h 1813941"/>
                <a:gd name="connsiteX6" fmla="*/ 1526295 w 1721368"/>
                <a:gd name="connsiteY6" fmla="*/ 228110 h 1813941"/>
                <a:gd name="connsiteX7" fmla="*/ 1526914 w 1721368"/>
                <a:gd name="connsiteY7" fmla="*/ 228476 h 1813941"/>
                <a:gd name="connsiteX8" fmla="*/ 1574954 w 1721368"/>
                <a:gd name="connsiteY8" fmla="*/ 256882 h 1813941"/>
                <a:gd name="connsiteX9" fmla="*/ 1672101 w 1721368"/>
                <a:gd name="connsiteY9" fmla="*/ 427135 h 1813941"/>
                <a:gd name="connsiteX10" fmla="*/ 1665575 w 1721368"/>
                <a:gd name="connsiteY10" fmla="*/ 642947 h 1813941"/>
                <a:gd name="connsiteX11" fmla="*/ 1713249 w 1721368"/>
                <a:gd name="connsiteY11" fmla="*/ 972920 h 1813941"/>
                <a:gd name="connsiteX12" fmla="*/ 1489923 w 1721368"/>
                <a:gd name="connsiteY12" fmla="*/ 1261762 h 1813941"/>
                <a:gd name="connsiteX13" fmla="*/ 1409976 w 1721368"/>
                <a:gd name="connsiteY13" fmla="*/ 1509262 h 1813941"/>
                <a:gd name="connsiteX14" fmla="*/ 1137783 w 1721368"/>
                <a:gd name="connsiteY14" fmla="*/ 1539229 h 1813941"/>
                <a:gd name="connsiteX15" fmla="*/ 943268 w 1721368"/>
                <a:gd name="connsiteY15" fmla="*/ 1803266 h 1813941"/>
                <a:gd name="connsiteX16" fmla="*/ 657267 w 1721368"/>
                <a:gd name="connsiteY16" fmla="*/ 1642099 h 1813941"/>
                <a:gd name="connsiteX17" fmla="*/ 232422 w 1721368"/>
                <a:gd name="connsiteY17" fmla="*/ 1482863 h 1813941"/>
                <a:gd name="connsiteX18" fmla="*/ 45628 w 1721368"/>
                <a:gd name="connsiteY18" fmla="*/ 1305663 h 1813941"/>
                <a:gd name="connsiteX19" fmla="*/ 85541 w 1721368"/>
                <a:gd name="connsiteY19" fmla="*/ 1066472 h 1813941"/>
                <a:gd name="connsiteX20" fmla="*/ 1257 w 1721368"/>
                <a:gd name="connsiteY20" fmla="*/ 821070 h 1813941"/>
                <a:gd name="connsiteX21" fmla="*/ 155182 w 1721368"/>
                <a:gd name="connsiteY21" fmla="*/ 602949 h 1813941"/>
                <a:gd name="connsiteX22" fmla="*/ 156654 w 1721368"/>
                <a:gd name="connsiteY22" fmla="*/ 597199 h 1813941"/>
                <a:gd name="connsiteX23" fmla="*/ 225220 w 1721368"/>
                <a:gd name="connsiteY23" fmla="*/ 283973 h 1813941"/>
                <a:gd name="connsiteX24" fmla="*/ 558776 w 1721368"/>
                <a:gd name="connsiteY24" fmla="*/ 212413 h 1813941"/>
                <a:gd name="connsiteX25" fmla="*/ 558840 w 1721368"/>
                <a:gd name="connsiteY25" fmla="*/ 212281 h 1813941"/>
                <a:gd name="connsiteX26" fmla="*/ 588192 w 1721368"/>
                <a:gd name="connsiteY26" fmla="*/ 151620 h 1813941"/>
                <a:gd name="connsiteX27" fmla="*/ 895077 w 1721368"/>
                <a:gd name="connsiteY27" fmla="*/ 138125 h 1813941"/>
                <a:gd name="connsiteX28" fmla="*/ 896577 w 1721368"/>
                <a:gd name="connsiteY28" fmla="*/ 134869 h 1813941"/>
                <a:gd name="connsiteX29" fmla="*/ 918362 w 1721368"/>
                <a:gd name="connsiteY29" fmla="*/ 87579 h 1813941"/>
                <a:gd name="connsiteX30" fmla="*/ 1026120 w 1721368"/>
                <a:gd name="connsiteY30" fmla="*/ 2476 h 1813941"/>
                <a:gd name="connsiteX31" fmla="*/ 1060963 w 1721368"/>
                <a:gd name="connsiteY31" fmla="*/ 451 h 181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1368" h="1813941">
                  <a:moveTo>
                    <a:pt x="1060963" y="451"/>
                  </a:moveTo>
                  <a:cubicBezTo>
                    <a:pt x="1095482" y="3437"/>
                    <a:pt x="1128554" y="21179"/>
                    <a:pt x="1155916" y="51175"/>
                  </a:cubicBezTo>
                  <a:lnTo>
                    <a:pt x="1186735" y="95473"/>
                  </a:lnTo>
                  <a:lnTo>
                    <a:pt x="1188640" y="98211"/>
                  </a:lnTo>
                  <a:cubicBezTo>
                    <a:pt x="1229887" y="28519"/>
                    <a:pt x="1291369" y="-6067"/>
                    <a:pt x="1352471" y="1357"/>
                  </a:cubicBezTo>
                  <a:cubicBezTo>
                    <a:pt x="1372838" y="3832"/>
                    <a:pt x="1393163" y="10975"/>
                    <a:pt x="1412682" y="23042"/>
                  </a:cubicBezTo>
                  <a:cubicBezTo>
                    <a:pt x="1472175" y="59808"/>
                    <a:pt x="1514834" y="136782"/>
                    <a:pt x="1526295" y="228110"/>
                  </a:cubicBezTo>
                  <a:lnTo>
                    <a:pt x="1526914" y="228476"/>
                  </a:lnTo>
                  <a:lnTo>
                    <a:pt x="1574954" y="256882"/>
                  </a:lnTo>
                  <a:cubicBezTo>
                    <a:pt x="1620409" y="293825"/>
                    <a:pt x="1655388" y="354106"/>
                    <a:pt x="1672101" y="427135"/>
                  </a:cubicBezTo>
                  <a:cubicBezTo>
                    <a:pt x="1688298" y="497813"/>
                    <a:pt x="1685990" y="574577"/>
                    <a:pt x="1665575" y="642947"/>
                  </a:cubicBezTo>
                  <a:cubicBezTo>
                    <a:pt x="1715756" y="736710"/>
                    <a:pt x="1733305" y="858256"/>
                    <a:pt x="1713249" y="972920"/>
                  </a:cubicBezTo>
                  <a:cubicBezTo>
                    <a:pt x="1686587" y="1125357"/>
                    <a:pt x="1598323" y="1239517"/>
                    <a:pt x="1489923" y="1261762"/>
                  </a:cubicBezTo>
                  <a:cubicBezTo>
                    <a:pt x="1489406" y="1356909"/>
                    <a:pt x="1460237" y="1447146"/>
                    <a:pt x="1409976" y="1509262"/>
                  </a:cubicBezTo>
                  <a:cubicBezTo>
                    <a:pt x="1333611" y="1603654"/>
                    <a:pt x="1223301" y="1615783"/>
                    <a:pt x="1137783" y="1539229"/>
                  </a:cubicBezTo>
                  <a:cubicBezTo>
                    <a:pt x="1110126" y="1670723"/>
                    <a:pt x="1036069" y="1771242"/>
                    <a:pt x="943268" y="1803266"/>
                  </a:cubicBezTo>
                  <a:cubicBezTo>
                    <a:pt x="833914" y="1840998"/>
                    <a:pt x="719783" y="1776699"/>
                    <a:pt x="657267" y="1642099"/>
                  </a:cubicBezTo>
                  <a:cubicBezTo>
                    <a:pt x="509709" y="1769857"/>
                    <a:pt x="318060" y="1698046"/>
                    <a:pt x="232422" y="1482863"/>
                  </a:cubicBezTo>
                  <a:cubicBezTo>
                    <a:pt x="148297" y="1497007"/>
                    <a:pt x="69305" y="1422089"/>
                    <a:pt x="45628" y="1305663"/>
                  </a:cubicBezTo>
                  <a:cubicBezTo>
                    <a:pt x="28476" y="1221428"/>
                    <a:pt x="43638" y="1130520"/>
                    <a:pt x="85541" y="1066472"/>
                  </a:cubicBezTo>
                  <a:cubicBezTo>
                    <a:pt x="26089" y="1016234"/>
                    <a:pt x="-7020" y="919827"/>
                    <a:pt x="1257" y="821070"/>
                  </a:cubicBezTo>
                  <a:cubicBezTo>
                    <a:pt x="10967" y="705441"/>
                    <a:pt x="74877" y="614869"/>
                    <a:pt x="155182" y="602949"/>
                  </a:cubicBezTo>
                  <a:cubicBezTo>
                    <a:pt x="155659" y="601019"/>
                    <a:pt x="156176" y="599130"/>
                    <a:pt x="156654" y="597199"/>
                  </a:cubicBezTo>
                  <a:cubicBezTo>
                    <a:pt x="145870" y="483333"/>
                    <a:pt x="171020" y="368502"/>
                    <a:pt x="225220" y="283973"/>
                  </a:cubicBezTo>
                  <a:cubicBezTo>
                    <a:pt x="310857" y="150464"/>
                    <a:pt x="449699" y="120707"/>
                    <a:pt x="558776" y="212413"/>
                  </a:cubicBezTo>
                  <a:lnTo>
                    <a:pt x="558840" y="212281"/>
                  </a:lnTo>
                  <a:lnTo>
                    <a:pt x="588192" y="151620"/>
                  </a:lnTo>
                  <a:cubicBezTo>
                    <a:pt x="666440" y="25744"/>
                    <a:pt x="806565" y="12895"/>
                    <a:pt x="895077" y="138125"/>
                  </a:cubicBezTo>
                  <a:lnTo>
                    <a:pt x="896577" y="134869"/>
                  </a:lnTo>
                  <a:lnTo>
                    <a:pt x="918362" y="87579"/>
                  </a:lnTo>
                  <a:cubicBezTo>
                    <a:pt x="945552" y="41800"/>
                    <a:pt x="983709" y="11101"/>
                    <a:pt x="1026120" y="2476"/>
                  </a:cubicBezTo>
                  <a:cubicBezTo>
                    <a:pt x="1037790" y="100"/>
                    <a:pt x="1049457" y="-545"/>
                    <a:pt x="1060963" y="451"/>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228" name="Group 227"/>
            <p:cNvGrpSpPr/>
            <p:nvPr/>
          </p:nvGrpSpPr>
          <p:grpSpPr>
            <a:xfrm>
              <a:off x="8383624" y="1681792"/>
              <a:ext cx="1376762" cy="2163741"/>
              <a:chOff x="9189425" y="1322563"/>
              <a:chExt cx="1376762" cy="2163741"/>
            </a:xfrm>
          </p:grpSpPr>
          <p:sp>
            <p:nvSpPr>
              <p:cNvPr id="121" name="Freeform 20"/>
              <p:cNvSpPr>
                <a:spLocks/>
              </p:cNvSpPr>
              <p:nvPr/>
            </p:nvSpPr>
            <p:spPr bwMode="auto">
              <a:xfrm>
                <a:off x="9471652" y="2290457"/>
                <a:ext cx="144732" cy="291273"/>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3" name="Rectangle 32"/>
              <p:cNvSpPr>
                <a:spLocks noChangeArrowheads="1"/>
              </p:cNvSpPr>
              <p:nvPr/>
            </p:nvSpPr>
            <p:spPr bwMode="auto">
              <a:xfrm>
                <a:off x="10255013" y="3294534"/>
                <a:ext cx="25328" cy="8503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4" name="Rectangle 33"/>
              <p:cNvSpPr>
                <a:spLocks noChangeArrowheads="1"/>
              </p:cNvSpPr>
              <p:nvPr/>
            </p:nvSpPr>
            <p:spPr bwMode="auto">
              <a:xfrm>
                <a:off x="9822626" y="3294534"/>
                <a:ext cx="25328" cy="8503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5" name="Freeform 34"/>
              <p:cNvSpPr>
                <a:spLocks/>
              </p:cNvSpPr>
              <p:nvPr/>
            </p:nvSpPr>
            <p:spPr bwMode="auto">
              <a:xfrm>
                <a:off x="10054197" y="3229405"/>
                <a:ext cx="256899" cy="95885"/>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6" name="Freeform 35"/>
              <p:cNvSpPr>
                <a:spLocks/>
              </p:cNvSpPr>
              <p:nvPr/>
            </p:nvSpPr>
            <p:spPr bwMode="auto">
              <a:xfrm>
                <a:off x="9791872" y="3229405"/>
                <a:ext cx="262326" cy="95885"/>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7" name="Freeform 36"/>
              <p:cNvSpPr>
                <a:spLocks/>
              </p:cNvSpPr>
              <p:nvPr/>
            </p:nvSpPr>
            <p:spPr bwMode="auto">
              <a:xfrm>
                <a:off x="10048771" y="3249305"/>
                <a:ext cx="10855" cy="19901"/>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8" name="Rectangle 37"/>
              <p:cNvSpPr>
                <a:spLocks noChangeArrowheads="1"/>
              </p:cNvSpPr>
              <p:nvPr/>
            </p:nvSpPr>
            <p:spPr bwMode="auto">
              <a:xfrm>
                <a:off x="10028869" y="3053917"/>
                <a:ext cx="45228" cy="27137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9" name="Rectangle 38"/>
              <p:cNvSpPr>
                <a:spLocks noChangeArrowheads="1"/>
              </p:cNvSpPr>
              <p:nvPr/>
            </p:nvSpPr>
            <p:spPr bwMode="auto">
              <a:xfrm>
                <a:off x="10039724" y="3249305"/>
                <a:ext cx="23518" cy="13025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0" name="Freeform 39"/>
              <p:cNvSpPr>
                <a:spLocks/>
              </p:cNvSpPr>
              <p:nvPr/>
            </p:nvSpPr>
            <p:spPr bwMode="auto">
              <a:xfrm>
                <a:off x="9717696" y="2997834"/>
                <a:ext cx="457714" cy="66939"/>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1" name="Freeform 40"/>
              <p:cNvSpPr>
                <a:spLocks/>
              </p:cNvSpPr>
              <p:nvPr/>
            </p:nvSpPr>
            <p:spPr bwMode="auto">
              <a:xfrm>
                <a:off x="9913084" y="2997834"/>
                <a:ext cx="457714" cy="66939"/>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2" name="Oval 41"/>
              <p:cNvSpPr>
                <a:spLocks noChangeArrowheads="1"/>
              </p:cNvSpPr>
              <p:nvPr/>
            </p:nvSpPr>
            <p:spPr bwMode="auto">
              <a:xfrm>
                <a:off x="10014396" y="3339762"/>
                <a:ext cx="79603"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3" name="Oval 42"/>
              <p:cNvSpPr>
                <a:spLocks noChangeArrowheads="1"/>
              </p:cNvSpPr>
              <p:nvPr/>
            </p:nvSpPr>
            <p:spPr bwMode="auto">
              <a:xfrm>
                <a:off x="9797298" y="3339762"/>
                <a:ext cx="81411"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4" name="Oval 43"/>
              <p:cNvSpPr>
                <a:spLocks noChangeArrowheads="1"/>
              </p:cNvSpPr>
              <p:nvPr/>
            </p:nvSpPr>
            <p:spPr bwMode="auto">
              <a:xfrm>
                <a:off x="10229685" y="3339762"/>
                <a:ext cx="81411"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5" name="Freeform 44"/>
              <p:cNvSpPr>
                <a:spLocks/>
              </p:cNvSpPr>
              <p:nvPr/>
            </p:nvSpPr>
            <p:spPr bwMode="auto">
              <a:xfrm>
                <a:off x="9723124" y="2657714"/>
                <a:ext cx="466760" cy="27499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6" name="Freeform 45"/>
              <p:cNvSpPr>
                <a:spLocks/>
              </p:cNvSpPr>
              <p:nvPr/>
            </p:nvSpPr>
            <p:spPr bwMode="auto">
              <a:xfrm>
                <a:off x="10039724" y="2185526"/>
                <a:ext cx="421531" cy="843063"/>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7" name="Oval 46"/>
              <p:cNvSpPr>
                <a:spLocks noChangeArrowheads="1"/>
              </p:cNvSpPr>
              <p:nvPr/>
            </p:nvSpPr>
            <p:spPr bwMode="auto">
              <a:xfrm>
                <a:off x="9591056" y="2898330"/>
                <a:ext cx="132067" cy="130259"/>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8" name="Rectangle 47"/>
              <p:cNvSpPr>
                <a:spLocks noChangeArrowheads="1"/>
              </p:cNvSpPr>
              <p:nvPr/>
            </p:nvSpPr>
            <p:spPr bwMode="auto">
              <a:xfrm>
                <a:off x="9656185" y="2898330"/>
                <a:ext cx="256899" cy="130259"/>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9" name="Rectangle 48"/>
              <p:cNvSpPr>
                <a:spLocks noChangeArrowheads="1"/>
              </p:cNvSpPr>
              <p:nvPr/>
            </p:nvSpPr>
            <p:spPr bwMode="auto">
              <a:xfrm>
                <a:off x="9913084" y="2898330"/>
                <a:ext cx="522843" cy="130259"/>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0" name="Oval 49"/>
              <p:cNvSpPr>
                <a:spLocks noChangeArrowheads="1"/>
              </p:cNvSpPr>
              <p:nvPr/>
            </p:nvSpPr>
            <p:spPr bwMode="auto">
              <a:xfrm>
                <a:off x="9853383" y="2898330"/>
                <a:ext cx="124831" cy="130259"/>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1" name="Oval 50"/>
              <p:cNvSpPr>
                <a:spLocks noChangeArrowheads="1"/>
              </p:cNvSpPr>
              <p:nvPr/>
            </p:nvSpPr>
            <p:spPr bwMode="auto">
              <a:xfrm>
                <a:off x="10435928" y="2185526"/>
                <a:ext cx="130259" cy="130259"/>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2" name="Freeform 51"/>
              <p:cNvSpPr>
                <a:spLocks/>
              </p:cNvSpPr>
              <p:nvPr/>
            </p:nvSpPr>
            <p:spPr bwMode="auto">
              <a:xfrm>
                <a:off x="10370799" y="2185526"/>
                <a:ext cx="130259" cy="843063"/>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3" name="Oval 52"/>
              <p:cNvSpPr>
                <a:spLocks noChangeArrowheads="1"/>
              </p:cNvSpPr>
              <p:nvPr/>
            </p:nvSpPr>
            <p:spPr bwMode="auto">
              <a:xfrm>
                <a:off x="10034297" y="3359664"/>
                <a:ext cx="39801"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4" name="Oval 53"/>
              <p:cNvSpPr>
                <a:spLocks noChangeArrowheads="1"/>
              </p:cNvSpPr>
              <p:nvPr/>
            </p:nvSpPr>
            <p:spPr bwMode="auto">
              <a:xfrm>
                <a:off x="9817200" y="3359664"/>
                <a:ext cx="41610"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5" name="Oval 54"/>
              <p:cNvSpPr>
                <a:spLocks noChangeArrowheads="1"/>
              </p:cNvSpPr>
              <p:nvPr/>
            </p:nvSpPr>
            <p:spPr bwMode="auto">
              <a:xfrm>
                <a:off x="10249585" y="3359664"/>
                <a:ext cx="39801"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6" name="Freeform 55"/>
              <p:cNvSpPr>
                <a:spLocks/>
              </p:cNvSpPr>
              <p:nvPr/>
            </p:nvSpPr>
            <p:spPr bwMode="auto">
              <a:xfrm>
                <a:off x="9299783" y="3158848"/>
                <a:ext cx="220716" cy="246044"/>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7" name="Freeform 56"/>
              <p:cNvSpPr>
                <a:spLocks/>
              </p:cNvSpPr>
              <p:nvPr/>
            </p:nvSpPr>
            <p:spPr bwMode="auto">
              <a:xfrm>
                <a:off x="9274455" y="3305389"/>
                <a:ext cx="282227" cy="110359"/>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8" name="Freeform 57"/>
              <p:cNvSpPr>
                <a:spLocks/>
              </p:cNvSpPr>
              <p:nvPr/>
            </p:nvSpPr>
            <p:spPr bwMode="auto">
              <a:xfrm>
                <a:off x="9269027" y="3350617"/>
                <a:ext cx="66938" cy="54274"/>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9" name="Freeform 58"/>
              <p:cNvSpPr>
                <a:spLocks/>
              </p:cNvSpPr>
              <p:nvPr/>
            </p:nvSpPr>
            <p:spPr bwMode="auto">
              <a:xfrm>
                <a:off x="9330538" y="3285488"/>
                <a:ext cx="231571" cy="110359"/>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0" name="Freeform 59"/>
              <p:cNvSpPr>
                <a:spLocks/>
              </p:cNvSpPr>
              <p:nvPr/>
            </p:nvSpPr>
            <p:spPr bwMode="auto">
              <a:xfrm>
                <a:off x="9536781" y="3305389"/>
                <a:ext cx="34373" cy="85031"/>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1" name="Freeform 60"/>
              <p:cNvSpPr>
                <a:spLocks/>
              </p:cNvSpPr>
              <p:nvPr/>
            </p:nvSpPr>
            <p:spPr bwMode="auto">
              <a:xfrm>
                <a:off x="9345011" y="3334336"/>
                <a:ext cx="175487" cy="65129"/>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2" name="Freeform 61"/>
              <p:cNvSpPr>
                <a:spLocks/>
              </p:cNvSpPr>
              <p:nvPr/>
            </p:nvSpPr>
            <p:spPr bwMode="auto">
              <a:xfrm>
                <a:off x="9420996" y="3299961"/>
                <a:ext cx="19900" cy="14473"/>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3" name="Freeform 62"/>
              <p:cNvSpPr>
                <a:spLocks/>
              </p:cNvSpPr>
              <p:nvPr/>
            </p:nvSpPr>
            <p:spPr bwMode="auto">
              <a:xfrm>
                <a:off x="9404714" y="3305389"/>
                <a:ext cx="21710" cy="14473"/>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4" name="Freeform 63"/>
              <p:cNvSpPr>
                <a:spLocks/>
              </p:cNvSpPr>
              <p:nvPr/>
            </p:nvSpPr>
            <p:spPr bwMode="auto">
              <a:xfrm>
                <a:off x="9384813" y="3310816"/>
                <a:ext cx="19900" cy="14473"/>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5" name="Freeform 64"/>
              <p:cNvSpPr>
                <a:spLocks/>
              </p:cNvSpPr>
              <p:nvPr/>
            </p:nvSpPr>
            <p:spPr bwMode="auto">
              <a:xfrm>
                <a:off x="9370339" y="3314434"/>
                <a:ext cx="19900" cy="16283"/>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6" name="Freeform 65"/>
              <p:cNvSpPr>
                <a:spLocks/>
              </p:cNvSpPr>
              <p:nvPr/>
            </p:nvSpPr>
            <p:spPr bwMode="auto">
              <a:xfrm>
                <a:off x="9269027" y="3379564"/>
                <a:ext cx="296700" cy="36183"/>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7" name="Freeform 66"/>
              <p:cNvSpPr>
                <a:spLocks/>
              </p:cNvSpPr>
              <p:nvPr/>
            </p:nvSpPr>
            <p:spPr bwMode="auto">
              <a:xfrm>
                <a:off x="9269027" y="3370519"/>
                <a:ext cx="296700" cy="39801"/>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8" name="Freeform 67"/>
              <p:cNvSpPr>
                <a:spLocks/>
              </p:cNvSpPr>
              <p:nvPr/>
            </p:nvSpPr>
            <p:spPr bwMode="auto">
              <a:xfrm>
                <a:off x="9430042" y="3229405"/>
                <a:ext cx="226143" cy="240617"/>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9" name="Freeform 68"/>
              <p:cNvSpPr>
                <a:spLocks/>
              </p:cNvSpPr>
              <p:nvPr/>
            </p:nvSpPr>
            <p:spPr bwMode="auto">
              <a:xfrm>
                <a:off x="9404714" y="3370519"/>
                <a:ext cx="282227" cy="110359"/>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0" name="Freeform 69"/>
              <p:cNvSpPr>
                <a:spLocks/>
              </p:cNvSpPr>
              <p:nvPr/>
            </p:nvSpPr>
            <p:spPr bwMode="auto">
              <a:xfrm>
                <a:off x="9404714" y="3415747"/>
                <a:ext cx="66938" cy="54274"/>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1" name="Freeform 70"/>
              <p:cNvSpPr>
                <a:spLocks/>
              </p:cNvSpPr>
              <p:nvPr/>
            </p:nvSpPr>
            <p:spPr bwMode="auto">
              <a:xfrm>
                <a:off x="9466225" y="3350617"/>
                <a:ext cx="231571" cy="110359"/>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2" name="Freeform 71"/>
              <p:cNvSpPr>
                <a:spLocks/>
              </p:cNvSpPr>
              <p:nvPr/>
            </p:nvSpPr>
            <p:spPr bwMode="auto">
              <a:xfrm>
                <a:off x="9672468" y="3370519"/>
                <a:ext cx="28946" cy="85031"/>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3" name="Freeform 72"/>
              <p:cNvSpPr>
                <a:spLocks/>
              </p:cNvSpPr>
              <p:nvPr/>
            </p:nvSpPr>
            <p:spPr bwMode="auto">
              <a:xfrm>
                <a:off x="9480698" y="3399465"/>
                <a:ext cx="171869" cy="66939"/>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4" name="Freeform 73"/>
              <p:cNvSpPr>
                <a:spLocks/>
              </p:cNvSpPr>
              <p:nvPr/>
            </p:nvSpPr>
            <p:spPr bwMode="auto">
              <a:xfrm>
                <a:off x="9551254" y="3365091"/>
                <a:ext cx="19900" cy="14473"/>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5" name="Freeform 74"/>
              <p:cNvSpPr>
                <a:spLocks/>
              </p:cNvSpPr>
              <p:nvPr/>
            </p:nvSpPr>
            <p:spPr bwMode="auto">
              <a:xfrm>
                <a:off x="9536781" y="3370519"/>
                <a:ext cx="19900" cy="14473"/>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6" name="Freeform 75"/>
              <p:cNvSpPr>
                <a:spLocks/>
              </p:cNvSpPr>
              <p:nvPr/>
            </p:nvSpPr>
            <p:spPr bwMode="auto">
              <a:xfrm>
                <a:off x="9520499" y="3375945"/>
                <a:ext cx="19900" cy="14473"/>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7" name="Freeform 76"/>
              <p:cNvSpPr>
                <a:spLocks/>
              </p:cNvSpPr>
              <p:nvPr/>
            </p:nvSpPr>
            <p:spPr bwMode="auto">
              <a:xfrm>
                <a:off x="9506026" y="3379564"/>
                <a:ext cx="19900" cy="16283"/>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8" name="Freeform 77"/>
              <p:cNvSpPr>
                <a:spLocks/>
              </p:cNvSpPr>
              <p:nvPr/>
            </p:nvSpPr>
            <p:spPr bwMode="auto">
              <a:xfrm>
                <a:off x="9404714" y="3444693"/>
                <a:ext cx="296700" cy="41611"/>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9" name="Freeform 78"/>
              <p:cNvSpPr>
                <a:spLocks/>
              </p:cNvSpPr>
              <p:nvPr/>
            </p:nvSpPr>
            <p:spPr bwMode="auto">
              <a:xfrm>
                <a:off x="9404714" y="3435648"/>
                <a:ext cx="296700" cy="45229"/>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0" name="Rectangle 79"/>
              <p:cNvSpPr>
                <a:spLocks noChangeArrowheads="1"/>
              </p:cNvSpPr>
              <p:nvPr/>
            </p:nvSpPr>
            <p:spPr bwMode="auto">
              <a:xfrm>
                <a:off x="9686941" y="2194572"/>
                <a:ext cx="135686" cy="30755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1" name="Freeform 80"/>
              <p:cNvSpPr>
                <a:spLocks/>
              </p:cNvSpPr>
              <p:nvPr/>
            </p:nvSpPr>
            <p:spPr bwMode="auto">
              <a:xfrm>
                <a:off x="9686941" y="2038986"/>
                <a:ext cx="135686" cy="155587"/>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2" name="Rectangle 81"/>
              <p:cNvSpPr>
                <a:spLocks noChangeArrowheads="1"/>
              </p:cNvSpPr>
              <p:nvPr/>
            </p:nvSpPr>
            <p:spPr bwMode="auto">
              <a:xfrm>
                <a:off x="9667040" y="2185526"/>
                <a:ext cx="155587" cy="7055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3" name="Freeform 82"/>
              <p:cNvSpPr>
                <a:spLocks/>
              </p:cNvSpPr>
              <p:nvPr/>
            </p:nvSpPr>
            <p:spPr bwMode="auto">
              <a:xfrm>
                <a:off x="9858809" y="2440616"/>
                <a:ext cx="274991" cy="155587"/>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4" name="Freeform 83"/>
              <p:cNvSpPr>
                <a:spLocks/>
              </p:cNvSpPr>
              <p:nvPr/>
            </p:nvSpPr>
            <p:spPr bwMode="auto">
              <a:xfrm>
                <a:off x="9822626" y="2386342"/>
                <a:ext cx="347356"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5" name="Freeform 84"/>
              <p:cNvSpPr>
                <a:spLocks/>
              </p:cNvSpPr>
              <p:nvPr/>
            </p:nvSpPr>
            <p:spPr bwMode="auto">
              <a:xfrm>
                <a:off x="9701414" y="1990138"/>
                <a:ext cx="573499" cy="501135"/>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6" name="Freeform 85"/>
              <p:cNvSpPr>
                <a:spLocks/>
              </p:cNvSpPr>
              <p:nvPr/>
            </p:nvSpPr>
            <p:spPr bwMode="auto">
              <a:xfrm>
                <a:off x="9732169" y="2185526"/>
                <a:ext cx="452287" cy="226144"/>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7" name="Freeform 86"/>
              <p:cNvSpPr>
                <a:spLocks/>
              </p:cNvSpPr>
              <p:nvPr/>
            </p:nvSpPr>
            <p:spPr bwMode="auto">
              <a:xfrm>
                <a:off x="10215212" y="2038986"/>
                <a:ext cx="135686" cy="155587"/>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8" name="Freeform 87"/>
              <p:cNvSpPr>
                <a:spLocks/>
              </p:cNvSpPr>
              <p:nvPr/>
            </p:nvSpPr>
            <p:spPr bwMode="auto">
              <a:xfrm>
                <a:off x="10018015" y="1322563"/>
                <a:ext cx="358211" cy="687476"/>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9" name="Freeform 88"/>
              <p:cNvSpPr>
                <a:spLocks/>
              </p:cNvSpPr>
              <p:nvPr/>
            </p:nvSpPr>
            <p:spPr bwMode="auto">
              <a:xfrm>
                <a:off x="9898611" y="2038986"/>
                <a:ext cx="215288" cy="222526"/>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0" name="Freeform 89"/>
              <p:cNvSpPr>
                <a:spLocks/>
              </p:cNvSpPr>
              <p:nvPr/>
            </p:nvSpPr>
            <p:spPr bwMode="auto">
              <a:xfrm>
                <a:off x="9813581" y="1979283"/>
                <a:ext cx="110357" cy="161015"/>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1" name="Freeform 90"/>
              <p:cNvSpPr>
                <a:spLocks/>
              </p:cNvSpPr>
              <p:nvPr/>
            </p:nvSpPr>
            <p:spPr bwMode="auto">
              <a:xfrm>
                <a:off x="9692368" y="1523378"/>
                <a:ext cx="517416" cy="701949"/>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2" name="Freeform 91"/>
              <p:cNvSpPr>
                <a:spLocks/>
              </p:cNvSpPr>
              <p:nvPr/>
            </p:nvSpPr>
            <p:spPr bwMode="auto">
              <a:xfrm>
                <a:off x="9746642" y="1854452"/>
                <a:ext cx="95884" cy="50656"/>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3" name="Freeform 92"/>
              <p:cNvSpPr>
                <a:spLocks/>
              </p:cNvSpPr>
              <p:nvPr/>
            </p:nvSpPr>
            <p:spPr bwMode="auto">
              <a:xfrm>
                <a:off x="9706841" y="1326181"/>
                <a:ext cx="562645" cy="452287"/>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4" name="Oval 93"/>
              <p:cNvSpPr>
                <a:spLocks noChangeArrowheads="1"/>
              </p:cNvSpPr>
              <p:nvPr/>
            </p:nvSpPr>
            <p:spPr bwMode="auto">
              <a:xfrm>
                <a:off x="9797298" y="1682583"/>
                <a:ext cx="61511" cy="61511"/>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5" name="Oval 94"/>
              <p:cNvSpPr>
                <a:spLocks noChangeArrowheads="1"/>
              </p:cNvSpPr>
              <p:nvPr/>
            </p:nvSpPr>
            <p:spPr bwMode="auto">
              <a:xfrm>
                <a:off x="9808153" y="1688011"/>
                <a:ext cx="25328" cy="25328"/>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6" name="Freeform 95"/>
              <p:cNvSpPr>
                <a:spLocks/>
              </p:cNvSpPr>
              <p:nvPr/>
            </p:nvSpPr>
            <p:spPr bwMode="auto">
              <a:xfrm>
                <a:off x="10099427" y="1778468"/>
                <a:ext cx="34373" cy="59702"/>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7" name="Oval 96"/>
              <p:cNvSpPr>
                <a:spLocks noChangeArrowheads="1"/>
              </p:cNvSpPr>
              <p:nvPr/>
            </p:nvSpPr>
            <p:spPr bwMode="auto">
              <a:xfrm>
                <a:off x="9862428" y="1778468"/>
                <a:ext cx="75984" cy="75984"/>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8" name="Freeform 97"/>
              <p:cNvSpPr>
                <a:spLocks/>
              </p:cNvSpPr>
              <p:nvPr/>
            </p:nvSpPr>
            <p:spPr bwMode="auto">
              <a:xfrm>
                <a:off x="9918512" y="1990138"/>
                <a:ext cx="110357" cy="70557"/>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9" name="Freeform 98"/>
              <p:cNvSpPr>
                <a:spLocks/>
              </p:cNvSpPr>
              <p:nvPr/>
            </p:nvSpPr>
            <p:spPr bwMode="auto">
              <a:xfrm>
                <a:off x="9978213" y="2731889"/>
                <a:ext cx="50656" cy="13206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0" name="Freeform 99"/>
              <p:cNvSpPr>
                <a:spLocks/>
              </p:cNvSpPr>
              <p:nvPr/>
            </p:nvSpPr>
            <p:spPr bwMode="auto">
              <a:xfrm>
                <a:off x="9440897" y="2773500"/>
                <a:ext cx="79603" cy="376303"/>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1" name="Freeform 100"/>
              <p:cNvSpPr>
                <a:spLocks/>
              </p:cNvSpPr>
              <p:nvPr/>
            </p:nvSpPr>
            <p:spPr bwMode="auto">
              <a:xfrm>
                <a:off x="9435469" y="2617913"/>
                <a:ext cx="542744" cy="195388"/>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2" name="Freeform 101"/>
              <p:cNvSpPr>
                <a:spLocks/>
              </p:cNvSpPr>
              <p:nvPr/>
            </p:nvSpPr>
            <p:spPr bwMode="auto">
              <a:xfrm>
                <a:off x="9677895" y="2587157"/>
                <a:ext cx="501134" cy="322028"/>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3" name="Freeform 102"/>
              <p:cNvSpPr>
                <a:spLocks/>
              </p:cNvSpPr>
              <p:nvPr/>
            </p:nvSpPr>
            <p:spPr bwMode="auto">
              <a:xfrm>
                <a:off x="9822626" y="2386342"/>
                <a:ext cx="347356" cy="276800"/>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4" name="Rectangle 103"/>
              <p:cNvSpPr>
                <a:spLocks noChangeArrowheads="1"/>
              </p:cNvSpPr>
              <p:nvPr/>
            </p:nvSpPr>
            <p:spPr bwMode="auto">
              <a:xfrm>
                <a:off x="10215212" y="2194572"/>
                <a:ext cx="135686" cy="316601"/>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5" name="Rectangle 104"/>
              <p:cNvSpPr>
                <a:spLocks noChangeArrowheads="1"/>
              </p:cNvSpPr>
              <p:nvPr/>
            </p:nvSpPr>
            <p:spPr bwMode="auto">
              <a:xfrm>
                <a:off x="10215212" y="2185526"/>
                <a:ext cx="155587" cy="7055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6" name="Freeform 105"/>
              <p:cNvSpPr>
                <a:spLocks/>
              </p:cNvSpPr>
              <p:nvPr/>
            </p:nvSpPr>
            <p:spPr bwMode="auto">
              <a:xfrm>
                <a:off x="9571155" y="2873002"/>
                <a:ext cx="81411" cy="282227"/>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7" name="Freeform 106"/>
              <p:cNvSpPr>
                <a:spLocks/>
              </p:cNvSpPr>
              <p:nvPr/>
            </p:nvSpPr>
            <p:spPr bwMode="auto">
              <a:xfrm>
                <a:off x="9601910" y="3149802"/>
                <a:ext cx="50656" cy="135687"/>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8" name="Rectangle 107"/>
              <p:cNvSpPr>
                <a:spLocks noChangeArrowheads="1"/>
              </p:cNvSpPr>
              <p:nvPr/>
            </p:nvSpPr>
            <p:spPr bwMode="auto">
              <a:xfrm>
                <a:off x="9587437" y="3113619"/>
                <a:ext cx="74175" cy="65129"/>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9" name="Freeform 108"/>
              <p:cNvSpPr>
                <a:spLocks/>
              </p:cNvSpPr>
              <p:nvPr/>
            </p:nvSpPr>
            <p:spPr bwMode="auto">
              <a:xfrm>
                <a:off x="9565727" y="2708370"/>
                <a:ext cx="542744" cy="195388"/>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0" name="Freeform 109"/>
              <p:cNvSpPr>
                <a:spLocks/>
              </p:cNvSpPr>
              <p:nvPr/>
            </p:nvSpPr>
            <p:spPr bwMode="auto">
              <a:xfrm>
                <a:off x="9466225" y="3034017"/>
                <a:ext cx="54274" cy="1754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1" name="Rectangle 110"/>
              <p:cNvSpPr>
                <a:spLocks noChangeArrowheads="1"/>
              </p:cNvSpPr>
              <p:nvPr/>
            </p:nvSpPr>
            <p:spPr bwMode="auto">
              <a:xfrm>
                <a:off x="9449942" y="3034017"/>
                <a:ext cx="81411" cy="65129"/>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2" name="Freeform 111"/>
              <p:cNvSpPr>
                <a:spLocks/>
              </p:cNvSpPr>
              <p:nvPr/>
            </p:nvSpPr>
            <p:spPr bwMode="auto">
              <a:xfrm>
                <a:off x="10028869" y="1990138"/>
                <a:ext cx="124831" cy="130259"/>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3" name="Freeform 112"/>
              <p:cNvSpPr>
                <a:spLocks/>
              </p:cNvSpPr>
              <p:nvPr/>
            </p:nvSpPr>
            <p:spPr bwMode="auto">
              <a:xfrm>
                <a:off x="9898611" y="2612485"/>
                <a:ext cx="457714" cy="30574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5" name="Freeform 114"/>
              <p:cNvSpPr>
                <a:spLocks/>
              </p:cNvSpPr>
              <p:nvPr/>
            </p:nvSpPr>
            <p:spPr bwMode="auto">
              <a:xfrm>
                <a:off x="9330538" y="2285030"/>
                <a:ext cx="511988" cy="282227"/>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6" name="Rectangle 115"/>
              <p:cNvSpPr>
                <a:spLocks noChangeArrowheads="1"/>
              </p:cNvSpPr>
              <p:nvPr/>
            </p:nvSpPr>
            <p:spPr bwMode="auto">
              <a:xfrm>
                <a:off x="9455370" y="2129443"/>
                <a:ext cx="171869" cy="16644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1" name="Rectangle 121"/>
              <p:cNvSpPr>
                <a:spLocks noChangeArrowheads="1"/>
              </p:cNvSpPr>
              <p:nvPr/>
            </p:nvSpPr>
            <p:spPr bwMode="auto">
              <a:xfrm>
                <a:off x="9355866" y="2431570"/>
                <a:ext cx="597019" cy="59702"/>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2" name="Freeform 122"/>
              <p:cNvSpPr>
                <a:spLocks/>
              </p:cNvSpPr>
              <p:nvPr/>
            </p:nvSpPr>
            <p:spPr bwMode="auto">
              <a:xfrm>
                <a:off x="9189425" y="2129443"/>
                <a:ext cx="627774" cy="302128"/>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3" name="Freeform 123"/>
              <p:cNvSpPr>
                <a:spLocks/>
              </p:cNvSpPr>
              <p:nvPr/>
            </p:nvSpPr>
            <p:spPr bwMode="auto">
              <a:xfrm>
                <a:off x="9828055" y="2431570"/>
                <a:ext cx="522843" cy="135687"/>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4" name="Freeform 124"/>
              <p:cNvSpPr>
                <a:spLocks/>
              </p:cNvSpPr>
              <p:nvPr/>
            </p:nvSpPr>
            <p:spPr bwMode="auto">
              <a:xfrm>
                <a:off x="9480698" y="2230755"/>
                <a:ext cx="85029" cy="50656"/>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5" name="Freeform 125"/>
              <p:cNvSpPr>
                <a:spLocks/>
              </p:cNvSpPr>
              <p:nvPr/>
            </p:nvSpPr>
            <p:spPr bwMode="auto">
              <a:xfrm>
                <a:off x="9430042" y="2239800"/>
                <a:ext cx="65129" cy="41611"/>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6" name="Freeform 126"/>
              <p:cNvSpPr>
                <a:spLocks/>
              </p:cNvSpPr>
              <p:nvPr/>
            </p:nvSpPr>
            <p:spPr bwMode="auto">
              <a:xfrm>
                <a:off x="9506026" y="2285030"/>
                <a:ext cx="85029" cy="56084"/>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7" name="Freeform 127"/>
              <p:cNvSpPr>
                <a:spLocks/>
              </p:cNvSpPr>
              <p:nvPr/>
            </p:nvSpPr>
            <p:spPr bwMode="auto">
              <a:xfrm>
                <a:off x="9449942" y="2285030"/>
                <a:ext cx="66938" cy="45229"/>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756" name="Freeform 755"/>
            <p:cNvSpPr/>
            <p:nvPr/>
          </p:nvSpPr>
          <p:spPr bwMode="auto">
            <a:xfrm>
              <a:off x="8198820" y="1489039"/>
              <a:ext cx="1882267" cy="2363874"/>
            </a:xfrm>
            <a:custGeom>
              <a:avLst/>
              <a:gdLst>
                <a:gd name="connsiteX0" fmla="*/ 0 w 1882267"/>
                <a:gd name="connsiteY0" fmla="*/ 0 h 2363874"/>
                <a:gd name="connsiteX1" fmla="*/ 1882267 w 1882267"/>
                <a:gd name="connsiteY1" fmla="*/ 0 h 2363874"/>
                <a:gd name="connsiteX2" fmla="*/ 1882267 w 1882267"/>
                <a:gd name="connsiteY2" fmla="*/ 2363874 h 2363874"/>
                <a:gd name="connsiteX3" fmla="*/ 0 w 1882267"/>
                <a:gd name="connsiteY3" fmla="*/ 2363874 h 2363874"/>
                <a:gd name="connsiteX4" fmla="*/ 0 w 1882267"/>
                <a:gd name="connsiteY4" fmla="*/ 0 h 2363874"/>
                <a:gd name="connsiteX5" fmla="*/ 1146459 w 1882267"/>
                <a:gd name="connsiteY5" fmla="*/ 4114 h 2363874"/>
                <a:gd name="connsiteX6" fmla="*/ 1111616 w 1882267"/>
                <a:gd name="connsiteY6" fmla="*/ 6139 h 2363874"/>
                <a:gd name="connsiteX7" fmla="*/ 1003858 w 1882267"/>
                <a:gd name="connsiteY7" fmla="*/ 91242 h 2363874"/>
                <a:gd name="connsiteX8" fmla="*/ 982073 w 1882267"/>
                <a:gd name="connsiteY8" fmla="*/ 138532 h 2363874"/>
                <a:gd name="connsiteX9" fmla="*/ 980573 w 1882267"/>
                <a:gd name="connsiteY9" fmla="*/ 141788 h 2363874"/>
                <a:gd name="connsiteX10" fmla="*/ 673688 w 1882267"/>
                <a:gd name="connsiteY10" fmla="*/ 155283 h 2363874"/>
                <a:gd name="connsiteX11" fmla="*/ 644336 w 1882267"/>
                <a:gd name="connsiteY11" fmla="*/ 215944 h 2363874"/>
                <a:gd name="connsiteX12" fmla="*/ 644272 w 1882267"/>
                <a:gd name="connsiteY12" fmla="*/ 216076 h 2363874"/>
                <a:gd name="connsiteX13" fmla="*/ 310716 w 1882267"/>
                <a:gd name="connsiteY13" fmla="*/ 287636 h 2363874"/>
                <a:gd name="connsiteX14" fmla="*/ 242150 w 1882267"/>
                <a:gd name="connsiteY14" fmla="*/ 600862 h 2363874"/>
                <a:gd name="connsiteX15" fmla="*/ 240678 w 1882267"/>
                <a:gd name="connsiteY15" fmla="*/ 606612 h 2363874"/>
                <a:gd name="connsiteX16" fmla="*/ 86753 w 1882267"/>
                <a:gd name="connsiteY16" fmla="*/ 824733 h 2363874"/>
                <a:gd name="connsiteX17" fmla="*/ 171037 w 1882267"/>
                <a:gd name="connsiteY17" fmla="*/ 1070135 h 2363874"/>
                <a:gd name="connsiteX18" fmla="*/ 131124 w 1882267"/>
                <a:gd name="connsiteY18" fmla="*/ 1309326 h 2363874"/>
                <a:gd name="connsiteX19" fmla="*/ 317918 w 1882267"/>
                <a:gd name="connsiteY19" fmla="*/ 1486526 h 2363874"/>
                <a:gd name="connsiteX20" fmla="*/ 742763 w 1882267"/>
                <a:gd name="connsiteY20" fmla="*/ 1645762 h 2363874"/>
                <a:gd name="connsiteX21" fmla="*/ 1028764 w 1882267"/>
                <a:gd name="connsiteY21" fmla="*/ 1806929 h 2363874"/>
                <a:gd name="connsiteX22" fmla="*/ 1223279 w 1882267"/>
                <a:gd name="connsiteY22" fmla="*/ 1542892 h 2363874"/>
                <a:gd name="connsiteX23" fmla="*/ 1495472 w 1882267"/>
                <a:gd name="connsiteY23" fmla="*/ 1512925 h 2363874"/>
                <a:gd name="connsiteX24" fmla="*/ 1575419 w 1882267"/>
                <a:gd name="connsiteY24" fmla="*/ 1265425 h 2363874"/>
                <a:gd name="connsiteX25" fmla="*/ 1798745 w 1882267"/>
                <a:gd name="connsiteY25" fmla="*/ 976583 h 2363874"/>
                <a:gd name="connsiteX26" fmla="*/ 1751071 w 1882267"/>
                <a:gd name="connsiteY26" fmla="*/ 646610 h 2363874"/>
                <a:gd name="connsiteX27" fmla="*/ 1757597 w 1882267"/>
                <a:gd name="connsiteY27" fmla="*/ 430798 h 2363874"/>
                <a:gd name="connsiteX28" fmla="*/ 1660450 w 1882267"/>
                <a:gd name="connsiteY28" fmla="*/ 260545 h 2363874"/>
                <a:gd name="connsiteX29" fmla="*/ 1612410 w 1882267"/>
                <a:gd name="connsiteY29" fmla="*/ 232139 h 2363874"/>
                <a:gd name="connsiteX30" fmla="*/ 1611791 w 1882267"/>
                <a:gd name="connsiteY30" fmla="*/ 231773 h 2363874"/>
                <a:gd name="connsiteX31" fmla="*/ 1498178 w 1882267"/>
                <a:gd name="connsiteY31" fmla="*/ 26705 h 2363874"/>
                <a:gd name="connsiteX32" fmla="*/ 1437967 w 1882267"/>
                <a:gd name="connsiteY32" fmla="*/ 5020 h 2363874"/>
                <a:gd name="connsiteX33" fmla="*/ 1274136 w 1882267"/>
                <a:gd name="connsiteY33" fmla="*/ 101874 h 2363874"/>
                <a:gd name="connsiteX34" fmla="*/ 1272231 w 1882267"/>
                <a:gd name="connsiteY34" fmla="*/ 99136 h 2363874"/>
                <a:gd name="connsiteX35" fmla="*/ 1241412 w 1882267"/>
                <a:gd name="connsiteY35" fmla="*/ 54838 h 2363874"/>
                <a:gd name="connsiteX36" fmla="*/ 1146459 w 1882267"/>
                <a:gd name="connsiteY36" fmla="*/ 4114 h 23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82267" h="2363874">
                  <a:moveTo>
                    <a:pt x="0" y="0"/>
                  </a:moveTo>
                  <a:lnTo>
                    <a:pt x="1882267" y="0"/>
                  </a:lnTo>
                  <a:lnTo>
                    <a:pt x="1882267" y="2363874"/>
                  </a:lnTo>
                  <a:lnTo>
                    <a:pt x="0" y="2363874"/>
                  </a:lnTo>
                  <a:lnTo>
                    <a:pt x="0" y="0"/>
                  </a:lnTo>
                  <a:close/>
                  <a:moveTo>
                    <a:pt x="1146459" y="4114"/>
                  </a:moveTo>
                  <a:cubicBezTo>
                    <a:pt x="1134953" y="3118"/>
                    <a:pt x="1123286" y="3763"/>
                    <a:pt x="1111616" y="6139"/>
                  </a:cubicBezTo>
                  <a:cubicBezTo>
                    <a:pt x="1069205" y="14764"/>
                    <a:pt x="1031048" y="45463"/>
                    <a:pt x="1003858" y="91242"/>
                  </a:cubicBezTo>
                  <a:lnTo>
                    <a:pt x="982073" y="138532"/>
                  </a:lnTo>
                  <a:lnTo>
                    <a:pt x="980573" y="141788"/>
                  </a:lnTo>
                  <a:cubicBezTo>
                    <a:pt x="892061" y="16558"/>
                    <a:pt x="751936" y="29407"/>
                    <a:pt x="673688" y="155283"/>
                  </a:cubicBezTo>
                  <a:lnTo>
                    <a:pt x="644336" y="215944"/>
                  </a:lnTo>
                  <a:lnTo>
                    <a:pt x="644272" y="216076"/>
                  </a:lnTo>
                  <a:cubicBezTo>
                    <a:pt x="535195" y="124370"/>
                    <a:pt x="396353" y="154127"/>
                    <a:pt x="310716" y="287636"/>
                  </a:cubicBezTo>
                  <a:cubicBezTo>
                    <a:pt x="256516" y="372165"/>
                    <a:pt x="231366" y="486996"/>
                    <a:pt x="242150" y="600862"/>
                  </a:cubicBezTo>
                  <a:cubicBezTo>
                    <a:pt x="241672" y="602793"/>
                    <a:pt x="241155" y="604682"/>
                    <a:pt x="240678" y="606612"/>
                  </a:cubicBezTo>
                  <a:cubicBezTo>
                    <a:pt x="160373" y="618532"/>
                    <a:pt x="96463" y="709104"/>
                    <a:pt x="86753" y="824733"/>
                  </a:cubicBezTo>
                  <a:cubicBezTo>
                    <a:pt x="78476" y="923490"/>
                    <a:pt x="111585" y="1019897"/>
                    <a:pt x="171037" y="1070135"/>
                  </a:cubicBezTo>
                  <a:cubicBezTo>
                    <a:pt x="129134" y="1134183"/>
                    <a:pt x="113972" y="1225091"/>
                    <a:pt x="131124" y="1309326"/>
                  </a:cubicBezTo>
                  <a:cubicBezTo>
                    <a:pt x="154801" y="1425752"/>
                    <a:pt x="233793" y="1500670"/>
                    <a:pt x="317918" y="1486526"/>
                  </a:cubicBezTo>
                  <a:cubicBezTo>
                    <a:pt x="403556" y="1701709"/>
                    <a:pt x="595205" y="1773520"/>
                    <a:pt x="742763" y="1645762"/>
                  </a:cubicBezTo>
                  <a:cubicBezTo>
                    <a:pt x="805279" y="1780362"/>
                    <a:pt x="919410" y="1844661"/>
                    <a:pt x="1028764" y="1806929"/>
                  </a:cubicBezTo>
                  <a:cubicBezTo>
                    <a:pt x="1121565" y="1774905"/>
                    <a:pt x="1195622" y="1674386"/>
                    <a:pt x="1223279" y="1542892"/>
                  </a:cubicBezTo>
                  <a:cubicBezTo>
                    <a:pt x="1308797" y="1619446"/>
                    <a:pt x="1419107" y="1607317"/>
                    <a:pt x="1495472" y="1512925"/>
                  </a:cubicBezTo>
                  <a:cubicBezTo>
                    <a:pt x="1545733" y="1450809"/>
                    <a:pt x="1574902" y="1360572"/>
                    <a:pt x="1575419" y="1265425"/>
                  </a:cubicBezTo>
                  <a:cubicBezTo>
                    <a:pt x="1683819" y="1243180"/>
                    <a:pt x="1772083" y="1129020"/>
                    <a:pt x="1798745" y="976583"/>
                  </a:cubicBezTo>
                  <a:cubicBezTo>
                    <a:pt x="1818801" y="861919"/>
                    <a:pt x="1801252" y="740373"/>
                    <a:pt x="1751071" y="646610"/>
                  </a:cubicBezTo>
                  <a:cubicBezTo>
                    <a:pt x="1771486" y="578240"/>
                    <a:pt x="1773794" y="501476"/>
                    <a:pt x="1757597" y="430798"/>
                  </a:cubicBezTo>
                  <a:cubicBezTo>
                    <a:pt x="1740884" y="357769"/>
                    <a:pt x="1705905" y="297488"/>
                    <a:pt x="1660450" y="260545"/>
                  </a:cubicBezTo>
                  <a:lnTo>
                    <a:pt x="1612410" y="232139"/>
                  </a:lnTo>
                  <a:lnTo>
                    <a:pt x="1611791" y="231773"/>
                  </a:lnTo>
                  <a:cubicBezTo>
                    <a:pt x="1600330" y="140445"/>
                    <a:pt x="1557671" y="63471"/>
                    <a:pt x="1498178" y="26705"/>
                  </a:cubicBezTo>
                  <a:cubicBezTo>
                    <a:pt x="1478659" y="14638"/>
                    <a:pt x="1458334" y="7495"/>
                    <a:pt x="1437967" y="5020"/>
                  </a:cubicBezTo>
                  <a:cubicBezTo>
                    <a:pt x="1376865" y="-2404"/>
                    <a:pt x="1315383" y="32182"/>
                    <a:pt x="1274136" y="101874"/>
                  </a:cubicBezTo>
                  <a:lnTo>
                    <a:pt x="1272231" y="99136"/>
                  </a:lnTo>
                  <a:lnTo>
                    <a:pt x="1241412" y="54838"/>
                  </a:lnTo>
                  <a:cubicBezTo>
                    <a:pt x="1214050" y="24842"/>
                    <a:pt x="1180978" y="7100"/>
                    <a:pt x="1146459" y="411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759" name="Rectangle 758"/>
            <p:cNvSpPr/>
            <p:nvPr/>
          </p:nvSpPr>
          <p:spPr bwMode="auto">
            <a:xfrm>
              <a:off x="8463226" y="1426328"/>
              <a:ext cx="1406726" cy="61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p:nvPr/>
        </p:nvGrpSpPr>
        <p:grpSpPr>
          <a:xfrm>
            <a:off x="7220652" y="3438099"/>
            <a:ext cx="4362262" cy="899268"/>
            <a:chOff x="6073009" y="3370991"/>
            <a:chExt cx="4277116" cy="881715"/>
          </a:xfrm>
        </p:grpSpPr>
        <p:sp>
          <p:nvSpPr>
            <p:cNvPr id="6" name="Rounded Rectangular Callout 5"/>
            <p:cNvSpPr/>
            <p:nvPr/>
          </p:nvSpPr>
          <p:spPr bwMode="auto">
            <a:xfrm>
              <a:off x="6073009" y="3370991"/>
              <a:ext cx="4277116" cy="881715"/>
            </a:xfrm>
            <a:prstGeom prst="wedgeRoundRectCallout">
              <a:avLst>
                <a:gd name="adj1" fmla="val 31729"/>
                <a:gd name="adj2" fmla="val 78100"/>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defTabSz="950961"/>
              <a:r>
                <a:rPr lang="en-US" sz="2040" dirty="0">
                  <a:solidFill>
                    <a:schemeClr val="tx1"/>
                  </a:solidFill>
                  <a:ea typeface="Segoe UI" pitchFamily="34" charset="0"/>
                  <a:cs typeface="Segoe UI" pitchFamily="34" charset="0"/>
                </a:rPr>
                <a:t>         Behold…I bring the world…</a:t>
              </a:r>
            </a:p>
            <a:p>
              <a:pPr defTabSz="950961"/>
              <a:r>
                <a:rPr lang="en-US" sz="2040" dirty="0">
                  <a:solidFill>
                    <a:schemeClr val="tx1"/>
                  </a:solidFill>
                  <a:ea typeface="Segoe UI" pitchFamily="34" charset="0"/>
                  <a:cs typeface="Segoe UI" pitchFamily="34" charset="0"/>
                </a:rPr>
                <a:t>         Pac-Man Proposals for Word!!!</a:t>
              </a:r>
            </a:p>
          </p:txBody>
        </p:sp>
        <p:grpSp>
          <p:nvGrpSpPr>
            <p:cNvPr id="14" name="Group 13"/>
            <p:cNvGrpSpPr/>
            <p:nvPr/>
          </p:nvGrpSpPr>
          <p:grpSpPr>
            <a:xfrm>
              <a:off x="6202008" y="3527162"/>
              <a:ext cx="548249" cy="548249"/>
              <a:chOff x="7531851" y="3670126"/>
              <a:chExt cx="548249" cy="548249"/>
            </a:xfrm>
          </p:grpSpPr>
          <p:sp>
            <p:nvSpPr>
              <p:cNvPr id="12" name="Pie 11"/>
              <p:cNvSpPr/>
              <p:nvPr/>
            </p:nvSpPr>
            <p:spPr bwMode="auto">
              <a:xfrm rot="1800000">
                <a:off x="7531851" y="3670126"/>
                <a:ext cx="548249" cy="548249"/>
              </a:xfrm>
              <a:prstGeom prst="pie">
                <a:avLst>
                  <a:gd name="adj1" fmla="val 0"/>
                  <a:gd name="adj2" fmla="val 17329506"/>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7725999" y="3739236"/>
                <a:ext cx="100401" cy="1004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79" name="Rounded Rectangular Callout 378"/>
          <p:cNvSpPr/>
          <p:nvPr/>
        </p:nvSpPr>
        <p:spPr bwMode="auto">
          <a:xfrm>
            <a:off x="8224749" y="103005"/>
            <a:ext cx="3523887" cy="1236112"/>
          </a:xfrm>
          <a:prstGeom prst="wedgeRoundRectCallout">
            <a:avLst>
              <a:gd name="adj1" fmla="val 38510"/>
              <a:gd name="adj2" fmla="val 83129"/>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Proposals would be much more enjoyable as a game!</a:t>
            </a:r>
          </a:p>
          <a:p>
            <a:pPr algn="ctr" defTabSz="950961"/>
            <a:r>
              <a:rPr lang="en-US" sz="2040" dirty="0">
                <a:solidFill>
                  <a:schemeClr val="tx1"/>
                </a:solidFill>
                <a:ea typeface="Segoe UI" pitchFamily="34" charset="0"/>
                <a:cs typeface="Segoe UI" pitchFamily="34" charset="0"/>
              </a:rPr>
              <a:t>But where to fine one???</a:t>
            </a:r>
          </a:p>
        </p:txBody>
      </p:sp>
      <p:sp>
        <p:nvSpPr>
          <p:cNvPr id="384" name="Rounded Rectangular Callout 383"/>
          <p:cNvSpPr/>
          <p:nvPr/>
        </p:nvSpPr>
        <p:spPr bwMode="auto">
          <a:xfrm>
            <a:off x="5398044" y="318855"/>
            <a:ext cx="4436953" cy="899268"/>
          </a:xfrm>
          <a:prstGeom prst="wedgeRoundRectCallout">
            <a:avLst>
              <a:gd name="adj1" fmla="val 32204"/>
              <a:gd name="adj2" fmla="val 85014"/>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We have 100K employees that build proposals…how will we distribute???</a:t>
            </a:r>
          </a:p>
        </p:txBody>
      </p:sp>
      <p:sp>
        <p:nvSpPr>
          <p:cNvPr id="388" name="Rounded Rectangular Callout 387"/>
          <p:cNvSpPr/>
          <p:nvPr/>
        </p:nvSpPr>
        <p:spPr bwMode="auto">
          <a:xfrm>
            <a:off x="6938362" y="173972"/>
            <a:ext cx="3523887" cy="1236112"/>
          </a:xfrm>
          <a:prstGeom prst="wedgeRoundRectCallout">
            <a:avLst>
              <a:gd name="adj1" fmla="val -36796"/>
              <a:gd name="adj2" fmla="val 90674"/>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Will Pac-Man Proposals work on the latest version  of Windows and Office?</a:t>
            </a:r>
          </a:p>
        </p:txBody>
      </p:sp>
      <p:sp>
        <p:nvSpPr>
          <p:cNvPr id="389" name="Rounded Rectangular Callout 388"/>
          <p:cNvSpPr/>
          <p:nvPr/>
        </p:nvSpPr>
        <p:spPr bwMode="auto">
          <a:xfrm>
            <a:off x="5728517" y="2339193"/>
            <a:ext cx="3004482" cy="872334"/>
          </a:xfrm>
          <a:prstGeom prst="wedgeRoundRectCallout">
            <a:avLst>
              <a:gd name="adj1" fmla="val -36796"/>
              <a:gd name="adj2" fmla="val 90674"/>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Can I run Pac-Man Proposals on my iPad?</a:t>
            </a:r>
          </a:p>
        </p:txBody>
      </p:sp>
      <p:sp>
        <p:nvSpPr>
          <p:cNvPr id="390" name="Rounded Rectangular Callout 389"/>
          <p:cNvSpPr/>
          <p:nvPr/>
        </p:nvSpPr>
        <p:spPr bwMode="auto">
          <a:xfrm>
            <a:off x="5197942" y="4275102"/>
            <a:ext cx="2776819" cy="872334"/>
          </a:xfrm>
          <a:prstGeom prst="wedgeRoundRectCallout">
            <a:avLst>
              <a:gd name="adj1" fmla="val -36796"/>
              <a:gd name="adj2" fmla="val 90674"/>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My Chromebook has  an awesome browser!</a:t>
            </a:r>
          </a:p>
        </p:txBody>
      </p:sp>
      <p:sp>
        <p:nvSpPr>
          <p:cNvPr id="17" name="Rounded Rectangular Callout 16"/>
          <p:cNvSpPr/>
          <p:nvPr/>
        </p:nvSpPr>
        <p:spPr bwMode="auto">
          <a:xfrm>
            <a:off x="8780000" y="3440941"/>
            <a:ext cx="3555110" cy="896425"/>
          </a:xfrm>
          <a:prstGeom prst="wedgeRoundRectCallout">
            <a:avLst>
              <a:gd name="adj1" fmla="val 17041"/>
              <a:gd name="adj2" fmla="val 76295"/>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err="1">
                <a:solidFill>
                  <a:schemeClr val="tx1"/>
                </a:solidFill>
                <a:ea typeface="Segoe UI" pitchFamily="34" charset="0"/>
                <a:cs typeface="Segoe UI" pitchFamily="34" charset="0"/>
              </a:rPr>
              <a:t>Ewww</a:t>
            </a:r>
            <a:r>
              <a:rPr lang="en-US" sz="2040" dirty="0">
                <a:solidFill>
                  <a:schemeClr val="tx1"/>
                </a:solidFill>
                <a:ea typeface="Segoe UI" pitchFamily="34" charset="0"/>
                <a:cs typeface="Segoe UI" pitchFamily="34" charset="0"/>
              </a:rPr>
              <a:t>…COM, VBA, and VSTO Development…REALLY?!?!</a:t>
            </a:r>
          </a:p>
        </p:txBody>
      </p:sp>
    </p:spTree>
    <p:extLst>
      <p:ext uri="{BB962C8B-B14F-4D97-AF65-F5344CB8AC3E}">
        <p14:creationId xmlns:p14="http://schemas.microsoft.com/office/powerpoint/2010/main" val="3583954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7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8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38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animBg="1"/>
      <p:bldP spid="379" grpId="1" animBg="1"/>
      <p:bldP spid="384" grpId="0" animBg="1"/>
      <p:bldP spid="384" grpId="1" animBg="1"/>
      <p:bldP spid="388" grpId="0" animBg="1"/>
      <p:bldP spid="388" grpId="1" animBg="1"/>
      <p:bldP spid="389" grpId="0" animBg="1"/>
      <p:bldP spid="389" grpId="1" animBg="1"/>
      <p:bldP spid="390" grpId="0" animBg="1"/>
      <p:bldP spid="390"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the Modern Web Add-in</a:t>
            </a:r>
          </a:p>
        </p:txBody>
      </p:sp>
      <p:sp>
        <p:nvSpPr>
          <p:cNvPr id="4" name="Text Placeholder 3"/>
          <p:cNvSpPr>
            <a:spLocks noGrp="1"/>
          </p:cNvSpPr>
          <p:nvPr>
            <p:ph type="body" sz="quarter" idx="10"/>
          </p:nvPr>
        </p:nvSpPr>
        <p:spPr/>
        <p:txBody>
          <a:bodyPr/>
          <a:lstStyle/>
          <a:p>
            <a:pPr marL="582873" indent="-582873"/>
            <a:r>
              <a:rPr lang="en-US" dirty="0">
                <a:solidFill>
                  <a:schemeClr val="tx1"/>
                </a:solidFill>
              </a:rPr>
              <a:t>Built with web standards</a:t>
            </a:r>
          </a:p>
          <a:p>
            <a:pPr marL="582873" indent="-582873"/>
            <a:r>
              <a:rPr lang="en-US" dirty="0">
                <a:solidFill>
                  <a:schemeClr val="tx1"/>
                </a:solidFill>
              </a:rPr>
              <a:t>Office.js provides interop</a:t>
            </a:r>
          </a:p>
          <a:p>
            <a:pPr marL="582873" indent="-582873"/>
            <a:r>
              <a:rPr lang="en-US" dirty="0">
                <a:solidFill>
                  <a:schemeClr val="tx1"/>
                </a:solidFill>
              </a:rPr>
              <a:t>Hosted centrally</a:t>
            </a:r>
          </a:p>
          <a:p>
            <a:pPr marL="582873" indent="-582873"/>
            <a:r>
              <a:rPr lang="en-US" dirty="0">
                <a:solidFill>
                  <a:schemeClr val="tx1"/>
                </a:solidFill>
              </a:rPr>
              <a:t>Almost zero client footprint</a:t>
            </a:r>
          </a:p>
          <a:p>
            <a:pPr marL="582873" indent="-582873"/>
            <a:r>
              <a:rPr lang="en-US" dirty="0">
                <a:solidFill>
                  <a:schemeClr val="tx1"/>
                </a:solidFill>
              </a:rPr>
              <a:t>Runs where Office runs</a:t>
            </a:r>
          </a:p>
          <a:p>
            <a:pPr marL="582873" indent="-582873"/>
            <a:r>
              <a:rPr lang="en-US" dirty="0">
                <a:solidFill>
                  <a:schemeClr val="tx1"/>
                </a:solidFill>
              </a:rPr>
              <a:t>Discoverable marketplace</a:t>
            </a:r>
          </a:p>
        </p:txBody>
      </p:sp>
      <p:pic>
        <p:nvPicPr>
          <p:cNvPr id="3" name="OWA"/>
          <p:cNvPicPr>
            <a:picLocks noChangeAspect="1"/>
          </p:cNvPicPr>
          <p:nvPr/>
        </p:nvPicPr>
        <p:blipFill>
          <a:blip r:embed="rId3"/>
          <a:stretch>
            <a:fillRect/>
          </a:stretch>
        </p:blipFill>
        <p:spPr>
          <a:xfrm>
            <a:off x="3938214" y="1083435"/>
            <a:ext cx="5211892" cy="4361680"/>
          </a:xfrm>
          <a:prstGeom prst="rect">
            <a:avLst/>
          </a:prstGeom>
        </p:spPr>
      </p:pic>
      <p:grpSp>
        <p:nvGrpSpPr>
          <p:cNvPr id="11" name="iFrame"/>
          <p:cNvGrpSpPr/>
          <p:nvPr/>
        </p:nvGrpSpPr>
        <p:grpSpPr>
          <a:xfrm>
            <a:off x="9435497" y="2928691"/>
            <a:ext cx="2635810" cy="1920044"/>
            <a:chOff x="9243739" y="3008262"/>
            <a:chExt cx="2584362" cy="1882567"/>
          </a:xfrm>
        </p:grpSpPr>
        <p:sp>
          <p:nvSpPr>
            <p:cNvPr id="5" name="Rectangle 4"/>
            <p:cNvSpPr/>
            <p:nvPr/>
          </p:nvSpPr>
          <p:spPr bwMode="auto">
            <a:xfrm>
              <a:off x="9296400" y="3027680"/>
              <a:ext cx="2479040" cy="1817062"/>
            </a:xfrm>
            <a:prstGeom prst="rect">
              <a:avLst/>
            </a:prstGeom>
            <a:solidFill>
              <a:srgbClr val="58BDE5">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9243739" y="3008262"/>
              <a:ext cx="2584362" cy="1882567"/>
            </a:xfrm>
            <a:prstGeom prst="rect">
              <a:avLst/>
            </a:prstGeom>
            <a:noFill/>
          </p:spPr>
          <p:txBody>
            <a:bodyPr wrap="none" lIns="186521" tIns="149217" rIns="186521" bIns="149217" rtlCol="0">
              <a:spAutoFit/>
            </a:bodyPr>
            <a:lstStyle/>
            <a:p>
              <a:pPr algn="ctr">
                <a:lnSpc>
                  <a:spcPct val="90000"/>
                </a:lnSpc>
                <a:spcAft>
                  <a:spcPts val="612"/>
                </a:spcAft>
              </a:pPr>
              <a:r>
                <a:rPr lang="en-US" sz="2448" dirty="0"/>
                <a:t>Browser Control</a:t>
              </a:r>
            </a:p>
            <a:p>
              <a:pPr algn="ctr">
                <a:lnSpc>
                  <a:spcPct val="90000"/>
                </a:lnSpc>
                <a:spcAft>
                  <a:spcPts val="612"/>
                </a:spcAft>
              </a:pPr>
              <a:r>
                <a:rPr lang="en-US" sz="2448" dirty="0"/>
                <a:t>or </a:t>
              </a:r>
              <a:r>
                <a:rPr lang="en-US" sz="2448" dirty="0" err="1"/>
                <a:t>iFrame</a:t>
              </a:r>
              <a:r>
                <a:rPr lang="en-US" sz="2448" dirty="0"/>
                <a:t> </a:t>
              </a:r>
            </a:p>
            <a:p>
              <a:pPr algn="ctr">
                <a:lnSpc>
                  <a:spcPct val="90000"/>
                </a:lnSpc>
                <a:spcAft>
                  <a:spcPts val="612"/>
                </a:spcAft>
              </a:pPr>
              <a:r>
                <a:rPr lang="en-US" sz="2448" dirty="0"/>
                <a:t>With HTML5, </a:t>
              </a:r>
            </a:p>
            <a:p>
              <a:pPr algn="ctr">
                <a:lnSpc>
                  <a:spcPct val="90000"/>
                </a:lnSpc>
                <a:spcAft>
                  <a:spcPts val="612"/>
                </a:spcAft>
              </a:pPr>
              <a:r>
                <a:rPr lang="en-US" sz="2448" dirty="0"/>
                <a:t>JavaScript, CSS</a:t>
              </a:r>
            </a:p>
          </p:txBody>
        </p:sp>
      </p:grpSp>
      <p:grpSp>
        <p:nvGrpSpPr>
          <p:cNvPr id="450" name="Group 449"/>
          <p:cNvGrpSpPr/>
          <p:nvPr/>
        </p:nvGrpSpPr>
        <p:grpSpPr>
          <a:xfrm>
            <a:off x="8537248" y="2283005"/>
            <a:ext cx="898670" cy="1680435"/>
            <a:chOff x="8369746" y="2238443"/>
            <a:chExt cx="881129" cy="1647635"/>
          </a:xfrm>
        </p:grpSpPr>
        <p:sp>
          <p:nvSpPr>
            <p:cNvPr id="381" name="Freeform 380"/>
            <p:cNvSpPr/>
            <p:nvPr/>
          </p:nvSpPr>
          <p:spPr bwMode="auto">
            <a:xfrm rot="16200000">
              <a:off x="8053010" y="2688213"/>
              <a:ext cx="1647635" cy="748095"/>
            </a:xfrm>
            <a:custGeom>
              <a:avLst/>
              <a:gdLst>
                <a:gd name="connsiteX0" fmla="*/ 1358477 w 2642427"/>
                <a:gd name="connsiteY0" fmla="*/ 0 h 1199771"/>
                <a:gd name="connsiteX1" fmla="*/ 1528249 w 2642427"/>
                <a:gd name="connsiteY1" fmla="*/ 16598 h 1199771"/>
                <a:gd name="connsiteX2" fmla="*/ 2479380 w 2642427"/>
                <a:gd name="connsiteY2" fmla="*/ 864203 h 1199771"/>
                <a:gd name="connsiteX3" fmla="*/ 2642427 w 2642427"/>
                <a:gd name="connsiteY3" fmla="*/ 864203 h 1199771"/>
                <a:gd name="connsiteX4" fmla="*/ 2355798 w 2642427"/>
                <a:gd name="connsiteY4" fmla="*/ 1199771 h 1199771"/>
                <a:gd name="connsiteX5" fmla="*/ 1956627 w 2642427"/>
                <a:gd name="connsiteY5" fmla="*/ 864203 h 1199771"/>
                <a:gd name="connsiteX6" fmla="*/ 2115940 w 2642427"/>
                <a:gd name="connsiteY6" fmla="*/ 864203 h 1199771"/>
                <a:gd name="connsiteX7" fmla="*/ 2065934 w 2642427"/>
                <a:gd name="connsiteY7" fmla="*/ 765589 h 1199771"/>
                <a:gd name="connsiteX8" fmla="*/ 2057379 w 2642427"/>
                <a:gd name="connsiteY8" fmla="*/ 770537 h 1199771"/>
                <a:gd name="connsiteX9" fmla="*/ 1501006 w 2642427"/>
                <a:gd name="connsiteY9" fmla="*/ 362840 h 1199771"/>
                <a:gd name="connsiteX10" fmla="*/ 1391392 w 2642427"/>
                <a:gd name="connsiteY10" fmla="*/ 346394 h 1199771"/>
                <a:gd name="connsiteX11" fmla="*/ 1357611 w 2642427"/>
                <a:gd name="connsiteY11" fmla="*/ 344978 h 1199771"/>
                <a:gd name="connsiteX12" fmla="*/ 1288264 w 2642427"/>
                <a:gd name="connsiteY12" fmla="*/ 344347 h 1199771"/>
                <a:gd name="connsiteX13" fmla="*/ 1199101 w 2642427"/>
                <a:gd name="connsiteY13" fmla="*/ 352553 h 1199771"/>
                <a:gd name="connsiteX14" fmla="*/ 1189149 w 2642427"/>
                <a:gd name="connsiteY14" fmla="*/ 353867 h 1199771"/>
                <a:gd name="connsiteX15" fmla="*/ 1082177 w 2642427"/>
                <a:gd name="connsiteY15" fmla="*/ 378245 h 1199771"/>
                <a:gd name="connsiteX16" fmla="*/ 629491 w 2642427"/>
                <a:gd name="connsiteY16" fmla="*/ 701551 h 1199771"/>
                <a:gd name="connsiteX17" fmla="*/ 623287 w 2642427"/>
                <a:gd name="connsiteY17" fmla="*/ 697120 h 1199771"/>
                <a:gd name="connsiteX18" fmla="*/ 581341 w 2642427"/>
                <a:gd name="connsiteY18" fmla="*/ 756852 h 1199771"/>
                <a:gd name="connsiteX19" fmla="*/ 526487 w 2642427"/>
                <a:gd name="connsiteY19" fmla="*/ 864199 h 1199771"/>
                <a:gd name="connsiteX20" fmla="*/ 685800 w 2642427"/>
                <a:gd name="connsiteY20" fmla="*/ 864199 h 1199771"/>
                <a:gd name="connsiteX21" fmla="*/ 286629 w 2642427"/>
                <a:gd name="connsiteY21" fmla="*/ 1199767 h 1199771"/>
                <a:gd name="connsiteX22" fmla="*/ 0 w 2642427"/>
                <a:gd name="connsiteY22" fmla="*/ 864199 h 1199771"/>
                <a:gd name="connsiteX23" fmla="*/ 163047 w 2642427"/>
                <a:gd name="connsiteY23" fmla="*/ 864199 h 1199771"/>
                <a:gd name="connsiteX24" fmla="*/ 1171042 w 2642427"/>
                <a:gd name="connsiteY24" fmla="*/ 8322 h 1199771"/>
                <a:gd name="connsiteX25" fmla="*/ 1190272 w 2642427"/>
                <a:gd name="connsiteY25" fmla="*/ 7428 h 1199771"/>
                <a:gd name="connsiteX26" fmla="*/ 1190591 w 2642427"/>
                <a:gd name="connsiteY26" fmla="*/ 7369 h 1199771"/>
                <a:gd name="connsiteX27" fmla="*/ 1207600 w 2642427"/>
                <a:gd name="connsiteY27" fmla="*/ 6622 h 1199771"/>
                <a:gd name="connsiteX28" fmla="*/ 1348976 w 2642427"/>
                <a:gd name="connsiteY28" fmla="*/ 49 h 1199771"/>
                <a:gd name="connsiteX29" fmla="*/ 1351511 w 2642427"/>
                <a:gd name="connsiteY29" fmla="*/ 306 h 119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42427" h="1199771">
                  <a:moveTo>
                    <a:pt x="1358477" y="0"/>
                  </a:moveTo>
                  <a:cubicBezTo>
                    <a:pt x="1414880" y="1486"/>
                    <a:pt x="1471597" y="6967"/>
                    <a:pt x="1528249" y="16598"/>
                  </a:cubicBezTo>
                  <a:cubicBezTo>
                    <a:pt x="1981463" y="93649"/>
                    <a:pt x="2350841" y="422821"/>
                    <a:pt x="2479380" y="864203"/>
                  </a:cubicBezTo>
                  <a:lnTo>
                    <a:pt x="2642427" y="864203"/>
                  </a:lnTo>
                  <a:lnTo>
                    <a:pt x="2355798" y="1199771"/>
                  </a:lnTo>
                  <a:lnTo>
                    <a:pt x="1956627" y="864203"/>
                  </a:lnTo>
                  <a:lnTo>
                    <a:pt x="2115940" y="864203"/>
                  </a:lnTo>
                  <a:lnTo>
                    <a:pt x="2065934" y="765589"/>
                  </a:lnTo>
                  <a:lnTo>
                    <a:pt x="2057379" y="770537"/>
                  </a:lnTo>
                  <a:cubicBezTo>
                    <a:pt x="1935405" y="559668"/>
                    <a:pt x="1731905" y="414084"/>
                    <a:pt x="1501006" y="362840"/>
                  </a:cubicBezTo>
                  <a:lnTo>
                    <a:pt x="1391392" y="346394"/>
                  </a:lnTo>
                  <a:lnTo>
                    <a:pt x="1357611" y="344978"/>
                  </a:lnTo>
                  <a:lnTo>
                    <a:pt x="1288264" y="344347"/>
                  </a:lnTo>
                  <a:lnTo>
                    <a:pt x="1199101" y="352553"/>
                  </a:lnTo>
                  <a:lnTo>
                    <a:pt x="1189149" y="353867"/>
                  </a:lnTo>
                  <a:lnTo>
                    <a:pt x="1082177" y="378245"/>
                  </a:lnTo>
                  <a:cubicBezTo>
                    <a:pt x="902488" y="431840"/>
                    <a:pt x="742121" y="543848"/>
                    <a:pt x="629491" y="701551"/>
                  </a:cubicBezTo>
                  <a:lnTo>
                    <a:pt x="623287" y="697120"/>
                  </a:lnTo>
                  <a:lnTo>
                    <a:pt x="581341" y="756852"/>
                  </a:lnTo>
                  <a:cubicBezTo>
                    <a:pt x="560742" y="791001"/>
                    <a:pt x="542380" y="826838"/>
                    <a:pt x="526487" y="864199"/>
                  </a:cubicBezTo>
                  <a:lnTo>
                    <a:pt x="685800" y="864199"/>
                  </a:lnTo>
                  <a:lnTo>
                    <a:pt x="286629" y="1199767"/>
                  </a:lnTo>
                  <a:lnTo>
                    <a:pt x="0" y="864199"/>
                  </a:lnTo>
                  <a:lnTo>
                    <a:pt x="163047" y="864199"/>
                  </a:lnTo>
                  <a:cubicBezTo>
                    <a:pt x="297405" y="402838"/>
                    <a:pt x="694000" y="66093"/>
                    <a:pt x="1171042" y="8322"/>
                  </a:cubicBezTo>
                  <a:lnTo>
                    <a:pt x="1190272" y="7428"/>
                  </a:lnTo>
                  <a:lnTo>
                    <a:pt x="1190591" y="7369"/>
                  </a:lnTo>
                  <a:lnTo>
                    <a:pt x="1207600" y="6622"/>
                  </a:lnTo>
                  <a:lnTo>
                    <a:pt x="1348976" y="49"/>
                  </a:lnTo>
                  <a:lnTo>
                    <a:pt x="1351511" y="306"/>
                  </a:lnTo>
                  <a:close/>
                </a:path>
              </a:pathLst>
            </a:custGeom>
            <a:solidFill>
              <a:srgbClr val="58BD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449" name="TextBox 448"/>
            <p:cNvSpPr txBox="1"/>
            <p:nvPr/>
          </p:nvSpPr>
          <p:spPr>
            <a:xfrm rot="16200000">
              <a:off x="8047959" y="2799180"/>
              <a:ext cx="1193275" cy="549702"/>
            </a:xfrm>
            <a:prstGeom prst="rect">
              <a:avLst/>
            </a:prstGeom>
            <a:noFill/>
          </p:spPr>
          <p:txBody>
            <a:bodyPr wrap="none" lIns="186521" tIns="149217" rIns="186521" bIns="149217" rtlCol="0">
              <a:spAutoFit/>
            </a:bodyPr>
            <a:lstStyle/>
            <a:p>
              <a:pPr>
                <a:lnSpc>
                  <a:spcPct val="90000"/>
                </a:lnSpc>
                <a:spcAft>
                  <a:spcPts val="612"/>
                </a:spcAft>
              </a:pPr>
              <a:r>
                <a:rPr lang="en-US" sz="1836" dirty="0">
                  <a:gradFill>
                    <a:gsLst>
                      <a:gs pos="2917">
                        <a:schemeClr val="tx1"/>
                      </a:gs>
                      <a:gs pos="30000">
                        <a:schemeClr val="tx1"/>
                      </a:gs>
                    </a:gsLst>
                    <a:lin ang="5400000" scaled="0"/>
                  </a:gradFill>
                </a:rPr>
                <a:t>Office.js</a:t>
              </a:r>
            </a:p>
          </p:txBody>
        </p:sp>
      </p:grpSp>
      <p:grpSp>
        <p:nvGrpSpPr>
          <p:cNvPr id="20" name="Centralized"/>
          <p:cNvGrpSpPr/>
          <p:nvPr/>
        </p:nvGrpSpPr>
        <p:grpSpPr>
          <a:xfrm>
            <a:off x="3216355" y="3165046"/>
            <a:ext cx="6312863" cy="1824789"/>
            <a:chOff x="3152711" y="3103268"/>
            <a:chExt cx="6189643" cy="1789171"/>
          </a:xfrm>
        </p:grpSpPr>
        <p:sp>
          <p:nvSpPr>
            <p:cNvPr id="9" name="Cloud 8"/>
            <p:cNvSpPr/>
            <p:nvPr/>
          </p:nvSpPr>
          <p:spPr bwMode="auto">
            <a:xfrm>
              <a:off x="3152711" y="3103268"/>
              <a:ext cx="2773680" cy="1789171"/>
            </a:xfrm>
            <a:prstGeom prst="cloud">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ctr" anchorCtr="0"/>
            <a:lstStyle/>
            <a:p>
              <a:pPr algn="ctr" defTabSz="950961"/>
              <a:r>
                <a:rPr lang="en-US" sz="2448" dirty="0">
                  <a:solidFill>
                    <a:schemeClr val="tx1"/>
                  </a:solidFill>
                  <a:ea typeface="Segoe UI" pitchFamily="34" charset="0"/>
                  <a:cs typeface="Segoe UI" pitchFamily="34" charset="0"/>
                </a:rPr>
                <a:t>Web Server</a:t>
              </a:r>
            </a:p>
          </p:txBody>
        </p:sp>
        <p:sp>
          <p:nvSpPr>
            <p:cNvPr id="10" name="Left-Right Arrow 9"/>
            <p:cNvSpPr/>
            <p:nvPr/>
          </p:nvSpPr>
          <p:spPr bwMode="auto">
            <a:xfrm>
              <a:off x="5979394" y="3510293"/>
              <a:ext cx="3362960" cy="975123"/>
            </a:xfrm>
            <a:prstGeom prst="leftRightArrow">
              <a:avLst/>
            </a:prstGeom>
            <a:solidFill>
              <a:srgbClr val="58BD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Manifest"/>
          <p:cNvGrpSpPr/>
          <p:nvPr/>
        </p:nvGrpSpPr>
        <p:grpSpPr>
          <a:xfrm>
            <a:off x="6928463" y="1059426"/>
            <a:ext cx="5512670" cy="4999176"/>
            <a:chOff x="6800345" y="6081180"/>
            <a:chExt cx="5405069" cy="4901598"/>
          </a:xfrm>
        </p:grpSpPr>
        <p:sp>
          <p:nvSpPr>
            <p:cNvPr id="15" name="Rectangle 14"/>
            <p:cNvSpPr/>
            <p:nvPr/>
          </p:nvSpPr>
          <p:spPr bwMode="auto">
            <a:xfrm>
              <a:off x="6814919" y="6102677"/>
              <a:ext cx="5110161" cy="4816751"/>
            </a:xfrm>
            <a:prstGeom prst="rect">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6800345" y="6081180"/>
              <a:ext cx="5405069" cy="4901598"/>
            </a:xfrm>
            <a:prstGeom prst="rect">
              <a:avLst/>
            </a:prstGeom>
            <a:noFill/>
          </p:spPr>
          <p:txBody>
            <a:bodyPr wrap="none" lIns="186521" tIns="149217" rIns="186521" bIns="149217" rtlCol="0">
              <a:spAutoFit/>
            </a:bodyPr>
            <a:lstStyle/>
            <a:p>
              <a:pPr>
                <a:lnSpc>
                  <a:spcPct val="90000"/>
                </a:lnSpc>
                <a:spcAft>
                  <a:spcPts val="612"/>
                </a:spcAft>
              </a:pPr>
              <a:r>
                <a:rPr lang="en-US" sz="1224" dirty="0">
                  <a:solidFill>
                    <a:schemeClr val="tx2">
                      <a:lumMod val="60000"/>
                      <a:lumOff val="40000"/>
                    </a:schemeClr>
                  </a:solidFill>
                </a:rPr>
                <a:t>&lt;?</a:t>
              </a:r>
              <a:r>
                <a:rPr lang="en-US" sz="1224" dirty="0">
                  <a:solidFill>
                    <a:srgbClr val="800000"/>
                  </a:solidFill>
                </a:rPr>
                <a:t>xml</a:t>
              </a:r>
              <a:r>
                <a:rPr lang="en-US" sz="1224" dirty="0"/>
                <a:t> </a:t>
              </a:r>
              <a:r>
                <a:rPr lang="en-US" sz="1224" dirty="0">
                  <a:solidFill>
                    <a:srgbClr val="FF0000"/>
                  </a:solidFill>
                </a:rPr>
                <a:t>version</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1.0</a:t>
              </a:r>
              <a:r>
                <a:rPr lang="en-US" sz="1224" dirty="0"/>
                <a:t>" </a:t>
              </a:r>
              <a:r>
                <a:rPr lang="en-US" sz="1224" dirty="0">
                  <a:solidFill>
                    <a:srgbClr val="FF0000"/>
                  </a:solidFill>
                </a:rPr>
                <a:t>encoding</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UTF-8</a:t>
              </a:r>
              <a:r>
                <a:rPr lang="en-US" sz="1224" dirty="0"/>
                <a:t>"</a:t>
              </a:r>
              <a:r>
                <a:rPr lang="en-US" sz="1224" dirty="0">
                  <a:solidFill>
                    <a:schemeClr val="tx2">
                      <a:lumMod val="60000"/>
                      <a:lumOff val="40000"/>
                    </a:schemeClr>
                  </a:solidFill>
                </a:rPr>
                <a:t>?&gt;</a:t>
              </a:r>
            </a:p>
            <a:p>
              <a:pPr>
                <a:lnSpc>
                  <a:spcPct val="90000"/>
                </a:lnSpc>
                <a:spcAft>
                  <a:spcPts val="612"/>
                </a:spcAft>
              </a:pPr>
              <a:r>
                <a:rPr lang="en-US" sz="1224" dirty="0">
                  <a:solidFill>
                    <a:schemeClr val="tx2">
                      <a:lumMod val="60000"/>
                      <a:lumOff val="40000"/>
                    </a:schemeClr>
                  </a:solidFill>
                </a:rPr>
                <a:t>&lt;</a:t>
              </a:r>
              <a:r>
                <a:rPr lang="en-US" sz="1224" dirty="0" err="1">
                  <a:solidFill>
                    <a:srgbClr val="800000"/>
                  </a:solidFill>
                </a:rPr>
                <a:t>OfficeApp</a:t>
              </a:r>
              <a:r>
                <a:rPr lang="en-US" sz="1224" dirty="0"/>
                <a:t> </a:t>
              </a:r>
              <a:r>
                <a:rPr lang="en-US" sz="1224" dirty="0" err="1">
                  <a:solidFill>
                    <a:srgbClr val="FF0000"/>
                  </a:solidFill>
                </a:rPr>
                <a:t>xsi:type</a:t>
              </a:r>
              <a:r>
                <a:rPr lang="en-US" sz="1224" dirty="0">
                  <a:solidFill>
                    <a:schemeClr val="tx2">
                      <a:lumMod val="60000"/>
                      <a:lumOff val="40000"/>
                    </a:schemeClr>
                  </a:solidFill>
                </a:rPr>
                <a:t>=</a:t>
              </a:r>
              <a:r>
                <a:rPr lang="en-US" sz="1224" dirty="0"/>
                <a:t>"</a:t>
              </a:r>
              <a:r>
                <a:rPr lang="en-US" sz="1224" dirty="0" err="1">
                  <a:solidFill>
                    <a:schemeClr val="tx2">
                      <a:lumMod val="60000"/>
                      <a:lumOff val="40000"/>
                    </a:schemeClr>
                  </a:solidFill>
                </a:rPr>
                <a:t>MailApp</a:t>
              </a:r>
              <a:r>
                <a:rPr lang="en-US" sz="1224" dirty="0"/>
                <a:t>"</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Version</a:t>
              </a:r>
              <a:r>
                <a:rPr lang="en-US" sz="1224" dirty="0">
                  <a:solidFill>
                    <a:schemeClr val="tx2">
                      <a:lumMod val="60000"/>
                      <a:lumOff val="40000"/>
                    </a:schemeClr>
                  </a:solidFill>
                </a:rPr>
                <a:t>&gt;</a:t>
              </a:r>
              <a:r>
                <a:rPr lang="en-US" sz="1224" dirty="0"/>
                <a:t>1.0.0.0</a:t>
              </a:r>
              <a:r>
                <a:rPr lang="en-US" sz="1224" dirty="0">
                  <a:solidFill>
                    <a:schemeClr val="tx2">
                      <a:lumMod val="60000"/>
                      <a:lumOff val="40000"/>
                    </a:schemeClr>
                  </a:solidFill>
                </a:rPr>
                <a:t>&lt;/</a:t>
              </a:r>
              <a:r>
                <a:rPr lang="en-US" sz="1224" dirty="0">
                  <a:solidFill>
                    <a:srgbClr val="800000"/>
                  </a:solidFill>
                </a:rPr>
                <a:t>Version</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err="1">
                  <a:solidFill>
                    <a:srgbClr val="800000"/>
                  </a:solidFill>
                </a:rPr>
                <a:t>ProviderName</a:t>
              </a:r>
              <a:r>
                <a:rPr lang="en-US" sz="1224" dirty="0">
                  <a:solidFill>
                    <a:schemeClr val="tx2">
                      <a:lumMod val="60000"/>
                      <a:lumOff val="40000"/>
                    </a:schemeClr>
                  </a:solidFill>
                </a:rPr>
                <a:t>&gt;</a:t>
              </a:r>
              <a:r>
                <a:rPr lang="en-US" sz="1224" dirty="0"/>
                <a:t>Salesforce.com</a:t>
              </a:r>
              <a:r>
                <a:rPr lang="en-US" sz="1224" dirty="0">
                  <a:solidFill>
                    <a:schemeClr val="tx2">
                      <a:lumMod val="60000"/>
                      <a:lumOff val="40000"/>
                    </a:schemeClr>
                  </a:solidFill>
                </a:rPr>
                <a:t>&lt;/</a:t>
              </a:r>
              <a:r>
                <a:rPr lang="en-US" sz="1224" dirty="0" err="1">
                  <a:solidFill>
                    <a:srgbClr val="800000"/>
                  </a:solidFill>
                </a:rPr>
                <a:t>ProviderName</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err="1">
                  <a:solidFill>
                    <a:srgbClr val="800000"/>
                  </a:solidFill>
                </a:rPr>
                <a:t>DefaultLocale</a:t>
              </a:r>
              <a:r>
                <a:rPr lang="en-US" sz="1224" dirty="0">
                  <a:solidFill>
                    <a:schemeClr val="tx2">
                      <a:lumMod val="60000"/>
                      <a:lumOff val="40000"/>
                    </a:schemeClr>
                  </a:solidFill>
                </a:rPr>
                <a:t>&gt;</a:t>
              </a:r>
              <a:r>
                <a:rPr lang="en-US" sz="1224" dirty="0" err="1"/>
                <a:t>en</a:t>
              </a:r>
              <a:r>
                <a:rPr lang="en-US" sz="1224" dirty="0"/>
                <a:t>-US</a:t>
              </a:r>
              <a:r>
                <a:rPr lang="en-US" sz="1224" dirty="0">
                  <a:solidFill>
                    <a:schemeClr val="tx2">
                      <a:lumMod val="60000"/>
                      <a:lumOff val="40000"/>
                    </a:schemeClr>
                  </a:solidFill>
                </a:rPr>
                <a:t>&lt;/</a:t>
              </a:r>
              <a:r>
                <a:rPr lang="en-US" sz="1224" dirty="0" err="1">
                  <a:solidFill>
                    <a:srgbClr val="800000"/>
                  </a:solidFill>
                </a:rPr>
                <a:t>DefaultLocale</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err="1">
                  <a:solidFill>
                    <a:srgbClr val="800000"/>
                  </a:solidFill>
                </a:rPr>
                <a:t>DisplayName</a:t>
              </a:r>
              <a:r>
                <a:rPr lang="en-US" sz="1224" dirty="0"/>
                <a:t> </a:t>
              </a:r>
              <a:r>
                <a:rPr lang="en-US" sz="1224" dirty="0" err="1">
                  <a:solidFill>
                    <a:srgbClr val="FF0000"/>
                  </a:solidFill>
                </a:rPr>
                <a:t>DefaultValue</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Salesforce</a:t>
              </a:r>
              <a:r>
                <a:rPr lang="en-US" sz="1224" dirty="0"/>
                <a:t>" </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Capabilities</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Capability</a:t>
              </a:r>
              <a:r>
                <a:rPr lang="en-US" sz="1224" dirty="0"/>
                <a:t> </a:t>
              </a:r>
              <a:r>
                <a:rPr lang="en-US" sz="1224" dirty="0">
                  <a:solidFill>
                    <a:srgbClr val="FF0000"/>
                  </a:solidFill>
                </a:rPr>
                <a:t>Name</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Mailbox</a:t>
              </a:r>
              <a:r>
                <a:rPr lang="en-US" sz="1224" dirty="0"/>
                <a:t>" </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Capabilities</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err="1">
                  <a:solidFill>
                    <a:srgbClr val="800000"/>
                  </a:solidFill>
                </a:rPr>
                <a:t>DesktopSettings</a:t>
              </a:r>
              <a:r>
                <a:rPr lang="en-US" sz="1224" dirty="0">
                  <a:solidFill>
                    <a:schemeClr val="tx2">
                      <a:lumMod val="60000"/>
                      <a:lumOff val="40000"/>
                    </a:schemeClr>
                  </a:solidFill>
                </a:rPr>
                <a:t>&gt;</a:t>
              </a:r>
            </a:p>
            <a:p>
              <a:pPr>
                <a:lnSpc>
                  <a:spcPct val="90000"/>
                </a:lnSpc>
                <a:spcAft>
                  <a:spcPts val="612"/>
                </a:spcAft>
              </a:pPr>
              <a:r>
                <a:rPr lang="en-US" sz="1224" dirty="0"/>
                <a:t>    </a:t>
              </a:r>
              <a:r>
                <a:rPr lang="en-US" sz="1224" b="1" dirty="0">
                  <a:solidFill>
                    <a:schemeClr val="tx2">
                      <a:lumMod val="60000"/>
                      <a:lumOff val="40000"/>
                    </a:schemeClr>
                  </a:solidFill>
                </a:rPr>
                <a:t>&lt;</a:t>
              </a:r>
              <a:r>
                <a:rPr lang="en-US" sz="1224" b="1" dirty="0" err="1">
                  <a:solidFill>
                    <a:srgbClr val="800000"/>
                  </a:solidFill>
                </a:rPr>
                <a:t>SourceLocation</a:t>
              </a:r>
              <a:r>
                <a:rPr lang="en-US" sz="1224" b="1" dirty="0"/>
                <a:t> </a:t>
              </a:r>
              <a:r>
                <a:rPr lang="en-US" sz="1224" b="1" dirty="0" err="1">
                  <a:solidFill>
                    <a:srgbClr val="FF0000"/>
                  </a:solidFill>
                </a:rPr>
                <a:t>DefaultValue</a:t>
              </a:r>
              <a:r>
                <a:rPr lang="en-US" sz="1224" b="1" dirty="0">
                  <a:solidFill>
                    <a:schemeClr val="tx2">
                      <a:lumMod val="60000"/>
                      <a:lumOff val="40000"/>
                    </a:schemeClr>
                  </a:solidFill>
                </a:rPr>
                <a:t>=</a:t>
              </a:r>
              <a:r>
                <a:rPr lang="en-US" sz="1224" b="1" dirty="0"/>
                <a:t>“</a:t>
              </a:r>
              <a:r>
                <a:rPr lang="en-US" sz="1224" b="1" dirty="0">
                  <a:solidFill>
                    <a:schemeClr val="tx2">
                      <a:lumMod val="60000"/>
                      <a:lumOff val="40000"/>
                    </a:schemeClr>
                  </a:solidFill>
                </a:rPr>
                <a:t>https://salesforce.com/office</a:t>
              </a:r>
              <a:r>
                <a:rPr lang="en-US" sz="1224" b="1" dirty="0"/>
                <a:t>" </a:t>
              </a:r>
              <a:r>
                <a:rPr lang="en-US" sz="1224" b="1"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err="1">
                  <a:solidFill>
                    <a:srgbClr val="800000"/>
                  </a:solidFill>
                </a:rPr>
                <a:t>RequestedHeight</a:t>
              </a:r>
              <a:r>
                <a:rPr lang="en-US" sz="1224" dirty="0">
                  <a:solidFill>
                    <a:schemeClr val="tx2">
                      <a:lumMod val="60000"/>
                      <a:lumOff val="40000"/>
                    </a:schemeClr>
                  </a:solidFill>
                </a:rPr>
                <a:t>&gt;</a:t>
              </a:r>
              <a:r>
                <a:rPr lang="en-US" sz="1224" dirty="0"/>
                <a:t>300</a:t>
              </a:r>
              <a:r>
                <a:rPr lang="en-US" sz="1224" dirty="0">
                  <a:solidFill>
                    <a:schemeClr val="tx2">
                      <a:lumMod val="60000"/>
                      <a:lumOff val="40000"/>
                    </a:schemeClr>
                  </a:solidFill>
                </a:rPr>
                <a:t>&lt;/</a:t>
              </a:r>
              <a:r>
                <a:rPr lang="en-US" sz="1224" dirty="0" err="1">
                  <a:solidFill>
                    <a:srgbClr val="800000"/>
                  </a:solidFill>
                </a:rPr>
                <a:t>RequestedHeight</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err="1">
                  <a:solidFill>
                    <a:srgbClr val="800000"/>
                  </a:solidFill>
                </a:rPr>
                <a:t>DesktopSettings</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Permissions</a:t>
              </a:r>
              <a:r>
                <a:rPr lang="en-US" sz="1224" dirty="0">
                  <a:solidFill>
                    <a:schemeClr val="tx2">
                      <a:lumMod val="60000"/>
                      <a:lumOff val="40000"/>
                    </a:schemeClr>
                  </a:solidFill>
                </a:rPr>
                <a:t>&gt;</a:t>
              </a:r>
              <a:r>
                <a:rPr lang="en-US" sz="1224" dirty="0" err="1"/>
                <a:t>ReadItem</a:t>
              </a:r>
              <a:r>
                <a:rPr lang="en-US" sz="1224" dirty="0">
                  <a:solidFill>
                    <a:schemeClr val="tx2">
                      <a:lumMod val="60000"/>
                      <a:lumOff val="40000"/>
                    </a:schemeClr>
                  </a:solidFill>
                </a:rPr>
                <a:t>&lt;/</a:t>
              </a:r>
              <a:r>
                <a:rPr lang="en-US" sz="1224" dirty="0">
                  <a:solidFill>
                    <a:srgbClr val="800000"/>
                  </a:solidFill>
                </a:rPr>
                <a:t>Permissions</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Rule</a:t>
              </a:r>
              <a:r>
                <a:rPr lang="en-US" sz="1224" dirty="0"/>
                <a:t> </a:t>
              </a:r>
              <a:r>
                <a:rPr lang="en-US" sz="1224" dirty="0" err="1">
                  <a:solidFill>
                    <a:srgbClr val="FF0000"/>
                  </a:solidFill>
                </a:rPr>
                <a:t>xsi:type</a:t>
              </a:r>
              <a:r>
                <a:rPr lang="en-US" sz="1224" dirty="0">
                  <a:solidFill>
                    <a:schemeClr val="tx2">
                      <a:lumMod val="60000"/>
                      <a:lumOff val="40000"/>
                    </a:schemeClr>
                  </a:solidFill>
                </a:rPr>
                <a:t>=</a:t>
              </a:r>
              <a:r>
                <a:rPr lang="en-US" sz="1224" dirty="0"/>
                <a:t>"</a:t>
              </a:r>
              <a:r>
                <a:rPr lang="en-US" sz="1224" dirty="0" err="1">
                  <a:solidFill>
                    <a:schemeClr val="tx2">
                      <a:lumMod val="60000"/>
                      <a:lumOff val="40000"/>
                    </a:schemeClr>
                  </a:solidFill>
                </a:rPr>
                <a:t>RuleCollection</a:t>
              </a:r>
              <a:r>
                <a:rPr lang="en-US" sz="1224" dirty="0"/>
                <a:t>" </a:t>
              </a:r>
              <a:r>
                <a:rPr lang="en-US" sz="1224" dirty="0">
                  <a:solidFill>
                    <a:srgbClr val="FF0000"/>
                  </a:solidFill>
                </a:rPr>
                <a:t>Mode</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Or</a:t>
              </a:r>
              <a:r>
                <a:rPr lang="en-US" sz="1224" dirty="0"/>
                <a:t>"</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Rule</a:t>
              </a:r>
              <a:r>
                <a:rPr lang="en-US" sz="1224" dirty="0"/>
                <a:t> </a:t>
              </a:r>
              <a:r>
                <a:rPr lang="en-US" sz="1224" dirty="0" err="1">
                  <a:solidFill>
                    <a:srgbClr val="FF0000"/>
                  </a:solidFill>
                </a:rPr>
                <a:t>xsi:type</a:t>
              </a:r>
              <a:r>
                <a:rPr lang="en-US" sz="1224" dirty="0">
                  <a:solidFill>
                    <a:schemeClr val="tx2">
                      <a:lumMod val="60000"/>
                      <a:lumOff val="40000"/>
                    </a:schemeClr>
                  </a:solidFill>
                </a:rPr>
                <a:t>=</a:t>
              </a:r>
              <a:r>
                <a:rPr lang="en-US" sz="1224" dirty="0"/>
                <a:t>"</a:t>
              </a:r>
              <a:r>
                <a:rPr lang="en-US" sz="1224" dirty="0" err="1">
                  <a:solidFill>
                    <a:schemeClr val="tx2">
                      <a:lumMod val="60000"/>
                      <a:lumOff val="40000"/>
                    </a:schemeClr>
                  </a:solidFill>
                </a:rPr>
                <a:t>ItemIs</a:t>
              </a:r>
              <a:r>
                <a:rPr lang="en-US" sz="1224" dirty="0"/>
                <a:t>" </a:t>
              </a:r>
              <a:r>
                <a:rPr lang="en-US" sz="1224" dirty="0" err="1">
                  <a:solidFill>
                    <a:srgbClr val="FF0000"/>
                  </a:solidFill>
                </a:rPr>
                <a:t>ItemType</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Message</a:t>
              </a:r>
              <a:r>
                <a:rPr lang="en-US" sz="1224" dirty="0"/>
                <a:t>"</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Rule </a:t>
              </a:r>
              <a:r>
                <a:rPr lang="en-US" sz="1224" dirty="0" err="1">
                  <a:solidFill>
                    <a:srgbClr val="FF0000"/>
                  </a:solidFill>
                </a:rPr>
                <a:t>xsi:type</a:t>
              </a:r>
              <a:r>
                <a:rPr lang="en-US" sz="1224" dirty="0">
                  <a:solidFill>
                    <a:schemeClr val="tx2">
                      <a:lumMod val="60000"/>
                      <a:lumOff val="40000"/>
                    </a:schemeClr>
                  </a:solidFill>
                </a:rPr>
                <a:t>=</a:t>
              </a:r>
              <a:r>
                <a:rPr lang="en-US" sz="1224" dirty="0"/>
                <a:t>"</a:t>
              </a:r>
              <a:r>
                <a:rPr lang="en-US" sz="1224" dirty="0" err="1">
                  <a:solidFill>
                    <a:schemeClr val="tx2">
                      <a:lumMod val="60000"/>
                      <a:lumOff val="40000"/>
                    </a:schemeClr>
                  </a:solidFill>
                </a:rPr>
                <a:t>ItemIs</a:t>
              </a:r>
              <a:r>
                <a:rPr lang="en-US" sz="1224" dirty="0"/>
                <a:t>" </a:t>
              </a:r>
              <a:r>
                <a:rPr lang="en-US" sz="1224" dirty="0" err="1">
                  <a:solidFill>
                    <a:srgbClr val="FF0000"/>
                  </a:solidFill>
                </a:rPr>
                <a:t>ItemType</a:t>
              </a:r>
              <a:r>
                <a:rPr lang="en-US" sz="1224" dirty="0">
                  <a:solidFill>
                    <a:schemeClr val="tx2">
                      <a:lumMod val="60000"/>
                      <a:lumOff val="40000"/>
                    </a:schemeClr>
                  </a:solidFill>
                </a:rPr>
                <a:t>=</a:t>
              </a:r>
              <a:r>
                <a:rPr lang="en-US" sz="1224" dirty="0"/>
                <a:t>"</a:t>
              </a:r>
              <a:r>
                <a:rPr lang="en-US" sz="1224" dirty="0">
                  <a:solidFill>
                    <a:schemeClr val="tx2">
                      <a:lumMod val="60000"/>
                      <a:lumOff val="40000"/>
                    </a:schemeClr>
                  </a:solidFill>
                </a:rPr>
                <a:t>Appointment</a:t>
              </a:r>
              <a:r>
                <a:rPr lang="en-US" sz="1224" dirty="0"/>
                <a:t>"</a:t>
              </a:r>
              <a:r>
                <a:rPr lang="en-US" sz="1224" dirty="0">
                  <a:solidFill>
                    <a:schemeClr val="tx2">
                      <a:lumMod val="60000"/>
                      <a:lumOff val="40000"/>
                    </a:schemeClr>
                  </a:solidFill>
                </a:rPr>
                <a:t>/&gt;</a:t>
              </a:r>
            </a:p>
            <a:p>
              <a:pPr>
                <a:lnSpc>
                  <a:spcPct val="90000"/>
                </a:lnSpc>
                <a:spcAft>
                  <a:spcPts val="612"/>
                </a:spcAft>
              </a:pPr>
              <a:r>
                <a:rPr lang="en-US" sz="1224" dirty="0"/>
                <a:t>  </a:t>
              </a:r>
              <a:r>
                <a:rPr lang="en-US" sz="1224" dirty="0">
                  <a:solidFill>
                    <a:schemeClr val="tx2">
                      <a:lumMod val="60000"/>
                      <a:lumOff val="40000"/>
                    </a:schemeClr>
                  </a:solidFill>
                </a:rPr>
                <a:t>&lt;/</a:t>
              </a:r>
              <a:r>
                <a:rPr lang="en-US" sz="1224" dirty="0">
                  <a:solidFill>
                    <a:srgbClr val="800000"/>
                  </a:solidFill>
                </a:rPr>
                <a:t>Rule</a:t>
              </a:r>
              <a:r>
                <a:rPr lang="en-US" sz="1224" dirty="0">
                  <a:solidFill>
                    <a:schemeClr val="tx2">
                      <a:lumMod val="60000"/>
                      <a:lumOff val="40000"/>
                    </a:schemeClr>
                  </a:solidFill>
                </a:rPr>
                <a:t>&gt;</a:t>
              </a:r>
            </a:p>
            <a:p>
              <a:pPr>
                <a:lnSpc>
                  <a:spcPct val="90000"/>
                </a:lnSpc>
                <a:spcAft>
                  <a:spcPts val="612"/>
                </a:spcAft>
              </a:pPr>
              <a:r>
                <a:rPr lang="en-US" sz="1224" dirty="0">
                  <a:solidFill>
                    <a:schemeClr val="tx2">
                      <a:lumMod val="60000"/>
                      <a:lumOff val="40000"/>
                    </a:schemeClr>
                  </a:solidFill>
                </a:rPr>
                <a:t>&lt;/</a:t>
              </a:r>
              <a:r>
                <a:rPr lang="en-US" sz="1224" dirty="0" err="1">
                  <a:solidFill>
                    <a:srgbClr val="800000"/>
                  </a:solidFill>
                </a:rPr>
                <a:t>OfficeApp</a:t>
              </a:r>
              <a:r>
                <a:rPr lang="en-US" sz="1224" dirty="0">
                  <a:solidFill>
                    <a:schemeClr val="tx2">
                      <a:lumMod val="60000"/>
                      <a:lumOff val="40000"/>
                    </a:schemeClr>
                  </a:solidFill>
                </a:rPr>
                <a:t>&gt;</a:t>
              </a:r>
            </a:p>
          </p:txBody>
        </p:sp>
      </p:grpSp>
      <p:pic>
        <p:nvPicPr>
          <p:cNvPr id="22" name="Clien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1467" y="1074176"/>
            <a:ext cx="5261714" cy="4406046"/>
          </a:xfrm>
          <a:prstGeom prst="rect">
            <a:avLst/>
          </a:prstGeom>
        </p:spPr>
      </p:pic>
      <p:pic>
        <p:nvPicPr>
          <p:cNvPr id="23" name="Mobil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5786" y="1225497"/>
            <a:ext cx="2221992" cy="4645304"/>
          </a:xfrm>
          <a:prstGeom prst="rect">
            <a:avLst/>
          </a:prstGeom>
        </p:spPr>
      </p:pic>
      <p:pic>
        <p:nvPicPr>
          <p:cNvPr id="24" name="Store"/>
          <p:cNvPicPr>
            <a:picLocks noChangeAspect="1"/>
          </p:cNvPicPr>
          <p:nvPr/>
        </p:nvPicPr>
        <p:blipFill>
          <a:blip r:embed="rId6"/>
          <a:stretch>
            <a:fillRect/>
          </a:stretch>
        </p:blipFill>
        <p:spPr>
          <a:xfrm>
            <a:off x="6891619" y="1083436"/>
            <a:ext cx="5381409" cy="3906546"/>
          </a:xfrm>
          <a:prstGeom prst="rect">
            <a:avLst/>
          </a:prstGeom>
        </p:spPr>
      </p:pic>
    </p:spTree>
    <p:extLst>
      <p:ext uri="{BB962C8B-B14F-4D97-AF65-F5344CB8AC3E}">
        <p14:creationId xmlns:p14="http://schemas.microsoft.com/office/powerpoint/2010/main" val="330893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3.33333E-6 L 0.24232 -0.00162 " pathEditMode="relative" rAng="0" ptsTypes="AA">
                                      <p:cBhvr>
                                        <p:cTn id="6" dur="1000" fill="hold"/>
                                        <p:tgtEl>
                                          <p:spTgt spid="3"/>
                                        </p:tgtEl>
                                        <p:attrNameLst>
                                          <p:attrName>ppt_x</p:attrName>
                                          <p:attrName>ppt_y</p:attrName>
                                        </p:attrNameLst>
                                      </p:cBhvr>
                                      <p:rCtr x="12109" y="-93"/>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5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5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solidFill>
                  <a:schemeClr val="tx1"/>
                </a:solidFill>
              </a:rPr>
              <a:t>Office Add-ins</a:t>
            </a:r>
            <a:br>
              <a:rPr lang="en-US" dirty="0"/>
            </a:br>
            <a:r>
              <a:rPr lang="en-US" sz="4080" dirty="0">
                <a:solidFill>
                  <a:srgbClr val="0070C0"/>
                </a:solidFill>
              </a:rPr>
              <a:t>A new way to build extensions for Office</a:t>
            </a:r>
            <a:endParaRPr lang="en-US" dirty="0">
              <a:solidFill>
                <a:srgbClr val="0070C0"/>
              </a:solidFill>
            </a:endParaRPr>
          </a:p>
        </p:txBody>
      </p:sp>
      <p:grpSp>
        <p:nvGrpSpPr>
          <p:cNvPr id="36" name="Group 35"/>
          <p:cNvGrpSpPr/>
          <p:nvPr/>
        </p:nvGrpSpPr>
        <p:grpSpPr>
          <a:xfrm>
            <a:off x="468684" y="4395911"/>
            <a:ext cx="8237941" cy="1161909"/>
            <a:chOff x="458672" y="4310108"/>
            <a:chExt cx="8077146" cy="1139230"/>
          </a:xfrm>
        </p:grpSpPr>
        <p:grpSp>
          <p:nvGrpSpPr>
            <p:cNvPr id="37" name="Group 36"/>
            <p:cNvGrpSpPr/>
            <p:nvPr/>
          </p:nvGrpSpPr>
          <p:grpSpPr>
            <a:xfrm>
              <a:off x="458672" y="4310108"/>
              <a:ext cx="8077146" cy="1139230"/>
              <a:chOff x="467869" y="5289610"/>
              <a:chExt cx="8239110" cy="1162074"/>
            </a:xfrm>
          </p:grpSpPr>
          <p:sp>
            <p:nvSpPr>
              <p:cNvPr id="45" name="Rectangle 44"/>
              <p:cNvSpPr/>
              <p:nvPr/>
            </p:nvSpPr>
            <p:spPr>
              <a:xfrm>
                <a:off x="467869" y="5302601"/>
                <a:ext cx="1574889" cy="1081586"/>
              </a:xfrm>
              <a:prstGeom prst="rect">
                <a:avLst/>
              </a:prstGeom>
              <a:solidFill>
                <a:schemeClr val="bg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39" tIns="46620" rIns="93239" bIns="46620" rtlCol="0" anchor="t"/>
              <a:lstStyle/>
              <a:p>
                <a:pPr defTabSz="932563"/>
                <a:endParaRPr lang="en-US" sz="1326" dirty="0">
                  <a:solidFill>
                    <a:srgbClr val="FFFFFF">
                      <a:alpha val="99000"/>
                    </a:srgbClr>
                  </a:solidFill>
                </a:endParaRPr>
              </a:p>
            </p:txBody>
          </p:sp>
          <p:sp>
            <p:nvSpPr>
              <p:cNvPr id="46" name="Text Placeholder 2"/>
              <p:cNvSpPr txBox="1">
                <a:spLocks/>
              </p:cNvSpPr>
              <p:nvPr/>
            </p:nvSpPr>
            <p:spPr>
              <a:xfrm>
                <a:off x="2114776" y="5289610"/>
                <a:ext cx="6592203" cy="1162074"/>
              </a:xfrm>
              <a:prstGeom prst="rect">
                <a:avLst/>
              </a:prstGeom>
            </p:spPr>
            <p:txBody>
              <a:bodyPr lIns="95094" tIns="47548" rIns="95094" bIns="47548"/>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24"/>
                  </a:spcAft>
                  <a:buNone/>
                </a:pPr>
                <a:r>
                  <a:rPr lang="en-US" sz="2448" b="1" dirty="0">
                    <a:solidFill>
                      <a:srgbClr val="0070C0"/>
                    </a:solidFill>
                    <a:latin typeface="Segoe UI Light"/>
                  </a:rPr>
                  <a:t>Content Add-in</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Add-in that runs within a document content with read/write access</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Excel, PowerPoint, Access</a:t>
                </a:r>
              </a:p>
            </p:txBody>
          </p:sp>
        </p:grpSp>
        <p:sp>
          <p:nvSpPr>
            <p:cNvPr id="38" name="Rectangle 37"/>
            <p:cNvSpPr/>
            <p:nvPr/>
          </p:nvSpPr>
          <p:spPr>
            <a:xfrm>
              <a:off x="757112" y="4450449"/>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cxnSp>
          <p:nvCxnSpPr>
            <p:cNvPr id="39" name="Straight Connector 38"/>
            <p:cNvCxnSpPr/>
            <p:nvPr/>
          </p:nvCxnSpPr>
          <p:spPr>
            <a:xfrm>
              <a:off x="865631" y="4744294"/>
              <a:ext cx="72804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40" name="Straight Connector 39"/>
            <p:cNvCxnSpPr/>
            <p:nvPr/>
          </p:nvCxnSpPr>
          <p:spPr>
            <a:xfrm>
              <a:off x="865631" y="4922717"/>
              <a:ext cx="72804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41" name="Straight Connector 40"/>
            <p:cNvCxnSpPr/>
            <p:nvPr/>
          </p:nvCxnSpPr>
          <p:spPr>
            <a:xfrm>
              <a:off x="865631" y="5101140"/>
              <a:ext cx="72804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856802" y="4581150"/>
              <a:ext cx="736877" cy="0"/>
            </a:xfrm>
            <a:prstGeom prst="line">
              <a:avLst/>
            </a:prstGeom>
            <a:ln w="19050"/>
          </p:spPr>
          <p:style>
            <a:lnRef idx="1">
              <a:schemeClr val="dk1"/>
            </a:lnRef>
            <a:fillRef idx="2">
              <a:schemeClr val="dk1"/>
            </a:fillRef>
            <a:effectRef idx="1">
              <a:schemeClr val="dk1"/>
            </a:effectRef>
            <a:fontRef idx="minor">
              <a:schemeClr val="dk1"/>
            </a:fontRef>
          </p:style>
        </p:cxnSp>
        <p:sp>
          <p:nvSpPr>
            <p:cNvPr id="43" name="Rectangle 42"/>
            <p:cNvSpPr/>
            <p:nvPr/>
          </p:nvSpPr>
          <p:spPr>
            <a:xfrm>
              <a:off x="1007710" y="4598294"/>
              <a:ext cx="437275" cy="44276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sp>
          <p:nvSpPr>
            <p:cNvPr id="44" name="Rectangle 43"/>
            <p:cNvSpPr/>
            <p:nvPr/>
          </p:nvSpPr>
          <p:spPr>
            <a:xfrm>
              <a:off x="1055421" y="4665051"/>
              <a:ext cx="344183" cy="3497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grpSp>
      <p:grpSp>
        <p:nvGrpSpPr>
          <p:cNvPr id="47" name="Group 46"/>
          <p:cNvGrpSpPr/>
          <p:nvPr/>
        </p:nvGrpSpPr>
        <p:grpSpPr>
          <a:xfrm>
            <a:off x="468684" y="1992064"/>
            <a:ext cx="10778039" cy="1161910"/>
            <a:chOff x="458672" y="1953181"/>
            <a:chExt cx="10567664" cy="1139231"/>
          </a:xfrm>
        </p:grpSpPr>
        <p:sp>
          <p:nvSpPr>
            <p:cNvPr id="48" name="Text Placeholder 2"/>
            <p:cNvSpPr txBox="1">
              <a:spLocks/>
            </p:cNvSpPr>
            <p:nvPr/>
          </p:nvSpPr>
          <p:spPr>
            <a:xfrm>
              <a:off x="2092656" y="1953181"/>
              <a:ext cx="8933680" cy="1139231"/>
            </a:xfrm>
            <a:prstGeom prst="rect">
              <a:avLst/>
            </a:prstGeom>
          </p:spPr>
          <p:txBody>
            <a:bodyPr lIns="95094" tIns="47548" rIns="95094" bIns="47548"/>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24"/>
                </a:spcAft>
                <a:buNone/>
              </a:pPr>
              <a:r>
                <a:rPr lang="en-US" sz="2448" b="1" dirty="0">
                  <a:solidFill>
                    <a:srgbClr val="0070C0"/>
                  </a:solidFill>
                  <a:latin typeface="Segoe UI Light"/>
                </a:rPr>
                <a:t>Contextual Mail Add-in</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Add-in launched contextually from a mail message or appointment</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Outlook and Outlook Web Access (OWA)</a:t>
              </a:r>
            </a:p>
          </p:txBody>
        </p:sp>
        <p:sp>
          <p:nvSpPr>
            <p:cNvPr id="49" name="Rectangle 48"/>
            <p:cNvSpPr/>
            <p:nvPr/>
          </p:nvSpPr>
          <p:spPr>
            <a:xfrm>
              <a:off x="458672" y="1963366"/>
              <a:ext cx="1543930" cy="1060324"/>
            </a:xfrm>
            <a:prstGeom prst="rect">
              <a:avLst/>
            </a:prstGeom>
            <a:solidFill>
              <a:schemeClr val="bg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39" tIns="46620" rIns="93239" bIns="46620" rtlCol="0" anchor="t"/>
            <a:lstStyle/>
            <a:p>
              <a:pPr defTabSz="932563"/>
              <a:endParaRPr lang="en-US" sz="1326" dirty="0">
                <a:solidFill>
                  <a:srgbClr val="FFFFFF">
                    <a:alpha val="99000"/>
                  </a:srgbClr>
                </a:solidFill>
              </a:endParaRPr>
            </a:p>
          </p:txBody>
        </p:sp>
        <p:sp>
          <p:nvSpPr>
            <p:cNvPr id="50" name="Rectangle 49"/>
            <p:cNvSpPr/>
            <p:nvPr/>
          </p:nvSpPr>
          <p:spPr>
            <a:xfrm>
              <a:off x="929319" y="2136683"/>
              <a:ext cx="940569" cy="7136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grpSp>
          <p:nvGrpSpPr>
            <p:cNvPr id="51" name="Group 50"/>
            <p:cNvGrpSpPr/>
            <p:nvPr/>
          </p:nvGrpSpPr>
          <p:grpSpPr>
            <a:xfrm>
              <a:off x="565679" y="2136682"/>
              <a:ext cx="1267366" cy="713692"/>
              <a:chOff x="218356" y="1701569"/>
              <a:chExt cx="1990533" cy="609600"/>
            </a:xfrm>
            <a:effectLst/>
          </p:grpSpPr>
          <p:sp>
            <p:nvSpPr>
              <p:cNvPr id="52" name="Rectangle 51"/>
              <p:cNvSpPr/>
              <p:nvPr/>
            </p:nvSpPr>
            <p:spPr>
              <a:xfrm>
                <a:off x="218356" y="1701569"/>
                <a:ext cx="507870"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cxnSp>
            <p:nvCxnSpPr>
              <p:cNvPr id="53" name="Straight Connector 52"/>
              <p:cNvCxnSpPr/>
              <p:nvPr/>
            </p:nvCxnSpPr>
            <p:spPr>
              <a:xfrm>
                <a:off x="218358"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54" name="Straight Connector 53"/>
              <p:cNvCxnSpPr/>
              <p:nvPr/>
            </p:nvCxnSpPr>
            <p:spPr>
              <a:xfrm>
                <a:off x="218356" y="2009832"/>
                <a:ext cx="507869"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55" name="Straight Connector 54"/>
              <p:cNvCxnSpPr/>
              <p:nvPr/>
            </p:nvCxnSpPr>
            <p:spPr>
              <a:xfrm>
                <a:off x="218358" y="2162232"/>
                <a:ext cx="507868" cy="0"/>
              </a:xfrm>
              <a:prstGeom prst="line">
                <a:avLst/>
              </a:prstGeom>
              <a:ln w="19050"/>
            </p:spPr>
            <p:style>
              <a:lnRef idx="1">
                <a:schemeClr val="dk1"/>
              </a:lnRef>
              <a:fillRef idx="2">
                <a:schemeClr val="dk1"/>
              </a:fillRef>
              <a:effectRef idx="1">
                <a:schemeClr val="dk1"/>
              </a:effectRef>
              <a:fontRef idx="minor">
                <a:schemeClr val="dk1"/>
              </a:fontRef>
            </p:style>
          </p:cxnSp>
          <p:sp>
            <p:nvSpPr>
              <p:cNvPr id="56" name="Rectangle 55"/>
              <p:cNvSpPr/>
              <p:nvPr/>
            </p:nvSpPr>
            <p:spPr>
              <a:xfrm>
                <a:off x="831942" y="1804151"/>
                <a:ext cx="1376947" cy="246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grpSp>
      </p:grpSp>
      <p:grpSp>
        <p:nvGrpSpPr>
          <p:cNvPr id="57" name="Group 56"/>
          <p:cNvGrpSpPr/>
          <p:nvPr/>
        </p:nvGrpSpPr>
        <p:grpSpPr>
          <a:xfrm>
            <a:off x="468685" y="5609500"/>
            <a:ext cx="9196473" cy="1161909"/>
            <a:chOff x="458672" y="5500010"/>
            <a:chExt cx="9016969" cy="1139230"/>
          </a:xfrm>
        </p:grpSpPr>
        <p:sp>
          <p:nvSpPr>
            <p:cNvPr id="58" name="Rectangle 57"/>
            <p:cNvSpPr/>
            <p:nvPr/>
          </p:nvSpPr>
          <p:spPr>
            <a:xfrm>
              <a:off x="458672" y="5510773"/>
              <a:ext cx="1543930" cy="1060324"/>
            </a:xfrm>
            <a:prstGeom prst="rect">
              <a:avLst/>
            </a:prstGeom>
            <a:solidFill>
              <a:schemeClr val="bg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39" tIns="46620" rIns="93239" bIns="46620" rtlCol="0" anchor="t"/>
            <a:lstStyle/>
            <a:p>
              <a:pPr defTabSz="932563"/>
              <a:endParaRPr lang="en-US" sz="1326" dirty="0">
                <a:solidFill>
                  <a:srgbClr val="FFFFFF">
                    <a:alpha val="99000"/>
                  </a:srgbClr>
                </a:solidFill>
              </a:endParaRPr>
            </a:p>
          </p:txBody>
        </p:sp>
        <p:sp>
          <p:nvSpPr>
            <p:cNvPr id="59" name="Rectangle 58"/>
            <p:cNvSpPr/>
            <p:nvPr/>
          </p:nvSpPr>
          <p:spPr>
            <a:xfrm>
              <a:off x="604085" y="5963730"/>
              <a:ext cx="1258887" cy="4858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sp>
          <p:nvSpPr>
            <p:cNvPr id="60" name="Rectangle 59"/>
            <p:cNvSpPr/>
            <p:nvPr/>
          </p:nvSpPr>
          <p:spPr>
            <a:xfrm>
              <a:off x="604085" y="5649043"/>
              <a:ext cx="1258887" cy="28002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sp>
          <p:nvSpPr>
            <p:cNvPr id="61" name="Text Placeholder 2"/>
            <p:cNvSpPr txBox="1">
              <a:spLocks/>
            </p:cNvSpPr>
            <p:nvPr/>
          </p:nvSpPr>
          <p:spPr>
            <a:xfrm>
              <a:off x="2073204" y="5500010"/>
              <a:ext cx="7402437" cy="1139230"/>
            </a:xfrm>
            <a:prstGeom prst="rect">
              <a:avLst/>
            </a:prstGeom>
          </p:spPr>
          <p:txBody>
            <a:bodyPr lIns="95094" tIns="47548" rIns="95094" bIns="47548"/>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24"/>
                </a:spcAft>
                <a:buNone/>
              </a:pPr>
              <a:r>
                <a:rPr lang="en-US" sz="2448" b="1" dirty="0">
                  <a:solidFill>
                    <a:srgbClr val="0070C0"/>
                  </a:solidFill>
                  <a:latin typeface="Segoe UI Light"/>
                </a:rPr>
                <a:t>Add-in Command</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Command in the Office UI to launch add-in or perform UI-less operation</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Outlook, Excel, PowerPoint, Word</a:t>
              </a:r>
            </a:p>
          </p:txBody>
        </p:sp>
        <p:sp>
          <p:nvSpPr>
            <p:cNvPr id="62" name="Rectangle 61"/>
            <p:cNvSpPr/>
            <p:nvPr/>
          </p:nvSpPr>
          <p:spPr>
            <a:xfrm>
              <a:off x="675696" y="5693653"/>
              <a:ext cx="182880" cy="182880"/>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sp>
          <p:nvSpPr>
            <p:cNvPr id="63" name="Rectangle 62"/>
            <p:cNvSpPr/>
            <p:nvPr/>
          </p:nvSpPr>
          <p:spPr>
            <a:xfrm>
              <a:off x="909428" y="5693653"/>
              <a:ext cx="182880" cy="18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sp>
          <p:nvSpPr>
            <p:cNvPr id="64" name="Rectangle 63"/>
            <p:cNvSpPr/>
            <p:nvPr/>
          </p:nvSpPr>
          <p:spPr>
            <a:xfrm>
              <a:off x="1142088" y="5693653"/>
              <a:ext cx="182880" cy="182880"/>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sp>
          <p:nvSpPr>
            <p:cNvPr id="65" name="Rectangle 64"/>
            <p:cNvSpPr/>
            <p:nvPr/>
          </p:nvSpPr>
          <p:spPr>
            <a:xfrm>
              <a:off x="1374748" y="5693653"/>
              <a:ext cx="182880" cy="182880"/>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sp>
          <p:nvSpPr>
            <p:cNvPr id="66" name="Rectangle 65"/>
            <p:cNvSpPr/>
            <p:nvPr/>
          </p:nvSpPr>
          <p:spPr>
            <a:xfrm>
              <a:off x="1611601" y="5693653"/>
              <a:ext cx="182880" cy="182880"/>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grpSp>
      <p:grpSp>
        <p:nvGrpSpPr>
          <p:cNvPr id="67" name="Group 66"/>
          <p:cNvGrpSpPr/>
          <p:nvPr/>
        </p:nvGrpSpPr>
        <p:grpSpPr>
          <a:xfrm>
            <a:off x="468685" y="3201043"/>
            <a:ext cx="9610066" cy="1161910"/>
            <a:chOff x="458672" y="3138562"/>
            <a:chExt cx="9422489" cy="1139231"/>
          </a:xfrm>
        </p:grpSpPr>
        <p:grpSp>
          <p:nvGrpSpPr>
            <p:cNvPr id="68" name="Group 67"/>
            <p:cNvGrpSpPr/>
            <p:nvPr/>
          </p:nvGrpSpPr>
          <p:grpSpPr>
            <a:xfrm>
              <a:off x="458672" y="3138562"/>
              <a:ext cx="9422489" cy="1139231"/>
              <a:chOff x="458672" y="3138562"/>
              <a:chExt cx="9422489" cy="1139231"/>
            </a:xfrm>
          </p:grpSpPr>
          <p:grpSp>
            <p:nvGrpSpPr>
              <p:cNvPr id="71" name="Group 70"/>
              <p:cNvGrpSpPr/>
              <p:nvPr/>
            </p:nvGrpSpPr>
            <p:grpSpPr>
              <a:xfrm>
                <a:off x="458672" y="3138562"/>
                <a:ext cx="9422489" cy="1139231"/>
                <a:chOff x="467869" y="3720523"/>
                <a:chExt cx="9611430" cy="1162075"/>
              </a:xfrm>
            </p:grpSpPr>
            <p:sp>
              <p:nvSpPr>
                <p:cNvPr id="73" name="Rectangle 72"/>
                <p:cNvSpPr/>
                <p:nvPr/>
              </p:nvSpPr>
              <p:spPr>
                <a:xfrm>
                  <a:off x="467869" y="3725412"/>
                  <a:ext cx="1574889" cy="1081586"/>
                </a:xfrm>
                <a:prstGeom prst="rect">
                  <a:avLst/>
                </a:prstGeom>
                <a:solidFill>
                  <a:schemeClr val="bg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39" tIns="46620" rIns="93239" bIns="46620" rtlCol="0" anchor="t"/>
                <a:lstStyle/>
                <a:p>
                  <a:pPr defTabSz="932563"/>
                  <a:endParaRPr lang="en-US" sz="1326" dirty="0">
                    <a:solidFill>
                      <a:srgbClr val="FFFFFF">
                        <a:alpha val="99000"/>
                      </a:srgbClr>
                    </a:solidFill>
                  </a:endParaRPr>
                </a:p>
              </p:txBody>
            </p:sp>
            <p:grpSp>
              <p:nvGrpSpPr>
                <p:cNvPr id="74" name="Group 73"/>
                <p:cNvGrpSpPr/>
                <p:nvPr/>
              </p:nvGrpSpPr>
              <p:grpSpPr>
                <a:xfrm>
                  <a:off x="760103" y="3855577"/>
                  <a:ext cx="990420" cy="821257"/>
                  <a:chOff x="745642" y="3225569"/>
                  <a:chExt cx="914162" cy="567437"/>
                </a:xfrm>
                <a:effectLst/>
              </p:grpSpPr>
              <p:sp>
                <p:nvSpPr>
                  <p:cNvPr id="76" name="Rectangle 75"/>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3243" tIns="46622" rIns="93243" bIns="46622" rtlCol="0" anchor="ctr"/>
                  <a:lstStyle/>
                  <a:p>
                    <a:pPr algn="ctr" defTabSz="932563"/>
                    <a:endParaRPr lang="en-US" sz="1836" dirty="0">
                      <a:solidFill>
                        <a:srgbClr val="000000"/>
                      </a:solidFill>
                    </a:endParaRPr>
                  </a:p>
                </p:txBody>
              </p:sp>
              <p:sp>
                <p:nvSpPr>
                  <p:cNvPr id="77" name="Rectangle 76"/>
                  <p:cNvSpPr/>
                  <p:nvPr/>
                </p:nvSpPr>
                <p:spPr>
                  <a:xfrm>
                    <a:off x="1287437" y="3260907"/>
                    <a:ext cx="324053" cy="494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grpSp>
            <p:sp>
              <p:nvSpPr>
                <p:cNvPr id="75" name="Text Placeholder 2"/>
                <p:cNvSpPr txBox="1">
                  <a:spLocks/>
                </p:cNvSpPr>
                <p:nvPr/>
              </p:nvSpPr>
              <p:spPr>
                <a:xfrm>
                  <a:off x="2134619" y="3720523"/>
                  <a:ext cx="7944680" cy="1162075"/>
                </a:xfrm>
                <a:prstGeom prst="rect">
                  <a:avLst/>
                </a:prstGeom>
              </p:spPr>
              <p:txBody>
                <a:bodyPr lIns="95094" tIns="47548" rIns="95094" bIns="47548"/>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24"/>
                    </a:spcAft>
                    <a:buNone/>
                  </a:pPr>
                  <a:r>
                    <a:rPr lang="en-US" sz="2448" b="1" dirty="0">
                      <a:solidFill>
                        <a:srgbClr val="0070C0"/>
                      </a:solidFill>
                      <a:latin typeface="Segoe UI Light"/>
                    </a:rPr>
                    <a:t>Task Pane Add-in</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Add-in that runs beside a document/mail with read/write access</a:t>
                  </a:r>
                </a:p>
                <a:p>
                  <a:pPr marL="0" indent="0">
                    <a:lnSpc>
                      <a:spcPct val="100000"/>
                    </a:lnSpc>
                    <a:spcBef>
                      <a:spcPts val="0"/>
                    </a:spcBef>
                    <a:spcAft>
                      <a:spcPts val="624"/>
                    </a:spcAft>
                    <a:buNone/>
                  </a:pPr>
                  <a:r>
                    <a:rPr lang="en-US" sz="1632"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Word, Excel, PowerPoint, Project, Outlook </a:t>
                  </a:r>
                </a:p>
              </p:txBody>
            </p:sp>
          </p:grpSp>
          <p:cxnSp>
            <p:nvCxnSpPr>
              <p:cNvPr id="72" name="Straight Connector 71"/>
              <p:cNvCxnSpPr/>
              <p:nvPr/>
            </p:nvCxnSpPr>
            <p:spPr>
              <a:xfrm>
                <a:off x="858316" y="3813050"/>
                <a:ext cx="323358" cy="0"/>
              </a:xfrm>
              <a:prstGeom prst="line">
                <a:avLst/>
              </a:prstGeom>
              <a:ln w="19050"/>
            </p:spPr>
            <p:style>
              <a:lnRef idx="1">
                <a:schemeClr val="dk1"/>
              </a:lnRef>
              <a:fillRef idx="2">
                <a:schemeClr val="dk1"/>
              </a:fillRef>
              <a:effectRef idx="1">
                <a:schemeClr val="dk1"/>
              </a:effectRef>
              <a:fontRef idx="minor">
                <a:schemeClr val="dk1"/>
              </a:fontRef>
            </p:style>
          </p:cxnSp>
        </p:grpSp>
        <p:cxnSp>
          <p:nvCxnSpPr>
            <p:cNvPr id="69" name="Straight Connector 68"/>
            <p:cNvCxnSpPr/>
            <p:nvPr/>
          </p:nvCxnSpPr>
          <p:spPr>
            <a:xfrm>
              <a:off x="856802" y="3957433"/>
              <a:ext cx="323358" cy="0"/>
            </a:xfrm>
            <a:prstGeom prst="line">
              <a:avLst/>
            </a:prstGeom>
            <a:ln w="19050"/>
          </p:spPr>
          <p:style>
            <a:lnRef idx="1">
              <a:schemeClr val="dk1"/>
            </a:lnRef>
            <a:fillRef idx="2">
              <a:schemeClr val="dk1"/>
            </a:fillRef>
            <a:effectRef idx="1">
              <a:schemeClr val="dk1"/>
            </a:effectRef>
            <a:fontRef idx="minor">
              <a:schemeClr val="dk1"/>
            </a:fontRef>
          </p:style>
        </p:cxnSp>
        <p:sp>
          <p:nvSpPr>
            <p:cNvPr id="70" name="Rectangle 69"/>
            <p:cNvSpPr/>
            <p:nvPr/>
          </p:nvSpPr>
          <p:spPr>
            <a:xfrm>
              <a:off x="856802" y="3324962"/>
              <a:ext cx="324872" cy="355850"/>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3243" tIns="46622" rIns="93243" bIns="46622" rtlCol="0" anchor="ctr"/>
            <a:lstStyle/>
            <a:p>
              <a:pPr algn="ctr" defTabSz="932563"/>
              <a:endParaRPr lang="en-US" sz="1836" dirty="0">
                <a:solidFill>
                  <a:srgbClr val="000000"/>
                </a:solidFill>
              </a:endParaRPr>
            </a:p>
          </p:txBody>
        </p:sp>
      </p:grpSp>
    </p:spTree>
    <p:extLst>
      <p:ext uri="{BB962C8B-B14F-4D97-AF65-F5344CB8AC3E}">
        <p14:creationId xmlns:p14="http://schemas.microsoft.com/office/powerpoint/2010/main" val="367121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fill="hold"/>
                                        <p:tgtEl>
                                          <p:spTgt spid="67"/>
                                        </p:tgtEl>
                                        <p:attrNameLst>
                                          <p:attrName>ppt_x</p:attrName>
                                        </p:attrNameLst>
                                      </p:cBhvr>
                                      <p:tavLst>
                                        <p:tav tm="0">
                                          <p:val>
                                            <p:strVal val="#ppt_x"/>
                                          </p:val>
                                        </p:tav>
                                        <p:tav tm="100000">
                                          <p:val>
                                            <p:strVal val="#ppt_x"/>
                                          </p:val>
                                        </p:tav>
                                      </p:tavLst>
                                    </p:anim>
                                    <p:anim calcmode="lin" valueType="num">
                                      <p:cBhvr additive="base">
                                        <p:cTn id="1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setup…</a:t>
            </a:r>
          </a:p>
        </p:txBody>
      </p:sp>
    </p:spTree>
    <p:extLst>
      <p:ext uri="{BB962C8B-B14F-4D97-AF65-F5344CB8AC3E}">
        <p14:creationId xmlns:p14="http://schemas.microsoft.com/office/powerpoint/2010/main" val="1725305569"/>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85c541c-390e-4fa8-b262-5da5c5cfad75">
      <UserInfo>
        <DisplayName>Jaime Rodriguez</DisplayName>
        <AccountId>18</AccountId>
        <AccountType/>
      </UserInfo>
      <UserInfo>
        <DisplayName>Larry Lieberman</DisplayName>
        <AccountId>9</AccountId>
        <AccountType/>
      </UserInfo>
      <UserInfo>
        <DisplayName>Jon Galloway</DisplayName>
        <AccountId>15</AccountId>
        <AccountType/>
      </UserInfo>
      <UserInfo>
        <DisplayName>Richard diZerega</DisplayName>
        <AccountId>17</AccountId>
        <AccountType/>
      </UserInfo>
      <UserInfo>
        <DisplayName>Brian Peek</DisplayName>
        <AccountId>20</AccountId>
        <AccountType/>
      </UserInfo>
      <UserInfo>
        <DisplayName>Pete Brown (DX/TED)</DisplayName>
        <AccountId>12</AccountId>
        <AccountType/>
      </UserInfo>
      <UserInfo>
        <DisplayName>Petri Tapio Wilhelmsen</DisplayName>
        <AccountId>13</AccountId>
        <AccountType/>
      </UserInfo>
      <UserInfo>
        <DisplayName>Andy Wigley</DisplayName>
        <AccountId>10</AccountId>
        <AccountType/>
      </UserInfo>
      <UserInfo>
        <DisplayName>Romit Girdhar</DisplayName>
        <AccountId>11</AccountId>
        <AccountType/>
      </UserInfo>
      <UserInfo>
        <DisplayName>Thiago Almeida</DisplayName>
        <AccountId>14</AccountId>
        <AccountType/>
      </UserInfo>
    </SharedWithUsers>
  </documentManagement>
</p:properti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1718</TotalTime>
  <Words>1075</Words>
  <Application>Microsoft Office PowerPoint</Application>
  <PresentationFormat>Custom</PresentationFormat>
  <Paragraphs>139</Paragraphs>
  <Slides>16</Slides>
  <Notes>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Calibri</vt:lpstr>
      <vt:lpstr>Consolas</vt:lpstr>
      <vt:lpstr>Segoe</vt:lpstr>
      <vt:lpstr>Segoe UI</vt:lpstr>
      <vt:lpstr>Segoe UI Black</vt:lpstr>
      <vt:lpstr>Segoe UI Light</vt:lpstr>
      <vt:lpstr>Wingdings</vt:lpstr>
      <vt:lpstr>5-30721_Build_2016_Template_Light</vt:lpstr>
      <vt:lpstr>5-30721_Build_2016_Template_Dark</vt:lpstr>
      <vt:lpstr>1_5-30721_Build_2016_Template_Light</vt:lpstr>
      <vt:lpstr>PowerPoint Presentation</vt:lpstr>
      <vt:lpstr>Build Code Lab  Office 365 Development 1:  Building Office Add-ins with Web Development</vt:lpstr>
      <vt:lpstr>Proctors</vt:lpstr>
      <vt:lpstr>Office 365 Lab Modules</vt:lpstr>
      <vt:lpstr>In this module…</vt:lpstr>
      <vt:lpstr>Historical Challenges with Office Add-ins</vt:lpstr>
      <vt:lpstr>Enter the Modern Web Add-in</vt:lpstr>
      <vt:lpstr>Office Add-ins A new way to build extensions for Office</vt:lpstr>
      <vt:lpstr>Getting setup…</vt:lpstr>
      <vt:lpstr>Install Code Snippets</vt:lpstr>
      <vt:lpstr>View lab manual</vt:lpstr>
      <vt:lpstr>Get Office 365 Account</vt:lpstr>
      <vt:lpstr>Let’s start coding!!!</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Code Labs</dc:title>
  <dc:subject>&lt;Speech title here&gt;</dc:subject>
  <dc:creator>Larry Lieberman</dc:creator>
  <cp:keywords>Microsoft Build 2016</cp:keywords>
  <dc:description>Template: Mitchell Derrey, Silver Fox Productions
Formatting: 
Audience Type:</dc:description>
  <cp:lastModifiedBy>Richard diZerega</cp:lastModifiedBy>
  <cp:revision>59</cp:revision>
  <dcterms:created xsi:type="dcterms:W3CDTF">2016-03-17T22:33:17Z</dcterms:created>
  <dcterms:modified xsi:type="dcterms:W3CDTF">2016-03-31T16:26:46Z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