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6" r:id="rId4"/>
    <p:sldId id="289" r:id="rId5"/>
    <p:sldId id="290" r:id="rId6"/>
    <p:sldId id="291" r:id="rId7"/>
    <p:sldId id="292" r:id="rId8"/>
    <p:sldId id="293" r:id="rId9"/>
    <p:sldId id="288" r:id="rId10"/>
    <p:sldId id="278" r:id="rId11"/>
    <p:sldId id="286" r:id="rId12"/>
    <p:sldId id="279" r:id="rId13"/>
    <p:sldId id="280" r:id="rId14"/>
    <p:sldId id="281" r:id="rId15"/>
    <p:sldId id="282" r:id="rId16"/>
    <p:sldId id="283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48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7D6CD-17B0-445D-A222-C7F3924EDBB9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B6681-3D50-45E8-8544-5D038685D9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1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defTabSz="9318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a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1446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5FE5E2E-9D67-4095-89AA-867FA6BCF816}" type="datetime8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6/20/2016 3:00 PM</a:t>
            </a:fld>
            <a:endParaRPr lang="en-US" altLang="en-US" sz="1200" dirty="0">
              <a:latin typeface="Segoe UI" panose="020B0502040204020203" pitchFamily="34" charset="0"/>
            </a:endParaRPr>
          </a:p>
        </p:txBody>
      </p:sp>
      <p:sp>
        <p:nvSpPr>
          <p:cNvPr id="6144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1F7D3BA-D17A-4DC0-9347-248746B2D898}" type="slidenum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8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其中一個服務屬性範例是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下一個服務日期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11/12/2017&gt;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681-3D50-45E8-8544-5D038685D9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若要使用服務屬性或裝置屬性來查詢裝置對應項，您可以使用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查詢運算式。下列範例示範如何使用具有索引鍵 </a:t>
            </a:r>
            <a:r>
              <a:rPr lang="en-US" altLang="zh-TW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FirmwareVersion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和值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的裝置屬性來查詢所有裝置。您可以看到屬性的「類型」為「裝置」，這表示我們是根據裝置屬性進行查詢，而非服務屬性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681-3D50-45E8-8544-5D038685D9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裝置作業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裝置管理的下一個概念是裝置作業，可協調多個裝置上的多步驟協調流程。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中樞裝置管理目前提供六種類型的裝置作業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我們會在客戶需要其他作業時新增作業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韌體更新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：更新實體裝置上的韌體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重新啟動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：重新啟動實體裝置。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恢復出廠預設值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：將實體裝置的韌體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還原為儲存在裝置上的原廠提供備份映像。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組態更新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：設定實體裝置上執行的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中樞用戶端代理程式。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讀取裝置屬性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︰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取得實體裝置上裝置屬性的最新值。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寫入裝置屬性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︰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變更實體裝置上的裝置屬性。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681-3D50-45E8-8544-5D038685D9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9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Gateway SDK :https://github.com/Azure/azure-iot-gateway-sdk/blob/master/doc/getting_started.md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681-3D50-45E8-8544-5D038685D9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6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Throughput (S2) = 23 GB/day/1 unit of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  <a:p>
            <a:endParaRPr lang="en-US" dirty="0"/>
          </a:p>
          <a:p>
            <a:r>
              <a:rPr lang="en-US" dirty="0"/>
              <a:t>Scale </a:t>
            </a:r>
            <a:r>
              <a:rPr lang="en-US" dirty="0" err="1"/>
              <a:t>Upto</a:t>
            </a:r>
            <a:r>
              <a:rPr lang="en-US" dirty="0"/>
              <a:t> 200 Units of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  <a:p>
            <a:endParaRPr lang="en-US" dirty="0"/>
          </a:p>
          <a:p>
            <a:r>
              <a:rPr lang="en-US" dirty="0"/>
              <a:t>=&gt; 46000 GB/day i.e. 46 TB/day</a:t>
            </a:r>
          </a:p>
          <a:p>
            <a:endParaRPr lang="en-US" dirty="0"/>
          </a:p>
          <a:p>
            <a:r>
              <a:rPr lang="en-US" dirty="0"/>
              <a:t>2 - 32 Partitions - determine Read Parallelism</a:t>
            </a:r>
          </a:p>
          <a:p>
            <a:endParaRPr lang="en-US" dirty="0"/>
          </a:p>
          <a:p>
            <a:r>
              <a:rPr lang="en-US" dirty="0"/>
              <a:t># of Partitions has no impact on PRICE!</a:t>
            </a:r>
          </a:p>
          <a:p>
            <a:endParaRPr lang="en-US" dirty="0"/>
          </a:p>
          <a:p>
            <a:r>
              <a:rPr lang="en-US" dirty="0"/>
              <a:t>So you can start with more! say 16 Partitions</a:t>
            </a:r>
          </a:p>
          <a:p>
            <a:endParaRPr lang="en-US" dirty="0"/>
          </a:p>
          <a:p>
            <a:r>
              <a:rPr lang="en-US" dirty="0"/>
              <a:t>Resource Group is a Logical Container for IaaS, PaaS, SaaS</a:t>
            </a:r>
          </a:p>
          <a:p>
            <a:endParaRPr lang="en-US" dirty="0"/>
          </a:p>
          <a:p>
            <a:r>
              <a:rPr lang="en-US" dirty="0"/>
              <a:t>1. Create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  <a:p>
            <a:r>
              <a:rPr lang="en-US" dirty="0"/>
              <a:t>2. Create Device Identity (API) (unique Key per device)</a:t>
            </a:r>
          </a:p>
          <a:p>
            <a:r>
              <a:rPr lang="en-US" dirty="0"/>
              <a:t>3. Create Device Agent to send Device-to-Cloud Messages</a:t>
            </a:r>
          </a:p>
          <a:p>
            <a:r>
              <a:rPr lang="en-US" dirty="0"/>
              <a:t>4. Send Cloud-to-Device Messages</a:t>
            </a:r>
          </a:p>
          <a:p>
            <a:r>
              <a:rPr lang="en-US" dirty="0"/>
              <a:t>5. Send Messages from Stream Analytics to BLOB</a:t>
            </a:r>
          </a:p>
          <a:p>
            <a:r>
              <a:rPr lang="en-US" dirty="0"/>
              <a:t>6. Send Messages from Stream Analytics to Power BI (powerbi.com)</a:t>
            </a:r>
          </a:p>
          <a:p>
            <a:endParaRPr lang="en-US" dirty="0"/>
          </a:p>
          <a:p>
            <a:r>
              <a:rPr lang="en-US" dirty="0"/>
              <a:t>Device Agent can run on each device or just the field gateway</a:t>
            </a:r>
          </a:p>
          <a:p>
            <a:r>
              <a:rPr lang="en-US" dirty="0"/>
              <a:t>- Device (Agent) -&gt;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  <a:p>
            <a:r>
              <a:rPr lang="en-US" dirty="0"/>
              <a:t>- Device -&gt; Gateway (Agent) -&gt;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  <a:p>
            <a:endParaRPr lang="en-US" dirty="0"/>
          </a:p>
          <a:p>
            <a:r>
              <a:rPr lang="en-US" dirty="0"/>
              <a:t>Transparent Gateway </a:t>
            </a:r>
          </a:p>
          <a:p>
            <a:r>
              <a:rPr lang="en-US" dirty="0"/>
              <a:t>=&gt; 1 key used by Gateway + 1 key used for each device</a:t>
            </a:r>
          </a:p>
          <a:p>
            <a:r>
              <a:rPr lang="en-US" dirty="0"/>
              <a:t>=&gt; Each device can be "White-Listed" by </a:t>
            </a:r>
            <a:r>
              <a:rPr lang="en-US" dirty="0" err="1"/>
              <a:t>IoT</a:t>
            </a:r>
            <a:r>
              <a:rPr lang="en-US" dirty="0"/>
              <a:t> Hub for Provision/De-Provision</a:t>
            </a:r>
          </a:p>
          <a:p>
            <a:r>
              <a:rPr lang="en-US" dirty="0"/>
              <a:t>=&gt; 2 Way Authentication between Device and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  <a:p>
            <a:r>
              <a:rPr lang="en-US" dirty="0"/>
              <a:t>=&gt; Throttling is at Device Level (each device gets dedicated throughput channel with </a:t>
            </a:r>
            <a:r>
              <a:rPr lang="en-US" dirty="0" err="1"/>
              <a:t>IoT</a:t>
            </a:r>
            <a:r>
              <a:rPr lang="en-US" dirty="0"/>
              <a:t> Hub)</a:t>
            </a:r>
          </a:p>
          <a:p>
            <a:endParaRPr lang="en-US" dirty="0"/>
          </a:p>
          <a:p>
            <a:r>
              <a:rPr lang="en-US" dirty="0"/>
              <a:t>Opaque Gateway =&gt; 1 Key used by Gateway </a:t>
            </a:r>
          </a:p>
          <a:p>
            <a:r>
              <a:rPr lang="en-US" dirty="0"/>
              <a:t>=&gt; 1 key used by Gateway (no key for device)</a:t>
            </a:r>
          </a:p>
          <a:p>
            <a:r>
              <a:rPr lang="en-US" dirty="0"/>
              <a:t>=&gt; No "White-Listing" </a:t>
            </a:r>
          </a:p>
          <a:p>
            <a:r>
              <a:rPr lang="en-US" dirty="0"/>
              <a:t>=&gt; 2 Way Authentication between Gateway and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  <a:p>
            <a:r>
              <a:rPr lang="en-US" dirty="0"/>
              <a:t>=&gt; Provision/De-provision handled by Gateway</a:t>
            </a:r>
          </a:p>
          <a:p>
            <a:r>
              <a:rPr lang="en-US" dirty="0"/>
              <a:t>=&gt; Throttling is at Gateway Level (all devices share throughput channel with </a:t>
            </a:r>
            <a:r>
              <a:rPr lang="en-US" dirty="0" err="1"/>
              <a:t>IoT</a:t>
            </a:r>
            <a:r>
              <a:rPr lang="en-US" dirty="0"/>
              <a:t> Hub)</a:t>
            </a:r>
          </a:p>
          <a:p>
            <a:endParaRPr lang="en-US" dirty="0"/>
          </a:p>
          <a:p>
            <a:r>
              <a:rPr lang="en-US" dirty="0"/>
              <a:t>How you choose between 2 approaches?</a:t>
            </a:r>
          </a:p>
          <a:p>
            <a:r>
              <a:rPr lang="en-US" dirty="0"/>
              <a:t>- Depends of Volume of data you are sending to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  <a:p>
            <a:r>
              <a:rPr lang="en-US" dirty="0"/>
              <a:t>- High Frequency, Lots of Concurrent Devices =&gt; Transparent Gateway</a:t>
            </a:r>
          </a:p>
          <a:p>
            <a:r>
              <a:rPr lang="en-US" dirty="0"/>
              <a:t>- Low </a:t>
            </a:r>
            <a:r>
              <a:rPr lang="en-US" dirty="0" err="1"/>
              <a:t>Frequncy</a:t>
            </a:r>
            <a:r>
              <a:rPr lang="en-US" dirty="0"/>
              <a:t>, Less Concurrency =&gt; Opaque Gateway</a:t>
            </a:r>
          </a:p>
          <a:p>
            <a:endParaRPr lang="en-US" dirty="0"/>
          </a:p>
          <a:p>
            <a:r>
              <a:rPr lang="en-US" dirty="0"/>
              <a:t>Note: Transparent Gateway also means you have GOOD Internet Connection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Power BI On-</a:t>
            </a:r>
            <a:r>
              <a:rPr lang="en-US" dirty="0" err="1"/>
              <a:t>Prem</a:t>
            </a:r>
            <a:r>
              <a:rPr lang="en-US" dirty="0"/>
              <a:t> Connectivity</a:t>
            </a:r>
          </a:p>
          <a:p>
            <a:r>
              <a:rPr lang="en-US" dirty="0"/>
              <a:t>- DIRECT Connection to SSAS (Tabular or Multi-dimensional)</a:t>
            </a:r>
          </a:p>
          <a:p>
            <a:r>
              <a:rPr lang="en-US" dirty="0"/>
              <a:t>- Data Management Gateway </a:t>
            </a:r>
          </a:p>
          <a:p>
            <a:r>
              <a:rPr lang="en-US" dirty="0"/>
              <a:t>e.g. RDBMS -&gt; Excel / PBI Designer Report (</a:t>
            </a:r>
            <a:r>
              <a:rPr lang="en-US" dirty="0" err="1"/>
              <a:t>PowerQuery</a:t>
            </a:r>
            <a:r>
              <a:rPr lang="en-US" dirty="0"/>
              <a:t> Connection) -&gt; PBI Gateway (on-</a:t>
            </a:r>
            <a:r>
              <a:rPr lang="en-US" dirty="0" err="1"/>
              <a:t>prem</a:t>
            </a:r>
            <a:r>
              <a:rPr lang="en-US" dirty="0"/>
              <a:t>) -&gt; PBI.COM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681-3D50-45E8-8544-5D038685D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681-3D50-45E8-8544-5D038685D9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5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0167" y="400024"/>
            <a:ext cx="1476922" cy="3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21773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Band -side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127" y="1546261"/>
            <a:ext cx="5549159" cy="1864682"/>
          </a:xfrm>
        </p:spPr>
        <p:txBody>
          <a:bodyPr/>
          <a:lstStyle>
            <a:lvl1pPr marL="0" indent="0">
              <a:spcBef>
                <a:spcPts val="1765"/>
              </a:spcBef>
              <a:buNone/>
              <a:defRPr sz="2745">
                <a:solidFill>
                  <a:schemeClr val="accent4"/>
                </a:solidFill>
              </a:defRPr>
            </a:lvl1pPr>
            <a:lvl2pPr marL="0" indent="0">
              <a:buClr>
                <a:schemeClr val="accent5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53286" y="1546261"/>
            <a:ext cx="5549159" cy="1864682"/>
          </a:xfrm>
        </p:spPr>
        <p:txBody>
          <a:bodyPr/>
          <a:lstStyle>
            <a:lvl1pPr marL="0" indent="0">
              <a:spcBef>
                <a:spcPts val="1765"/>
              </a:spcBef>
              <a:buNone/>
              <a:defRPr sz="2745">
                <a:solidFill>
                  <a:schemeClr val="accent4"/>
                </a:solidFill>
              </a:defRPr>
            </a:lvl1pPr>
            <a:lvl2pPr marL="0" indent="0">
              <a:buClr>
                <a:schemeClr val="accent5"/>
              </a:buClr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46193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4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3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6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0C99-9C1A-4361-9680-9F46432B29A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F688-1645-4EE0-B1B3-3E1FC29A5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zure.microsoft.com/zh-tw/documentation/articles/azure-subscription-service-limit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iot-hub-scalin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86" y="1994099"/>
            <a:ext cx="10779454" cy="2516525"/>
          </a:xfrm>
        </p:spPr>
        <p:txBody>
          <a:bodyPr/>
          <a:lstStyle/>
          <a:p>
            <a:pPr defTabSz="914367">
              <a:lnSpc>
                <a:spcPct val="100000"/>
              </a:lnSpc>
              <a:defRPr/>
            </a:pPr>
            <a:r>
              <a:rPr sz="6470" dirty="0">
                <a:solidFill>
                  <a:srgbClr val="FFFFFF"/>
                </a:solidFill>
                <a:ea typeface="+mn-ea"/>
              </a:rPr>
              <a:t>Azure I</a:t>
            </a:r>
            <a:r>
              <a:rPr lang="en-US" altLang="zh-TW" sz="6470" dirty="0">
                <a:solidFill>
                  <a:srgbClr val="FFFFFF"/>
                </a:solidFill>
                <a:ea typeface="+mn-ea"/>
              </a:rPr>
              <a:t>OT</a:t>
            </a:r>
            <a:r>
              <a:rPr lang="zh-TW" altLang="en-US" sz="6470" dirty="0">
                <a:solidFill>
                  <a:srgbClr val="FFFFFF"/>
                </a:solidFill>
                <a:ea typeface="+mn-ea"/>
              </a:rPr>
              <a:t> </a:t>
            </a:r>
            <a:r>
              <a:rPr lang="en-US" altLang="zh-TW" sz="6470" dirty="0">
                <a:solidFill>
                  <a:srgbClr val="FFFFFF"/>
                </a:solidFill>
                <a:ea typeface="+mn-ea"/>
              </a:rPr>
              <a:t>Hub Overview</a:t>
            </a:r>
            <a:endParaRPr sz="647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60419" name="Text Placeholder 2"/>
          <p:cNvSpPr>
            <a:spLocks noGrp="1"/>
          </p:cNvSpPr>
          <p:nvPr>
            <p:ph type="body" sz="quarter" idx="4294967295"/>
          </p:nvPr>
        </p:nvSpPr>
        <p:spPr bwMode="auto">
          <a:xfrm>
            <a:off x="168081" y="5221851"/>
            <a:ext cx="3495434" cy="11103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2745" b="1" dirty="0">
                <a:solidFill>
                  <a:srgbClr val="FFFFFF"/>
                </a:solidFill>
              </a:rPr>
              <a:t>Michael Chi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745" b="1" dirty="0">
                <a:solidFill>
                  <a:srgbClr val="FFFFFF"/>
                </a:solidFill>
              </a:rPr>
              <a:t>Technical Evangelist</a:t>
            </a:r>
          </a:p>
        </p:txBody>
      </p:sp>
    </p:spTree>
    <p:extLst>
      <p:ext uri="{BB962C8B-B14F-4D97-AF65-F5344CB8AC3E}">
        <p14:creationId xmlns:p14="http://schemas.microsoft.com/office/powerpoint/2010/main" val="96170951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76928" y="1904387"/>
            <a:ext cx="6069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For devices and field gateway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Windows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Linux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RTOS (freeRTOS), ARM mbed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Android, 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Languages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C#, C, Java, JavaScript (NodeJS)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08958" y="1172674"/>
            <a:ext cx="1118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IoT Hub for developers :  SDKs</a:t>
            </a:r>
          </a:p>
        </p:txBody>
      </p:sp>
      <p:sp>
        <p:nvSpPr>
          <p:cNvPr id="5" name="CasellaDiTesto 3"/>
          <p:cNvSpPr txBox="1"/>
          <p:nvPr/>
        </p:nvSpPr>
        <p:spPr>
          <a:xfrm>
            <a:off x="6460371" y="1904387"/>
            <a:ext cx="55310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For back-ends and cloud gateway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Languages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.Net C#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Java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JavaScript (NodeJS)</a:t>
            </a:r>
          </a:p>
        </p:txBody>
      </p:sp>
      <p:sp>
        <p:nvSpPr>
          <p:cNvPr id="6" name="CasellaDiTesto 3"/>
          <p:cNvSpPr txBox="1"/>
          <p:nvPr/>
        </p:nvSpPr>
        <p:spPr>
          <a:xfrm>
            <a:off x="576928" y="6059932"/>
            <a:ext cx="1056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sz="2800" dirty="0"/>
              <a:t>AMQP, MQTT and HTTP directly 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30" y="4480609"/>
            <a:ext cx="2846614" cy="11671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233897" y="5567209"/>
            <a:ext cx="3983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https://github.com/Azure/azure-iot-sdks</a:t>
            </a:r>
          </a:p>
        </p:txBody>
      </p:sp>
    </p:spTree>
    <p:extLst>
      <p:ext uri="{BB962C8B-B14F-4D97-AF65-F5344CB8AC3E}">
        <p14:creationId xmlns:p14="http://schemas.microsoft.com/office/powerpoint/2010/main" val="2086697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Suite SDKs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Device-facing</a:t>
            </a:r>
          </a:p>
          <a:p>
            <a:pPr lvl="1"/>
            <a:r>
              <a:rPr lang="en-US" sz="2400" dirty="0"/>
              <a:t>For devices and field gateway</a:t>
            </a:r>
          </a:p>
          <a:p>
            <a:r>
              <a:rPr lang="en-US" sz="2400" dirty="0"/>
              <a:t>Platforms</a:t>
            </a:r>
          </a:p>
          <a:p>
            <a:pPr lvl="1"/>
            <a:r>
              <a:rPr lang="en-US" sz="2400" dirty="0"/>
              <a:t>RTOS (TI-RTOS)</a:t>
            </a:r>
          </a:p>
          <a:p>
            <a:pPr lvl="1"/>
            <a:r>
              <a:rPr lang="en-US" sz="2400" dirty="0"/>
              <a:t>Linux</a:t>
            </a:r>
            <a:br>
              <a:rPr lang="en-US" sz="2400" dirty="0"/>
            </a:br>
            <a:r>
              <a:rPr lang="en-US" sz="2400" dirty="0"/>
              <a:t>(Ubuntu, </a:t>
            </a:r>
            <a:r>
              <a:rPr lang="en-US" sz="2400" dirty="0" err="1"/>
              <a:t>Debian</a:t>
            </a:r>
            <a:r>
              <a:rPr lang="en-US" sz="2400" dirty="0"/>
              <a:t>, Fedora, </a:t>
            </a:r>
            <a:r>
              <a:rPr lang="en-US" sz="2400" dirty="0" err="1"/>
              <a:t>Raspbian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Windows 7/8/10</a:t>
            </a:r>
          </a:p>
          <a:p>
            <a:pPr lvl="1"/>
            <a:r>
              <a:rPr lang="en-US" sz="2400" dirty="0"/>
              <a:t>ARM </a:t>
            </a:r>
            <a:r>
              <a:rPr lang="en-US" sz="2400" dirty="0" err="1"/>
              <a:t>mbed</a:t>
            </a:r>
            <a:endParaRPr lang="en-US" sz="2400" dirty="0"/>
          </a:p>
          <a:p>
            <a:r>
              <a:rPr lang="en-US" sz="2400" dirty="0"/>
              <a:t>Languages</a:t>
            </a:r>
          </a:p>
          <a:p>
            <a:pPr lvl="1"/>
            <a:r>
              <a:rPr lang="en-US" sz="2400" dirty="0"/>
              <a:t>C (C99 compliant), Java, C#, Node</a:t>
            </a:r>
            <a:r>
              <a:rPr lang="en-US" sz="2400"/>
              <a:t>, Python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Service-facing</a:t>
            </a:r>
          </a:p>
          <a:p>
            <a:pPr lvl="1"/>
            <a:r>
              <a:rPr lang="en-US" sz="2400" dirty="0"/>
              <a:t>For back-ends and cloud gateway</a:t>
            </a:r>
          </a:p>
          <a:p>
            <a:r>
              <a:rPr lang="en-US" sz="2400" dirty="0"/>
              <a:t>Languages</a:t>
            </a:r>
          </a:p>
          <a:p>
            <a:pPr lvl="1"/>
            <a:r>
              <a:rPr lang="en-US" sz="2400" dirty="0"/>
              <a:t>.NET C#</a:t>
            </a:r>
          </a:p>
          <a:p>
            <a:pPr lvl="1"/>
            <a:r>
              <a:rPr lang="en-US" sz="2400" dirty="0"/>
              <a:t>Java</a:t>
            </a:r>
          </a:p>
          <a:p>
            <a:pPr lvl="1"/>
            <a:r>
              <a:rPr lang="en-US" sz="2400" dirty="0"/>
              <a:t>Node</a:t>
            </a:r>
          </a:p>
        </p:txBody>
      </p:sp>
      <p:sp>
        <p:nvSpPr>
          <p:cNvPr id="6" name="CasellaDiTesto 3"/>
          <p:cNvSpPr txBox="1"/>
          <p:nvPr/>
        </p:nvSpPr>
        <p:spPr>
          <a:xfrm>
            <a:off x="576928" y="6059932"/>
            <a:ext cx="1056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sz="2800" dirty="0"/>
              <a:t>AMQP, MQTT and HTTP directly !!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30" y="4480609"/>
            <a:ext cx="2846614" cy="11671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33897" y="5567209"/>
            <a:ext cx="3983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https://github.com/Azure/azure-iot-sdks</a:t>
            </a:r>
          </a:p>
        </p:txBody>
      </p:sp>
    </p:spTree>
    <p:extLst>
      <p:ext uri="{BB962C8B-B14F-4D97-AF65-F5344CB8AC3E}">
        <p14:creationId xmlns:p14="http://schemas.microsoft.com/office/powerpoint/2010/main" val="2454737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8958" y="1172674"/>
            <a:ext cx="1118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IoT Hub for developers : 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7" y="1880560"/>
            <a:ext cx="7380608" cy="4830398"/>
          </a:xfrm>
          <a:prstGeom prst="rect">
            <a:avLst/>
          </a:prstGeom>
        </p:spPr>
      </p:pic>
      <p:sp>
        <p:nvSpPr>
          <p:cNvPr id="6" name="CasellaDiTesto 3"/>
          <p:cNvSpPr txBox="1"/>
          <p:nvPr/>
        </p:nvSpPr>
        <p:spPr>
          <a:xfrm>
            <a:off x="8265436" y="1822504"/>
            <a:ext cx="39265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Raspberry Pi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MinnowBoard Max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Dragonboard 410C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Freescale FRDM-K64F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TI CC3200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Your board !!</a:t>
            </a:r>
          </a:p>
        </p:txBody>
      </p:sp>
    </p:spTree>
    <p:extLst>
      <p:ext uri="{BB962C8B-B14F-4D97-AF65-F5344CB8AC3E}">
        <p14:creationId xmlns:p14="http://schemas.microsoft.com/office/powerpoint/2010/main" val="17116791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12497" y="1904387"/>
            <a:ext cx="101701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Identity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devices registry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provisioning APIs (create, delete, ...)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monitoring (connection status, activity,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Authentication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permission (r-only registry, r/w registry, device, service)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policy made with one or more permissions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per-device auth with SAS token (from device id and device key)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encrypted channel </a:t>
            </a:r>
            <a:r>
              <a:rPr lang="it-IT" sz="2800" dirty="0">
                <a:sym typeface="Wingdings" panose="05000000000000000000" pitchFamily="2" charset="2"/>
              </a:rPr>
              <a:t> SSL/TLS protocol</a:t>
            </a:r>
            <a:endParaRPr lang="it-IT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08958" y="1172674"/>
            <a:ext cx="740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Identity, Authentication 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2273808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12497" y="1767907"/>
            <a:ext cx="11679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prices based on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IoT Hub units (up to 200 or ... contact Microsoft Support)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number of devices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total number of messages/day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messages billed as 16 KB chunk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throttling based on identity registry ops, device connections, D2C &amp; C2D operations</a:t>
            </a:r>
          </a:p>
          <a:p>
            <a:pPr lvl="1"/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08958" y="1172674"/>
            <a:ext cx="608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Prices, Quotas &amp; Throttling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32" y="4764095"/>
            <a:ext cx="93440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4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37" y="434983"/>
            <a:ext cx="7037676" cy="57008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45673" y="6294796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https://azure.microsoft.com/zh-tw/documentation/articles/azure-subscription-service-limits/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34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81" y="1523788"/>
            <a:ext cx="8325688" cy="37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16" y="1093071"/>
            <a:ext cx="7948613" cy="46705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26728" y="6294592"/>
            <a:ext cx="8214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https://azure.microsoft.com/en-us/documentation/articles/iot-hub-scaling/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4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7186" y="1994099"/>
            <a:ext cx="10779454" cy="251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6470" dirty="0">
                <a:ea typeface="+mn-ea"/>
              </a:rPr>
              <a:t>DEMO</a:t>
            </a:r>
          </a:p>
          <a:p>
            <a:pPr marL="857250" indent="-857250" defTabSz="914367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ea typeface="+mn-ea"/>
              </a:rPr>
              <a:t>Portal experience</a:t>
            </a:r>
          </a:p>
          <a:p>
            <a:pPr marL="857250" indent="-857250" defTabSz="914367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ea typeface="+mn-ea"/>
              </a:rPr>
              <a:t>Tools – Device Explorer</a:t>
            </a:r>
          </a:p>
        </p:txBody>
      </p:sp>
    </p:spTree>
    <p:extLst>
      <p:ext uri="{BB962C8B-B14F-4D97-AF65-F5344CB8AC3E}">
        <p14:creationId xmlns:p14="http://schemas.microsoft.com/office/powerpoint/2010/main" val="392546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46" y="487"/>
            <a:ext cx="10514108" cy="1325375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951" y="1825852"/>
            <a:ext cx="8015103" cy="43507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Connect Devices bi-directionally to Azure </a:t>
            </a:r>
            <a:r>
              <a:rPr lang="en-US" dirty="0" err="1"/>
              <a:t>IoT</a:t>
            </a:r>
            <a:r>
              <a:rPr lang="en-US" dirty="0"/>
              <a:t> Services</a:t>
            </a:r>
          </a:p>
          <a:p>
            <a:pPr lvl="1"/>
            <a:r>
              <a:rPr lang="en-US" dirty="0"/>
              <a:t>Receive / Send messages from / to millions of devices concurrently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Control &amp; Monitor Devices</a:t>
            </a:r>
          </a:p>
          <a:p>
            <a:pPr lvl="1"/>
            <a:r>
              <a:rPr lang="en-US" dirty="0"/>
              <a:t>Add / Remove and Enable / Disable devices</a:t>
            </a:r>
          </a:p>
          <a:p>
            <a:pPr lvl="1"/>
            <a:r>
              <a:rPr lang="en-US" dirty="0"/>
              <a:t>Store device information (meta-data)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Per-device Authentication and Authorization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acom.azurecomcdn.net/80C57D/cdn/cvt-9aee4e9557d6e989c05c2e6bfefca76dc3e3384bd81fd128e1b510b2cfd367d8/images/page/services/iot-hub/01-estab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78" y="3491375"/>
            <a:ext cx="1274595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com.azurecomcdn.net/80C57D/cdn/cvt-f7cb8f576d4759281f1784caed202ea3d9f01892cad24bb053806e9adf5f215e/images/page/services/iot-hub/02-platfor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8" y="1936384"/>
            <a:ext cx="1511933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com.azurecomcdn.net/80C57D/cdn/cvt-f7002ab5105cf1ffa31b5dacd3a93e7abc2e73dbfb7001f3f44781de36ad1206/images/page/services/iot-hub/03-authentic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6" y="4990680"/>
            <a:ext cx="1572472" cy="84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8957" y="1172674"/>
            <a:ext cx="84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IoT Hub : the Azure IoT Cloud Gateway</a:t>
            </a:r>
          </a:p>
          <a:p>
            <a:endParaRPr lang="it-IT" sz="4000" dirty="0"/>
          </a:p>
        </p:txBody>
      </p:sp>
      <p:sp>
        <p:nvSpPr>
          <p:cNvPr id="4" name="device"/>
          <p:cNvSpPr/>
          <p:nvPr/>
        </p:nvSpPr>
        <p:spPr bwMode="auto">
          <a:xfrm>
            <a:off x="775820" y="3146712"/>
            <a:ext cx="1314258" cy="1344604"/>
          </a:xfrm>
          <a:prstGeom prst="rect">
            <a:avLst/>
          </a:prstGeom>
          <a:solidFill>
            <a:schemeClr val="tx2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 fontAlgn="base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72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sp>
        <p:nvSpPr>
          <p:cNvPr id="5" name="Event processing"/>
          <p:cNvSpPr/>
          <p:nvPr/>
        </p:nvSpPr>
        <p:spPr>
          <a:xfrm>
            <a:off x="8592887" y="2626415"/>
            <a:ext cx="2832625" cy="747032"/>
          </a:xfrm>
          <a:prstGeom prst="rect">
            <a:avLst/>
          </a:prstGeom>
          <a:solidFill>
            <a:schemeClr val="tx2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372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747">
              <a:lnSpc>
                <a:spcPct val="90000"/>
              </a:lnSpc>
            </a:pPr>
            <a:r>
              <a:rPr lang="en-US" sz="1372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(hot and cold path)</a:t>
            </a:r>
          </a:p>
        </p:txBody>
      </p:sp>
      <p:sp>
        <p:nvSpPr>
          <p:cNvPr id="6" name="Device provisioning"/>
          <p:cNvSpPr/>
          <p:nvPr/>
        </p:nvSpPr>
        <p:spPr>
          <a:xfrm>
            <a:off x="8592887" y="5360091"/>
            <a:ext cx="2832625" cy="771715"/>
          </a:xfrm>
          <a:prstGeom prst="rect">
            <a:avLst/>
          </a:prstGeom>
          <a:solidFill>
            <a:schemeClr val="tx2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372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372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</a:br>
            <a:r>
              <a:rPr lang="en-US" sz="1372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and management</a:t>
            </a:r>
          </a:p>
        </p:txBody>
      </p:sp>
      <p:sp>
        <p:nvSpPr>
          <p:cNvPr id="7" name="IoT Hub"/>
          <p:cNvSpPr/>
          <p:nvPr/>
        </p:nvSpPr>
        <p:spPr bwMode="auto">
          <a:xfrm>
            <a:off x="3268173" y="2536787"/>
            <a:ext cx="4122925" cy="3595019"/>
          </a:xfrm>
          <a:prstGeom prst="rect">
            <a:avLst/>
          </a:prstGeom>
          <a:solidFill>
            <a:schemeClr val="tx2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372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Your IoT Hub</a:t>
            </a:r>
          </a:p>
        </p:txBody>
      </p:sp>
      <p:grpSp>
        <p:nvGrpSpPr>
          <p:cNvPr id="8" name="Device … 1"/>
          <p:cNvGrpSpPr/>
          <p:nvPr/>
        </p:nvGrpSpPr>
        <p:grpSpPr>
          <a:xfrm>
            <a:off x="3178546" y="3074559"/>
            <a:ext cx="1344432" cy="1523690"/>
            <a:chOff x="1829165" y="3680140"/>
            <a:chExt cx="1371585" cy="1554464"/>
          </a:xfrm>
        </p:grpSpPr>
        <p:sp>
          <p:nvSpPr>
            <p:cNvPr id="9" name="Rectangle 8"/>
            <p:cNvSpPr/>
            <p:nvPr/>
          </p:nvSpPr>
          <p:spPr bwMode="auto">
            <a:xfrm>
              <a:off x="1829165" y="3680140"/>
              <a:ext cx="1371585" cy="1554464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747">
                <a:lnSpc>
                  <a:spcPct val="90000"/>
                </a:lnSpc>
              </a:pPr>
              <a:r>
                <a:rPr lang="en-US" sz="1078" dirty="0">
                  <a:gradFill>
                    <a:gsLst>
                      <a:gs pos="50000">
                        <a:schemeClr val="bg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Segoe UI" pitchFamily="34" charset="0"/>
                  <a:cs typeface="Segoe UI" pitchFamily="34" charset="0"/>
                </a:rPr>
                <a:t>Device ID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12042" y="4340636"/>
              <a:ext cx="1005829" cy="457195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r>
                <a:rPr lang="en-US" sz="1078" dirty="0">
                  <a:gradFill>
                    <a:gsLst>
                      <a:gs pos="50000">
                        <a:schemeClr val="bg1"/>
                      </a:gs>
                      <a:gs pos="0">
                        <a:schemeClr val="bg1"/>
                      </a:gs>
                    </a:gsLst>
                  </a:gradFill>
                  <a:latin typeface="Segoe UI"/>
                </a:rPr>
                <a:t>C2D queue</a:t>
              </a:r>
            </a:p>
            <a:p>
              <a:pPr defTabSz="914367">
                <a:defRPr/>
              </a:pPr>
              <a:r>
                <a:rPr lang="en-US" sz="1078" dirty="0">
                  <a:gradFill>
                    <a:gsLst>
                      <a:gs pos="50000">
                        <a:schemeClr val="bg1"/>
                      </a:gs>
                      <a:gs pos="0">
                        <a:schemeClr val="bg1"/>
                      </a:gs>
                    </a:gsLst>
                  </a:gradFill>
                  <a:latin typeface="Segoe UI"/>
                </a:rPr>
                <a:t>endpoint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12041" y="3792002"/>
              <a:ext cx="1005829" cy="457195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r>
                <a:rPr lang="en-US" sz="1078" dirty="0">
                  <a:gradFill>
                    <a:gsLst>
                      <a:gs pos="50000">
                        <a:schemeClr val="bg1"/>
                      </a:gs>
                      <a:gs pos="0">
                        <a:schemeClr val="bg1"/>
                      </a:gs>
                    </a:gsLst>
                  </a:gradFill>
                  <a:latin typeface="Segoe UI"/>
                </a:rPr>
                <a:t>D2C send endpoint</a:t>
              </a:r>
            </a:p>
          </p:txBody>
        </p:sp>
      </p:grpSp>
      <p:sp>
        <p:nvSpPr>
          <p:cNvPr id="12" name="Device … 2"/>
          <p:cNvSpPr/>
          <p:nvPr/>
        </p:nvSpPr>
        <p:spPr bwMode="auto">
          <a:xfrm>
            <a:off x="3178546" y="4777507"/>
            <a:ext cx="1344432" cy="358516"/>
          </a:xfrm>
          <a:prstGeom prst="rect">
            <a:avLst/>
          </a:prstGeom>
          <a:solidFill>
            <a:schemeClr val="accent3">
              <a:alpha val="9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13" name="Device …3"/>
          <p:cNvSpPr/>
          <p:nvPr/>
        </p:nvSpPr>
        <p:spPr bwMode="auto">
          <a:xfrm>
            <a:off x="3178546" y="5250224"/>
            <a:ext cx="1344432" cy="358516"/>
          </a:xfrm>
          <a:prstGeom prst="rect">
            <a:avLst/>
          </a:prstGeom>
          <a:solidFill>
            <a:schemeClr val="accent3">
              <a:alpha val="9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14" name="Device …4"/>
          <p:cNvSpPr/>
          <p:nvPr/>
        </p:nvSpPr>
        <p:spPr bwMode="auto">
          <a:xfrm>
            <a:off x="3178543" y="5682617"/>
            <a:ext cx="1344432" cy="358516"/>
          </a:xfrm>
          <a:prstGeom prst="rect">
            <a:avLst/>
          </a:prstGeom>
          <a:solidFill>
            <a:schemeClr val="accent3">
              <a:alpha val="9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15" name="D2C receive endpoint"/>
          <p:cNvSpPr/>
          <p:nvPr/>
        </p:nvSpPr>
        <p:spPr bwMode="auto">
          <a:xfrm>
            <a:off x="6136296" y="3074559"/>
            <a:ext cx="1344432" cy="838849"/>
          </a:xfrm>
          <a:prstGeom prst="rect">
            <a:avLst/>
          </a:prstGeom>
          <a:solidFill>
            <a:schemeClr val="accent3">
              <a:alpha val="9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D2C receive endpoint</a:t>
            </a:r>
          </a:p>
        </p:txBody>
      </p:sp>
      <p:sp>
        <p:nvSpPr>
          <p:cNvPr id="16" name="C2D send endpoint"/>
          <p:cNvSpPr/>
          <p:nvPr/>
        </p:nvSpPr>
        <p:spPr bwMode="auto">
          <a:xfrm>
            <a:off x="6136296" y="3970845"/>
            <a:ext cx="1344432" cy="581717"/>
          </a:xfrm>
          <a:prstGeom prst="rect">
            <a:avLst/>
          </a:prstGeom>
          <a:solidFill>
            <a:schemeClr val="accent3">
              <a:alpha val="9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C2D send endpoint</a:t>
            </a:r>
          </a:p>
        </p:txBody>
      </p:sp>
      <p:sp>
        <p:nvSpPr>
          <p:cNvPr id="17" name="Msg feedback"/>
          <p:cNvSpPr/>
          <p:nvPr/>
        </p:nvSpPr>
        <p:spPr bwMode="auto">
          <a:xfrm>
            <a:off x="6136295" y="4598250"/>
            <a:ext cx="1344432" cy="761841"/>
          </a:xfrm>
          <a:prstGeom prst="rect">
            <a:avLst/>
          </a:prstGeom>
          <a:solidFill>
            <a:schemeClr val="accent3">
              <a:alpha val="9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078" dirty="0" err="1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Msg</a:t>
            </a:r>
            <a: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 feedback </a:t>
            </a:r>
            <a:b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</a:br>
            <a: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and monitoring endpoint</a:t>
            </a:r>
          </a:p>
        </p:txBody>
      </p:sp>
      <p:sp>
        <p:nvSpPr>
          <p:cNvPr id="18" name="Device identity management"/>
          <p:cNvSpPr/>
          <p:nvPr/>
        </p:nvSpPr>
        <p:spPr bwMode="auto">
          <a:xfrm>
            <a:off x="6136294" y="5429481"/>
            <a:ext cx="1344432" cy="629041"/>
          </a:xfrm>
          <a:prstGeom prst="rect">
            <a:avLst/>
          </a:prstGeom>
          <a:solidFill>
            <a:schemeClr val="accent3">
              <a:alpha val="9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Device identity management</a:t>
            </a:r>
          </a:p>
        </p:txBody>
      </p:sp>
      <p:sp>
        <p:nvSpPr>
          <p:cNvPr id="19" name="IoT Hub management"/>
          <p:cNvSpPr/>
          <p:nvPr/>
        </p:nvSpPr>
        <p:spPr bwMode="auto">
          <a:xfrm>
            <a:off x="4659595" y="5608740"/>
            <a:ext cx="1344432" cy="629041"/>
          </a:xfrm>
          <a:prstGeom prst="rect">
            <a:avLst/>
          </a:prstGeom>
          <a:solidFill>
            <a:schemeClr val="accent3">
              <a:alpha val="9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747">
              <a:lnSpc>
                <a:spcPct val="90000"/>
              </a:lnSpc>
            </a:pPr>
            <a:r>
              <a:rPr lang="en-US" sz="1078" dirty="0">
                <a:gradFill>
                  <a:gsLst>
                    <a:gs pos="50000">
                      <a:schemeClr val="bg1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rPr>
              <a:t>IoT Hub management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88273" y="3385905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Event processing"/>
          <p:cNvGrpSpPr/>
          <p:nvPr/>
        </p:nvGrpSpPr>
        <p:grpSpPr>
          <a:xfrm>
            <a:off x="10726028" y="2709206"/>
            <a:ext cx="537849" cy="544542"/>
            <a:chOff x="3876323" y="2412935"/>
            <a:chExt cx="981584" cy="1503227"/>
          </a:xfrm>
        </p:grpSpPr>
        <p:grpSp>
          <p:nvGrpSpPr>
            <p:cNvPr id="22" name="Group 21"/>
            <p:cNvGrpSpPr/>
            <p:nvPr/>
          </p:nvGrpSpPr>
          <p:grpSpPr>
            <a:xfrm>
              <a:off x="4075337" y="2655193"/>
              <a:ext cx="640701" cy="978962"/>
              <a:chOff x="3978978" y="2691315"/>
              <a:chExt cx="745467" cy="1374671"/>
            </a:xfrm>
          </p:grpSpPr>
          <p:sp>
            <p:nvSpPr>
              <p:cNvPr id="25" name="Rectangle 24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978978" y="2691315"/>
                <a:ext cx="182880" cy="365760"/>
              </a:xfrm>
              <a:prstGeom prst="rect">
                <a:avLst/>
              </a:pr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44821" rIns="67232" bIns="44821" rtlCol="0" anchor="b" anchorCtr="0"/>
              <a:lstStyle/>
              <a:p>
                <a:pPr defTabSz="914038">
                  <a:defRPr/>
                </a:pPr>
                <a:endParaRPr lang="en-US" sz="1470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269686" y="2945333"/>
                <a:ext cx="182880" cy="365760"/>
              </a:xfrm>
              <a:prstGeom prst="rect">
                <a:avLst/>
              </a:pr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44821" rIns="67232" bIns="44821" rtlCol="0" anchor="b" anchorCtr="0"/>
              <a:lstStyle/>
              <a:p>
                <a:pPr defTabSz="914038">
                  <a:defRPr/>
                </a:pPr>
                <a:endParaRPr lang="en-US" sz="1470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Rectangle 26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978978" y="3195771"/>
                <a:ext cx="182880" cy="365760"/>
              </a:xfrm>
              <a:prstGeom prst="rect">
                <a:avLst/>
              </a:pr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44821" rIns="67232" bIns="44821" rtlCol="0" anchor="b" anchorCtr="0"/>
              <a:lstStyle/>
              <a:p>
                <a:pPr defTabSz="914038">
                  <a:defRPr/>
                </a:pPr>
                <a:endParaRPr lang="en-US" sz="1470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Rectangle 2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269686" y="3482449"/>
                <a:ext cx="182880" cy="365760"/>
              </a:xfrm>
              <a:prstGeom prst="rect">
                <a:avLst/>
              </a:pr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44821" rIns="67232" bIns="44821" rtlCol="0" anchor="b" anchorCtr="0"/>
              <a:lstStyle/>
              <a:p>
                <a:pPr defTabSz="914038">
                  <a:defRPr/>
                </a:pPr>
                <a:endParaRPr lang="en-US" sz="1470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Rectangle 28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978978" y="3700226"/>
                <a:ext cx="182880" cy="365760"/>
              </a:xfrm>
              <a:prstGeom prst="rect">
                <a:avLst/>
              </a:pr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44821" rIns="67232" bIns="44821" rtlCol="0" anchor="b" anchorCtr="0"/>
              <a:lstStyle/>
              <a:p>
                <a:pPr defTabSz="914038">
                  <a:defRPr/>
                </a:pPr>
                <a:endParaRPr lang="en-US" sz="1470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Rectangle 29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4541565" y="3194355"/>
                <a:ext cx="182880" cy="365760"/>
              </a:xfrm>
              <a:prstGeom prst="rect">
                <a:avLst/>
              </a:pr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44821" rIns="67232" bIns="44821" rtlCol="0" anchor="b" anchorCtr="0"/>
              <a:lstStyle/>
              <a:p>
                <a:pPr defTabSz="914038">
                  <a:defRPr/>
                </a:pPr>
                <a:endParaRPr lang="en-US" sz="1470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 bwMode="auto">
            <a:xfrm rot="5400000">
              <a:off x="4201677" y="2090150"/>
              <a:ext cx="333445" cy="979015"/>
            </a:xfrm>
            <a:custGeom>
              <a:avLst/>
              <a:gdLst>
                <a:gd name="connsiteX0" fmla="*/ 0 w 333445"/>
                <a:gd name="connsiteY0" fmla="*/ 961200 h 979015"/>
                <a:gd name="connsiteX1" fmla="*/ 0 w 333445"/>
                <a:gd name="connsiteY1" fmla="*/ 18342 h 979015"/>
                <a:gd name="connsiteX2" fmla="*/ 3 w 333445"/>
                <a:gd name="connsiteY2" fmla="*/ 18342 h 979015"/>
                <a:gd name="connsiteX3" fmla="*/ 3 w 333445"/>
                <a:gd name="connsiteY3" fmla="*/ 0 h 979015"/>
                <a:gd name="connsiteX4" fmla="*/ 333445 w 333445"/>
                <a:gd name="connsiteY4" fmla="*/ 0 h 979015"/>
                <a:gd name="connsiteX5" fmla="*/ 333445 w 333445"/>
                <a:gd name="connsiteY5" fmla="*/ 133540 h 979015"/>
                <a:gd name="connsiteX6" fmla="*/ 133541 w 333445"/>
                <a:gd name="connsiteY6" fmla="*/ 133540 h 979015"/>
                <a:gd name="connsiteX7" fmla="*/ 133541 w 333445"/>
                <a:gd name="connsiteY7" fmla="*/ 845475 h 979015"/>
                <a:gd name="connsiteX8" fmla="*/ 333444 w 333445"/>
                <a:gd name="connsiteY8" fmla="*/ 845475 h 979015"/>
                <a:gd name="connsiteX9" fmla="*/ 333444 w 333445"/>
                <a:gd name="connsiteY9" fmla="*/ 979015 h 979015"/>
                <a:gd name="connsiteX10" fmla="*/ 1 w 333445"/>
                <a:gd name="connsiteY10" fmla="*/ 979015 h 979015"/>
                <a:gd name="connsiteX11" fmla="*/ 1 w 333445"/>
                <a:gd name="connsiteY11" fmla="*/ 961200 h 97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445" h="979015">
                  <a:moveTo>
                    <a:pt x="0" y="961200"/>
                  </a:moveTo>
                  <a:lnTo>
                    <a:pt x="0" y="18342"/>
                  </a:lnTo>
                  <a:lnTo>
                    <a:pt x="3" y="18342"/>
                  </a:lnTo>
                  <a:lnTo>
                    <a:pt x="3" y="0"/>
                  </a:lnTo>
                  <a:lnTo>
                    <a:pt x="333445" y="0"/>
                  </a:lnTo>
                  <a:lnTo>
                    <a:pt x="333445" y="133540"/>
                  </a:lnTo>
                  <a:lnTo>
                    <a:pt x="133541" y="133540"/>
                  </a:lnTo>
                  <a:lnTo>
                    <a:pt x="133541" y="845475"/>
                  </a:lnTo>
                  <a:lnTo>
                    <a:pt x="333444" y="845475"/>
                  </a:lnTo>
                  <a:lnTo>
                    <a:pt x="333444" y="979015"/>
                  </a:lnTo>
                  <a:lnTo>
                    <a:pt x="1" y="979015"/>
                  </a:lnTo>
                  <a:lnTo>
                    <a:pt x="1" y="961200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 rot="16200000" flipV="1">
              <a:off x="4199108" y="3259932"/>
              <a:ext cx="333445" cy="979015"/>
            </a:xfrm>
            <a:custGeom>
              <a:avLst/>
              <a:gdLst>
                <a:gd name="connsiteX0" fmla="*/ 0 w 333445"/>
                <a:gd name="connsiteY0" fmla="*/ 961200 h 979015"/>
                <a:gd name="connsiteX1" fmla="*/ 0 w 333445"/>
                <a:gd name="connsiteY1" fmla="*/ 18342 h 979015"/>
                <a:gd name="connsiteX2" fmla="*/ 3 w 333445"/>
                <a:gd name="connsiteY2" fmla="*/ 18342 h 979015"/>
                <a:gd name="connsiteX3" fmla="*/ 3 w 333445"/>
                <a:gd name="connsiteY3" fmla="*/ 0 h 979015"/>
                <a:gd name="connsiteX4" fmla="*/ 333445 w 333445"/>
                <a:gd name="connsiteY4" fmla="*/ 0 h 979015"/>
                <a:gd name="connsiteX5" fmla="*/ 333445 w 333445"/>
                <a:gd name="connsiteY5" fmla="*/ 133540 h 979015"/>
                <a:gd name="connsiteX6" fmla="*/ 133541 w 333445"/>
                <a:gd name="connsiteY6" fmla="*/ 133540 h 979015"/>
                <a:gd name="connsiteX7" fmla="*/ 133541 w 333445"/>
                <a:gd name="connsiteY7" fmla="*/ 845475 h 979015"/>
                <a:gd name="connsiteX8" fmla="*/ 333444 w 333445"/>
                <a:gd name="connsiteY8" fmla="*/ 845475 h 979015"/>
                <a:gd name="connsiteX9" fmla="*/ 333444 w 333445"/>
                <a:gd name="connsiteY9" fmla="*/ 979015 h 979015"/>
                <a:gd name="connsiteX10" fmla="*/ 1 w 333445"/>
                <a:gd name="connsiteY10" fmla="*/ 979015 h 979015"/>
                <a:gd name="connsiteX11" fmla="*/ 1 w 333445"/>
                <a:gd name="connsiteY11" fmla="*/ 961200 h 97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445" h="979015">
                  <a:moveTo>
                    <a:pt x="0" y="961200"/>
                  </a:moveTo>
                  <a:lnTo>
                    <a:pt x="0" y="18342"/>
                  </a:lnTo>
                  <a:lnTo>
                    <a:pt x="3" y="18342"/>
                  </a:lnTo>
                  <a:lnTo>
                    <a:pt x="3" y="0"/>
                  </a:lnTo>
                  <a:lnTo>
                    <a:pt x="333445" y="0"/>
                  </a:lnTo>
                  <a:lnTo>
                    <a:pt x="333445" y="133540"/>
                  </a:lnTo>
                  <a:lnTo>
                    <a:pt x="133541" y="133540"/>
                  </a:lnTo>
                  <a:lnTo>
                    <a:pt x="133541" y="845475"/>
                  </a:lnTo>
                  <a:lnTo>
                    <a:pt x="333444" y="845475"/>
                  </a:lnTo>
                  <a:lnTo>
                    <a:pt x="333444" y="979015"/>
                  </a:lnTo>
                  <a:lnTo>
                    <a:pt x="1" y="979015"/>
                  </a:lnTo>
                  <a:lnTo>
                    <a:pt x="1" y="961200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 dirty="0">
                <a:solidFill>
                  <a:srgbClr val="505050"/>
                </a:solidFill>
                <a:latin typeface="Segoe UI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088273" y="3913408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88273" y="4967861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88273" y="5448914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88273" y="5923259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588574" y="3343394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88574" y="3743568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588574" y="4340941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588574" y="4896544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88574" y="5880749"/>
            <a:ext cx="931896" cy="0"/>
          </a:xfrm>
          <a:prstGeom prst="straightConnector1">
            <a:avLst/>
          </a:prstGeom>
          <a:ln w="38100">
            <a:solidFill>
              <a:srgbClr val="777777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Device … 2"/>
          <p:cNvGrpSpPr/>
          <p:nvPr/>
        </p:nvGrpSpPr>
        <p:grpSpPr>
          <a:xfrm>
            <a:off x="4206371" y="4802093"/>
            <a:ext cx="186771" cy="309341"/>
            <a:chOff x="4593735" y="4663834"/>
            <a:chExt cx="152594" cy="252735"/>
          </a:xfrm>
        </p:grpSpPr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4593735" y="4663834"/>
              <a:ext cx="128641" cy="86722"/>
            </a:xfrm>
            <a:prstGeom prst="frame">
              <a:avLst/>
            </a:prstGeom>
            <a:solidFill>
              <a:srgbClr val="86BE0E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078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4593735" y="4682953"/>
              <a:ext cx="152594" cy="233616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078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43" name="device"/>
          <p:cNvGrpSpPr/>
          <p:nvPr/>
        </p:nvGrpSpPr>
        <p:grpSpPr>
          <a:xfrm>
            <a:off x="967673" y="3343394"/>
            <a:ext cx="896387" cy="860833"/>
            <a:chOff x="1293353" y="3131506"/>
            <a:chExt cx="914361" cy="878094"/>
          </a:xfrm>
        </p:grpSpPr>
        <p:grpSp>
          <p:nvGrpSpPr>
            <p:cNvPr id="44" name="Group 43"/>
            <p:cNvGrpSpPr/>
            <p:nvPr/>
          </p:nvGrpSpPr>
          <p:grpSpPr>
            <a:xfrm>
              <a:off x="1293353" y="3201595"/>
              <a:ext cx="349840" cy="579424"/>
              <a:chOff x="1763317" y="5394932"/>
              <a:chExt cx="349840" cy="579424"/>
            </a:xfrm>
          </p:grpSpPr>
          <p:sp>
            <p:nvSpPr>
              <p:cNvPr id="52" name="Freeform 13"/>
              <p:cNvSpPr>
                <a:spLocks noEditPoints="1"/>
              </p:cNvSpPr>
              <p:nvPr/>
            </p:nvSpPr>
            <p:spPr bwMode="auto">
              <a:xfrm>
                <a:off x="1763317" y="5394932"/>
                <a:ext cx="294924" cy="198821"/>
              </a:xfrm>
              <a:prstGeom prst="frame">
                <a:avLst/>
              </a:prstGeom>
              <a:solidFill>
                <a:srgbClr val="86BE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1763317" y="5438764"/>
                <a:ext cx="349840" cy="535592"/>
              </a:xfrm>
              <a:custGeom>
                <a:avLst/>
                <a:gdLst/>
                <a:ahLst/>
                <a:cxnLst/>
                <a:rect l="l" t="t" r="r" b="b"/>
                <a:pathLst>
                  <a:path w="299642" h="458740">
                    <a:moveTo>
                      <a:pt x="77921" y="146916"/>
                    </a:moveTo>
                    <a:lnTo>
                      <a:pt x="185736" y="146916"/>
                    </a:lnTo>
                    <a:lnTo>
                      <a:pt x="185736" y="440039"/>
                    </a:lnTo>
                    <a:lnTo>
                      <a:pt x="252606" y="440039"/>
                    </a:lnTo>
                    <a:lnTo>
                      <a:pt x="252606" y="458740"/>
                    </a:lnTo>
                    <a:lnTo>
                      <a:pt x="0" y="458740"/>
                    </a:lnTo>
                    <a:lnTo>
                      <a:pt x="0" y="440039"/>
                    </a:lnTo>
                    <a:lnTo>
                      <a:pt x="77921" y="440039"/>
                    </a:lnTo>
                    <a:close/>
                    <a:moveTo>
                      <a:pt x="266065" y="0"/>
                    </a:moveTo>
                    <a:lnTo>
                      <a:pt x="299642" y="0"/>
                    </a:lnTo>
                    <a:lnTo>
                      <a:pt x="299642" y="96621"/>
                    </a:lnTo>
                    <a:lnTo>
                      <a:pt x="266065" y="96621"/>
                    </a:lnTo>
                    <a:close/>
                  </a:path>
                </a:pathLst>
              </a:custGeom>
              <a:gradFill flip="none" rotWithShape="1">
                <a:gsLst>
                  <a:gs pos="50000">
                    <a:srgbClr val="5EB6DA"/>
                  </a:gs>
                  <a:gs pos="50000">
                    <a:srgbClr val="3999C6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643194" y="3542295"/>
              <a:ext cx="564520" cy="467305"/>
              <a:chOff x="517516" y="3589298"/>
              <a:chExt cx="1770439" cy="1465554"/>
            </a:xfrm>
          </p:grpSpPr>
          <p:sp>
            <p:nvSpPr>
              <p:cNvPr id="49" name="Freeform 28"/>
              <p:cNvSpPr>
                <a:spLocks noEditPoints="1"/>
              </p:cNvSpPr>
              <p:nvPr/>
            </p:nvSpPr>
            <p:spPr bwMode="auto">
              <a:xfrm>
                <a:off x="517516" y="3774191"/>
                <a:ext cx="1770439" cy="1280661"/>
              </a:xfrm>
              <a:custGeom>
                <a:avLst/>
                <a:gdLst>
                  <a:gd name="T0" fmla="*/ 857 w 990"/>
                  <a:gd name="T1" fmla="*/ 0 h 716"/>
                  <a:gd name="T2" fmla="*/ 693 w 990"/>
                  <a:gd name="T3" fmla="*/ 0 h 716"/>
                  <a:gd name="T4" fmla="*/ 670 w 990"/>
                  <a:gd name="T5" fmla="*/ 9 h 716"/>
                  <a:gd name="T6" fmla="*/ 519 w 990"/>
                  <a:gd name="T7" fmla="*/ 159 h 716"/>
                  <a:gd name="T8" fmla="*/ 519 w 990"/>
                  <a:gd name="T9" fmla="*/ 113 h 716"/>
                  <a:gd name="T10" fmla="*/ 451 w 990"/>
                  <a:gd name="T11" fmla="*/ 46 h 716"/>
                  <a:gd name="T12" fmla="*/ 384 w 990"/>
                  <a:gd name="T13" fmla="*/ 113 h 716"/>
                  <a:gd name="T14" fmla="*/ 384 w 990"/>
                  <a:gd name="T15" fmla="*/ 290 h 716"/>
                  <a:gd name="T16" fmla="*/ 217 w 990"/>
                  <a:gd name="T17" fmla="*/ 450 h 716"/>
                  <a:gd name="T18" fmla="*/ 133 w 990"/>
                  <a:gd name="T19" fmla="*/ 450 h 716"/>
                  <a:gd name="T20" fmla="*/ 0 w 990"/>
                  <a:gd name="T21" fmla="*/ 583 h 716"/>
                  <a:gd name="T22" fmla="*/ 133 w 990"/>
                  <a:gd name="T23" fmla="*/ 716 h 716"/>
                  <a:gd name="T24" fmla="*/ 285 w 990"/>
                  <a:gd name="T25" fmla="*/ 716 h 716"/>
                  <a:gd name="T26" fmla="*/ 308 w 990"/>
                  <a:gd name="T27" fmla="*/ 707 h 716"/>
                  <a:gd name="T28" fmla="*/ 759 w 990"/>
                  <a:gd name="T29" fmla="*/ 266 h 716"/>
                  <a:gd name="T30" fmla="*/ 857 w 990"/>
                  <a:gd name="T31" fmla="*/ 266 h 716"/>
                  <a:gd name="T32" fmla="*/ 990 w 990"/>
                  <a:gd name="T33" fmla="*/ 133 h 716"/>
                  <a:gd name="T34" fmla="*/ 857 w 990"/>
                  <a:gd name="T35" fmla="*/ 0 h 716"/>
                  <a:gd name="T36" fmla="*/ 855 w 990"/>
                  <a:gd name="T37" fmla="*/ 202 h 716"/>
                  <a:gd name="T38" fmla="*/ 801 w 990"/>
                  <a:gd name="T39" fmla="*/ 202 h 716"/>
                  <a:gd name="T40" fmla="*/ 677 w 990"/>
                  <a:gd name="T41" fmla="*/ 202 h 716"/>
                  <a:gd name="T42" fmla="*/ 624 w 990"/>
                  <a:gd name="T43" fmla="*/ 202 h 716"/>
                  <a:gd name="T44" fmla="*/ 619 w 990"/>
                  <a:gd name="T45" fmla="*/ 206 h 716"/>
                  <a:gd name="T46" fmla="*/ 619 w 990"/>
                  <a:gd name="T47" fmla="*/ 310 h 716"/>
                  <a:gd name="T48" fmla="*/ 614 w 990"/>
                  <a:gd name="T49" fmla="*/ 315 h 716"/>
                  <a:gd name="T50" fmla="*/ 508 w 990"/>
                  <a:gd name="T51" fmla="*/ 315 h 716"/>
                  <a:gd name="T52" fmla="*/ 504 w 990"/>
                  <a:gd name="T53" fmla="*/ 320 h 716"/>
                  <a:gd name="T54" fmla="*/ 504 w 990"/>
                  <a:gd name="T55" fmla="*/ 423 h 716"/>
                  <a:gd name="T56" fmla="*/ 499 w 990"/>
                  <a:gd name="T57" fmla="*/ 428 h 716"/>
                  <a:gd name="T58" fmla="*/ 393 w 990"/>
                  <a:gd name="T59" fmla="*/ 428 h 716"/>
                  <a:gd name="T60" fmla="*/ 388 w 990"/>
                  <a:gd name="T61" fmla="*/ 433 h 716"/>
                  <a:gd name="T62" fmla="*/ 388 w 990"/>
                  <a:gd name="T63" fmla="*/ 537 h 716"/>
                  <a:gd name="T64" fmla="*/ 383 w 990"/>
                  <a:gd name="T65" fmla="*/ 541 h 716"/>
                  <a:gd name="T66" fmla="*/ 277 w 990"/>
                  <a:gd name="T67" fmla="*/ 541 h 716"/>
                  <a:gd name="T68" fmla="*/ 272 w 990"/>
                  <a:gd name="T69" fmla="*/ 546 h 716"/>
                  <a:gd name="T70" fmla="*/ 272 w 990"/>
                  <a:gd name="T71" fmla="*/ 647 h 716"/>
                  <a:gd name="T72" fmla="*/ 267 w 990"/>
                  <a:gd name="T73" fmla="*/ 652 h 716"/>
                  <a:gd name="T74" fmla="*/ 135 w 990"/>
                  <a:gd name="T75" fmla="*/ 652 h 716"/>
                  <a:gd name="T76" fmla="*/ 65 w 990"/>
                  <a:gd name="T77" fmla="*/ 582 h 716"/>
                  <a:gd name="T78" fmla="*/ 133 w 990"/>
                  <a:gd name="T79" fmla="*/ 514 h 716"/>
                  <a:gd name="T80" fmla="*/ 230 w 990"/>
                  <a:gd name="T81" fmla="*/ 514 h 716"/>
                  <a:gd name="T82" fmla="*/ 253 w 990"/>
                  <a:gd name="T83" fmla="*/ 505 h 716"/>
                  <a:gd name="T84" fmla="*/ 706 w 990"/>
                  <a:gd name="T85" fmla="*/ 64 h 716"/>
                  <a:gd name="T86" fmla="*/ 857 w 990"/>
                  <a:gd name="T87" fmla="*/ 64 h 716"/>
                  <a:gd name="T88" fmla="*/ 926 w 990"/>
                  <a:gd name="T89" fmla="*/ 132 h 716"/>
                  <a:gd name="T90" fmla="*/ 855 w 990"/>
                  <a:gd name="T91" fmla="*/ 202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0" h="716">
                    <a:moveTo>
                      <a:pt x="857" y="0"/>
                    </a:moveTo>
                    <a:cubicBezTo>
                      <a:pt x="693" y="0"/>
                      <a:pt x="693" y="0"/>
                      <a:pt x="693" y="0"/>
                    </a:cubicBezTo>
                    <a:cubicBezTo>
                      <a:pt x="684" y="0"/>
                      <a:pt x="676" y="3"/>
                      <a:pt x="670" y="9"/>
                    </a:cubicBezTo>
                    <a:cubicBezTo>
                      <a:pt x="519" y="159"/>
                      <a:pt x="519" y="159"/>
                      <a:pt x="519" y="159"/>
                    </a:cubicBezTo>
                    <a:cubicBezTo>
                      <a:pt x="519" y="113"/>
                      <a:pt x="519" y="113"/>
                      <a:pt x="519" y="113"/>
                    </a:cubicBezTo>
                    <a:cubicBezTo>
                      <a:pt x="519" y="76"/>
                      <a:pt x="489" y="46"/>
                      <a:pt x="451" y="46"/>
                    </a:cubicBezTo>
                    <a:cubicBezTo>
                      <a:pt x="414" y="46"/>
                      <a:pt x="384" y="76"/>
                      <a:pt x="384" y="113"/>
                    </a:cubicBezTo>
                    <a:cubicBezTo>
                      <a:pt x="384" y="290"/>
                      <a:pt x="384" y="290"/>
                      <a:pt x="384" y="290"/>
                    </a:cubicBezTo>
                    <a:cubicBezTo>
                      <a:pt x="217" y="450"/>
                      <a:pt x="217" y="450"/>
                      <a:pt x="217" y="450"/>
                    </a:cubicBezTo>
                    <a:cubicBezTo>
                      <a:pt x="133" y="450"/>
                      <a:pt x="133" y="450"/>
                      <a:pt x="133" y="450"/>
                    </a:cubicBezTo>
                    <a:cubicBezTo>
                      <a:pt x="60" y="450"/>
                      <a:pt x="0" y="510"/>
                      <a:pt x="0" y="583"/>
                    </a:cubicBezTo>
                    <a:cubicBezTo>
                      <a:pt x="0" y="657"/>
                      <a:pt x="60" y="716"/>
                      <a:pt x="133" y="716"/>
                    </a:cubicBezTo>
                    <a:cubicBezTo>
                      <a:pt x="285" y="716"/>
                      <a:pt x="285" y="716"/>
                      <a:pt x="285" y="716"/>
                    </a:cubicBezTo>
                    <a:cubicBezTo>
                      <a:pt x="294" y="716"/>
                      <a:pt x="302" y="713"/>
                      <a:pt x="308" y="707"/>
                    </a:cubicBezTo>
                    <a:cubicBezTo>
                      <a:pt x="759" y="266"/>
                      <a:pt x="759" y="266"/>
                      <a:pt x="759" y="266"/>
                    </a:cubicBezTo>
                    <a:cubicBezTo>
                      <a:pt x="857" y="266"/>
                      <a:pt x="857" y="266"/>
                      <a:pt x="857" y="266"/>
                    </a:cubicBezTo>
                    <a:cubicBezTo>
                      <a:pt x="930" y="266"/>
                      <a:pt x="990" y="206"/>
                      <a:pt x="990" y="133"/>
                    </a:cubicBezTo>
                    <a:cubicBezTo>
                      <a:pt x="990" y="59"/>
                      <a:pt x="930" y="0"/>
                      <a:pt x="857" y="0"/>
                    </a:cubicBezTo>
                    <a:close/>
                    <a:moveTo>
                      <a:pt x="855" y="202"/>
                    </a:moveTo>
                    <a:cubicBezTo>
                      <a:pt x="801" y="202"/>
                      <a:pt x="801" y="202"/>
                      <a:pt x="801" y="202"/>
                    </a:cubicBezTo>
                    <a:cubicBezTo>
                      <a:pt x="677" y="202"/>
                      <a:pt x="677" y="202"/>
                      <a:pt x="677" y="202"/>
                    </a:cubicBezTo>
                    <a:cubicBezTo>
                      <a:pt x="624" y="202"/>
                      <a:pt x="624" y="202"/>
                      <a:pt x="624" y="202"/>
                    </a:cubicBezTo>
                    <a:cubicBezTo>
                      <a:pt x="621" y="202"/>
                      <a:pt x="619" y="204"/>
                      <a:pt x="619" y="206"/>
                    </a:cubicBezTo>
                    <a:cubicBezTo>
                      <a:pt x="619" y="310"/>
                      <a:pt x="619" y="310"/>
                      <a:pt x="619" y="310"/>
                    </a:cubicBezTo>
                    <a:cubicBezTo>
                      <a:pt x="619" y="313"/>
                      <a:pt x="617" y="315"/>
                      <a:pt x="614" y="315"/>
                    </a:cubicBezTo>
                    <a:cubicBezTo>
                      <a:pt x="508" y="315"/>
                      <a:pt x="508" y="315"/>
                      <a:pt x="508" y="315"/>
                    </a:cubicBezTo>
                    <a:cubicBezTo>
                      <a:pt x="506" y="315"/>
                      <a:pt x="504" y="317"/>
                      <a:pt x="504" y="320"/>
                    </a:cubicBezTo>
                    <a:cubicBezTo>
                      <a:pt x="504" y="423"/>
                      <a:pt x="504" y="423"/>
                      <a:pt x="504" y="423"/>
                    </a:cubicBezTo>
                    <a:cubicBezTo>
                      <a:pt x="504" y="426"/>
                      <a:pt x="501" y="428"/>
                      <a:pt x="499" y="428"/>
                    </a:cubicBezTo>
                    <a:cubicBezTo>
                      <a:pt x="393" y="428"/>
                      <a:pt x="393" y="428"/>
                      <a:pt x="393" y="428"/>
                    </a:cubicBezTo>
                    <a:cubicBezTo>
                      <a:pt x="390" y="428"/>
                      <a:pt x="388" y="430"/>
                      <a:pt x="388" y="433"/>
                    </a:cubicBezTo>
                    <a:cubicBezTo>
                      <a:pt x="388" y="537"/>
                      <a:pt x="388" y="537"/>
                      <a:pt x="388" y="537"/>
                    </a:cubicBezTo>
                    <a:cubicBezTo>
                      <a:pt x="388" y="539"/>
                      <a:pt x="386" y="541"/>
                      <a:pt x="383" y="541"/>
                    </a:cubicBezTo>
                    <a:cubicBezTo>
                      <a:pt x="277" y="541"/>
                      <a:pt x="277" y="541"/>
                      <a:pt x="277" y="541"/>
                    </a:cubicBezTo>
                    <a:cubicBezTo>
                      <a:pt x="274" y="541"/>
                      <a:pt x="272" y="544"/>
                      <a:pt x="272" y="546"/>
                    </a:cubicBezTo>
                    <a:cubicBezTo>
                      <a:pt x="272" y="647"/>
                      <a:pt x="272" y="647"/>
                      <a:pt x="272" y="647"/>
                    </a:cubicBezTo>
                    <a:cubicBezTo>
                      <a:pt x="272" y="650"/>
                      <a:pt x="270" y="652"/>
                      <a:pt x="267" y="652"/>
                    </a:cubicBezTo>
                    <a:cubicBezTo>
                      <a:pt x="135" y="652"/>
                      <a:pt x="135" y="652"/>
                      <a:pt x="135" y="652"/>
                    </a:cubicBezTo>
                    <a:cubicBezTo>
                      <a:pt x="97" y="652"/>
                      <a:pt x="64" y="621"/>
                      <a:pt x="65" y="582"/>
                    </a:cubicBezTo>
                    <a:cubicBezTo>
                      <a:pt x="65" y="545"/>
                      <a:pt x="96" y="514"/>
                      <a:pt x="133" y="514"/>
                    </a:cubicBezTo>
                    <a:cubicBezTo>
                      <a:pt x="230" y="514"/>
                      <a:pt x="230" y="514"/>
                      <a:pt x="230" y="514"/>
                    </a:cubicBezTo>
                    <a:cubicBezTo>
                      <a:pt x="239" y="514"/>
                      <a:pt x="247" y="511"/>
                      <a:pt x="253" y="505"/>
                    </a:cubicBezTo>
                    <a:cubicBezTo>
                      <a:pt x="706" y="64"/>
                      <a:pt x="706" y="64"/>
                      <a:pt x="706" y="64"/>
                    </a:cubicBezTo>
                    <a:cubicBezTo>
                      <a:pt x="857" y="64"/>
                      <a:pt x="857" y="64"/>
                      <a:pt x="857" y="64"/>
                    </a:cubicBezTo>
                    <a:cubicBezTo>
                      <a:pt x="895" y="64"/>
                      <a:pt x="925" y="94"/>
                      <a:pt x="926" y="132"/>
                    </a:cubicBezTo>
                    <a:cubicBezTo>
                      <a:pt x="926" y="170"/>
                      <a:pt x="894" y="202"/>
                      <a:pt x="855" y="202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rgbClr val="5EB6DA"/>
                  </a:gs>
                  <a:gs pos="50000">
                    <a:srgbClr val="3999C6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Oval 29"/>
              <p:cNvSpPr>
                <a:spLocks noChangeArrowheads="1"/>
              </p:cNvSpPr>
              <p:nvPr/>
            </p:nvSpPr>
            <p:spPr bwMode="auto">
              <a:xfrm>
                <a:off x="1204260" y="3589298"/>
                <a:ext cx="241493" cy="241493"/>
              </a:xfrm>
              <a:prstGeom prst="ellipse">
                <a:avLst/>
              </a:prstGeom>
              <a:solidFill>
                <a:srgbClr val="86BE0E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>
                  <a:defRPr/>
                </a:pPr>
                <a:endParaRPr lang="en-US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1" name="Round Same Side Corner Rectangle 43"/>
              <p:cNvSpPr/>
              <p:nvPr/>
            </p:nvSpPr>
            <p:spPr bwMode="auto">
              <a:xfrm>
                <a:off x="1205445" y="3840498"/>
                <a:ext cx="248989" cy="461948"/>
              </a:xfrm>
              <a:custGeom>
                <a:avLst/>
                <a:gdLst>
                  <a:gd name="connsiteX0" fmla="*/ 119561 w 239122"/>
                  <a:gd name="connsiteY0" fmla="*/ 0 h 461948"/>
                  <a:gd name="connsiteX1" fmla="*/ 119561 w 239122"/>
                  <a:gd name="connsiteY1" fmla="*/ 0 h 461948"/>
                  <a:gd name="connsiteX2" fmla="*/ 239122 w 239122"/>
                  <a:gd name="connsiteY2" fmla="*/ 119561 h 461948"/>
                  <a:gd name="connsiteX3" fmla="*/ 239122 w 239122"/>
                  <a:gd name="connsiteY3" fmla="*/ 461948 h 461948"/>
                  <a:gd name="connsiteX4" fmla="*/ 239122 w 239122"/>
                  <a:gd name="connsiteY4" fmla="*/ 461948 h 461948"/>
                  <a:gd name="connsiteX5" fmla="*/ 0 w 239122"/>
                  <a:gd name="connsiteY5" fmla="*/ 461948 h 461948"/>
                  <a:gd name="connsiteX6" fmla="*/ 0 w 239122"/>
                  <a:gd name="connsiteY6" fmla="*/ 461948 h 461948"/>
                  <a:gd name="connsiteX7" fmla="*/ 0 w 239122"/>
                  <a:gd name="connsiteY7" fmla="*/ 119561 h 461948"/>
                  <a:gd name="connsiteX8" fmla="*/ 119561 w 239122"/>
                  <a:gd name="connsiteY8" fmla="*/ 0 h 461948"/>
                  <a:gd name="connsiteX0" fmla="*/ 119561 w 248989"/>
                  <a:gd name="connsiteY0" fmla="*/ 0 h 461948"/>
                  <a:gd name="connsiteX1" fmla="*/ 119561 w 248989"/>
                  <a:gd name="connsiteY1" fmla="*/ 0 h 461948"/>
                  <a:gd name="connsiteX2" fmla="*/ 239122 w 248989"/>
                  <a:gd name="connsiteY2" fmla="*/ 119561 h 461948"/>
                  <a:gd name="connsiteX3" fmla="*/ 239122 w 248989"/>
                  <a:gd name="connsiteY3" fmla="*/ 461948 h 461948"/>
                  <a:gd name="connsiteX4" fmla="*/ 248989 w 248989"/>
                  <a:gd name="connsiteY4" fmla="*/ 211969 h 461948"/>
                  <a:gd name="connsiteX5" fmla="*/ 0 w 248989"/>
                  <a:gd name="connsiteY5" fmla="*/ 461948 h 461948"/>
                  <a:gd name="connsiteX6" fmla="*/ 0 w 248989"/>
                  <a:gd name="connsiteY6" fmla="*/ 461948 h 461948"/>
                  <a:gd name="connsiteX7" fmla="*/ 0 w 248989"/>
                  <a:gd name="connsiteY7" fmla="*/ 119561 h 461948"/>
                  <a:gd name="connsiteX8" fmla="*/ 119561 w 248989"/>
                  <a:gd name="connsiteY8" fmla="*/ 0 h 4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89" h="461948">
                    <a:moveTo>
                      <a:pt x="119561" y="0"/>
                    </a:moveTo>
                    <a:lnTo>
                      <a:pt x="119561" y="0"/>
                    </a:lnTo>
                    <a:cubicBezTo>
                      <a:pt x="185593" y="0"/>
                      <a:pt x="239122" y="53529"/>
                      <a:pt x="239122" y="119561"/>
                    </a:cubicBezTo>
                    <a:lnTo>
                      <a:pt x="239122" y="461948"/>
                    </a:lnTo>
                    <a:lnTo>
                      <a:pt x="248989" y="211969"/>
                    </a:lnTo>
                    <a:lnTo>
                      <a:pt x="0" y="461948"/>
                    </a:lnTo>
                    <a:lnTo>
                      <a:pt x="0" y="461948"/>
                    </a:lnTo>
                    <a:lnTo>
                      <a:pt x="0" y="119561"/>
                    </a:lnTo>
                    <a:cubicBezTo>
                      <a:pt x="0" y="53529"/>
                      <a:pt x="53529" y="0"/>
                      <a:pt x="119561" y="0"/>
                    </a:cubicBezTo>
                    <a:close/>
                  </a:path>
                </a:pathLst>
              </a:cu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783977" y="3131506"/>
              <a:ext cx="423736" cy="255258"/>
              <a:chOff x="1783977" y="3232718"/>
              <a:chExt cx="423736" cy="255258"/>
            </a:xfrm>
          </p:grpSpPr>
          <p:sp>
            <p:nvSpPr>
              <p:cNvPr id="47" name="SMOKE / FIRE ALARMS"/>
              <p:cNvSpPr>
                <a:spLocks noChangeAspect="1"/>
              </p:cNvSpPr>
              <p:nvPr/>
            </p:nvSpPr>
            <p:spPr bwMode="auto">
              <a:xfrm>
                <a:off x="1783977" y="3232718"/>
                <a:ext cx="423736" cy="255258"/>
              </a:xfrm>
              <a:custGeom>
                <a:avLst/>
                <a:gdLst/>
                <a:ahLst/>
                <a:cxnLst/>
                <a:rect l="l" t="t" r="r" b="b"/>
                <a:pathLst>
                  <a:path w="731007" h="440357">
                    <a:moveTo>
                      <a:pt x="160062" y="227454"/>
                    </a:moveTo>
                    <a:cubicBezTo>
                      <a:pt x="104631" y="268697"/>
                      <a:pt x="73769" y="322942"/>
                      <a:pt x="88479" y="356592"/>
                    </a:cubicBezTo>
                    <a:cubicBezTo>
                      <a:pt x="103190" y="390244"/>
                      <a:pt x="138582" y="396585"/>
                      <a:pt x="153242" y="419027"/>
                    </a:cubicBezTo>
                    <a:lnTo>
                      <a:pt x="172114" y="407258"/>
                    </a:lnTo>
                    <a:cubicBezTo>
                      <a:pt x="199346" y="399755"/>
                      <a:pt x="219097" y="365394"/>
                      <a:pt x="215034" y="336843"/>
                    </a:cubicBezTo>
                    <a:cubicBezTo>
                      <a:pt x="187847" y="322096"/>
                      <a:pt x="166585" y="299374"/>
                      <a:pt x="153423" y="272459"/>
                    </a:cubicBezTo>
                    <a:lnTo>
                      <a:pt x="165412" y="257518"/>
                    </a:lnTo>
                    <a:cubicBezTo>
                      <a:pt x="161788" y="249170"/>
                      <a:pt x="159862" y="239393"/>
                      <a:pt x="160062" y="227454"/>
                    </a:cubicBezTo>
                    <a:close/>
                    <a:moveTo>
                      <a:pt x="521400" y="8749"/>
                    </a:moveTo>
                    <a:cubicBezTo>
                      <a:pt x="595332" y="8749"/>
                      <a:pt x="655265" y="57027"/>
                      <a:pt x="655265" y="116580"/>
                    </a:cubicBezTo>
                    <a:lnTo>
                      <a:pt x="646490" y="151591"/>
                    </a:lnTo>
                    <a:cubicBezTo>
                      <a:pt x="693997" y="154874"/>
                      <a:pt x="731007" y="195099"/>
                      <a:pt x="731007" y="244028"/>
                    </a:cubicBezTo>
                    <a:cubicBezTo>
                      <a:pt x="731007" y="296103"/>
                      <a:pt x="689084" y="338319"/>
                      <a:pt x="637370" y="338319"/>
                    </a:cubicBezTo>
                    <a:lnTo>
                      <a:pt x="600991" y="330923"/>
                    </a:lnTo>
                    <a:cubicBezTo>
                      <a:pt x="579942" y="358883"/>
                      <a:pt x="539786" y="376601"/>
                      <a:pt x="494015" y="376601"/>
                    </a:cubicBezTo>
                    <a:cubicBezTo>
                      <a:pt x="456012" y="376601"/>
                      <a:pt x="421879" y="364386"/>
                      <a:pt x="399142" y="344154"/>
                    </a:cubicBezTo>
                    <a:cubicBezTo>
                      <a:pt x="376220" y="358135"/>
                      <a:pt x="348984" y="365325"/>
                      <a:pt x="319939" y="365538"/>
                    </a:cubicBezTo>
                    <a:cubicBezTo>
                      <a:pt x="352906" y="329186"/>
                      <a:pt x="370353" y="277720"/>
                      <a:pt x="362255" y="233156"/>
                    </a:cubicBezTo>
                    <a:cubicBezTo>
                      <a:pt x="335238" y="158276"/>
                      <a:pt x="277572" y="118421"/>
                      <a:pt x="255960" y="50217"/>
                    </a:cubicBezTo>
                    <a:cubicBezTo>
                      <a:pt x="273900" y="42656"/>
                      <a:pt x="293757" y="39479"/>
                      <a:pt x="314429" y="39479"/>
                    </a:cubicBezTo>
                    <a:cubicBezTo>
                      <a:pt x="348346" y="39479"/>
                      <a:pt x="380066" y="48032"/>
                      <a:pt x="405728" y="65440"/>
                    </a:cubicBezTo>
                    <a:cubicBezTo>
                      <a:pt x="427045" y="31216"/>
                      <a:pt x="470965" y="8749"/>
                      <a:pt x="521400" y="8749"/>
                    </a:cubicBezTo>
                    <a:close/>
                    <a:moveTo>
                      <a:pt x="196781" y="0"/>
                    </a:moveTo>
                    <a:cubicBezTo>
                      <a:pt x="184370" y="116772"/>
                      <a:pt x="268465" y="151520"/>
                      <a:pt x="301893" y="244170"/>
                    </a:cubicBezTo>
                    <a:cubicBezTo>
                      <a:pt x="314735" y="314846"/>
                      <a:pt x="258199" y="404266"/>
                      <a:pt x="187524" y="417106"/>
                    </a:cubicBezTo>
                    <a:lnTo>
                      <a:pt x="141582" y="440357"/>
                    </a:lnTo>
                    <a:cubicBezTo>
                      <a:pt x="112403" y="385587"/>
                      <a:pt x="32094" y="363671"/>
                      <a:pt x="5105" y="283042"/>
                    </a:cubicBezTo>
                    <a:cubicBezTo>
                      <a:pt x="-21884" y="202412"/>
                      <a:pt x="60461" y="83684"/>
                      <a:pt x="196781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rgbClr val="5EB6DA"/>
                  </a:gs>
                  <a:gs pos="50000">
                    <a:srgbClr val="3999C6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8" name="SMOKE / FIRE ALARMS"/>
              <p:cNvSpPr>
                <a:spLocks noChangeAspect="1"/>
              </p:cNvSpPr>
              <p:nvPr/>
            </p:nvSpPr>
            <p:spPr bwMode="auto">
              <a:xfrm>
                <a:off x="1783977" y="3232718"/>
                <a:ext cx="176056" cy="255258"/>
              </a:xfrm>
              <a:custGeom>
                <a:avLst/>
                <a:gdLst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19939 w 731007"/>
                  <a:gd name="connsiteY16" fmla="*/ 365538 h 440357"/>
                  <a:gd name="connsiteX17" fmla="*/ 362255 w 731007"/>
                  <a:gd name="connsiteY17" fmla="*/ 233156 h 440357"/>
                  <a:gd name="connsiteX18" fmla="*/ 314429 w 731007"/>
                  <a:gd name="connsiteY18" fmla="*/ 39479 h 440357"/>
                  <a:gd name="connsiteX19" fmla="*/ 405728 w 731007"/>
                  <a:gd name="connsiteY19" fmla="*/ 65440 h 440357"/>
                  <a:gd name="connsiteX20" fmla="*/ 521400 w 731007"/>
                  <a:gd name="connsiteY20" fmla="*/ 8749 h 440357"/>
                  <a:gd name="connsiteX21" fmla="*/ 196781 w 731007"/>
                  <a:gd name="connsiteY21" fmla="*/ 0 h 440357"/>
                  <a:gd name="connsiteX22" fmla="*/ 301893 w 731007"/>
                  <a:gd name="connsiteY22" fmla="*/ 244170 h 440357"/>
                  <a:gd name="connsiteX23" fmla="*/ 187524 w 731007"/>
                  <a:gd name="connsiteY23" fmla="*/ 417106 h 440357"/>
                  <a:gd name="connsiteX24" fmla="*/ 141582 w 731007"/>
                  <a:gd name="connsiteY24" fmla="*/ 440357 h 440357"/>
                  <a:gd name="connsiteX25" fmla="*/ 5105 w 731007"/>
                  <a:gd name="connsiteY25" fmla="*/ 283042 h 440357"/>
                  <a:gd name="connsiteX26" fmla="*/ 196781 w 731007"/>
                  <a:gd name="connsiteY26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19939 w 731007"/>
                  <a:gd name="connsiteY16" fmla="*/ 365538 h 440357"/>
                  <a:gd name="connsiteX17" fmla="*/ 362255 w 731007"/>
                  <a:gd name="connsiteY17" fmla="*/ 233156 h 440357"/>
                  <a:gd name="connsiteX18" fmla="*/ 405728 w 731007"/>
                  <a:gd name="connsiteY18" fmla="*/ 65440 h 440357"/>
                  <a:gd name="connsiteX19" fmla="*/ 521400 w 731007"/>
                  <a:gd name="connsiteY19" fmla="*/ 8749 h 440357"/>
                  <a:gd name="connsiteX20" fmla="*/ 196781 w 731007"/>
                  <a:gd name="connsiteY20" fmla="*/ 0 h 440357"/>
                  <a:gd name="connsiteX21" fmla="*/ 301893 w 731007"/>
                  <a:gd name="connsiteY21" fmla="*/ 244170 h 440357"/>
                  <a:gd name="connsiteX22" fmla="*/ 187524 w 731007"/>
                  <a:gd name="connsiteY22" fmla="*/ 417106 h 440357"/>
                  <a:gd name="connsiteX23" fmla="*/ 141582 w 731007"/>
                  <a:gd name="connsiteY23" fmla="*/ 440357 h 440357"/>
                  <a:gd name="connsiteX24" fmla="*/ 5105 w 731007"/>
                  <a:gd name="connsiteY24" fmla="*/ 283042 h 440357"/>
                  <a:gd name="connsiteX25" fmla="*/ 196781 w 731007"/>
                  <a:gd name="connsiteY25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19939 w 731007"/>
                  <a:gd name="connsiteY16" fmla="*/ 365538 h 440357"/>
                  <a:gd name="connsiteX17" fmla="*/ 362255 w 731007"/>
                  <a:gd name="connsiteY17" fmla="*/ 233156 h 440357"/>
                  <a:gd name="connsiteX18" fmla="*/ 521400 w 731007"/>
                  <a:gd name="connsiteY18" fmla="*/ 8749 h 440357"/>
                  <a:gd name="connsiteX19" fmla="*/ 196781 w 731007"/>
                  <a:gd name="connsiteY19" fmla="*/ 0 h 440357"/>
                  <a:gd name="connsiteX20" fmla="*/ 301893 w 731007"/>
                  <a:gd name="connsiteY20" fmla="*/ 244170 h 440357"/>
                  <a:gd name="connsiteX21" fmla="*/ 187524 w 731007"/>
                  <a:gd name="connsiteY21" fmla="*/ 417106 h 440357"/>
                  <a:gd name="connsiteX22" fmla="*/ 141582 w 731007"/>
                  <a:gd name="connsiteY22" fmla="*/ 440357 h 440357"/>
                  <a:gd name="connsiteX23" fmla="*/ 5105 w 731007"/>
                  <a:gd name="connsiteY23" fmla="*/ 283042 h 440357"/>
                  <a:gd name="connsiteX24" fmla="*/ 196781 w 731007"/>
                  <a:gd name="connsiteY24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62255 w 731007"/>
                  <a:gd name="connsiteY16" fmla="*/ 233156 h 440357"/>
                  <a:gd name="connsiteX17" fmla="*/ 521400 w 731007"/>
                  <a:gd name="connsiteY17" fmla="*/ 8749 h 440357"/>
                  <a:gd name="connsiteX18" fmla="*/ 196781 w 731007"/>
                  <a:gd name="connsiteY18" fmla="*/ 0 h 440357"/>
                  <a:gd name="connsiteX19" fmla="*/ 301893 w 731007"/>
                  <a:gd name="connsiteY19" fmla="*/ 244170 h 440357"/>
                  <a:gd name="connsiteX20" fmla="*/ 187524 w 731007"/>
                  <a:gd name="connsiteY20" fmla="*/ 417106 h 440357"/>
                  <a:gd name="connsiteX21" fmla="*/ 141582 w 731007"/>
                  <a:gd name="connsiteY21" fmla="*/ 440357 h 440357"/>
                  <a:gd name="connsiteX22" fmla="*/ 5105 w 731007"/>
                  <a:gd name="connsiteY22" fmla="*/ 283042 h 440357"/>
                  <a:gd name="connsiteX23" fmla="*/ 196781 w 731007"/>
                  <a:gd name="connsiteY23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521400 w 731007"/>
                  <a:gd name="connsiteY16" fmla="*/ 8749 h 440357"/>
                  <a:gd name="connsiteX17" fmla="*/ 196781 w 731007"/>
                  <a:gd name="connsiteY17" fmla="*/ 0 h 440357"/>
                  <a:gd name="connsiteX18" fmla="*/ 301893 w 731007"/>
                  <a:gd name="connsiteY18" fmla="*/ 244170 h 440357"/>
                  <a:gd name="connsiteX19" fmla="*/ 187524 w 731007"/>
                  <a:gd name="connsiteY19" fmla="*/ 417106 h 440357"/>
                  <a:gd name="connsiteX20" fmla="*/ 141582 w 731007"/>
                  <a:gd name="connsiteY20" fmla="*/ 440357 h 440357"/>
                  <a:gd name="connsiteX21" fmla="*/ 5105 w 731007"/>
                  <a:gd name="connsiteY21" fmla="*/ 283042 h 440357"/>
                  <a:gd name="connsiteX22" fmla="*/ 196781 w 731007"/>
                  <a:gd name="connsiteY22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521400 w 731007"/>
                  <a:gd name="connsiteY15" fmla="*/ 8749 h 440357"/>
                  <a:gd name="connsiteX16" fmla="*/ 196781 w 731007"/>
                  <a:gd name="connsiteY16" fmla="*/ 0 h 440357"/>
                  <a:gd name="connsiteX17" fmla="*/ 301893 w 731007"/>
                  <a:gd name="connsiteY17" fmla="*/ 244170 h 440357"/>
                  <a:gd name="connsiteX18" fmla="*/ 187524 w 731007"/>
                  <a:gd name="connsiteY18" fmla="*/ 417106 h 440357"/>
                  <a:gd name="connsiteX19" fmla="*/ 141582 w 731007"/>
                  <a:gd name="connsiteY19" fmla="*/ 440357 h 440357"/>
                  <a:gd name="connsiteX20" fmla="*/ 5105 w 731007"/>
                  <a:gd name="connsiteY20" fmla="*/ 283042 h 440357"/>
                  <a:gd name="connsiteX21" fmla="*/ 196781 w 731007"/>
                  <a:gd name="connsiteY21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494015 w 731007"/>
                  <a:gd name="connsiteY8" fmla="*/ 376601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196781 w 731007"/>
                  <a:gd name="connsiteY15" fmla="*/ 0 h 440357"/>
                  <a:gd name="connsiteX16" fmla="*/ 301893 w 731007"/>
                  <a:gd name="connsiteY16" fmla="*/ 244170 h 440357"/>
                  <a:gd name="connsiteX17" fmla="*/ 187524 w 731007"/>
                  <a:gd name="connsiteY17" fmla="*/ 417106 h 440357"/>
                  <a:gd name="connsiteX18" fmla="*/ 141582 w 731007"/>
                  <a:gd name="connsiteY18" fmla="*/ 440357 h 440357"/>
                  <a:gd name="connsiteX19" fmla="*/ 5105 w 731007"/>
                  <a:gd name="connsiteY19" fmla="*/ 283042 h 440357"/>
                  <a:gd name="connsiteX20" fmla="*/ 196781 w 731007"/>
                  <a:gd name="connsiteY20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494015 w 731007"/>
                  <a:gd name="connsiteY8" fmla="*/ 376601 h 440357"/>
                  <a:gd name="connsiteX9" fmla="*/ 646490 w 731007"/>
                  <a:gd name="connsiteY9" fmla="*/ 151591 h 440357"/>
                  <a:gd name="connsiteX10" fmla="*/ 731007 w 731007"/>
                  <a:gd name="connsiteY10" fmla="*/ 244028 h 440357"/>
                  <a:gd name="connsiteX11" fmla="*/ 637370 w 731007"/>
                  <a:gd name="connsiteY11" fmla="*/ 338319 h 440357"/>
                  <a:gd name="connsiteX12" fmla="*/ 600991 w 731007"/>
                  <a:gd name="connsiteY12" fmla="*/ 330923 h 440357"/>
                  <a:gd name="connsiteX13" fmla="*/ 494015 w 731007"/>
                  <a:gd name="connsiteY13" fmla="*/ 376601 h 440357"/>
                  <a:gd name="connsiteX14" fmla="*/ 196781 w 731007"/>
                  <a:gd name="connsiteY14" fmla="*/ 0 h 440357"/>
                  <a:gd name="connsiteX15" fmla="*/ 301893 w 731007"/>
                  <a:gd name="connsiteY15" fmla="*/ 244170 h 440357"/>
                  <a:gd name="connsiteX16" fmla="*/ 187524 w 731007"/>
                  <a:gd name="connsiteY16" fmla="*/ 417106 h 440357"/>
                  <a:gd name="connsiteX17" fmla="*/ 141582 w 731007"/>
                  <a:gd name="connsiteY17" fmla="*/ 440357 h 440357"/>
                  <a:gd name="connsiteX18" fmla="*/ 5105 w 731007"/>
                  <a:gd name="connsiteY18" fmla="*/ 283042 h 440357"/>
                  <a:gd name="connsiteX19" fmla="*/ 196781 w 731007"/>
                  <a:gd name="connsiteY19" fmla="*/ 0 h 440357"/>
                  <a:gd name="connsiteX0" fmla="*/ 160062 w 656493"/>
                  <a:gd name="connsiteY0" fmla="*/ 227454 h 440357"/>
                  <a:gd name="connsiteX1" fmla="*/ 88479 w 656493"/>
                  <a:gd name="connsiteY1" fmla="*/ 356592 h 440357"/>
                  <a:gd name="connsiteX2" fmla="*/ 153242 w 656493"/>
                  <a:gd name="connsiteY2" fmla="*/ 419027 h 440357"/>
                  <a:gd name="connsiteX3" fmla="*/ 172114 w 656493"/>
                  <a:gd name="connsiteY3" fmla="*/ 407258 h 440357"/>
                  <a:gd name="connsiteX4" fmla="*/ 215034 w 656493"/>
                  <a:gd name="connsiteY4" fmla="*/ 336843 h 440357"/>
                  <a:gd name="connsiteX5" fmla="*/ 153423 w 656493"/>
                  <a:gd name="connsiteY5" fmla="*/ 272459 h 440357"/>
                  <a:gd name="connsiteX6" fmla="*/ 165412 w 656493"/>
                  <a:gd name="connsiteY6" fmla="*/ 257518 h 440357"/>
                  <a:gd name="connsiteX7" fmla="*/ 160062 w 656493"/>
                  <a:gd name="connsiteY7" fmla="*/ 227454 h 440357"/>
                  <a:gd name="connsiteX8" fmla="*/ 494015 w 656493"/>
                  <a:gd name="connsiteY8" fmla="*/ 376601 h 440357"/>
                  <a:gd name="connsiteX9" fmla="*/ 646490 w 656493"/>
                  <a:gd name="connsiteY9" fmla="*/ 151591 h 440357"/>
                  <a:gd name="connsiteX10" fmla="*/ 637370 w 656493"/>
                  <a:gd name="connsiteY10" fmla="*/ 338319 h 440357"/>
                  <a:gd name="connsiteX11" fmla="*/ 600991 w 656493"/>
                  <a:gd name="connsiteY11" fmla="*/ 330923 h 440357"/>
                  <a:gd name="connsiteX12" fmla="*/ 494015 w 656493"/>
                  <a:gd name="connsiteY12" fmla="*/ 376601 h 440357"/>
                  <a:gd name="connsiteX13" fmla="*/ 196781 w 656493"/>
                  <a:gd name="connsiteY13" fmla="*/ 0 h 440357"/>
                  <a:gd name="connsiteX14" fmla="*/ 301893 w 656493"/>
                  <a:gd name="connsiteY14" fmla="*/ 244170 h 440357"/>
                  <a:gd name="connsiteX15" fmla="*/ 187524 w 656493"/>
                  <a:gd name="connsiteY15" fmla="*/ 417106 h 440357"/>
                  <a:gd name="connsiteX16" fmla="*/ 141582 w 656493"/>
                  <a:gd name="connsiteY16" fmla="*/ 440357 h 440357"/>
                  <a:gd name="connsiteX17" fmla="*/ 5105 w 656493"/>
                  <a:gd name="connsiteY17" fmla="*/ 283042 h 440357"/>
                  <a:gd name="connsiteX18" fmla="*/ 196781 w 656493"/>
                  <a:gd name="connsiteY18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600991 w 637370"/>
                  <a:gd name="connsiteY10" fmla="*/ 330923 h 440357"/>
                  <a:gd name="connsiteX11" fmla="*/ 494015 w 637370"/>
                  <a:gd name="connsiteY11" fmla="*/ 376601 h 440357"/>
                  <a:gd name="connsiteX12" fmla="*/ 196781 w 637370"/>
                  <a:gd name="connsiteY12" fmla="*/ 0 h 440357"/>
                  <a:gd name="connsiteX13" fmla="*/ 301893 w 637370"/>
                  <a:gd name="connsiteY13" fmla="*/ 244170 h 440357"/>
                  <a:gd name="connsiteX14" fmla="*/ 187524 w 637370"/>
                  <a:gd name="connsiteY14" fmla="*/ 417106 h 440357"/>
                  <a:gd name="connsiteX15" fmla="*/ 141582 w 637370"/>
                  <a:gd name="connsiteY15" fmla="*/ 440357 h 440357"/>
                  <a:gd name="connsiteX16" fmla="*/ 5105 w 637370"/>
                  <a:gd name="connsiteY16" fmla="*/ 283042 h 440357"/>
                  <a:gd name="connsiteX17" fmla="*/ 196781 w 637370"/>
                  <a:gd name="connsiteY17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636062 w 637370"/>
                  <a:gd name="connsiteY10" fmla="*/ 329796 h 440357"/>
                  <a:gd name="connsiteX11" fmla="*/ 600991 w 637370"/>
                  <a:gd name="connsiteY11" fmla="*/ 330923 h 440357"/>
                  <a:gd name="connsiteX12" fmla="*/ 494015 w 637370"/>
                  <a:gd name="connsiteY12" fmla="*/ 376601 h 440357"/>
                  <a:gd name="connsiteX13" fmla="*/ 196781 w 637370"/>
                  <a:gd name="connsiteY13" fmla="*/ 0 h 440357"/>
                  <a:gd name="connsiteX14" fmla="*/ 301893 w 637370"/>
                  <a:gd name="connsiteY14" fmla="*/ 244170 h 440357"/>
                  <a:gd name="connsiteX15" fmla="*/ 187524 w 637370"/>
                  <a:gd name="connsiteY15" fmla="*/ 417106 h 440357"/>
                  <a:gd name="connsiteX16" fmla="*/ 141582 w 637370"/>
                  <a:gd name="connsiteY16" fmla="*/ 440357 h 440357"/>
                  <a:gd name="connsiteX17" fmla="*/ 5105 w 637370"/>
                  <a:gd name="connsiteY17" fmla="*/ 283042 h 440357"/>
                  <a:gd name="connsiteX18" fmla="*/ 196781 w 637370"/>
                  <a:gd name="connsiteY18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636062 w 637370"/>
                  <a:gd name="connsiteY10" fmla="*/ 329796 h 440357"/>
                  <a:gd name="connsiteX11" fmla="*/ 494015 w 637370"/>
                  <a:gd name="connsiteY11" fmla="*/ 376601 h 440357"/>
                  <a:gd name="connsiteX12" fmla="*/ 196781 w 637370"/>
                  <a:gd name="connsiteY12" fmla="*/ 0 h 440357"/>
                  <a:gd name="connsiteX13" fmla="*/ 301893 w 637370"/>
                  <a:gd name="connsiteY13" fmla="*/ 244170 h 440357"/>
                  <a:gd name="connsiteX14" fmla="*/ 187524 w 637370"/>
                  <a:gd name="connsiteY14" fmla="*/ 417106 h 440357"/>
                  <a:gd name="connsiteX15" fmla="*/ 141582 w 637370"/>
                  <a:gd name="connsiteY15" fmla="*/ 440357 h 440357"/>
                  <a:gd name="connsiteX16" fmla="*/ 5105 w 637370"/>
                  <a:gd name="connsiteY16" fmla="*/ 283042 h 440357"/>
                  <a:gd name="connsiteX17" fmla="*/ 196781 w 637370"/>
                  <a:gd name="connsiteY17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494015 w 637370"/>
                  <a:gd name="connsiteY10" fmla="*/ 376601 h 440357"/>
                  <a:gd name="connsiteX11" fmla="*/ 196781 w 637370"/>
                  <a:gd name="connsiteY11" fmla="*/ 0 h 440357"/>
                  <a:gd name="connsiteX12" fmla="*/ 301893 w 637370"/>
                  <a:gd name="connsiteY12" fmla="*/ 244170 h 440357"/>
                  <a:gd name="connsiteX13" fmla="*/ 187524 w 637370"/>
                  <a:gd name="connsiteY13" fmla="*/ 417106 h 440357"/>
                  <a:gd name="connsiteX14" fmla="*/ 141582 w 637370"/>
                  <a:gd name="connsiteY14" fmla="*/ 440357 h 440357"/>
                  <a:gd name="connsiteX15" fmla="*/ 5105 w 637370"/>
                  <a:gd name="connsiteY15" fmla="*/ 283042 h 440357"/>
                  <a:gd name="connsiteX16" fmla="*/ 196781 w 637370"/>
                  <a:gd name="connsiteY16" fmla="*/ 0 h 440357"/>
                  <a:gd name="connsiteX0" fmla="*/ 160062 w 303723"/>
                  <a:gd name="connsiteY0" fmla="*/ 227454 h 440357"/>
                  <a:gd name="connsiteX1" fmla="*/ 88479 w 303723"/>
                  <a:gd name="connsiteY1" fmla="*/ 356592 h 440357"/>
                  <a:gd name="connsiteX2" fmla="*/ 153242 w 303723"/>
                  <a:gd name="connsiteY2" fmla="*/ 419027 h 440357"/>
                  <a:gd name="connsiteX3" fmla="*/ 172114 w 303723"/>
                  <a:gd name="connsiteY3" fmla="*/ 407258 h 440357"/>
                  <a:gd name="connsiteX4" fmla="*/ 215034 w 303723"/>
                  <a:gd name="connsiteY4" fmla="*/ 336843 h 440357"/>
                  <a:gd name="connsiteX5" fmla="*/ 153423 w 303723"/>
                  <a:gd name="connsiteY5" fmla="*/ 272459 h 440357"/>
                  <a:gd name="connsiteX6" fmla="*/ 165412 w 303723"/>
                  <a:gd name="connsiteY6" fmla="*/ 257518 h 440357"/>
                  <a:gd name="connsiteX7" fmla="*/ 160062 w 303723"/>
                  <a:gd name="connsiteY7" fmla="*/ 227454 h 440357"/>
                  <a:gd name="connsiteX8" fmla="*/ 196781 w 303723"/>
                  <a:gd name="connsiteY8" fmla="*/ 0 h 440357"/>
                  <a:gd name="connsiteX9" fmla="*/ 301893 w 303723"/>
                  <a:gd name="connsiteY9" fmla="*/ 244170 h 440357"/>
                  <a:gd name="connsiteX10" fmla="*/ 187524 w 303723"/>
                  <a:gd name="connsiteY10" fmla="*/ 417106 h 440357"/>
                  <a:gd name="connsiteX11" fmla="*/ 141582 w 303723"/>
                  <a:gd name="connsiteY11" fmla="*/ 440357 h 440357"/>
                  <a:gd name="connsiteX12" fmla="*/ 5105 w 303723"/>
                  <a:gd name="connsiteY12" fmla="*/ 283042 h 440357"/>
                  <a:gd name="connsiteX13" fmla="*/ 196781 w 303723"/>
                  <a:gd name="connsiteY13" fmla="*/ 0 h 44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3723" h="440357">
                    <a:moveTo>
                      <a:pt x="160062" y="227454"/>
                    </a:moveTo>
                    <a:cubicBezTo>
                      <a:pt x="104631" y="268697"/>
                      <a:pt x="73769" y="322942"/>
                      <a:pt x="88479" y="356592"/>
                    </a:cubicBezTo>
                    <a:cubicBezTo>
                      <a:pt x="103190" y="390244"/>
                      <a:pt x="138582" y="396585"/>
                      <a:pt x="153242" y="419027"/>
                    </a:cubicBezTo>
                    <a:lnTo>
                      <a:pt x="172114" y="407258"/>
                    </a:lnTo>
                    <a:cubicBezTo>
                      <a:pt x="199346" y="399755"/>
                      <a:pt x="219097" y="365394"/>
                      <a:pt x="215034" y="336843"/>
                    </a:cubicBezTo>
                    <a:cubicBezTo>
                      <a:pt x="187847" y="322096"/>
                      <a:pt x="166585" y="299374"/>
                      <a:pt x="153423" y="272459"/>
                    </a:cubicBezTo>
                    <a:lnTo>
                      <a:pt x="165412" y="257518"/>
                    </a:lnTo>
                    <a:cubicBezTo>
                      <a:pt x="161788" y="249170"/>
                      <a:pt x="159862" y="239393"/>
                      <a:pt x="160062" y="227454"/>
                    </a:cubicBezTo>
                    <a:close/>
                    <a:moveTo>
                      <a:pt x="196781" y="0"/>
                    </a:moveTo>
                    <a:cubicBezTo>
                      <a:pt x="184370" y="116772"/>
                      <a:pt x="268465" y="151520"/>
                      <a:pt x="301893" y="244170"/>
                    </a:cubicBezTo>
                    <a:cubicBezTo>
                      <a:pt x="314735" y="314846"/>
                      <a:pt x="258199" y="404266"/>
                      <a:pt x="187524" y="417106"/>
                    </a:cubicBezTo>
                    <a:lnTo>
                      <a:pt x="141582" y="440357"/>
                    </a:lnTo>
                    <a:cubicBezTo>
                      <a:pt x="112403" y="385587"/>
                      <a:pt x="32094" y="363671"/>
                      <a:pt x="5105" y="283042"/>
                    </a:cubicBezTo>
                    <a:cubicBezTo>
                      <a:pt x="-21884" y="202412"/>
                      <a:pt x="60461" y="83684"/>
                      <a:pt x="196781" y="0"/>
                    </a:cubicBezTo>
                    <a:close/>
                  </a:path>
                </a:pathLst>
              </a:custGeom>
              <a:solidFill>
                <a:srgbClr val="86BE0E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grpSp>
        <p:nvGrpSpPr>
          <p:cNvPr id="54" name="Device …4"/>
          <p:cNvGrpSpPr/>
          <p:nvPr/>
        </p:nvGrpSpPr>
        <p:grpSpPr>
          <a:xfrm>
            <a:off x="4037679" y="5697518"/>
            <a:ext cx="399886" cy="331022"/>
            <a:chOff x="517516" y="3589298"/>
            <a:chExt cx="1770439" cy="1465554"/>
          </a:xfrm>
        </p:grpSpPr>
        <p:sp>
          <p:nvSpPr>
            <p:cNvPr id="55" name="Freeform 28"/>
            <p:cNvSpPr>
              <a:spLocks noEditPoints="1"/>
            </p:cNvSpPr>
            <p:nvPr/>
          </p:nvSpPr>
          <p:spPr bwMode="auto">
            <a:xfrm>
              <a:off x="517516" y="3774191"/>
              <a:ext cx="1770439" cy="1280661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078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Oval 29"/>
            <p:cNvSpPr>
              <a:spLocks noChangeArrowheads="1"/>
            </p:cNvSpPr>
            <p:nvPr/>
          </p:nvSpPr>
          <p:spPr bwMode="auto">
            <a:xfrm>
              <a:off x="1204260" y="3589298"/>
              <a:ext cx="241493" cy="241493"/>
            </a:xfrm>
            <a:prstGeom prst="ellipse">
              <a:avLst/>
            </a:prstGeom>
            <a:solidFill>
              <a:srgbClr val="86BE0E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14">
                <a:defRPr/>
              </a:pPr>
              <a:endParaRPr lang="en-US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7" name="Round Same Side Corner Rectangle 43"/>
            <p:cNvSpPr/>
            <p:nvPr/>
          </p:nvSpPr>
          <p:spPr bwMode="auto">
            <a:xfrm>
              <a:off x="1205445" y="3840498"/>
              <a:ext cx="248989" cy="461948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solidFill>
              <a:srgbClr val="86BE0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8" name="Device …3"/>
          <p:cNvGrpSpPr/>
          <p:nvPr/>
        </p:nvGrpSpPr>
        <p:grpSpPr>
          <a:xfrm>
            <a:off x="4075789" y="5312061"/>
            <a:ext cx="333022" cy="200612"/>
            <a:chOff x="1783977" y="3232718"/>
            <a:chExt cx="423736" cy="255258"/>
          </a:xfrm>
        </p:grpSpPr>
        <p:sp>
          <p:nvSpPr>
            <p:cNvPr id="59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423736" cy="255258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078" dirty="0" err="1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0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176056" cy="255258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solidFill>
              <a:srgbClr val="86BE0E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078" dirty="0" err="1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61" name="Device … 1"/>
          <p:cNvSpPr>
            <a:spLocks noEditPoints="1"/>
          </p:cNvSpPr>
          <p:nvPr/>
        </p:nvSpPr>
        <p:spPr bwMode="black">
          <a:xfrm>
            <a:off x="4101531" y="4261144"/>
            <a:ext cx="291611" cy="291418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gradFill flip="none" rotWithShape="1">
            <a:gsLst>
              <a:gs pos="50000">
                <a:srgbClr val="5EB6DA"/>
              </a:gs>
              <a:gs pos="50000">
                <a:srgbClr val="3999C6"/>
              </a:gs>
            </a:gsLst>
            <a:lin ang="27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078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62" name="IoT Hub management"/>
          <p:cNvGrpSpPr/>
          <p:nvPr/>
        </p:nvGrpSpPr>
        <p:grpSpPr>
          <a:xfrm>
            <a:off x="5523418" y="5636854"/>
            <a:ext cx="417153" cy="367817"/>
            <a:chOff x="5940450" y="5470954"/>
            <a:chExt cx="425518" cy="375193"/>
          </a:xfrm>
        </p:grpSpPr>
        <p:sp>
          <p:nvSpPr>
            <p:cNvPr id="63" name="Freeform 62"/>
            <p:cNvSpPr/>
            <p:nvPr/>
          </p:nvSpPr>
          <p:spPr bwMode="auto">
            <a:xfrm>
              <a:off x="5940450" y="5470954"/>
              <a:ext cx="425518" cy="375193"/>
            </a:xfrm>
            <a:custGeom>
              <a:avLst/>
              <a:gdLst>
                <a:gd name="connsiteX0" fmla="*/ 41421 w 617962"/>
                <a:gd name="connsiteY0" fmla="*/ 141731 h 544877"/>
                <a:gd name="connsiteX1" fmla="*/ 41421 w 617962"/>
                <a:gd name="connsiteY1" fmla="*/ 481391 h 544877"/>
                <a:gd name="connsiteX2" fmla="*/ 576542 w 617962"/>
                <a:gd name="connsiteY2" fmla="*/ 481391 h 544877"/>
                <a:gd name="connsiteX3" fmla="*/ 576542 w 617962"/>
                <a:gd name="connsiteY3" fmla="*/ 141731 h 544877"/>
                <a:gd name="connsiteX4" fmla="*/ 0 w 617962"/>
                <a:gd name="connsiteY4" fmla="*/ 0 h 544877"/>
                <a:gd name="connsiteX5" fmla="*/ 617962 w 617962"/>
                <a:gd name="connsiteY5" fmla="*/ 0 h 544877"/>
                <a:gd name="connsiteX6" fmla="*/ 617962 w 617962"/>
                <a:gd name="connsiteY6" fmla="*/ 544877 h 544877"/>
                <a:gd name="connsiteX7" fmla="*/ 0 w 617962"/>
                <a:gd name="connsiteY7" fmla="*/ 544877 h 54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62" h="544877">
                  <a:moveTo>
                    <a:pt x="41421" y="141731"/>
                  </a:moveTo>
                  <a:lnTo>
                    <a:pt x="41421" y="481391"/>
                  </a:lnTo>
                  <a:lnTo>
                    <a:pt x="576542" y="481391"/>
                  </a:lnTo>
                  <a:lnTo>
                    <a:pt x="576542" y="141731"/>
                  </a:lnTo>
                  <a:close/>
                  <a:moveTo>
                    <a:pt x="0" y="0"/>
                  </a:moveTo>
                  <a:lnTo>
                    <a:pt x="617962" y="0"/>
                  </a:lnTo>
                  <a:lnTo>
                    <a:pt x="617962" y="544877"/>
                  </a:lnTo>
                  <a:lnTo>
                    <a:pt x="0" y="544877"/>
                  </a:lnTo>
                  <a:close/>
                </a:path>
              </a:pathLst>
            </a:custGeom>
            <a:gradFill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68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032077" y="5601867"/>
              <a:ext cx="258584" cy="74058"/>
              <a:chOff x="5993561" y="5590711"/>
              <a:chExt cx="371622" cy="106432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solidFill>
                <a:srgbClr val="B2B3B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032077" y="5697143"/>
              <a:ext cx="258584" cy="74058"/>
              <a:chOff x="5993561" y="5590711"/>
              <a:chExt cx="371622" cy="106432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solidFill>
                <a:srgbClr val="B2B3B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solidFill>
                <a:srgbClr val="B2B3B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2" name="Device identity management"/>
          <p:cNvSpPr>
            <a:spLocks noEditPoints="1"/>
          </p:cNvSpPr>
          <p:nvPr/>
        </p:nvSpPr>
        <p:spPr bwMode="black">
          <a:xfrm>
            <a:off x="7140382" y="5491144"/>
            <a:ext cx="291611" cy="291418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gradFill flip="none" rotWithShape="1">
            <a:gsLst>
              <a:gs pos="50000">
                <a:srgbClr val="5EB6DA"/>
              </a:gs>
              <a:gs pos="50000">
                <a:srgbClr val="3999C6"/>
              </a:gs>
            </a:gsLst>
            <a:lin ang="27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078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3" name="Device provisioning"/>
          <p:cNvSpPr>
            <a:spLocks noChangeAspect="1" noEditPoints="1"/>
          </p:cNvSpPr>
          <p:nvPr/>
        </p:nvSpPr>
        <p:spPr bwMode="auto">
          <a:xfrm>
            <a:off x="10607454" y="5448915"/>
            <a:ext cx="714854" cy="579626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gradFill flip="none" rotWithShape="1">
            <a:gsLst>
              <a:gs pos="50000">
                <a:srgbClr val="5EB6DA"/>
              </a:gs>
              <a:gs pos="50000">
                <a:srgbClr val="3999C6"/>
              </a:gs>
            </a:gsLst>
            <a:lin ang="27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078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74" name="C2D send endpoint"/>
          <p:cNvGrpSpPr>
            <a:grpSpLocks noChangeAspect="1"/>
          </p:cNvGrpSpPr>
          <p:nvPr/>
        </p:nvGrpSpPr>
        <p:grpSpPr bwMode="auto">
          <a:xfrm>
            <a:off x="7164414" y="4058803"/>
            <a:ext cx="180999" cy="182741"/>
            <a:chOff x="8096" y="-1886"/>
            <a:chExt cx="935" cy="944"/>
          </a:xfrm>
          <a:solidFill>
            <a:schemeClr val="bg1"/>
          </a:solidFill>
        </p:grpSpPr>
        <p:sp>
          <p:nvSpPr>
            <p:cNvPr id="75" name="Oval 718"/>
            <p:cNvSpPr>
              <a:spLocks noChangeArrowheads="1"/>
            </p:cNvSpPr>
            <p:nvPr/>
          </p:nvSpPr>
          <p:spPr bwMode="auto">
            <a:xfrm>
              <a:off x="8096" y="-1202"/>
              <a:ext cx="257" cy="260"/>
            </a:xfrm>
            <a:prstGeom prst="ellipse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078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6" name="Freeform 719"/>
            <p:cNvSpPr>
              <a:spLocks/>
            </p:cNvSpPr>
            <p:nvPr/>
          </p:nvSpPr>
          <p:spPr bwMode="auto">
            <a:xfrm>
              <a:off x="8096" y="-1568"/>
              <a:ext cx="618" cy="626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078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Freeform 720"/>
            <p:cNvSpPr>
              <a:spLocks/>
            </p:cNvSpPr>
            <p:nvPr/>
          </p:nvSpPr>
          <p:spPr bwMode="auto">
            <a:xfrm>
              <a:off x="8096" y="-1886"/>
              <a:ext cx="935" cy="944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078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592887" y="3496465"/>
            <a:ext cx="2922218" cy="1753758"/>
            <a:chOff x="9071468" y="3287646"/>
            <a:chExt cx="2980815" cy="1788925"/>
          </a:xfrm>
        </p:grpSpPr>
        <p:sp>
          <p:nvSpPr>
            <p:cNvPr id="79" name="Device business logic,"/>
            <p:cNvSpPr/>
            <p:nvPr/>
          </p:nvSpPr>
          <p:spPr>
            <a:xfrm>
              <a:off x="9071468" y="3287646"/>
              <a:ext cx="2887291" cy="1788925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747">
                <a:lnSpc>
                  <a:spcPct val="90000"/>
                </a:lnSpc>
              </a:pPr>
              <a:r>
                <a:rPr lang="en-US" sz="1372" dirty="0">
                  <a:gradFill>
                    <a:gsLst>
                      <a:gs pos="50000">
                        <a:schemeClr val="bg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Segoe UI" pitchFamily="34" charset="0"/>
                  <a:cs typeface="Segoe UI" pitchFamily="34" charset="0"/>
                </a:rPr>
                <a:t>Device business logic,</a:t>
              </a:r>
            </a:p>
            <a:p>
              <a:pPr defTabSz="895747">
                <a:lnSpc>
                  <a:spcPct val="90000"/>
                </a:lnSpc>
              </a:pPr>
              <a:r>
                <a:rPr lang="en-US" sz="1372" dirty="0">
                  <a:gradFill>
                    <a:gsLst>
                      <a:gs pos="50000">
                        <a:schemeClr val="bg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Segoe UI" pitchFamily="34" charset="0"/>
                  <a:cs typeface="Segoe UI" pitchFamily="34" charset="0"/>
                </a:rPr>
                <a:t>connectivity monitoring</a:t>
              </a:r>
            </a:p>
          </p:txBody>
        </p:sp>
        <p:pic>
          <p:nvPicPr>
            <p:cNvPr id="80" name="Device business logic,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5322" y="3531429"/>
              <a:ext cx="1486961" cy="771017"/>
            </a:xfrm>
            <a:prstGeom prst="rect">
              <a:avLst/>
            </a:prstGeom>
          </p:spPr>
        </p:pic>
      </p:grpSp>
      <p:sp>
        <p:nvSpPr>
          <p:cNvPr id="81" name="D2C receive endpoint"/>
          <p:cNvSpPr>
            <a:spLocks noChangeAspect="1"/>
          </p:cNvSpPr>
          <p:nvPr/>
        </p:nvSpPr>
        <p:spPr>
          <a:xfrm>
            <a:off x="7057543" y="3212911"/>
            <a:ext cx="342433" cy="195367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gradFill>
            <a:gsLst>
              <a:gs pos="28000">
                <a:srgbClr val="5EB6DA"/>
              </a:gs>
              <a:gs pos="28000">
                <a:srgbClr val="3999C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7">
              <a:defRPr/>
            </a:pPr>
            <a:endParaRPr lang="en-US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82" name="feedback icon"/>
          <p:cNvGrpSpPr/>
          <p:nvPr/>
        </p:nvGrpSpPr>
        <p:grpSpPr>
          <a:xfrm>
            <a:off x="7131310" y="4654455"/>
            <a:ext cx="279375" cy="265842"/>
            <a:chOff x="11209667" y="1326560"/>
            <a:chExt cx="1287867" cy="1225483"/>
          </a:xfrm>
        </p:grpSpPr>
        <p:grpSp>
          <p:nvGrpSpPr>
            <p:cNvPr id="83" name="Group 82"/>
            <p:cNvGrpSpPr/>
            <p:nvPr/>
          </p:nvGrpSpPr>
          <p:grpSpPr>
            <a:xfrm>
              <a:off x="11209667" y="1326560"/>
              <a:ext cx="901749" cy="772996"/>
              <a:chOff x="11148003" y="2486796"/>
              <a:chExt cx="1527631" cy="1309513"/>
            </a:xfrm>
          </p:grpSpPr>
          <p:sp>
            <p:nvSpPr>
              <p:cNvPr id="90" name="Round Same Side Corner Rectangle 89"/>
              <p:cNvSpPr/>
              <p:nvPr/>
            </p:nvSpPr>
            <p:spPr bwMode="auto">
              <a:xfrm>
                <a:off x="11148003" y="2486796"/>
                <a:ext cx="1526044" cy="130951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gradFill flip="none" rotWithShape="1">
                <a:gsLst>
                  <a:gs pos="46000">
                    <a:srgbClr val="D6D6D6"/>
                  </a:gs>
                  <a:gs pos="48000">
                    <a:srgbClr val="D1D1D1"/>
                  </a:gs>
                </a:gsLst>
                <a:lin ang="3000000" scaled="0"/>
                <a:tileRect/>
              </a:gra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1" name="Round Same Side Corner Rectangle 90"/>
              <p:cNvSpPr/>
              <p:nvPr/>
            </p:nvSpPr>
            <p:spPr bwMode="auto">
              <a:xfrm>
                <a:off x="11149590" y="2486796"/>
                <a:ext cx="1526044" cy="274702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gradFill flip="none" rotWithShape="1">
                <a:gsLst>
                  <a:gs pos="19000">
                    <a:srgbClr val="9D9E9F"/>
                  </a:gs>
                  <a:gs pos="19000">
                    <a:srgbClr val="AAABAB"/>
                  </a:gs>
                </a:gsLst>
                <a:lin ang="13800000" scaled="0"/>
                <a:tileRect/>
              </a:gra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1403194" y="1550235"/>
              <a:ext cx="900814" cy="772996"/>
              <a:chOff x="11148003" y="2486796"/>
              <a:chExt cx="1526047" cy="1309513"/>
            </a:xfrm>
          </p:grpSpPr>
          <p:sp>
            <p:nvSpPr>
              <p:cNvPr id="88" name="Round Same Side Corner Rectangle 87"/>
              <p:cNvSpPr/>
              <p:nvPr/>
            </p:nvSpPr>
            <p:spPr bwMode="auto">
              <a:xfrm>
                <a:off x="11148006" y="2486796"/>
                <a:ext cx="1526044" cy="130951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gradFill flip="none" rotWithShape="1">
                <a:gsLst>
                  <a:gs pos="46000">
                    <a:srgbClr val="4CA3CC"/>
                  </a:gs>
                  <a:gs pos="46000">
                    <a:srgbClr val="45A2CF"/>
                  </a:gs>
                </a:gsLst>
                <a:lin ang="3000000" scaled="0"/>
                <a:tileRect/>
              </a:gra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9" name="Round Same Side Corner Rectangle 88"/>
              <p:cNvSpPr/>
              <p:nvPr/>
            </p:nvSpPr>
            <p:spPr bwMode="auto">
              <a:xfrm>
                <a:off x="11148003" y="2486796"/>
                <a:ext cx="1526044" cy="274703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gradFill flip="none" rotWithShape="1">
                <a:gsLst>
                  <a:gs pos="19000">
                    <a:srgbClr val="9D9E9F"/>
                  </a:gs>
                  <a:gs pos="19000">
                    <a:srgbClr val="AAABAB"/>
                  </a:gs>
                </a:gsLst>
                <a:lin ang="13800000" scaled="0"/>
                <a:tileRect/>
              </a:gra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11595785" y="1779047"/>
              <a:ext cx="901749" cy="772996"/>
              <a:chOff x="11148003" y="2486796"/>
              <a:chExt cx="1527631" cy="1309513"/>
            </a:xfrm>
          </p:grpSpPr>
          <p:sp>
            <p:nvSpPr>
              <p:cNvPr id="86" name="Round Same Side Corner Rectangle 85"/>
              <p:cNvSpPr/>
              <p:nvPr/>
            </p:nvSpPr>
            <p:spPr bwMode="auto">
              <a:xfrm>
                <a:off x="11148003" y="2486796"/>
                <a:ext cx="1526044" cy="130951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gradFill flip="none" rotWithShape="1">
                <a:gsLst>
                  <a:gs pos="46000">
                    <a:srgbClr val="D6D6D6"/>
                  </a:gs>
                  <a:gs pos="48000">
                    <a:srgbClr val="D1D1D1"/>
                  </a:gs>
                </a:gsLst>
                <a:lin ang="3000000" scaled="0"/>
                <a:tileRect/>
              </a:gra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7" name="Round Same Side Corner Rectangle 86"/>
              <p:cNvSpPr/>
              <p:nvPr/>
            </p:nvSpPr>
            <p:spPr bwMode="auto">
              <a:xfrm>
                <a:off x="11149590" y="2486796"/>
                <a:ext cx="1526044" cy="274702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gradFill flip="none" rotWithShape="1">
                <a:gsLst>
                  <a:gs pos="19000">
                    <a:srgbClr val="9D9E9F"/>
                  </a:gs>
                  <a:gs pos="19000">
                    <a:srgbClr val="AAABAB"/>
                  </a:gs>
                </a:gsLst>
                <a:lin ang="13800000" scaled="0"/>
                <a:tileRect/>
              </a:gra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078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776497" y="4607944"/>
            <a:ext cx="1311777" cy="1523861"/>
            <a:chOff x="1098343" y="4421413"/>
            <a:chExt cx="1338081" cy="1554418"/>
          </a:xfrm>
        </p:grpSpPr>
        <p:sp>
          <p:nvSpPr>
            <p:cNvPr id="93" name="Field GW /"/>
            <p:cNvSpPr/>
            <p:nvPr/>
          </p:nvSpPr>
          <p:spPr bwMode="auto">
            <a:xfrm>
              <a:off x="1098343" y="4421413"/>
              <a:ext cx="1338081" cy="1554418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0" bIns="8961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747">
                <a:lnSpc>
                  <a:spcPct val="90000"/>
                </a:lnSpc>
              </a:pPr>
              <a:r>
                <a:rPr lang="en-US" sz="1372" dirty="0">
                  <a:gradFill>
                    <a:gsLst>
                      <a:gs pos="50000">
                        <a:schemeClr val="bg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Segoe UI" pitchFamily="34" charset="0"/>
                  <a:cs typeface="Segoe UI" pitchFamily="34" charset="0"/>
                </a:rPr>
                <a:t>Field GW/</a:t>
              </a:r>
            </a:p>
            <a:p>
              <a:pPr defTabSz="895747">
                <a:lnSpc>
                  <a:spcPct val="90000"/>
                </a:lnSpc>
              </a:pPr>
              <a:r>
                <a:rPr lang="en-US" sz="1372" dirty="0">
                  <a:gradFill>
                    <a:gsLst>
                      <a:gs pos="50000">
                        <a:schemeClr val="bg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ea typeface="Segoe UI" pitchFamily="34" charset="0"/>
                  <a:cs typeface="Segoe UI" pitchFamily="34" charset="0"/>
                </a:rPr>
                <a:t>Cloud GW</a:t>
              </a: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145995" y="4483229"/>
              <a:ext cx="782946" cy="489587"/>
              <a:chOff x="7966852" y="2699664"/>
              <a:chExt cx="782946" cy="489587"/>
            </a:xfrm>
          </p:grpSpPr>
          <p:sp>
            <p:nvSpPr>
              <p:cNvPr id="98" name="Freeform 97"/>
              <p:cNvSpPr>
                <a:spLocks noChangeAspect="1"/>
              </p:cNvSpPr>
              <p:nvPr/>
            </p:nvSpPr>
            <p:spPr bwMode="auto">
              <a:xfrm>
                <a:off x="7966852" y="2699664"/>
                <a:ext cx="782946" cy="489587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gradFill flip="none" rotWithShape="1">
                  <a:gsLst>
                    <a:gs pos="50000">
                      <a:srgbClr val="5EB6DA"/>
                    </a:gs>
                    <a:gs pos="50000">
                      <a:srgbClr val="3999C6"/>
                    </a:gs>
                  </a:gsLst>
                  <a:lin ang="8100000" scaled="1"/>
                  <a:tileRect/>
                </a:gra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06782" rtlCol="0" anchor="ctr"/>
              <a:lstStyle/>
              <a:p>
                <a:pPr algn="ctr" defTabSz="914367">
                  <a:lnSpc>
                    <a:spcPct val="80000"/>
                  </a:lnSpc>
                  <a:defRPr/>
                </a:pPr>
                <a:endParaRPr lang="en-US" sz="4313" spc="-147">
                  <a:solidFill>
                    <a:srgbClr val="FFFFFF"/>
                  </a:solidFill>
                  <a:latin typeface="Segoe UI Light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8188271" y="2851116"/>
                <a:ext cx="257445" cy="288170"/>
                <a:chOff x="3876323" y="2412935"/>
                <a:chExt cx="981584" cy="1503227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075337" y="2655193"/>
                  <a:ext cx="640701" cy="978962"/>
                  <a:chOff x="3978978" y="2691315"/>
                  <a:chExt cx="745467" cy="1374671"/>
                </a:xfrm>
              </p:grpSpPr>
              <p:sp>
                <p:nvSpPr>
                  <p:cNvPr id="103" name="Rectangle 102"/>
                  <p:cNvSpPr/>
                  <p:nvPr>
                    <p:custDataLst>
                      <p:tags r:id="rId1"/>
                    </p:custDataLst>
                  </p:nvPr>
                </p:nvSpPr>
                <p:spPr bwMode="auto">
                  <a:xfrm>
                    <a:off x="3978978" y="2691315"/>
                    <a:ext cx="18288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67232" tIns="44821" rIns="67232" bIns="44821" rtlCol="0" anchor="b" anchorCtr="0"/>
                  <a:lstStyle/>
                  <a:p>
                    <a:pPr defTabSz="914038">
                      <a:defRPr/>
                    </a:pPr>
                    <a:endParaRPr lang="en-US" sz="1470" dirty="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  <a:tileRect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>
                    <p:custDataLst>
                      <p:tags r:id="rId2"/>
                    </p:custDataLst>
                  </p:nvPr>
                </p:nvSpPr>
                <p:spPr bwMode="auto">
                  <a:xfrm>
                    <a:off x="4269686" y="2945333"/>
                    <a:ext cx="18288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67232" tIns="44821" rIns="67232" bIns="44821" rtlCol="0" anchor="b" anchorCtr="0"/>
                  <a:lstStyle/>
                  <a:p>
                    <a:pPr defTabSz="914038">
                      <a:defRPr/>
                    </a:pPr>
                    <a:endParaRPr lang="en-US" sz="1470" dirty="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  <a:tileRect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5" name="Rectangle 104"/>
                  <p:cNvSpPr/>
                  <p:nvPr>
                    <p:custDataLst>
                      <p:tags r:id="rId3"/>
                    </p:custDataLst>
                  </p:nvPr>
                </p:nvSpPr>
                <p:spPr bwMode="auto">
                  <a:xfrm>
                    <a:off x="3978978" y="3195771"/>
                    <a:ext cx="18288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67232" tIns="44821" rIns="67232" bIns="44821" rtlCol="0" anchor="b" anchorCtr="0"/>
                  <a:lstStyle/>
                  <a:p>
                    <a:pPr defTabSz="914038">
                      <a:defRPr/>
                    </a:pPr>
                    <a:endParaRPr lang="en-US" sz="1470" dirty="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  <a:tileRect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6" name="Rectangle 105"/>
                  <p:cNvSpPr/>
                  <p:nvPr>
                    <p:custDataLst>
                      <p:tags r:id="rId4"/>
                    </p:custDataLst>
                  </p:nvPr>
                </p:nvSpPr>
                <p:spPr bwMode="auto">
                  <a:xfrm>
                    <a:off x="4269686" y="3482449"/>
                    <a:ext cx="18288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67232" tIns="44821" rIns="67232" bIns="44821" rtlCol="0" anchor="b" anchorCtr="0"/>
                  <a:lstStyle/>
                  <a:p>
                    <a:pPr defTabSz="914038">
                      <a:defRPr/>
                    </a:pPr>
                    <a:endParaRPr lang="en-US" sz="1470" dirty="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  <a:tileRect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7" name="Rectangle 106"/>
                  <p:cNvSpPr/>
                  <p:nvPr>
                    <p:custDataLst>
                      <p:tags r:id="rId5"/>
                    </p:custDataLst>
                  </p:nvPr>
                </p:nvSpPr>
                <p:spPr bwMode="auto">
                  <a:xfrm>
                    <a:off x="3978978" y="3700226"/>
                    <a:ext cx="18288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67232" tIns="44821" rIns="67232" bIns="44821" rtlCol="0" anchor="b" anchorCtr="0"/>
                  <a:lstStyle/>
                  <a:p>
                    <a:pPr defTabSz="914038">
                      <a:defRPr/>
                    </a:pPr>
                    <a:endParaRPr lang="en-US" sz="1470" dirty="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  <a:tileRect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8" name="Rectangle 107"/>
                  <p:cNvSpPr/>
                  <p:nvPr>
                    <p:custDataLst>
                      <p:tags r:id="rId6"/>
                    </p:custDataLst>
                  </p:nvPr>
                </p:nvSpPr>
                <p:spPr bwMode="auto">
                  <a:xfrm>
                    <a:off x="4541565" y="3194355"/>
                    <a:ext cx="18288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67232" tIns="44821" rIns="67232" bIns="44821" rtlCol="0" anchor="b" anchorCtr="0"/>
                  <a:lstStyle/>
                  <a:p>
                    <a:pPr defTabSz="914038">
                      <a:defRPr/>
                    </a:pPr>
                    <a:endParaRPr lang="en-US" sz="1470" dirty="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  <a:tileRect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01" name="Freeform 100"/>
                <p:cNvSpPr/>
                <p:nvPr/>
              </p:nvSpPr>
              <p:spPr bwMode="auto">
                <a:xfrm rot="5400000">
                  <a:off x="4201677" y="2090150"/>
                  <a:ext cx="333445" cy="979015"/>
                </a:xfrm>
                <a:custGeom>
                  <a:avLst/>
                  <a:gdLst>
                    <a:gd name="connsiteX0" fmla="*/ 0 w 333445"/>
                    <a:gd name="connsiteY0" fmla="*/ 961200 h 979015"/>
                    <a:gd name="connsiteX1" fmla="*/ 0 w 333445"/>
                    <a:gd name="connsiteY1" fmla="*/ 18342 h 979015"/>
                    <a:gd name="connsiteX2" fmla="*/ 3 w 333445"/>
                    <a:gd name="connsiteY2" fmla="*/ 18342 h 979015"/>
                    <a:gd name="connsiteX3" fmla="*/ 3 w 333445"/>
                    <a:gd name="connsiteY3" fmla="*/ 0 h 979015"/>
                    <a:gd name="connsiteX4" fmla="*/ 333445 w 333445"/>
                    <a:gd name="connsiteY4" fmla="*/ 0 h 979015"/>
                    <a:gd name="connsiteX5" fmla="*/ 333445 w 333445"/>
                    <a:gd name="connsiteY5" fmla="*/ 133540 h 979015"/>
                    <a:gd name="connsiteX6" fmla="*/ 133541 w 333445"/>
                    <a:gd name="connsiteY6" fmla="*/ 133540 h 979015"/>
                    <a:gd name="connsiteX7" fmla="*/ 133541 w 333445"/>
                    <a:gd name="connsiteY7" fmla="*/ 845475 h 979015"/>
                    <a:gd name="connsiteX8" fmla="*/ 333444 w 333445"/>
                    <a:gd name="connsiteY8" fmla="*/ 845475 h 979015"/>
                    <a:gd name="connsiteX9" fmla="*/ 333444 w 333445"/>
                    <a:gd name="connsiteY9" fmla="*/ 979015 h 979015"/>
                    <a:gd name="connsiteX10" fmla="*/ 1 w 333445"/>
                    <a:gd name="connsiteY10" fmla="*/ 979015 h 979015"/>
                    <a:gd name="connsiteX11" fmla="*/ 1 w 333445"/>
                    <a:gd name="connsiteY11" fmla="*/ 961200 h 979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3445" h="979015">
                      <a:moveTo>
                        <a:pt x="0" y="961200"/>
                      </a:moveTo>
                      <a:lnTo>
                        <a:pt x="0" y="18342"/>
                      </a:lnTo>
                      <a:lnTo>
                        <a:pt x="3" y="18342"/>
                      </a:lnTo>
                      <a:lnTo>
                        <a:pt x="3" y="0"/>
                      </a:lnTo>
                      <a:lnTo>
                        <a:pt x="333445" y="0"/>
                      </a:lnTo>
                      <a:lnTo>
                        <a:pt x="333445" y="133540"/>
                      </a:lnTo>
                      <a:lnTo>
                        <a:pt x="133541" y="133540"/>
                      </a:lnTo>
                      <a:lnTo>
                        <a:pt x="133541" y="845475"/>
                      </a:lnTo>
                      <a:lnTo>
                        <a:pt x="333444" y="845475"/>
                      </a:lnTo>
                      <a:lnTo>
                        <a:pt x="333444" y="979015"/>
                      </a:lnTo>
                      <a:lnTo>
                        <a:pt x="1" y="979015"/>
                      </a:lnTo>
                      <a:lnTo>
                        <a:pt x="1" y="96120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5EB6DA"/>
                    </a:gs>
                    <a:gs pos="50000">
                      <a:srgbClr val="3999C6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>
                    <a:defRPr/>
                  </a:pPr>
                  <a:endParaRPr lang="en-US" sz="1765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 bwMode="auto">
                <a:xfrm rot="16200000" flipV="1">
                  <a:off x="4199108" y="3259932"/>
                  <a:ext cx="333445" cy="979015"/>
                </a:xfrm>
                <a:custGeom>
                  <a:avLst/>
                  <a:gdLst>
                    <a:gd name="connsiteX0" fmla="*/ 0 w 333445"/>
                    <a:gd name="connsiteY0" fmla="*/ 961200 h 979015"/>
                    <a:gd name="connsiteX1" fmla="*/ 0 w 333445"/>
                    <a:gd name="connsiteY1" fmla="*/ 18342 h 979015"/>
                    <a:gd name="connsiteX2" fmla="*/ 3 w 333445"/>
                    <a:gd name="connsiteY2" fmla="*/ 18342 h 979015"/>
                    <a:gd name="connsiteX3" fmla="*/ 3 w 333445"/>
                    <a:gd name="connsiteY3" fmla="*/ 0 h 979015"/>
                    <a:gd name="connsiteX4" fmla="*/ 333445 w 333445"/>
                    <a:gd name="connsiteY4" fmla="*/ 0 h 979015"/>
                    <a:gd name="connsiteX5" fmla="*/ 333445 w 333445"/>
                    <a:gd name="connsiteY5" fmla="*/ 133540 h 979015"/>
                    <a:gd name="connsiteX6" fmla="*/ 133541 w 333445"/>
                    <a:gd name="connsiteY6" fmla="*/ 133540 h 979015"/>
                    <a:gd name="connsiteX7" fmla="*/ 133541 w 333445"/>
                    <a:gd name="connsiteY7" fmla="*/ 845475 h 979015"/>
                    <a:gd name="connsiteX8" fmla="*/ 333444 w 333445"/>
                    <a:gd name="connsiteY8" fmla="*/ 845475 h 979015"/>
                    <a:gd name="connsiteX9" fmla="*/ 333444 w 333445"/>
                    <a:gd name="connsiteY9" fmla="*/ 979015 h 979015"/>
                    <a:gd name="connsiteX10" fmla="*/ 1 w 333445"/>
                    <a:gd name="connsiteY10" fmla="*/ 979015 h 979015"/>
                    <a:gd name="connsiteX11" fmla="*/ 1 w 333445"/>
                    <a:gd name="connsiteY11" fmla="*/ 961200 h 979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3445" h="979015">
                      <a:moveTo>
                        <a:pt x="0" y="961200"/>
                      </a:moveTo>
                      <a:lnTo>
                        <a:pt x="0" y="18342"/>
                      </a:lnTo>
                      <a:lnTo>
                        <a:pt x="3" y="18342"/>
                      </a:lnTo>
                      <a:lnTo>
                        <a:pt x="3" y="0"/>
                      </a:lnTo>
                      <a:lnTo>
                        <a:pt x="333445" y="0"/>
                      </a:lnTo>
                      <a:lnTo>
                        <a:pt x="333445" y="133540"/>
                      </a:lnTo>
                      <a:lnTo>
                        <a:pt x="133541" y="133540"/>
                      </a:lnTo>
                      <a:lnTo>
                        <a:pt x="133541" y="845475"/>
                      </a:lnTo>
                      <a:lnTo>
                        <a:pt x="333444" y="845475"/>
                      </a:lnTo>
                      <a:lnTo>
                        <a:pt x="333444" y="979015"/>
                      </a:lnTo>
                      <a:lnTo>
                        <a:pt x="1" y="979015"/>
                      </a:lnTo>
                      <a:lnTo>
                        <a:pt x="1" y="96120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5EB6DA"/>
                    </a:gs>
                    <a:gs pos="50000">
                      <a:srgbClr val="3999C6"/>
                    </a:gs>
                  </a:gsLst>
                  <a:lin ang="189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>
                    <a:defRPr/>
                  </a:pPr>
                  <a:endParaRPr lang="en-US" sz="1765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95" name="Field GW /"/>
            <p:cNvGrpSpPr/>
            <p:nvPr/>
          </p:nvGrpSpPr>
          <p:grpSpPr>
            <a:xfrm>
              <a:off x="1473310" y="4886209"/>
              <a:ext cx="839338" cy="496998"/>
              <a:chOff x="1263807" y="4532991"/>
              <a:chExt cx="987273" cy="617355"/>
            </a:xfrm>
          </p:grpSpPr>
          <p:sp>
            <p:nvSpPr>
              <p:cNvPr id="96" name="Freeform 95"/>
              <p:cNvSpPr>
                <a:spLocks noChangeAspect="1"/>
              </p:cNvSpPr>
              <p:nvPr/>
            </p:nvSpPr>
            <p:spPr bwMode="auto">
              <a:xfrm>
                <a:off x="1263807" y="4532991"/>
                <a:ext cx="987273" cy="617355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gradFill flip="none" rotWithShape="1">
                  <a:gsLst>
                    <a:gs pos="50000">
                      <a:srgbClr val="5EB6DA"/>
                    </a:gs>
                    <a:gs pos="50000">
                      <a:srgbClr val="3999C6"/>
                    </a:gs>
                  </a:gsLst>
                  <a:lin ang="8100000" scaled="1"/>
                  <a:tileRect/>
                </a:gra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06782" rtlCol="0" anchor="ctr"/>
              <a:lstStyle/>
              <a:p>
                <a:pPr algn="ctr" defTabSz="914367">
                  <a:lnSpc>
                    <a:spcPct val="80000"/>
                  </a:lnSpc>
                  <a:defRPr/>
                </a:pPr>
                <a:endParaRPr lang="en-US" sz="4313" spc="-147">
                  <a:solidFill>
                    <a:srgbClr val="FFFFFF"/>
                  </a:solidFill>
                  <a:latin typeface="Segoe UI Light"/>
                </a:endParaRPr>
              </a:p>
            </p:txBody>
          </p:sp>
          <p:sp>
            <p:nvSpPr>
              <p:cNvPr id="97" name="Frame 5"/>
              <p:cNvSpPr>
                <a:spLocks noChangeAspect="1"/>
              </p:cNvSpPr>
              <p:nvPr/>
            </p:nvSpPr>
            <p:spPr bwMode="auto">
              <a:xfrm>
                <a:off x="1614525" y="4728221"/>
                <a:ext cx="305716" cy="305634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rgbClr val="86BE0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609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68" spc="-4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pic>
        <p:nvPicPr>
          <p:cNvPr id="109" name="Group 52"/>
          <p:cNvPicPr>
            <a:picLocks noChangeArrowheads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32"/>
          <a:stretch>
            <a:fillRect/>
          </a:stretch>
        </p:blipFill>
        <p:spPr bwMode="auto">
          <a:xfrm>
            <a:off x="5044709" y="4094356"/>
            <a:ext cx="490693" cy="4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1" grpId="0" animBg="1"/>
      <p:bldP spid="72" grpId="0" animBg="1"/>
      <p:bldP spid="73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12497" y="1904387"/>
            <a:ext cx="106923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Connection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bidirectional comunication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reliable &amp; secure channel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per-device authentication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multiplexing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device to cloud telemetry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cloud to device commands and notifications (with TTL &amp; feedback)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bulk uploads/downloads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monitoring devices (connection, activity, ...)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multi protocols (AMQP, HTTP) </a:t>
            </a:r>
            <a:r>
              <a:rPr lang="it-IT" sz="2800" dirty="0">
                <a:sym typeface="Wingdings" panose="05000000000000000000" pitchFamily="2" charset="2"/>
              </a:rPr>
              <a:t> IoT Protocol Gateway (MQTT)</a:t>
            </a:r>
            <a:endParaRPr lang="it-IT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08958" y="1172674"/>
            <a:ext cx="534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IoT Hub : features </a:t>
            </a:r>
          </a:p>
        </p:txBody>
      </p:sp>
    </p:spTree>
    <p:extLst>
      <p:ext uri="{BB962C8B-B14F-4D97-AF65-F5344CB8AC3E}">
        <p14:creationId xmlns:p14="http://schemas.microsoft.com/office/powerpoint/2010/main" val="457190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12497" y="1904387"/>
            <a:ext cx="10692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Device management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800" dirty="0"/>
              <a:t>Device twin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800" dirty="0"/>
              <a:t>Device jobs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800" dirty="0"/>
              <a:t>Device queries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08958" y="1172674"/>
            <a:ext cx="534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IoT Hub : features </a:t>
            </a:r>
          </a:p>
        </p:txBody>
      </p:sp>
    </p:spTree>
    <p:extLst>
      <p:ext uri="{BB962C8B-B14F-4D97-AF65-F5344CB8AC3E}">
        <p14:creationId xmlns:p14="http://schemas.microsoft.com/office/powerpoint/2010/main" val="600743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com.azurecomcdn.net/80C57D/cdn/mediahandler/docarticles/dpsmedia-prod/azure.microsoft.com/zh-tw/documentation/articles/iot-hub-device-management-overview/20160602060656/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26" y="730023"/>
            <a:ext cx="9722943" cy="59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1"/>
          <p:cNvSpPr txBox="1"/>
          <p:nvPr/>
        </p:nvSpPr>
        <p:spPr>
          <a:xfrm>
            <a:off x="0" y="22138"/>
            <a:ext cx="534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Device Twin</a:t>
            </a:r>
          </a:p>
        </p:txBody>
      </p:sp>
    </p:spTree>
    <p:extLst>
      <p:ext uri="{BB962C8B-B14F-4D97-AF65-F5344CB8AC3E}">
        <p14:creationId xmlns:p14="http://schemas.microsoft.com/office/powerpoint/2010/main" val="18516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8" y="1229215"/>
            <a:ext cx="10423283" cy="5219249"/>
          </a:xfrm>
          <a:prstGeom prst="rect">
            <a:avLst/>
          </a:prstGeom>
        </p:spPr>
      </p:pic>
      <p:sp>
        <p:nvSpPr>
          <p:cNvPr id="3" name="CasellaDiTesto 1"/>
          <p:cNvSpPr txBox="1"/>
          <p:nvPr/>
        </p:nvSpPr>
        <p:spPr>
          <a:xfrm>
            <a:off x="0" y="22138"/>
            <a:ext cx="534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Device Query</a:t>
            </a:r>
          </a:p>
        </p:txBody>
      </p:sp>
    </p:spTree>
    <p:extLst>
      <p:ext uri="{BB962C8B-B14F-4D97-AF65-F5344CB8AC3E}">
        <p14:creationId xmlns:p14="http://schemas.microsoft.com/office/powerpoint/2010/main" val="364121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com.azurecomcdn.net/80C57D/cdn/mediahandler/docarticles/dpsmedia-prod/azure.microsoft.com/zh-tw/documentation/articles/iot-hub-device-management-overview/20160602060656/im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9" y="646007"/>
            <a:ext cx="11379222" cy="54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1"/>
          <p:cNvSpPr txBox="1"/>
          <p:nvPr/>
        </p:nvSpPr>
        <p:spPr>
          <a:xfrm>
            <a:off x="0" y="22138"/>
            <a:ext cx="534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Device Job</a:t>
            </a:r>
          </a:p>
        </p:txBody>
      </p:sp>
    </p:spTree>
    <p:extLst>
      <p:ext uri="{BB962C8B-B14F-4D97-AF65-F5344CB8AC3E}">
        <p14:creationId xmlns:p14="http://schemas.microsoft.com/office/powerpoint/2010/main" val="306566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8958" y="1172674"/>
            <a:ext cx="5343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IoT Hub Device Management</a:t>
            </a:r>
          </a:p>
        </p:txBody>
      </p:sp>
      <p:sp>
        <p:nvSpPr>
          <p:cNvPr id="3" name="爆炸 2 2"/>
          <p:cNvSpPr/>
          <p:nvPr/>
        </p:nvSpPr>
        <p:spPr>
          <a:xfrm>
            <a:off x="6420787" y="75201"/>
            <a:ext cx="5771213" cy="484182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/>
              <a:t>TODO</a:t>
            </a:r>
            <a:r>
              <a:rPr lang="en-US" altLang="zh-TW"/>
              <a:t>: Add </a:t>
            </a:r>
            <a:r>
              <a:rPr lang="en-US" altLang="zh-TW" dirty="0" err="1"/>
              <a:t>IOTHub</a:t>
            </a:r>
            <a:r>
              <a:rPr lang="en-US" altLang="zh-TW" dirty="0"/>
              <a:t> Device </a:t>
            </a:r>
            <a:r>
              <a:rPr lang="en-US" altLang="zh-TW" dirty="0" err="1"/>
              <a:t>Mnagement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9191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1011</Words>
  <Application>Microsoft Office PowerPoint</Application>
  <PresentationFormat>寬螢幕</PresentationFormat>
  <Paragraphs>196</Paragraphs>
  <Slides>18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MS PGothic</vt:lpstr>
      <vt:lpstr>新細明體</vt:lpstr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Office 佈景主題</vt:lpstr>
      <vt:lpstr>Azure IOT Hub Overview</vt:lpstr>
      <vt:lpstr>Azure IoT Hub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Azure IoT Suite SDKs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Hub Overview</dc:title>
  <dc:creator>Michael SH Chi</dc:creator>
  <cp:lastModifiedBy>Michael SH Chi</cp:lastModifiedBy>
  <cp:revision>35</cp:revision>
  <dcterms:created xsi:type="dcterms:W3CDTF">2016-03-02T03:07:35Z</dcterms:created>
  <dcterms:modified xsi:type="dcterms:W3CDTF">2016-06-20T07:14:04Z</dcterms:modified>
</cp:coreProperties>
</file>