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5.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6.xml" ContentType="application/vnd.openxmlformats-officedocument.theme+xml"/>
  <Override PartName="/ppt/slideLayouts/slideLayout11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5"/>
    <p:sldMasterId id="2147484278" r:id="rId6"/>
    <p:sldMasterId id="2147484308" r:id="rId7"/>
    <p:sldMasterId id="2147484331" r:id="rId8"/>
    <p:sldMasterId id="2147484348" r:id="rId9"/>
    <p:sldMasterId id="2147484365" r:id="rId10"/>
    <p:sldMasterId id="2147484394" r:id="rId11"/>
  </p:sldMasterIdLst>
  <p:notesMasterIdLst>
    <p:notesMasterId r:id="rId31"/>
  </p:notesMasterIdLst>
  <p:handoutMasterIdLst>
    <p:handoutMasterId r:id="rId32"/>
  </p:handoutMasterIdLst>
  <p:sldIdLst>
    <p:sldId id="259" r:id="rId12"/>
    <p:sldId id="261" r:id="rId13"/>
    <p:sldId id="315" r:id="rId14"/>
    <p:sldId id="288" r:id="rId15"/>
    <p:sldId id="289" r:id="rId16"/>
    <p:sldId id="290" r:id="rId17"/>
    <p:sldId id="291" r:id="rId18"/>
    <p:sldId id="292" r:id="rId19"/>
    <p:sldId id="293" r:id="rId20"/>
    <p:sldId id="296" r:id="rId21"/>
    <p:sldId id="297" r:id="rId22"/>
    <p:sldId id="298" r:id="rId23"/>
    <p:sldId id="299" r:id="rId24"/>
    <p:sldId id="300" r:id="rId25"/>
    <p:sldId id="301" r:id="rId26"/>
    <p:sldId id="302" r:id="rId27"/>
    <p:sldId id="311" r:id="rId28"/>
    <p:sldId id="312" r:id="rId29"/>
    <p:sldId id="310" r:id="rId3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2015 Breakout Template" id="{D75A0D65-BF15-4822-BC6D-74C66FDCD9EE}">
          <p14:sldIdLst>
            <p14:sldId id="259"/>
            <p14:sldId id="261"/>
            <p14:sldId id="315"/>
            <p14:sldId id="288"/>
            <p14:sldId id="289"/>
            <p14:sldId id="290"/>
            <p14:sldId id="291"/>
            <p14:sldId id="292"/>
            <p14:sldId id="293"/>
            <p14:sldId id="296"/>
            <p14:sldId id="297"/>
            <p14:sldId id="298"/>
            <p14:sldId id="299"/>
            <p14:sldId id="300"/>
            <p14:sldId id="301"/>
            <p14:sldId id="302"/>
            <p14:sldId id="311"/>
            <p14:sldId id="312"/>
            <p14:sldId id="31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00176B"/>
    <a:srgbClr val="E3008C"/>
    <a:srgbClr val="FFB900"/>
    <a:srgbClr val="107C10"/>
    <a:srgbClr val="FFFFFF"/>
    <a:srgbClr val="232832"/>
    <a:srgbClr val="525252"/>
    <a:srgbClr val="000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94" autoAdjust="0"/>
    <p:restoredTop sz="96866" autoAdjust="0"/>
  </p:normalViewPr>
  <p:slideViewPr>
    <p:cSldViewPr>
      <p:cViewPr varScale="1">
        <p:scale>
          <a:sx n="72" d="100"/>
          <a:sy n="72" d="100"/>
        </p:scale>
        <p:origin x="492" y="60"/>
      </p:cViewPr>
      <p:guideLst/>
    </p:cSldViewPr>
  </p:slideViewPr>
  <p:outlineViewPr>
    <p:cViewPr>
      <p:scale>
        <a:sx n="33" d="100"/>
        <a:sy n="33" d="100"/>
      </p:scale>
      <p:origin x="0" y="-85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21" Type="http://schemas.openxmlformats.org/officeDocument/2006/relationships/slide" Target="slides/slide10.xml"/><Relationship Id="rId34" Type="http://schemas.openxmlformats.org/officeDocument/2006/relationships/presProps" Target="presProps.xml"/><Relationship Id="rId7"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Master" Target="slideMasters/slideMaster7.xml"/><Relationship Id="rId24" Type="http://schemas.openxmlformats.org/officeDocument/2006/relationships/slide" Target="slides/slide1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theme" Target="theme/theme1.xml"/><Relationship Id="rId10" Type="http://schemas.openxmlformats.org/officeDocument/2006/relationships/slideMaster" Target="slideMasters/slideMaster6.xml"/><Relationship Id="rId19" Type="http://schemas.openxmlformats.org/officeDocument/2006/relationships/slide" Target="slides/slide8.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viewProps" Target="viewProps.xml"/><Relationship Id="rId8" Type="http://schemas.openxmlformats.org/officeDocument/2006/relationships/slideMaster" Target="slideMasters/slideMaster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4/20/2016 1:59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 2015</a:t>
            </a:r>
            <a:endParaRPr lang="en-US" dirty="0">
              <a:latin typeface="Segoe UI" pitchFamily="34" charset="0"/>
            </a:endParaRP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4/20/2016 1:59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A14FA6D-5CC1-477D-A0DC-F2245326A311}" type="datetime1">
              <a:rPr lang="en-US" smtClean="0">
                <a:solidFill>
                  <a:prstClr val="black"/>
                </a:solidFill>
              </a:rPr>
              <a:pPr/>
              <a:t>4/20/2016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75061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994319-233E-40F5-BA1C-4D69D56F2C51}" type="datetime1">
              <a:rPr lang="en-US" smtClean="0">
                <a:solidFill>
                  <a:prstClr val="black"/>
                </a:solidFill>
              </a:rPr>
              <a:pPr/>
              <a:t>4/20/2016</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854668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994319-233E-40F5-BA1C-4D69D56F2C51}" type="datetime1">
              <a:rPr lang="en-US" smtClean="0">
                <a:solidFill>
                  <a:prstClr val="black"/>
                </a:solidFill>
              </a:rPr>
              <a:pPr/>
              <a:t>4/20/2016</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272666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4/20/2016 1:59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027560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4/20/2016 1:59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896131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solidFill>
                  <a:prstClr val="black"/>
                </a:solidFill>
              </a:rPr>
              <a:pPr>
                <a:defRPr/>
              </a:pPr>
              <a:t>15</a:t>
            </a:fld>
            <a:endParaRPr lang="en-US">
              <a:solidFill>
                <a:prstClr val="black"/>
              </a:solidFill>
            </a:endParaRPr>
          </a:p>
        </p:txBody>
      </p:sp>
    </p:spTree>
    <p:extLst>
      <p:ext uri="{BB962C8B-B14F-4D97-AF65-F5344CB8AC3E}">
        <p14:creationId xmlns:p14="http://schemas.microsoft.com/office/powerpoint/2010/main" val="1993754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6" name="Date Placeholder 5"/>
          <p:cNvSpPr>
            <a:spLocks noGrp="1"/>
          </p:cNvSpPr>
          <p:nvPr>
            <p:ph type="dt" idx="12"/>
          </p:nvPr>
        </p:nvSpPr>
        <p:spPr/>
        <p:txBody>
          <a:bodyPr/>
          <a:lstStyle/>
          <a:p>
            <a:fld id="{FB3D2AB0-D522-440D-BF2D-EC7B965A60E8}" type="datetime1">
              <a:rPr lang="en-US" smtClean="0">
                <a:solidFill>
                  <a:prstClr val="black"/>
                </a:solidFill>
              </a:rPr>
              <a:pPr/>
              <a:t>4/20/2016</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93428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4/20/2016 1:59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618084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4/20/2016 1:59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698447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4/20/2016 1:59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80165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4/20/2016 1:59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58218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4/20/2016 1:59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899136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4/20/2016 1:59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708825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4/20/2016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044137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4/20/2016 1:59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4221279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6" name="Date Placeholder 5"/>
          <p:cNvSpPr>
            <a:spLocks noGrp="1"/>
          </p:cNvSpPr>
          <p:nvPr>
            <p:ph type="dt" idx="12"/>
          </p:nvPr>
        </p:nvSpPr>
        <p:spPr/>
        <p:txBody>
          <a:bodyPr/>
          <a:lstStyle/>
          <a:p>
            <a:fld id="{E3A145C3-F74D-4BE2-904C-7125AA1DDED1}" type="datetime1">
              <a:rPr lang="en-US" smtClean="0">
                <a:solidFill>
                  <a:prstClr val="black"/>
                </a:solidFill>
              </a:rPr>
              <a:pPr/>
              <a:t>4/20/2016</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9606977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3.xml"/><Relationship Id="rId4" Type="http://schemas.openxmlformats.org/officeDocument/2006/relationships/image" Target="../media/image7.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6.xml"/><Relationship Id="rId4" Type="http://schemas.openxmlformats.org/officeDocument/2006/relationships/image" Target="../media/image11.pn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46005"/>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31566751"/>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1"/>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ja-JP" altLang="en-US" smtClean="0"/>
              <a:t>図を追加</a:t>
            </a:r>
            <a:endParaRPr lang="en-US" dirty="0"/>
          </a:p>
        </p:txBody>
      </p:sp>
    </p:spTree>
    <p:extLst>
      <p:ext uri="{BB962C8B-B14F-4D97-AF65-F5344CB8AC3E}">
        <p14:creationId xmlns:p14="http://schemas.microsoft.com/office/powerpoint/2010/main" val="3265419399"/>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93634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5132150"/>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1482692"/>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1413729"/>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extLst>
      <p:ext uri="{BB962C8B-B14F-4D97-AF65-F5344CB8AC3E}">
        <p14:creationId xmlns:p14="http://schemas.microsoft.com/office/powerpoint/2010/main" val="2455380021"/>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2" y="0"/>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2" y="6294476"/>
            <a:ext cx="45719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algn="r" defTabSz="932215" eaLnBrk="0" hangingPunct="0"/>
            <a:r>
              <a:rPr lang="en-US" sz="700" dirty="0">
                <a:gradFill>
                  <a:gsLst>
                    <a:gs pos="12389">
                      <a:srgbClr val="FFFFFF"/>
                    </a:gs>
                    <a:gs pos="54000">
                      <a:srgbClr val="FFFFFF"/>
                    </a:gs>
                  </a:gsLst>
                  <a:lin ang="5400000" scaled="0"/>
                </a:gradFill>
                <a:cs typeface="Segoe UI" pitchFamily="34" charset="0"/>
              </a:rPr>
              <a:t>© </a:t>
            </a:r>
            <a:r>
              <a:rPr lang="en-US" sz="700" dirty="0" smtClean="0">
                <a:gradFill>
                  <a:gsLst>
                    <a:gs pos="12389">
                      <a:srgbClr val="FFFFFF"/>
                    </a:gs>
                    <a:gs pos="54000">
                      <a:srgbClr val="FFFFFF"/>
                    </a:gs>
                  </a:gsLst>
                  <a:lin ang="5400000" scaled="0"/>
                </a:gradFill>
                <a:cs typeface="Segoe UI" pitchFamily="34" charset="0"/>
              </a:rPr>
              <a:t>2015 </a:t>
            </a:r>
            <a:r>
              <a:rPr lang="en-US" sz="700" dirty="0">
                <a:gradFill>
                  <a:gsLst>
                    <a:gs pos="12389">
                      <a:srgbClr val="FFFFFF"/>
                    </a:gs>
                    <a:gs pos="54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230" y="5580859"/>
            <a:ext cx="3291840" cy="701671"/>
          </a:xfrm>
          <a:prstGeom prst="rect">
            <a:avLst/>
          </a:prstGeom>
        </p:spPr>
      </p:pic>
    </p:spTree>
    <p:extLst>
      <p:ext uri="{BB962C8B-B14F-4D97-AF65-F5344CB8AC3E}">
        <p14:creationId xmlns:p14="http://schemas.microsoft.com/office/powerpoint/2010/main" val="31244609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490" indent="-290490">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54" indent="-280966">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44" indent="-2904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526" indent="-228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107" indent="-228582">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ja-JP" altLang="en-US" smtClean="0"/>
              <a:t>マスター タイトルの書式設定</a:t>
            </a:r>
            <a:endParaRPr lang="en-US" dirty="0"/>
          </a:p>
        </p:txBody>
      </p:sp>
    </p:spTree>
    <p:extLst>
      <p:ext uri="{BB962C8B-B14F-4D97-AF65-F5344CB8AC3E}">
        <p14:creationId xmlns:p14="http://schemas.microsoft.com/office/powerpoint/2010/main" val="2152327680"/>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ja-JP" altLang="en-US" smtClean="0"/>
              <a:t>マスター タイトルの書式設定</a:t>
            </a:r>
            <a:endParaRPr lang="en-US" dirty="0"/>
          </a:p>
        </p:txBody>
      </p:sp>
    </p:spTree>
    <p:extLst>
      <p:ext uri="{BB962C8B-B14F-4D97-AF65-F5344CB8AC3E}">
        <p14:creationId xmlns:p14="http://schemas.microsoft.com/office/powerpoint/2010/main" val="35780884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3" hasCustomPrompt="1"/>
          </p:nvPr>
        </p:nvSpPr>
        <p:spPr>
          <a:xfrm>
            <a:off x="1" y="585023"/>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smtClean="0"/>
              <a:t>Click to add subtitle</a:t>
            </a:r>
          </a:p>
        </p:txBody>
      </p:sp>
      <p:sp>
        <p:nvSpPr>
          <p:cNvPr id="7" name="Rectangle 6"/>
          <p:cNvSpPr/>
          <p:nvPr userDrawn="1"/>
        </p:nvSpPr>
        <p:spPr>
          <a:xfrm>
            <a:off x="1" y="6217356"/>
            <a:ext cx="12436475" cy="7771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93260" rIns="93260" bIns="93260" numCol="1" spcCol="0" rtlCol="0" fromWordArt="0" anchor="b" anchorCtr="0" forceAA="0" compatLnSpc="1">
            <a:prstTxWarp prst="textNoShape">
              <a:avLst/>
            </a:prstTxWarp>
            <a:noAutofit/>
          </a:bodyPr>
          <a:lstStyle/>
          <a:p>
            <a:pPr algn="r"/>
            <a:endParaRPr lang="en-US" sz="1224" dirty="0" err="1" smtClean="0">
              <a:solidFill>
                <a:srgbClr val="FFFFFF"/>
              </a:solidFill>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r="3473"/>
          <a:stretch/>
        </p:blipFill>
        <p:spPr>
          <a:xfrm>
            <a:off x="10502588" y="5751055"/>
            <a:ext cx="1702262" cy="1131843"/>
          </a:xfrm>
          <a:prstGeom prst="rect">
            <a:avLst/>
          </a:prstGeom>
        </p:spPr>
      </p:pic>
      <p:sp>
        <p:nvSpPr>
          <p:cNvPr id="9" name="Rectangle 8"/>
          <p:cNvSpPr/>
          <p:nvPr userDrawn="1"/>
        </p:nvSpPr>
        <p:spPr>
          <a:xfrm>
            <a:off x="6236550" y="6372790"/>
            <a:ext cx="4166916" cy="414353"/>
          </a:xfrm>
          <a:prstGeom prst="rect">
            <a:avLst/>
          </a:prstGeom>
        </p:spPr>
        <p:txBody>
          <a:bodyPr wrap="none">
            <a:spAutoFit/>
          </a:bodyPr>
          <a:lstStyle/>
          <a:p>
            <a:r>
              <a:rPr lang="en-US" sz="2040" dirty="0">
                <a:solidFill>
                  <a:srgbClr val="0078D7"/>
                </a:solidFill>
              </a:rPr>
              <a:t>Create the Internet of </a:t>
            </a:r>
            <a:r>
              <a:rPr lang="en-US" sz="2040" dirty="0">
                <a:solidFill>
                  <a:srgbClr val="0078D7"/>
                </a:solidFill>
                <a:latin typeface="Segoe UI Semibold" panose="020B0702040204020203" pitchFamily="34" charset="0"/>
                <a:cs typeface="Segoe UI Semibold" panose="020B0702040204020203" pitchFamily="34" charset="0"/>
              </a:rPr>
              <a:t>Your</a:t>
            </a:r>
            <a:r>
              <a:rPr lang="en-US" sz="2040" dirty="0">
                <a:solidFill>
                  <a:srgbClr val="0078D7"/>
                </a:solidFill>
              </a:rPr>
              <a:t> Things</a:t>
            </a:r>
            <a:endParaRPr lang="en-US" sz="2040" dirty="0">
              <a:solidFill>
                <a:srgbClr val="FFFFFF"/>
              </a:solidFill>
            </a:endParaRPr>
          </a:p>
        </p:txBody>
      </p:sp>
      <p:pic>
        <p:nvPicPr>
          <p:cNvPr id="20" name="図 1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7530" y="6185701"/>
            <a:ext cx="1355453" cy="840478"/>
          </a:xfrm>
          <a:prstGeom prst="rect">
            <a:avLst/>
          </a:prstGeom>
        </p:spPr>
      </p:pic>
    </p:spTree>
    <p:extLst>
      <p:ext uri="{BB962C8B-B14F-4D97-AF65-F5344CB8AC3E}">
        <p14:creationId xmlns:p14="http://schemas.microsoft.com/office/powerpoint/2010/main" val="3770698646"/>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6" name="Picture 3" descr="Fujitsu - shaping tomorrow with you"/>
          <p:cNvPicPr>
            <a:picLocks noChangeAspect="1" noChangeArrowheads="1"/>
          </p:cNvPicPr>
          <p:nvPr userDrawn="1"/>
        </p:nvPicPr>
        <p:blipFill>
          <a:blip r:embed="rId2" cstate="screen"/>
          <a:srcRect/>
          <a:stretch>
            <a:fillRect/>
          </a:stretch>
        </p:blipFill>
        <p:spPr bwMode="auto">
          <a:xfrm>
            <a:off x="3092926" y="1734667"/>
            <a:ext cx="6250623" cy="3402275"/>
          </a:xfrm>
          <a:prstGeom prst="rect">
            <a:avLst/>
          </a:prstGeom>
          <a:noFill/>
        </p:spPr>
      </p:pic>
    </p:spTree>
    <p:extLst>
      <p:ext uri="{BB962C8B-B14F-4D97-AF65-F5344CB8AC3E}">
        <p14:creationId xmlns:p14="http://schemas.microsoft.com/office/powerpoint/2010/main" val="121825905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9525101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742723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8109142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3990664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5770569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85170470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99870694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47632123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304797519"/>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98172119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71093187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8924473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874602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93704375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193025316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91118333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247391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506321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Session Title Slide">
    <p:spTree>
      <p:nvGrpSpPr>
        <p:cNvPr id="1" name=""/>
        <p:cNvGrpSpPr/>
        <p:nvPr/>
      </p:nvGrpSpPr>
      <p:grpSpPr>
        <a:xfrm>
          <a:off x="0" y="0"/>
          <a:ext cx="0" cy="0"/>
          <a:chOff x="0" y="0"/>
          <a:chExt cx="0" cy="0"/>
        </a:xfrm>
      </p:grpSpPr>
      <p:sp>
        <p:nvSpPr>
          <p:cNvPr id="20" name="Title 1"/>
          <p:cNvSpPr>
            <a:spLocks noGrp="1"/>
          </p:cNvSpPr>
          <p:nvPr>
            <p:ph type="ctrTitle" hasCustomPrompt="1"/>
          </p:nvPr>
        </p:nvSpPr>
        <p:spPr>
          <a:xfrm>
            <a:off x="5134757" y="3339353"/>
            <a:ext cx="6970655" cy="960966"/>
          </a:xfrm>
          <a:prstGeom prst="rect">
            <a:avLst/>
          </a:prstGeom>
        </p:spPr>
        <p:txBody>
          <a:bodyPr vert="horz" lIns="91440" tIns="45720" rIns="91440" bIns="45720" rtlCol="0" anchor="b" anchorCtr="0">
            <a:noAutofit/>
          </a:bodyPr>
          <a:lstStyle>
            <a:lvl1pPr algn="l">
              <a:defRPr lang="en-US" sz="5440" b="0" dirty="0">
                <a:solidFill>
                  <a:schemeClr val="tx2"/>
                </a:solidFill>
                <a:latin typeface="+mj-lt"/>
                <a:cs typeface="Segoe UI Light"/>
              </a:defRPr>
            </a:lvl1pPr>
          </a:lstStyle>
          <a:p>
            <a:pPr marL="0" lvl="0"/>
            <a:r>
              <a:rPr lang="en-CA" dirty="0" smtClean="0"/>
              <a:t>Session Title</a:t>
            </a:r>
            <a:endParaRPr lang="en-US" dirty="0"/>
          </a:p>
        </p:txBody>
      </p:sp>
      <p:sp>
        <p:nvSpPr>
          <p:cNvPr id="21" name="Subtitle 2"/>
          <p:cNvSpPr>
            <a:spLocks noGrp="1"/>
          </p:cNvSpPr>
          <p:nvPr>
            <p:ph type="subTitle" idx="1" hasCustomPrompt="1"/>
          </p:nvPr>
        </p:nvSpPr>
        <p:spPr>
          <a:xfrm>
            <a:off x="5135207" y="4296063"/>
            <a:ext cx="6971719" cy="617021"/>
          </a:xfrm>
          <a:prstGeom prst="rect">
            <a:avLst/>
          </a:prstGeom>
        </p:spPr>
        <p:txBody>
          <a:bodyPr vert="horz" lIns="91440" tIns="45720" rIns="91440" bIns="45720" rtlCol="0" anchor="t">
            <a:noAutofit/>
          </a:bodyPr>
          <a:lstStyle>
            <a:lvl1pPr algn="l">
              <a:defRPr lang="en-US" dirty="0">
                <a:solidFill>
                  <a:schemeClr val="accent1"/>
                </a:solidFill>
                <a:latin typeface="+mn-lt"/>
                <a:cs typeface="Segoe UI Light"/>
              </a:defRPr>
            </a:lvl1pPr>
          </a:lstStyle>
          <a:p>
            <a:pPr lvl="0"/>
            <a:r>
              <a:rPr lang="en-CA" dirty="0" smtClean="0"/>
              <a:t>Subtitle</a:t>
            </a:r>
            <a:endParaRPr lang="en-US" dirty="0"/>
          </a:p>
        </p:txBody>
      </p:sp>
      <p:pic>
        <p:nvPicPr>
          <p:cNvPr id="10" name="Content Placeholder 3"/>
          <p:cNvPicPr>
            <a:picLocks noChangeAspect="1"/>
          </p:cNvPicPr>
          <p:nvPr userDrawn="1"/>
        </p:nvPicPr>
        <p:blipFill rotWithShape="1">
          <a:blip r:embed="rId2">
            <a:extLst>
              <a:ext uri="{28A0092B-C50C-407E-A947-70E740481C1C}">
                <a14:useLocalDpi xmlns:a14="http://schemas.microsoft.com/office/drawing/2010/main" val="0"/>
              </a:ext>
            </a:extLst>
          </a:blip>
          <a:srcRect t="81520" b="16463"/>
          <a:stretch/>
        </p:blipFill>
        <p:spPr>
          <a:xfrm flipV="1">
            <a:off x="-1" y="6656965"/>
            <a:ext cx="12436476" cy="141305"/>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1395156" y="6634241"/>
            <a:ext cx="860582" cy="184349"/>
          </a:xfrm>
          <a:prstGeom prst="rect">
            <a:avLst/>
          </a:prstGeom>
        </p:spPr>
      </p:pic>
    </p:spTree>
    <p:extLst>
      <p:ext uri="{BB962C8B-B14F-4D97-AF65-F5344CB8AC3E}">
        <p14:creationId xmlns:p14="http://schemas.microsoft.com/office/powerpoint/2010/main" val="34634387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591133" y="6806542"/>
            <a:ext cx="673702" cy="198560"/>
          </a:xfrm>
          <a:prstGeom prst="rect">
            <a:avLst/>
          </a:prstGeom>
        </p:spPr>
        <p:txBody>
          <a:bodyPr vert="horz" lIns="91440" tIns="0" rIns="91440" bIns="45720" rtlCol="0" anchor="ctr"/>
          <a:lstStyle>
            <a:lvl1pPr algn="l">
              <a:defRPr sz="1088" b="0">
                <a:solidFill>
                  <a:schemeClr val="bg1"/>
                </a:solidFill>
              </a:defRPr>
            </a:lvl1pPr>
          </a:lstStyle>
          <a:p>
            <a:pPr defTabSz="1243493"/>
            <a:fld id="{D372AB51-BDCC-4F95-83CF-1CBB2D34E9E5}" type="slidenum">
              <a:rPr lang="en-US" smtClean="0">
                <a:solidFill>
                  <a:prstClr val="white"/>
                </a:solidFill>
              </a:rPr>
              <a:pPr defTabSz="1243493"/>
              <a:t>‹#›</a:t>
            </a:fld>
            <a:endParaRPr lang="en-US" dirty="0">
              <a:solidFill>
                <a:prstClr val="white"/>
              </a:solidFill>
            </a:endParaRPr>
          </a:p>
        </p:txBody>
      </p:sp>
      <p:sp>
        <p:nvSpPr>
          <p:cNvPr id="8" name="Text Placeholder 2"/>
          <p:cNvSpPr>
            <a:spLocks noGrp="1"/>
          </p:cNvSpPr>
          <p:nvPr>
            <p:ph idx="1" hasCustomPrompt="1"/>
          </p:nvPr>
        </p:nvSpPr>
        <p:spPr>
          <a:xfrm>
            <a:off x="591132" y="1852678"/>
            <a:ext cx="11192828" cy="4284919"/>
          </a:xfrm>
          <a:prstGeom prst="rect">
            <a:avLst/>
          </a:prstGeom>
        </p:spPr>
        <p:txBody>
          <a:bodyPr vert="horz" lIns="91440" tIns="45720" rIns="91440" bIns="45720" rtlCol="0">
            <a:noAutofit/>
          </a:bodyPr>
          <a:lstStyle>
            <a:lvl1pPr marL="0" indent="0">
              <a:buNone/>
              <a:defRPr>
                <a:solidFill>
                  <a:srgbClr val="0084CC"/>
                </a:solidFill>
                <a:latin typeface="+mn-lt"/>
              </a:defRPr>
            </a:lvl1pPr>
            <a:lvl2pPr marL="466310" indent="-466310">
              <a:buClr>
                <a:schemeClr val="accent4"/>
              </a:buClr>
              <a:buFont typeface="Arial"/>
              <a:buChar char="•"/>
              <a:defRPr>
                <a:solidFill>
                  <a:schemeClr val="tx1">
                    <a:lumMod val="75000"/>
                    <a:lumOff val="25000"/>
                  </a:schemeClr>
                </a:solidFill>
                <a:latin typeface="+mn-lt"/>
              </a:defRPr>
            </a:lvl2pPr>
            <a:lvl3pPr marL="867854" indent="-466310">
              <a:buClr>
                <a:schemeClr val="accent4"/>
              </a:buClr>
              <a:buFont typeface="Arial"/>
              <a:buChar char="•"/>
              <a:defRPr sz="2448" b="0">
                <a:solidFill>
                  <a:srgbClr val="0084CC"/>
                </a:solidFill>
                <a:latin typeface="+mn-lt"/>
              </a:defRPr>
            </a:lvl3pPr>
            <a:lvl4pPr marL="1254287" indent="-466310">
              <a:buClr>
                <a:schemeClr val="accent4"/>
              </a:buClr>
              <a:buFont typeface="Arial"/>
              <a:buChar char="•"/>
              <a:defRPr>
                <a:solidFill>
                  <a:schemeClr val="tx1">
                    <a:lumMod val="75000"/>
                    <a:lumOff val="25000"/>
                  </a:schemeClr>
                </a:solidFill>
                <a:latin typeface="+mn-lt"/>
              </a:defRPr>
            </a:lvl4pPr>
            <a:lvl5pPr marL="1616973" indent="-466310">
              <a:buClr>
                <a:schemeClr val="accent4"/>
              </a:buClr>
              <a:buFont typeface="Arial"/>
              <a:buChar char="•"/>
              <a:defRPr>
                <a:solidFill>
                  <a:schemeClr val="tx1">
                    <a:lumMod val="75000"/>
                    <a:lumOff val="25000"/>
                  </a:schemeClr>
                </a:solidFill>
                <a:latin typeface="+mn-lt"/>
              </a:defRPr>
            </a:lvl5pPr>
          </a:lstStyle>
          <a:p>
            <a:pPr marL="401544" lvl="2" indent="-401544">
              <a:buNone/>
            </a:pPr>
            <a:r>
              <a:rPr lang="en-US" sz="3264" dirty="0" smtClean="0">
                <a:solidFill>
                  <a:schemeClr val="accent4"/>
                </a:solidFill>
              </a:rPr>
              <a:t>Heading One Style </a:t>
            </a:r>
          </a:p>
          <a:p>
            <a:pPr marL="401544" lvl="2" indent="-401544">
              <a:buNone/>
            </a:pPr>
            <a:r>
              <a:rPr lang="en-US" dirty="0" smtClean="0">
                <a:solidFill>
                  <a:schemeClr val="tx1">
                    <a:lumMod val="65000"/>
                    <a:lumOff val="35000"/>
                  </a:schemeClr>
                </a:solidFill>
              </a:rPr>
              <a:t>Body content, 18pt Segoe UI (gray)</a:t>
            </a:r>
          </a:p>
          <a:p>
            <a:pPr marL="401544" lvl="2" indent="-401544">
              <a:buNone/>
            </a:pPr>
            <a:endParaRPr lang="en-US" dirty="0" smtClean="0">
              <a:solidFill>
                <a:schemeClr val="tx1">
                  <a:lumMod val="65000"/>
                  <a:lumOff val="35000"/>
                </a:schemeClr>
              </a:solidFill>
            </a:endParaRPr>
          </a:p>
          <a:p>
            <a:pPr marL="401544" lvl="2" indent="-401544">
              <a:buNone/>
            </a:pPr>
            <a:r>
              <a:rPr lang="en-US" sz="2720" dirty="0" smtClean="0">
                <a:solidFill>
                  <a:schemeClr val="accent6"/>
                </a:solidFill>
              </a:rPr>
              <a:t>Heading Two Style</a:t>
            </a:r>
          </a:p>
          <a:p>
            <a:pPr marL="401544" lvl="2" indent="-401544">
              <a:buNone/>
            </a:pPr>
            <a:r>
              <a:rPr lang="en-US" dirty="0" smtClean="0">
                <a:solidFill>
                  <a:schemeClr val="tx1">
                    <a:lumMod val="65000"/>
                    <a:lumOff val="35000"/>
                  </a:schemeClr>
                </a:solidFill>
              </a:rPr>
              <a:t>Body content, 18pt Segoe UI (gray)</a:t>
            </a:r>
          </a:p>
          <a:p>
            <a:pPr marL="401544" lvl="2" indent="-401544">
              <a:buNone/>
            </a:pPr>
            <a:endParaRPr lang="en-US" sz="2720" dirty="0" smtClean="0">
              <a:solidFill>
                <a:schemeClr val="accent3"/>
              </a:solidFill>
            </a:endParaRPr>
          </a:p>
          <a:p>
            <a:pPr marL="401544" lvl="2" indent="-401544">
              <a:buNone/>
            </a:pPr>
            <a:r>
              <a:rPr lang="en-US" b="1" dirty="0" smtClean="0">
                <a:solidFill>
                  <a:schemeClr val="accent1"/>
                </a:solidFill>
              </a:rPr>
              <a:t>HEADING THREE STYLE</a:t>
            </a:r>
          </a:p>
          <a:p>
            <a:pPr marL="401544" lvl="2" indent="-401544">
              <a:buNone/>
            </a:pPr>
            <a:r>
              <a:rPr lang="en-US" dirty="0" smtClean="0">
                <a:solidFill>
                  <a:schemeClr val="tx1">
                    <a:lumMod val="65000"/>
                    <a:lumOff val="35000"/>
                  </a:schemeClr>
                </a:solidFill>
              </a:rPr>
              <a:t>Body content, 18pt Segoe UI (gray)</a:t>
            </a:r>
          </a:p>
          <a:p>
            <a:pPr marL="0" indent="0">
              <a:buNone/>
            </a:pPr>
            <a:endParaRPr lang="en-US" dirty="0"/>
          </a:p>
        </p:txBody>
      </p:sp>
      <p:sp>
        <p:nvSpPr>
          <p:cNvPr id="3" name="Title 2"/>
          <p:cNvSpPr>
            <a:spLocks noGrp="1"/>
          </p:cNvSpPr>
          <p:nvPr>
            <p:ph type="title"/>
          </p:nvPr>
        </p:nvSpPr>
        <p:spPr/>
        <p:txBody>
          <a:bodyPr/>
          <a:lstStyle/>
          <a:p>
            <a:r>
              <a:rPr lang="en-US" smtClean="0"/>
              <a:t>Click to edit Master title style</a:t>
            </a:r>
            <a:endParaRPr lang="en-US" dirty="0"/>
          </a:p>
        </p:txBody>
      </p:sp>
      <p:pic>
        <p:nvPicPr>
          <p:cNvPr id="7" name="Content Placeholder 3"/>
          <p:cNvPicPr>
            <a:picLocks noChangeAspect="1"/>
          </p:cNvPicPr>
          <p:nvPr/>
        </p:nvPicPr>
        <p:blipFill rotWithShape="1">
          <a:blip r:embed="rId2">
            <a:extLst>
              <a:ext uri="{28A0092B-C50C-407E-A947-70E740481C1C}">
                <a14:useLocalDpi xmlns:a14="http://schemas.microsoft.com/office/drawing/2010/main" val="0"/>
              </a:ext>
            </a:extLst>
          </a:blip>
          <a:srcRect t="81520" b="16463"/>
          <a:stretch/>
        </p:blipFill>
        <p:spPr>
          <a:xfrm flipV="1">
            <a:off x="-1" y="6656965"/>
            <a:ext cx="12436476" cy="14130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11395156" y="6634241"/>
            <a:ext cx="860582" cy="184349"/>
          </a:xfrm>
          <a:prstGeom prst="rect">
            <a:avLst/>
          </a:prstGeom>
        </p:spPr>
      </p:pic>
    </p:spTree>
    <p:extLst>
      <p:ext uri="{BB962C8B-B14F-4D97-AF65-F5344CB8AC3E}">
        <p14:creationId xmlns:p14="http://schemas.microsoft.com/office/powerpoint/2010/main" val="27284801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591133" y="6806542"/>
            <a:ext cx="673702" cy="198560"/>
          </a:xfrm>
          <a:prstGeom prst="rect">
            <a:avLst/>
          </a:prstGeom>
        </p:spPr>
        <p:txBody>
          <a:bodyPr vert="horz" lIns="91440" tIns="0" rIns="91440" bIns="45720" rtlCol="0" anchor="ctr"/>
          <a:lstStyle>
            <a:lvl1pPr algn="l">
              <a:defRPr sz="1088" b="0">
                <a:solidFill>
                  <a:schemeClr val="bg1"/>
                </a:solidFill>
              </a:defRPr>
            </a:lvl1pPr>
          </a:lstStyle>
          <a:p>
            <a:pPr defTabSz="1243493"/>
            <a:fld id="{D372AB51-BDCC-4F95-83CF-1CBB2D34E9E5}" type="slidenum">
              <a:rPr lang="en-US" smtClean="0">
                <a:solidFill>
                  <a:prstClr val="white"/>
                </a:solidFill>
              </a:rPr>
              <a:pPr defTabSz="1243493"/>
              <a:t>‹#›</a:t>
            </a:fld>
            <a:endParaRPr lang="en-US" dirty="0">
              <a:solidFill>
                <a:prstClr val="white"/>
              </a:solidFill>
            </a:endParaRPr>
          </a:p>
        </p:txBody>
      </p:sp>
      <p:sp>
        <p:nvSpPr>
          <p:cNvPr id="3" name="Title 2"/>
          <p:cNvSpPr>
            <a:spLocks noGrp="1"/>
          </p:cNvSpPr>
          <p:nvPr>
            <p:ph type="title"/>
          </p:nvPr>
        </p:nvSpPr>
        <p:spPr/>
        <p:txBody>
          <a:bodyPr/>
          <a:lstStyle/>
          <a:p>
            <a:r>
              <a:rPr lang="en-US" smtClean="0"/>
              <a:t>Click to edit Master title style</a:t>
            </a:r>
            <a:endParaRPr lang="en-US"/>
          </a:p>
        </p:txBody>
      </p:sp>
      <p:pic>
        <p:nvPicPr>
          <p:cNvPr id="6" name="Content Placeholder 3"/>
          <p:cNvPicPr>
            <a:picLocks noChangeAspect="1"/>
          </p:cNvPicPr>
          <p:nvPr/>
        </p:nvPicPr>
        <p:blipFill rotWithShape="1">
          <a:blip r:embed="rId2">
            <a:extLst>
              <a:ext uri="{28A0092B-C50C-407E-A947-70E740481C1C}">
                <a14:useLocalDpi xmlns:a14="http://schemas.microsoft.com/office/drawing/2010/main" val="0"/>
              </a:ext>
            </a:extLst>
          </a:blip>
          <a:srcRect t="81520" b="16463"/>
          <a:stretch/>
        </p:blipFill>
        <p:spPr>
          <a:xfrm flipV="1">
            <a:off x="-1" y="6656965"/>
            <a:ext cx="12436476" cy="14130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11395156" y="6634241"/>
            <a:ext cx="860582" cy="184349"/>
          </a:xfrm>
          <a:prstGeom prst="rect">
            <a:avLst/>
          </a:prstGeom>
        </p:spPr>
      </p:pic>
    </p:spTree>
    <p:extLst>
      <p:ext uri="{BB962C8B-B14F-4D97-AF65-F5344CB8AC3E}">
        <p14:creationId xmlns:p14="http://schemas.microsoft.com/office/powerpoint/2010/main" val="15153341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9568"/>
          <a:stretch/>
        </p:blipFill>
        <p:spPr>
          <a:xfrm>
            <a:off x="0" y="5573639"/>
            <a:ext cx="12436475" cy="1431248"/>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78931" y="6274596"/>
            <a:ext cx="1393982" cy="298611"/>
          </a:xfrm>
          <a:prstGeom prst="rect">
            <a:avLst/>
          </a:prstGeom>
        </p:spPr>
      </p:pic>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84638" y="3531"/>
            <a:ext cx="8351838" cy="5565717"/>
          </a:xfrm>
          <a:prstGeom prst="rect">
            <a:avLst/>
          </a:prstGeom>
        </p:spPr>
      </p:pic>
      <p:sp>
        <p:nvSpPr>
          <p:cNvPr id="13" name="Title 3"/>
          <p:cNvSpPr>
            <a:spLocks noGrp="1"/>
          </p:cNvSpPr>
          <p:nvPr>
            <p:ph type="ctrTitle"/>
          </p:nvPr>
        </p:nvSpPr>
        <p:spPr>
          <a:xfrm>
            <a:off x="350838" y="1925651"/>
            <a:ext cx="3276600" cy="960966"/>
          </a:xfrm>
        </p:spPr>
        <p:txBody>
          <a:bodyPr/>
          <a:lstStyle/>
          <a:p>
            <a:r>
              <a:rPr lang="en-US" dirty="0" smtClean="0">
                <a:solidFill>
                  <a:schemeClr val="bg2"/>
                </a:solidFill>
              </a:rPr>
              <a:t> Q&amp;A</a:t>
            </a:r>
            <a:endParaRPr lang="en-US" dirty="0">
              <a:solidFill>
                <a:schemeClr val="bg2"/>
              </a:solidFill>
            </a:endParaRPr>
          </a:p>
        </p:txBody>
      </p:sp>
    </p:spTree>
    <p:extLst>
      <p:ext uri="{BB962C8B-B14F-4D97-AF65-F5344CB8AC3E}">
        <p14:creationId xmlns:p14="http://schemas.microsoft.com/office/powerpoint/2010/main" val="3943882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681709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7302371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7961364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126191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36902246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338038543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135243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0787431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610984638"/>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70080742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2944360"/>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26995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4074900400"/>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00949429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23396881"/>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5927120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37376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2451358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774648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522597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21509062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432404955"/>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2138784290"/>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53875767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04802567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19465779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7427283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01205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738278256"/>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68599606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292491266"/>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752113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228264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587"/>
            <a:ext cx="12430199" cy="6991986"/>
          </a:xfrm>
          <a:prstGeom prst="rect">
            <a:avLst/>
          </a:prstGeom>
          <a:noFill/>
          <a:ln>
            <a:noFill/>
          </a:ln>
        </p:spPr>
      </p:pic>
      <p:sp>
        <p:nvSpPr>
          <p:cNvPr id="3" name="Rectangle 2"/>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userDrawn="1"/>
        </p:nvSpPr>
        <p:spPr bwMode="auto">
          <a:xfrm>
            <a:off x="274638" y="2119165"/>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
        <p:nvSpPr>
          <p:cNvPr id="9" name="Rectangle 8"/>
          <p:cNvSpPr/>
          <p:nvPr userDrawn="1"/>
        </p:nvSpPr>
        <p:spPr>
          <a:xfrm>
            <a:off x="293752" y="3040063"/>
            <a:ext cx="4333238" cy="784830"/>
          </a:xfrm>
          <a:prstGeom prst="rect">
            <a:avLst/>
          </a:prstGeom>
        </p:spPr>
        <p:txBody>
          <a:bodyPr wrap="none" anchor="ctr">
            <a:spAutoFit/>
          </a:bodyPr>
          <a:lstStyle/>
          <a:p>
            <a:pPr algn="r" defTabSz="1165834">
              <a:lnSpc>
                <a:spcPct val="90000"/>
              </a:lnSpc>
              <a:spcBef>
                <a:spcPct val="0"/>
              </a:spcBef>
            </a:pPr>
            <a:r>
              <a:rPr lang="en-US" sz="5000" spc="-125" dirty="0" smtClean="0">
                <a:ln w="3175">
                  <a:noFill/>
                </a:ln>
                <a:gradFill>
                  <a:gsLst>
                    <a:gs pos="84066">
                      <a:srgbClr val="000000"/>
                    </a:gs>
                    <a:gs pos="57576">
                      <a:srgbClr val="000000"/>
                    </a:gs>
                  </a:gsLst>
                  <a:lin ang="5400000" scaled="0"/>
                </a:gradFill>
                <a:latin typeface="Segoe UI Light"/>
                <a:cs typeface="Segoe UI" pitchFamily="34" charset="0"/>
              </a:rPr>
              <a:t>Spark the future.</a:t>
            </a:r>
            <a:endParaRPr lang="en-US" sz="5000" spc="-125" dirty="0">
              <a:ln w="3175">
                <a:noFill/>
              </a:ln>
              <a:gradFill>
                <a:gsLst>
                  <a:gs pos="84066">
                    <a:srgbClr val="000000"/>
                  </a:gs>
                  <a:gs pos="57576">
                    <a:srgbClr val="000000"/>
                  </a:gs>
                </a:gsLst>
                <a:lin ang="5400000" scaled="0"/>
              </a:gradFill>
              <a:latin typeface="Segoe UI Light"/>
              <a:cs typeface="Segoe UI" pitchFamily="34" charset="0"/>
            </a:endParaRPr>
          </a:p>
        </p:txBody>
      </p:sp>
      <p:sp>
        <p:nvSpPr>
          <p:cNvPr id="10" name="Rectangle 9"/>
          <p:cNvSpPr/>
          <p:nvPr userDrawn="1"/>
        </p:nvSpPr>
        <p:spPr>
          <a:xfrm>
            <a:off x="2441776" y="4617847"/>
            <a:ext cx="2185214" cy="715581"/>
          </a:xfrm>
          <a:prstGeom prst="rect">
            <a:avLst/>
          </a:prstGeom>
        </p:spPr>
        <p:txBody>
          <a:bodyPr wrap="none" anchor="ctr">
            <a:spAutoFit/>
          </a:bodyPr>
          <a:lstStyle/>
          <a:p>
            <a:pPr algn="r" defTabSz="1165834">
              <a:lnSpc>
                <a:spcPct val="90000"/>
              </a:lnSpc>
              <a:spcBef>
                <a:spcPct val="0"/>
              </a:spcBef>
            </a:pPr>
            <a:r>
              <a:rPr lang="en-US" sz="2250" dirty="0" smtClean="0">
                <a:ln w="3175">
                  <a:noFill/>
                </a:ln>
                <a:gradFill>
                  <a:gsLst>
                    <a:gs pos="84066">
                      <a:srgbClr val="000000"/>
                    </a:gs>
                    <a:gs pos="57576">
                      <a:srgbClr val="000000"/>
                    </a:gs>
                  </a:gsLst>
                  <a:lin ang="5400000" scaled="0"/>
                </a:gradFill>
                <a:cs typeface="Segoe UI" pitchFamily="34" charset="0"/>
              </a:rPr>
              <a:t>May 4 – 8, 2015</a:t>
            </a:r>
            <a:br>
              <a:rPr lang="en-US" sz="2250" dirty="0" smtClean="0">
                <a:ln w="3175">
                  <a:noFill/>
                </a:ln>
                <a:gradFill>
                  <a:gsLst>
                    <a:gs pos="84066">
                      <a:srgbClr val="000000"/>
                    </a:gs>
                    <a:gs pos="57576">
                      <a:srgbClr val="000000"/>
                    </a:gs>
                  </a:gsLst>
                  <a:lin ang="5400000" scaled="0"/>
                </a:gradFill>
                <a:cs typeface="Segoe UI" pitchFamily="34" charset="0"/>
              </a:rPr>
            </a:br>
            <a:r>
              <a:rPr lang="en-US" sz="2250" dirty="0" smtClean="0">
                <a:ln w="3175">
                  <a:noFill/>
                </a:ln>
                <a:gradFill>
                  <a:gsLst>
                    <a:gs pos="84066">
                      <a:srgbClr val="000000"/>
                    </a:gs>
                    <a:gs pos="57576">
                      <a:srgbClr val="000000"/>
                    </a:gs>
                  </a:gsLst>
                  <a:lin ang="5400000" scaled="0"/>
                </a:gradFill>
                <a:cs typeface="Segoe UI" pitchFamily="34" charset="0"/>
              </a:rPr>
              <a:t>Chicago, IL</a:t>
            </a:r>
            <a:endParaRPr lang="en-US" sz="2250" dirty="0">
              <a:ln w="3175">
                <a:noFill/>
              </a:ln>
              <a:gradFill>
                <a:gsLst>
                  <a:gs pos="84066">
                    <a:srgbClr val="000000"/>
                  </a:gs>
                  <a:gs pos="57576">
                    <a:srgbClr val="000000"/>
                  </a:gs>
                </a:gsLst>
                <a:lin ang="5400000" scaled="0"/>
              </a:gradFill>
              <a:cs typeface="Segoe UI" pitchFamily="34" charset="0"/>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02510" y="4088040"/>
            <a:ext cx="2494315" cy="384949"/>
          </a:xfrm>
          <a:prstGeom prst="rect">
            <a:avLst/>
          </a:prstGeom>
        </p:spPr>
      </p:pic>
    </p:spTree>
    <p:extLst>
      <p:ext uri="{BB962C8B-B14F-4D97-AF65-F5344CB8AC3E}">
        <p14:creationId xmlns:p14="http://schemas.microsoft.com/office/powerpoint/2010/main" val="786929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9" name="Title 1"/>
          <p:cNvSpPr>
            <a:spLocks noGrp="1"/>
          </p:cNvSpPr>
          <p:nvPr>
            <p:ph type="title" hasCustomPrompt="1"/>
          </p:nvPr>
        </p:nvSpPr>
        <p:spPr>
          <a:xfrm>
            <a:off x="274702" y="2125677"/>
            <a:ext cx="9143936" cy="1828786"/>
          </a:xfrm>
          <a:noFill/>
        </p:spPr>
        <p:txBody>
          <a:bodyPr lIns="146304" tIns="91440" rIns="146304" bIns="91440" anchor="t" anchorCtr="0"/>
          <a:lstStyle>
            <a:lvl1pPr>
              <a:defRPr sz="5399" spc="-100" baseline="0">
                <a:gradFill>
                  <a:gsLst>
                    <a:gs pos="99115">
                      <a:schemeClr val="tx1"/>
                    </a:gs>
                    <a:gs pos="79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5"/>
            <a:ext cx="7315137" cy="1828007"/>
          </a:xfrm>
          <a:noFill/>
        </p:spPr>
        <p:txBody>
          <a:bodyPr lIns="146304" tIns="109728" rIns="146304" bIns="109728">
            <a:noAutofit/>
          </a:bodyPr>
          <a:lstStyle>
            <a:lvl1pPr marL="0" indent="0">
              <a:spcBef>
                <a:spcPts val="0"/>
              </a:spcBef>
              <a:buNone/>
              <a:defRPr sz="3200" spc="0" baseline="0">
                <a:gradFill>
                  <a:gsLst>
                    <a:gs pos="99115">
                      <a:schemeClr val="tx1"/>
                    </a:gs>
                    <a:gs pos="79000">
                      <a:schemeClr val="tx1"/>
                    </a:gs>
                  </a:gsLst>
                  <a:lin ang="5400000" scaled="0"/>
                </a:gradFill>
                <a:latin typeface="+mj-lt"/>
              </a:defRPr>
            </a:lvl1pPr>
          </a:lstStyle>
          <a:p>
            <a:pPr lvl="0"/>
            <a:r>
              <a:rPr lang="en-US" dirty="0" smtClean="0"/>
              <a:t>Speaker Name</a:t>
            </a:r>
          </a:p>
        </p:txBody>
      </p:sp>
      <p:sp>
        <p:nvSpPr>
          <p:cNvPr id="7" name="Rectangle 6"/>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10647766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フッター プレースホルダー 4"/>
          <p:cNvSpPr>
            <a:spLocks noGrp="1"/>
          </p:cNvSpPr>
          <p:nvPr>
            <p:ph type="ftr" sz="quarter" idx="3"/>
          </p:nvPr>
        </p:nvSpPr>
        <p:spPr>
          <a:xfrm>
            <a:off x="10322693" y="6809630"/>
            <a:ext cx="2051075" cy="133618"/>
          </a:xfrm>
          <a:prstGeom prst="rect">
            <a:avLst/>
          </a:prstGeom>
        </p:spPr>
        <p:txBody>
          <a:bodyPr/>
          <a:lstStyle>
            <a:lvl1pPr>
              <a:defRPr sz="1000">
                <a:solidFill>
                  <a:schemeClr val="tx1"/>
                </a:solidFill>
              </a:defRPr>
            </a:lvl1pPr>
          </a:lstStyle>
          <a:p>
            <a:r>
              <a:rPr lang="de-DE" altLang="ja-JP" dirty="0" smtClean="0">
                <a:solidFill>
                  <a:srgbClr val="FFFFFF"/>
                </a:solidFill>
              </a:rPr>
              <a:t>Copyright 2015 FUJITSU LIMITED</a:t>
            </a:r>
            <a:endParaRPr lang="de-DE" altLang="ja-JP" dirty="0">
              <a:solidFill>
                <a:srgbClr val="FFFFFF"/>
              </a:solidFill>
            </a:endParaRPr>
          </a:p>
        </p:txBody>
      </p:sp>
    </p:spTree>
    <p:extLst>
      <p:ext uri="{BB962C8B-B14F-4D97-AF65-F5344CB8AC3E}">
        <p14:creationId xmlns:p14="http://schemas.microsoft.com/office/powerpoint/2010/main" val="1221608015"/>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フッター プレースホルダー 4"/>
          <p:cNvSpPr>
            <a:spLocks noGrp="1"/>
          </p:cNvSpPr>
          <p:nvPr>
            <p:ph type="ftr" sz="quarter" idx="3"/>
          </p:nvPr>
        </p:nvSpPr>
        <p:spPr>
          <a:xfrm>
            <a:off x="10322693" y="6809630"/>
            <a:ext cx="2051075" cy="133618"/>
          </a:xfrm>
          <a:prstGeom prst="rect">
            <a:avLst/>
          </a:prstGeom>
        </p:spPr>
        <p:txBody>
          <a:bodyPr/>
          <a:lstStyle>
            <a:lvl1pPr>
              <a:defRPr sz="1000">
                <a:solidFill>
                  <a:schemeClr val="tx1"/>
                </a:solidFill>
              </a:defRPr>
            </a:lvl1pPr>
          </a:lstStyle>
          <a:p>
            <a:r>
              <a:rPr lang="de-DE" altLang="ja-JP" dirty="0" smtClean="0">
                <a:solidFill>
                  <a:srgbClr val="FFFFFF"/>
                </a:solidFill>
              </a:rPr>
              <a:t>Copyright 2015 FUJITSU LIMITED</a:t>
            </a:r>
            <a:endParaRPr lang="de-DE" altLang="ja-JP" dirty="0">
              <a:solidFill>
                <a:srgbClr val="FFFFFF"/>
              </a:solidFill>
            </a:endParaRPr>
          </a:p>
        </p:txBody>
      </p:sp>
    </p:spTree>
    <p:extLst>
      <p:ext uri="{BB962C8B-B14F-4D97-AF65-F5344CB8AC3E}">
        <p14:creationId xmlns:p14="http://schemas.microsoft.com/office/powerpoint/2010/main" val="3388153787"/>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6" name="Title 5"/>
          <p:cNvSpPr>
            <a:spLocks noGrp="1"/>
          </p:cNvSpPr>
          <p:nvPr>
            <p:ph type="title"/>
          </p:nvPr>
        </p:nvSpPr>
        <p:spPr/>
        <p:txBody>
          <a:bodyPr/>
          <a:lstStyle/>
          <a:p>
            <a:r>
              <a:rPr lang="ja-JP" altLang="en-US" smtClean="0"/>
              <a:t>マスター タイトルの書式設定</a:t>
            </a:r>
            <a:endParaRPr lang="en-US"/>
          </a:p>
        </p:txBody>
      </p:sp>
      <p:sp>
        <p:nvSpPr>
          <p:cNvPr id="5" name="フッター プレースホルダー 4"/>
          <p:cNvSpPr>
            <a:spLocks noGrp="1"/>
          </p:cNvSpPr>
          <p:nvPr>
            <p:ph type="ftr" sz="quarter" idx="3"/>
          </p:nvPr>
        </p:nvSpPr>
        <p:spPr>
          <a:xfrm>
            <a:off x="10322693" y="6809630"/>
            <a:ext cx="2051075" cy="133618"/>
          </a:xfrm>
          <a:prstGeom prst="rect">
            <a:avLst/>
          </a:prstGeom>
        </p:spPr>
        <p:txBody>
          <a:bodyPr/>
          <a:lstStyle>
            <a:lvl1pPr>
              <a:defRPr sz="1000">
                <a:solidFill>
                  <a:schemeClr val="tx1"/>
                </a:solidFill>
              </a:defRPr>
            </a:lvl1pPr>
          </a:lstStyle>
          <a:p>
            <a:r>
              <a:rPr lang="de-DE" altLang="ja-JP" dirty="0" smtClean="0">
                <a:solidFill>
                  <a:srgbClr val="FFFFFF"/>
                </a:solidFill>
              </a:rPr>
              <a:t>Copyright 2015 FUJITSU LIMITED</a:t>
            </a:r>
            <a:endParaRPr lang="de-DE" altLang="ja-JP" dirty="0">
              <a:solidFill>
                <a:srgbClr val="FFFFFF"/>
              </a:solidFill>
            </a:endParaRPr>
          </a:p>
        </p:txBody>
      </p:sp>
    </p:spTree>
    <p:extLst>
      <p:ext uri="{BB962C8B-B14F-4D97-AF65-F5344CB8AC3E}">
        <p14:creationId xmlns:p14="http://schemas.microsoft.com/office/powerpoint/2010/main" val="518950979"/>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defRPr sz="4000"/>
            </a:lvl1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6" name="Title 5"/>
          <p:cNvSpPr>
            <a:spLocks noGrp="1"/>
          </p:cNvSpPr>
          <p:nvPr>
            <p:ph type="title"/>
          </p:nvPr>
        </p:nvSpPr>
        <p:spPr/>
        <p:txBody>
          <a:bodyPr/>
          <a:lstStyle/>
          <a:p>
            <a:r>
              <a:rPr lang="ja-JP" altLang="en-US" smtClean="0"/>
              <a:t>マスター タイトルの書式設定</a:t>
            </a:r>
            <a:endParaRPr lang="en-US"/>
          </a:p>
        </p:txBody>
      </p:sp>
      <p:sp>
        <p:nvSpPr>
          <p:cNvPr id="5" name="フッター プレースホルダー 4"/>
          <p:cNvSpPr>
            <a:spLocks noGrp="1"/>
          </p:cNvSpPr>
          <p:nvPr>
            <p:ph type="ftr" sz="quarter" idx="3"/>
          </p:nvPr>
        </p:nvSpPr>
        <p:spPr>
          <a:xfrm>
            <a:off x="10322693" y="6809630"/>
            <a:ext cx="2051075" cy="133618"/>
          </a:xfrm>
          <a:prstGeom prst="rect">
            <a:avLst/>
          </a:prstGeom>
        </p:spPr>
        <p:txBody>
          <a:bodyPr/>
          <a:lstStyle>
            <a:lvl1pPr>
              <a:defRPr sz="1000">
                <a:solidFill>
                  <a:schemeClr val="tx1"/>
                </a:solidFill>
              </a:defRPr>
            </a:lvl1pPr>
          </a:lstStyle>
          <a:p>
            <a:r>
              <a:rPr lang="de-DE" altLang="ja-JP" dirty="0" smtClean="0">
                <a:solidFill>
                  <a:srgbClr val="FFFFFF"/>
                </a:solidFill>
              </a:rPr>
              <a:t>Copyright 2015 FUJITSU LIMITED</a:t>
            </a:r>
            <a:endParaRPr lang="de-DE" altLang="ja-JP" dirty="0">
              <a:solidFill>
                <a:srgbClr val="FFFFFF"/>
              </a:solidFill>
            </a:endParaRPr>
          </a:p>
        </p:txBody>
      </p:sp>
    </p:spTree>
    <p:extLst>
      <p:ext uri="{BB962C8B-B14F-4D97-AF65-F5344CB8AC3E}">
        <p14:creationId xmlns:p14="http://schemas.microsoft.com/office/powerpoint/2010/main" val="173995367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extLst>
      <p:ext uri="{BB962C8B-B14F-4D97-AF65-F5344CB8AC3E}">
        <p14:creationId xmlns:p14="http://schemas.microsoft.com/office/powerpoint/2010/main" val="274177375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extLst>
      <p:ext uri="{BB962C8B-B14F-4D97-AF65-F5344CB8AC3E}">
        <p14:creationId xmlns:p14="http://schemas.microsoft.com/office/powerpoint/2010/main" val="2592547130"/>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extLst>
      <p:ext uri="{BB962C8B-B14F-4D97-AF65-F5344CB8AC3E}">
        <p14:creationId xmlns:p14="http://schemas.microsoft.com/office/powerpoint/2010/main" val="3773088380"/>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extLst>
      <p:ext uri="{BB962C8B-B14F-4D97-AF65-F5344CB8AC3E}">
        <p14:creationId xmlns:p14="http://schemas.microsoft.com/office/powerpoint/2010/main" val="3799654538"/>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Tree>
    <p:extLst>
      <p:ext uri="{BB962C8B-B14F-4D97-AF65-F5344CB8AC3E}">
        <p14:creationId xmlns:p14="http://schemas.microsoft.com/office/powerpoint/2010/main" val="2436607378"/>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36776"/>
            <a:ext cx="10056812" cy="1181862"/>
          </a:xfrm>
          <a:noFill/>
        </p:spPr>
        <p:txBody>
          <a:bodyPr tIns="91440" bIns="91440" anchor="t" anchorCtr="0">
            <a:spAutoFit/>
          </a:bodyPr>
          <a:lstStyle>
            <a:lvl1pPr>
              <a:defRPr sz="7199"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4881266"/>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38561628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25663"/>
            <a:ext cx="10056812" cy="1181862"/>
          </a:xfrm>
          <a:noFill/>
        </p:spPr>
        <p:txBody>
          <a:bodyPr tIns="91440" bIns="91440" anchor="t" anchorCtr="0">
            <a:spAutoFit/>
          </a:bodyPr>
          <a:lstStyle>
            <a:lvl1pPr>
              <a:defRPr lang="en-US" sz="7199"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4" name="Rectangle 3"/>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11651799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8062062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602002933"/>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11780578"/>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12043066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1.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image" Target="../media/image1.png"/><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image" Target="../media/image1.png"/><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theme" Target="../theme/theme4.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theme" Target="../theme/theme5.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slideLayout" Target="../slideLayouts/slideLayout95.xml"/><Relationship Id="rId18" Type="http://schemas.openxmlformats.org/officeDocument/2006/relationships/slideLayout" Target="../slideLayouts/slideLayout100.xml"/><Relationship Id="rId26" Type="http://schemas.openxmlformats.org/officeDocument/2006/relationships/slideLayout" Target="../slideLayouts/slideLayout108.xml"/><Relationship Id="rId3" Type="http://schemas.openxmlformats.org/officeDocument/2006/relationships/slideLayout" Target="../slideLayouts/slideLayout85.xml"/><Relationship Id="rId21" Type="http://schemas.openxmlformats.org/officeDocument/2006/relationships/slideLayout" Target="../slideLayouts/slideLayout103.xml"/><Relationship Id="rId7" Type="http://schemas.openxmlformats.org/officeDocument/2006/relationships/slideLayout" Target="../slideLayouts/slideLayout89.xml"/><Relationship Id="rId12" Type="http://schemas.openxmlformats.org/officeDocument/2006/relationships/slideLayout" Target="../slideLayouts/slideLayout94.xml"/><Relationship Id="rId17" Type="http://schemas.openxmlformats.org/officeDocument/2006/relationships/slideLayout" Target="../slideLayouts/slideLayout99.xml"/><Relationship Id="rId25" Type="http://schemas.openxmlformats.org/officeDocument/2006/relationships/slideLayout" Target="../slideLayouts/slideLayout107.xml"/><Relationship Id="rId2" Type="http://schemas.openxmlformats.org/officeDocument/2006/relationships/slideLayout" Target="../slideLayouts/slideLayout84.xml"/><Relationship Id="rId16" Type="http://schemas.openxmlformats.org/officeDocument/2006/relationships/slideLayout" Target="../slideLayouts/slideLayout98.xml"/><Relationship Id="rId20" Type="http://schemas.openxmlformats.org/officeDocument/2006/relationships/slideLayout" Target="../slideLayouts/slideLayout102.xml"/><Relationship Id="rId29" Type="http://schemas.openxmlformats.org/officeDocument/2006/relationships/theme" Target="../theme/theme6.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24" Type="http://schemas.openxmlformats.org/officeDocument/2006/relationships/slideLayout" Target="../slideLayouts/slideLayout106.xml"/><Relationship Id="rId5" Type="http://schemas.openxmlformats.org/officeDocument/2006/relationships/slideLayout" Target="../slideLayouts/slideLayout87.xml"/><Relationship Id="rId15" Type="http://schemas.openxmlformats.org/officeDocument/2006/relationships/slideLayout" Target="../slideLayouts/slideLayout97.xml"/><Relationship Id="rId23" Type="http://schemas.openxmlformats.org/officeDocument/2006/relationships/slideLayout" Target="../slideLayouts/slideLayout105.xml"/><Relationship Id="rId28" Type="http://schemas.openxmlformats.org/officeDocument/2006/relationships/slideLayout" Target="../slideLayouts/slideLayout110.xml"/><Relationship Id="rId10" Type="http://schemas.openxmlformats.org/officeDocument/2006/relationships/slideLayout" Target="../slideLayouts/slideLayout92.xml"/><Relationship Id="rId19" Type="http://schemas.openxmlformats.org/officeDocument/2006/relationships/slideLayout" Target="../slideLayouts/slideLayout101.xml"/><Relationship Id="rId31" Type="http://schemas.openxmlformats.org/officeDocument/2006/relationships/image" Target="../media/image8.wmf"/><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slideLayout" Target="../slideLayouts/slideLayout96.xml"/><Relationship Id="rId22" Type="http://schemas.openxmlformats.org/officeDocument/2006/relationships/slideLayout" Target="../slideLayouts/slideLayout104.xml"/><Relationship Id="rId27" Type="http://schemas.openxmlformats.org/officeDocument/2006/relationships/slideLayout" Target="../slideLayouts/slideLayout109.xml"/><Relationship Id="rId30"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6" r:id="rId11"/>
    <p:sldLayoutId id="2147484304" r:id="rId12"/>
    <p:sldLayoutId id="2147484305" r:id="rId1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991542612"/>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 id="2147484321" r:id="rId13"/>
    <p:sldLayoutId id="2147484322" r:id="rId14"/>
    <p:sldLayoutId id="2147484323" r:id="rId15"/>
    <p:sldLayoutId id="2147484324" r:id="rId16"/>
    <p:sldLayoutId id="2147484325" r:id="rId17"/>
    <p:sldLayoutId id="2147484326" r:id="rId18"/>
    <p:sldLayoutId id="2147484327" r:id="rId19"/>
    <p:sldLayoutId id="2147484329" r:id="rId20"/>
    <p:sldLayoutId id="2147484330"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260424642"/>
      </p:ext>
    </p:extLst>
  </p:cSld>
  <p:clrMap bg1="lt1" tx1="dk1" bg2="lt2" tx2="dk2" accent1="accent1" accent2="accent2" accent3="accent3" accent4="accent4" accent5="accent5" accent6="accent6" hlink="hlink" folHlink="folHlink"/>
  <p:sldLayoutIdLst>
    <p:sldLayoutId id="2147484332" r:id="rId1"/>
    <p:sldLayoutId id="2147484333" r:id="rId2"/>
    <p:sldLayoutId id="2147484334" r:id="rId3"/>
    <p:sldLayoutId id="2147484335" r:id="rId4"/>
    <p:sldLayoutId id="2147484336" r:id="rId5"/>
    <p:sldLayoutId id="2147484337" r:id="rId6"/>
    <p:sldLayoutId id="2147484338" r:id="rId7"/>
    <p:sldLayoutId id="2147484339" r:id="rId8"/>
    <p:sldLayoutId id="2147484340" r:id="rId9"/>
    <p:sldLayoutId id="2147484341" r:id="rId10"/>
    <p:sldLayoutId id="2147484342" r:id="rId11"/>
    <p:sldLayoutId id="2147484343" r:id="rId12"/>
    <p:sldLayoutId id="2147484344" r:id="rId13"/>
    <p:sldLayoutId id="2147484345" r:id="rId14"/>
    <p:sldLayoutId id="2147484346" r:id="rId15"/>
    <p:sldLayoutId id="2147484347" r:id="rId1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469380197"/>
      </p:ext>
    </p:extLst>
  </p:cSld>
  <p:clrMap bg1="lt1" tx1="dk1" bg2="lt2" tx2="dk2" accent1="accent1" accent2="accent2" accent3="accent3" accent4="accent4" accent5="accent5" accent6="accent6" hlink="hlink" folHlink="folHlink"/>
  <p:sldLayoutIdLst>
    <p:sldLayoutId id="2147484349" r:id="rId1"/>
    <p:sldLayoutId id="2147484350" r:id="rId2"/>
    <p:sldLayoutId id="2147484351" r:id="rId3"/>
    <p:sldLayoutId id="2147484352" r:id="rId4"/>
    <p:sldLayoutId id="2147484353" r:id="rId5"/>
    <p:sldLayoutId id="2147484354" r:id="rId6"/>
    <p:sldLayoutId id="2147484355" r:id="rId7"/>
    <p:sldLayoutId id="2147484356" r:id="rId8"/>
    <p:sldLayoutId id="2147484357" r:id="rId9"/>
    <p:sldLayoutId id="2147484358" r:id="rId10"/>
    <p:sldLayoutId id="2147484359" r:id="rId11"/>
    <p:sldLayoutId id="2147484360" r:id="rId12"/>
    <p:sldLayoutId id="2147484361" r:id="rId13"/>
    <p:sldLayoutId id="2147484362" r:id="rId14"/>
    <p:sldLayoutId id="2147484363" r:id="rId15"/>
    <p:sldLayoutId id="2147484364" r:id="rId1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ja-JP" altLang="en-US" smtClean="0"/>
              <a:t>マスター タイトルの書式設定</a:t>
            </a:r>
            <a:endParaRPr lang="en-US" dirty="0"/>
          </a:p>
        </p:txBody>
      </p:sp>
      <p:sp>
        <p:nvSpPr>
          <p:cNvPr id="4" name="Text Placeholder 3"/>
          <p:cNvSpPr>
            <a:spLocks noGrp="1"/>
          </p:cNvSpPr>
          <p:nvPr>
            <p:ph type="body" idx="1"/>
          </p:nvPr>
        </p:nvSpPr>
        <p:spPr>
          <a:xfrm>
            <a:off x="274640" y="1212852"/>
            <a:ext cx="11887198" cy="2092881"/>
          </a:xfrm>
          <a:prstGeom prst="rect">
            <a:avLst/>
          </a:prstGeom>
        </p:spPr>
        <p:txBody>
          <a:bodyPr vert="horz" wrap="square" lIns="146304" tIns="91440" rIns="146304" bIns="91440" rtlCol="0">
            <a:sp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pic>
        <p:nvPicPr>
          <p:cNvPr id="7" name="Picture 6"/>
          <p:cNvPicPr>
            <a:picLocks noChangeAspect="1"/>
          </p:cNvPicPr>
          <p:nvPr userDrawn="1"/>
        </p:nvPicPr>
        <p:blipFill>
          <a:blip r:embed="rId30"/>
          <a:stretch>
            <a:fillRect/>
          </a:stretch>
        </p:blipFill>
        <p:spPr>
          <a:xfrm rot="5400000">
            <a:off x="9393899" y="3050513"/>
            <a:ext cx="6995160" cy="894134"/>
          </a:xfrm>
          <a:prstGeom prst="rect">
            <a:avLst/>
          </a:prstGeom>
        </p:spPr>
      </p:pic>
      <p:pic>
        <p:nvPicPr>
          <p:cNvPr id="5" name="図 4"/>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a:off x="10974663" y="112886"/>
            <a:ext cx="1328462" cy="824073"/>
          </a:xfrm>
          <a:prstGeom prst="rect">
            <a:avLst/>
          </a:prstGeom>
        </p:spPr>
      </p:pic>
      <p:sp>
        <p:nvSpPr>
          <p:cNvPr id="6" name="フッター プレースホルダー 4"/>
          <p:cNvSpPr>
            <a:spLocks noGrp="1"/>
          </p:cNvSpPr>
          <p:nvPr>
            <p:ph type="ftr" sz="quarter" idx="3"/>
          </p:nvPr>
        </p:nvSpPr>
        <p:spPr>
          <a:xfrm>
            <a:off x="10322693" y="6809630"/>
            <a:ext cx="2051075" cy="133618"/>
          </a:xfrm>
          <a:prstGeom prst="rect">
            <a:avLst/>
          </a:prstGeom>
        </p:spPr>
        <p:txBody>
          <a:bodyPr/>
          <a:lstStyle>
            <a:lvl1pPr>
              <a:defRPr sz="1000">
                <a:solidFill>
                  <a:schemeClr val="tx1"/>
                </a:solidFill>
              </a:defRPr>
            </a:lvl1pPr>
          </a:lstStyle>
          <a:p>
            <a:r>
              <a:rPr lang="de-DE" altLang="ja-JP" dirty="0" smtClean="0">
                <a:solidFill>
                  <a:srgbClr val="FFFFFF"/>
                </a:solidFill>
              </a:rPr>
              <a:t>Copyright 2015 FUJITSU LIMITED</a:t>
            </a:r>
            <a:endParaRPr lang="de-DE" altLang="ja-JP" dirty="0">
              <a:solidFill>
                <a:srgbClr val="FFFFFF"/>
              </a:solidFill>
            </a:endParaRPr>
          </a:p>
        </p:txBody>
      </p:sp>
    </p:spTree>
    <p:extLst>
      <p:ext uri="{BB962C8B-B14F-4D97-AF65-F5344CB8AC3E}">
        <p14:creationId xmlns:p14="http://schemas.microsoft.com/office/powerpoint/2010/main" val="2392093883"/>
      </p:ext>
    </p:extLst>
  </p:cSld>
  <p:clrMap bg1="dk1" tx1="lt1" bg2="dk2" tx2="lt2" accent1="accent1" accent2="accent2" accent3="accent3" accent4="accent4" accent5="accent5" accent6="accent6" hlink="hlink" folHlink="folHlink"/>
  <p:sldLayoutIdLst>
    <p:sldLayoutId id="2147484366" r:id="rId1"/>
    <p:sldLayoutId id="2147484367" r:id="rId2"/>
    <p:sldLayoutId id="2147484368" r:id="rId3"/>
    <p:sldLayoutId id="2147484369" r:id="rId4"/>
    <p:sldLayoutId id="2147484370" r:id="rId5"/>
    <p:sldLayoutId id="2147484371" r:id="rId6"/>
    <p:sldLayoutId id="2147484372" r:id="rId7"/>
    <p:sldLayoutId id="2147484373" r:id="rId8"/>
    <p:sldLayoutId id="2147484374" r:id="rId9"/>
    <p:sldLayoutId id="2147484375" r:id="rId10"/>
    <p:sldLayoutId id="2147484376" r:id="rId11"/>
    <p:sldLayoutId id="2147484377" r:id="rId12"/>
    <p:sldLayoutId id="2147484378" r:id="rId13"/>
    <p:sldLayoutId id="2147484379" r:id="rId14"/>
    <p:sldLayoutId id="2147484380" r:id="rId15"/>
    <p:sldLayoutId id="2147484381" r:id="rId16"/>
    <p:sldLayoutId id="2147484382" r:id="rId17"/>
    <p:sldLayoutId id="2147484383" r:id="rId18"/>
    <p:sldLayoutId id="2147484384" r:id="rId19"/>
    <p:sldLayoutId id="2147484385" r:id="rId20"/>
    <p:sldLayoutId id="2147484386" r:id="rId21"/>
    <p:sldLayoutId id="2147484387" r:id="rId22"/>
    <p:sldLayoutId id="2147484388" r:id="rId23"/>
    <p:sldLayoutId id="2147484389" r:id="rId24"/>
    <p:sldLayoutId id="2147484390" r:id="rId25"/>
    <p:sldLayoutId id="2147484391" r:id="rId26"/>
    <p:sldLayoutId id="2147484392" r:id="rId27"/>
    <p:sldLayoutId id="2147484393" r:id="rId28"/>
  </p:sldLayoutIdLst>
  <p:transition>
    <p:fade/>
  </p:transition>
  <p:hf hdr="0" dt="0"/>
  <p:txStyles>
    <p:titleStyle>
      <a:lvl1pPr algn="l" defTabSz="932667" rtl="0" eaLnBrk="1" latinLnBrk="0" hangingPunct="1">
        <a:lnSpc>
          <a:spcPct val="90000"/>
        </a:lnSpc>
        <a:spcBef>
          <a:spcPct val="0"/>
        </a:spcBef>
        <a:buNone/>
        <a:defRPr kumimoji="1"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kumimoji="1"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kumimoji="1"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kumimoji="1"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kumimoji="1"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kumimoji="1"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32667" rtl="0" eaLnBrk="1" latinLnBrk="0" hangingPunct="1">
        <a:defRPr kumimoji="1" sz="1800" kern="1200">
          <a:solidFill>
            <a:schemeClr val="tx1"/>
          </a:solidFill>
          <a:latin typeface="+mn-lt"/>
          <a:ea typeface="+mn-ea"/>
          <a:cs typeface="+mn-cs"/>
        </a:defRPr>
      </a:lvl1pPr>
      <a:lvl2pPr marL="466334" algn="l" defTabSz="932667" rtl="0" eaLnBrk="1" latinLnBrk="0" hangingPunct="1">
        <a:defRPr kumimoji="1" sz="1800" kern="1200">
          <a:solidFill>
            <a:schemeClr val="tx1"/>
          </a:solidFill>
          <a:latin typeface="+mn-lt"/>
          <a:ea typeface="+mn-ea"/>
          <a:cs typeface="+mn-cs"/>
        </a:defRPr>
      </a:lvl2pPr>
      <a:lvl3pPr marL="932667" algn="l" defTabSz="932667" rtl="0" eaLnBrk="1" latinLnBrk="0" hangingPunct="1">
        <a:defRPr kumimoji="1" sz="1800" kern="1200">
          <a:solidFill>
            <a:schemeClr val="tx1"/>
          </a:solidFill>
          <a:latin typeface="+mn-lt"/>
          <a:ea typeface="+mn-ea"/>
          <a:cs typeface="+mn-cs"/>
        </a:defRPr>
      </a:lvl3pPr>
      <a:lvl4pPr marL="1399001" algn="l" defTabSz="932667" rtl="0" eaLnBrk="1" latinLnBrk="0" hangingPunct="1">
        <a:defRPr kumimoji="1" sz="1800" kern="1200">
          <a:solidFill>
            <a:schemeClr val="tx1"/>
          </a:solidFill>
          <a:latin typeface="+mn-lt"/>
          <a:ea typeface="+mn-ea"/>
          <a:cs typeface="+mn-cs"/>
        </a:defRPr>
      </a:lvl4pPr>
      <a:lvl5pPr marL="1865334" algn="l" defTabSz="932667" rtl="0" eaLnBrk="1" latinLnBrk="0" hangingPunct="1">
        <a:defRPr kumimoji="1" sz="1800" kern="1200">
          <a:solidFill>
            <a:schemeClr val="tx1"/>
          </a:solidFill>
          <a:latin typeface="+mn-lt"/>
          <a:ea typeface="+mn-ea"/>
          <a:cs typeface="+mn-cs"/>
        </a:defRPr>
      </a:lvl5pPr>
      <a:lvl6pPr marL="2331670" algn="l" defTabSz="932667" rtl="0" eaLnBrk="1" latinLnBrk="0" hangingPunct="1">
        <a:defRPr kumimoji="1" sz="1800" kern="1200">
          <a:solidFill>
            <a:schemeClr val="tx1"/>
          </a:solidFill>
          <a:latin typeface="+mn-lt"/>
          <a:ea typeface="+mn-ea"/>
          <a:cs typeface="+mn-cs"/>
        </a:defRPr>
      </a:lvl6pPr>
      <a:lvl7pPr marL="2798002" algn="l" defTabSz="932667" rtl="0" eaLnBrk="1" latinLnBrk="0" hangingPunct="1">
        <a:defRPr kumimoji="1" sz="1800" kern="1200">
          <a:solidFill>
            <a:schemeClr val="tx1"/>
          </a:solidFill>
          <a:latin typeface="+mn-lt"/>
          <a:ea typeface="+mn-ea"/>
          <a:cs typeface="+mn-cs"/>
        </a:defRPr>
      </a:lvl7pPr>
      <a:lvl8pPr marL="3264336" algn="l" defTabSz="932667" rtl="0" eaLnBrk="1" latinLnBrk="0" hangingPunct="1">
        <a:defRPr kumimoji="1" sz="1800" kern="1200">
          <a:solidFill>
            <a:schemeClr val="tx1"/>
          </a:solidFill>
          <a:latin typeface="+mn-lt"/>
          <a:ea typeface="+mn-ea"/>
          <a:cs typeface="+mn-cs"/>
        </a:defRPr>
      </a:lvl8pPr>
      <a:lvl9pPr marL="3730670" algn="l" defTabSz="932667"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1267279"/>
      </p:ext>
    </p:extLst>
  </p:cSld>
  <p:clrMap bg1="lt1" tx1="dk1" bg2="lt2" tx2="dk2" accent1="accent1" accent2="accent2" accent3="accent3" accent4="accent4" accent5="accent5" accent6="accent6" hlink="hlink" folHlink="folHlink"/>
  <p:sldLayoutIdLst>
    <p:sldLayoutId id="2147484395" r:id="rId1"/>
  </p:sldLayoutIdLst>
  <p:transition>
    <p:fade/>
  </p:transition>
  <p:txStyles>
    <p:titleStyle>
      <a:lvl1pPr algn="ctr" defTabSz="1243493" rtl="0" eaLnBrk="1" latinLnBrk="0" hangingPunct="1">
        <a:spcBef>
          <a:spcPct val="0"/>
        </a:spcBef>
        <a:buNone/>
        <a:defRPr sz="5984" kern="1200">
          <a:solidFill>
            <a:schemeClr val="tx1"/>
          </a:solidFill>
          <a:latin typeface="+mj-lt"/>
          <a:ea typeface="+mj-ea"/>
          <a:cs typeface="+mj-cs"/>
        </a:defRPr>
      </a:lvl1pPr>
    </p:titleStyle>
    <p:bodyStyle>
      <a:lvl1pPr marL="466310" indent="-466310" algn="l" defTabSz="1243493" rtl="0" eaLnBrk="1" latinLnBrk="0" hangingPunct="1">
        <a:spcBef>
          <a:spcPct val="20000"/>
        </a:spcBef>
        <a:buFont typeface="Arial" pitchFamily="34" charset="0"/>
        <a:buChar char="•"/>
        <a:defRPr sz="4352" kern="1200">
          <a:solidFill>
            <a:schemeClr val="tx1"/>
          </a:solidFill>
          <a:latin typeface="+mn-lt"/>
          <a:ea typeface="+mn-ea"/>
          <a:cs typeface="+mn-cs"/>
        </a:defRPr>
      </a:lvl1pPr>
      <a:lvl2pPr marL="1010338" indent="-388591" algn="l" defTabSz="1243493" rtl="0" eaLnBrk="1" latinLnBrk="0" hangingPunct="1">
        <a:spcBef>
          <a:spcPct val="20000"/>
        </a:spcBef>
        <a:buFont typeface="Arial" pitchFamily="34" charset="0"/>
        <a:buChar char="–"/>
        <a:defRPr sz="3808" kern="1200">
          <a:solidFill>
            <a:schemeClr val="tx1"/>
          </a:solidFill>
          <a:latin typeface="+mn-lt"/>
          <a:ea typeface="+mn-ea"/>
          <a:cs typeface="+mn-cs"/>
        </a:defRPr>
      </a:lvl2pPr>
      <a:lvl3pPr marL="1554366" indent="-310873" algn="l" defTabSz="1243493" rtl="0" eaLnBrk="1" latinLnBrk="0" hangingPunct="1">
        <a:spcBef>
          <a:spcPct val="20000"/>
        </a:spcBef>
        <a:buFont typeface="Arial" pitchFamily="34" charset="0"/>
        <a:buChar char="•"/>
        <a:defRPr sz="3264" kern="1200">
          <a:solidFill>
            <a:schemeClr val="tx1"/>
          </a:solidFill>
          <a:latin typeface="+mn-lt"/>
          <a:ea typeface="+mn-ea"/>
          <a:cs typeface="+mn-cs"/>
        </a:defRPr>
      </a:lvl3pPr>
      <a:lvl4pPr marL="2176112" indent="-310873" algn="l" defTabSz="1243493" rtl="0" eaLnBrk="1" latinLnBrk="0" hangingPunct="1">
        <a:spcBef>
          <a:spcPct val="20000"/>
        </a:spcBef>
        <a:buFont typeface="Arial" pitchFamily="34" charset="0"/>
        <a:buChar char="–"/>
        <a:defRPr sz="2720" kern="1200">
          <a:solidFill>
            <a:schemeClr val="tx1"/>
          </a:solidFill>
          <a:latin typeface="+mn-lt"/>
          <a:ea typeface="+mn-ea"/>
          <a:cs typeface="+mn-cs"/>
        </a:defRPr>
      </a:lvl4pPr>
      <a:lvl5pPr marL="2797858" indent="-310873" algn="l" defTabSz="1243493" rtl="0" eaLnBrk="1" latinLnBrk="0" hangingPunct="1">
        <a:spcBef>
          <a:spcPct val="20000"/>
        </a:spcBef>
        <a:buFont typeface="Arial" pitchFamily="34" charset="0"/>
        <a:buChar char="»"/>
        <a:defRPr sz="2720" kern="1200">
          <a:solidFill>
            <a:schemeClr val="tx1"/>
          </a:solidFill>
          <a:latin typeface="+mn-lt"/>
          <a:ea typeface="+mn-ea"/>
          <a:cs typeface="+mn-cs"/>
        </a:defRPr>
      </a:lvl5pPr>
      <a:lvl6pPr marL="3419605" indent="-310873" algn="l" defTabSz="1243493" rtl="0" eaLnBrk="1" latinLnBrk="0" hangingPunct="1">
        <a:spcBef>
          <a:spcPct val="20000"/>
        </a:spcBef>
        <a:buFont typeface="Arial" pitchFamily="34" charset="0"/>
        <a:buChar char="•"/>
        <a:defRPr sz="2720" kern="1200">
          <a:solidFill>
            <a:schemeClr val="tx1"/>
          </a:solidFill>
          <a:latin typeface="+mn-lt"/>
          <a:ea typeface="+mn-ea"/>
          <a:cs typeface="+mn-cs"/>
        </a:defRPr>
      </a:lvl6pPr>
      <a:lvl7pPr marL="4041351" indent="-310873" algn="l" defTabSz="1243493" rtl="0" eaLnBrk="1" latinLnBrk="0" hangingPunct="1">
        <a:spcBef>
          <a:spcPct val="20000"/>
        </a:spcBef>
        <a:buFont typeface="Arial" pitchFamily="34" charset="0"/>
        <a:buChar char="•"/>
        <a:defRPr sz="2720" kern="1200">
          <a:solidFill>
            <a:schemeClr val="tx1"/>
          </a:solidFill>
          <a:latin typeface="+mn-lt"/>
          <a:ea typeface="+mn-ea"/>
          <a:cs typeface="+mn-cs"/>
        </a:defRPr>
      </a:lvl7pPr>
      <a:lvl8pPr marL="4663097" indent="-310873" algn="l" defTabSz="1243493" rtl="0" eaLnBrk="1" latinLnBrk="0" hangingPunct="1">
        <a:spcBef>
          <a:spcPct val="20000"/>
        </a:spcBef>
        <a:buFont typeface="Arial" pitchFamily="34" charset="0"/>
        <a:buChar char="•"/>
        <a:defRPr sz="2720" kern="1200">
          <a:solidFill>
            <a:schemeClr val="tx1"/>
          </a:solidFill>
          <a:latin typeface="+mn-lt"/>
          <a:ea typeface="+mn-ea"/>
          <a:cs typeface="+mn-cs"/>
        </a:defRPr>
      </a:lvl8pPr>
      <a:lvl9pPr marL="5284843" indent="-310873" algn="l" defTabSz="1243493" rtl="0" eaLnBrk="1" latinLnBrk="0" hangingPunct="1">
        <a:spcBef>
          <a:spcPct val="20000"/>
        </a:spcBef>
        <a:buFont typeface="Arial" pitchFamily="34" charset="0"/>
        <a:buChar char="•"/>
        <a:defRPr sz="2720" kern="1200">
          <a:solidFill>
            <a:schemeClr val="tx1"/>
          </a:solidFill>
          <a:latin typeface="+mn-lt"/>
          <a:ea typeface="+mn-ea"/>
          <a:cs typeface="+mn-cs"/>
        </a:defRPr>
      </a:lvl9pPr>
    </p:bodyStyle>
    <p:otherStyle>
      <a:defPPr>
        <a:defRPr lang="en-US"/>
      </a:defPPr>
      <a:lvl1pPr marL="0" algn="l" defTabSz="1243493" rtl="0" eaLnBrk="1" latinLnBrk="0" hangingPunct="1">
        <a:defRPr sz="2448" kern="1200">
          <a:solidFill>
            <a:schemeClr val="tx1"/>
          </a:solidFill>
          <a:latin typeface="+mn-lt"/>
          <a:ea typeface="+mn-ea"/>
          <a:cs typeface="+mn-cs"/>
        </a:defRPr>
      </a:lvl1pPr>
      <a:lvl2pPr marL="621746" algn="l" defTabSz="1243493" rtl="0" eaLnBrk="1" latinLnBrk="0" hangingPunct="1">
        <a:defRPr sz="2448" kern="1200">
          <a:solidFill>
            <a:schemeClr val="tx1"/>
          </a:solidFill>
          <a:latin typeface="+mn-lt"/>
          <a:ea typeface="+mn-ea"/>
          <a:cs typeface="+mn-cs"/>
        </a:defRPr>
      </a:lvl2pPr>
      <a:lvl3pPr marL="1243493" algn="l" defTabSz="1243493" rtl="0" eaLnBrk="1" latinLnBrk="0" hangingPunct="1">
        <a:defRPr sz="2448" kern="1200">
          <a:solidFill>
            <a:schemeClr val="tx1"/>
          </a:solidFill>
          <a:latin typeface="+mn-lt"/>
          <a:ea typeface="+mn-ea"/>
          <a:cs typeface="+mn-cs"/>
        </a:defRPr>
      </a:lvl3pPr>
      <a:lvl4pPr marL="1865239" algn="l" defTabSz="1243493" rtl="0" eaLnBrk="1" latinLnBrk="0" hangingPunct="1">
        <a:defRPr sz="2448" kern="1200">
          <a:solidFill>
            <a:schemeClr val="tx1"/>
          </a:solidFill>
          <a:latin typeface="+mn-lt"/>
          <a:ea typeface="+mn-ea"/>
          <a:cs typeface="+mn-cs"/>
        </a:defRPr>
      </a:lvl4pPr>
      <a:lvl5pPr marL="2486985" algn="l" defTabSz="1243493" rtl="0" eaLnBrk="1" latinLnBrk="0" hangingPunct="1">
        <a:defRPr sz="2448" kern="1200">
          <a:solidFill>
            <a:schemeClr val="tx1"/>
          </a:solidFill>
          <a:latin typeface="+mn-lt"/>
          <a:ea typeface="+mn-ea"/>
          <a:cs typeface="+mn-cs"/>
        </a:defRPr>
      </a:lvl5pPr>
      <a:lvl6pPr marL="3108731" algn="l" defTabSz="1243493" rtl="0" eaLnBrk="1" latinLnBrk="0" hangingPunct="1">
        <a:defRPr sz="2448" kern="1200">
          <a:solidFill>
            <a:schemeClr val="tx1"/>
          </a:solidFill>
          <a:latin typeface="+mn-lt"/>
          <a:ea typeface="+mn-ea"/>
          <a:cs typeface="+mn-cs"/>
        </a:defRPr>
      </a:lvl6pPr>
      <a:lvl7pPr marL="3730478" algn="l" defTabSz="1243493" rtl="0" eaLnBrk="1" latinLnBrk="0" hangingPunct="1">
        <a:defRPr sz="2448" kern="1200">
          <a:solidFill>
            <a:schemeClr val="tx1"/>
          </a:solidFill>
          <a:latin typeface="+mn-lt"/>
          <a:ea typeface="+mn-ea"/>
          <a:cs typeface="+mn-cs"/>
        </a:defRPr>
      </a:lvl7pPr>
      <a:lvl8pPr marL="4352224" algn="l" defTabSz="1243493" rtl="0" eaLnBrk="1" latinLnBrk="0" hangingPunct="1">
        <a:defRPr sz="2448" kern="1200">
          <a:solidFill>
            <a:schemeClr val="tx1"/>
          </a:solidFill>
          <a:latin typeface="+mn-lt"/>
          <a:ea typeface="+mn-ea"/>
          <a:cs typeface="+mn-cs"/>
        </a:defRPr>
      </a:lvl8pPr>
      <a:lvl9pPr marL="4973970" algn="l" defTabSz="1243493" rtl="0" eaLnBrk="1" latinLnBrk="0" hangingPunct="1">
        <a:defRPr sz="244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xml"/><Relationship Id="rId1" Type="http://schemas.openxmlformats.org/officeDocument/2006/relationships/slideLayout" Target="../slideLayouts/slideLayout32.xml"/><Relationship Id="rId4" Type="http://schemas.openxmlformats.org/officeDocument/2006/relationships/image" Target="../media/image1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tags" Target="../tags/tag3.xml"/><Relationship Id="rId7" Type="http://schemas.openxmlformats.org/officeDocument/2006/relationships/image" Target="../media/image20.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9.jpeg"/><Relationship Id="rId5" Type="http://schemas.openxmlformats.org/officeDocument/2006/relationships/notesSlide" Target="../notesSlides/notesSlide3.xml"/><Relationship Id="rId4" Type="http://schemas.openxmlformats.org/officeDocument/2006/relationships/slideLayout" Target="../slideLayouts/slideLayout50.xml"/><Relationship Id="rId9"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0.xml"/><Relationship Id="rId1" Type="http://schemas.openxmlformats.org/officeDocument/2006/relationships/tags" Target="../tags/tag4.xml"/><Relationship Id="rId4" Type="http://schemas.openxmlformats.org/officeDocument/2006/relationships/image" Target="../media/image20.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0.xml"/><Relationship Id="rId1" Type="http://schemas.openxmlformats.org/officeDocument/2006/relationships/tags" Target="../tags/tag5.xml"/><Relationship Id="rId5" Type="http://schemas.microsoft.com/office/2007/relationships/hdphoto" Target="../media/hdphoto1.wdp"/><Relationship Id="rId4" Type="http://schemas.openxmlformats.org/officeDocument/2006/relationships/image" Target="../media/image2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0.xml"/><Relationship Id="rId1" Type="http://schemas.openxmlformats.org/officeDocument/2006/relationships/tags" Target="../tags/tag6.xml"/><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2117164"/>
            <a:ext cx="11887135" cy="2446897"/>
          </a:xfrm>
        </p:spPr>
        <p:txBody>
          <a:bodyPr/>
          <a:lstStyle/>
          <a:p>
            <a:r>
              <a:rPr lang="en-US" altLang="zh-TW" sz="4400" b="1" spc="0" dirty="0" smtClean="0">
                <a:ln>
                  <a:noFill/>
                </a:ln>
                <a:solidFill>
                  <a:schemeClr val="tx2"/>
                </a:solidFill>
                <a:ea typeface="+mj-ea"/>
                <a:cs typeface="Segoe UI Light"/>
              </a:rPr>
              <a:t>Real-time analysis</a:t>
            </a:r>
            <a:br>
              <a:rPr lang="en-US" altLang="zh-TW" sz="4400" b="1" spc="0" dirty="0" smtClean="0">
                <a:ln>
                  <a:noFill/>
                </a:ln>
                <a:solidFill>
                  <a:schemeClr val="tx2"/>
                </a:solidFill>
                <a:ea typeface="+mj-ea"/>
                <a:cs typeface="Segoe UI Light"/>
              </a:rPr>
            </a:br>
            <a:r>
              <a:rPr lang="en-US" altLang="zh-TW" sz="4400" b="1" spc="0" dirty="0" smtClean="0">
                <a:ln>
                  <a:noFill/>
                </a:ln>
                <a:solidFill>
                  <a:schemeClr val="tx2"/>
                </a:solidFill>
                <a:ea typeface="+mj-ea"/>
                <a:cs typeface="Segoe UI Light"/>
              </a:rPr>
              <a:t>A</a:t>
            </a:r>
            <a:r>
              <a:rPr lang="en-US" sz="4400" b="1" spc="0" dirty="0" smtClean="0">
                <a:ln>
                  <a:noFill/>
                </a:ln>
                <a:solidFill>
                  <a:schemeClr val="tx2"/>
                </a:solidFill>
                <a:ea typeface="+mj-ea"/>
                <a:cs typeface="Segoe UI Light"/>
              </a:rPr>
              <a:t>zure </a:t>
            </a:r>
            <a:r>
              <a:rPr lang="en-US" sz="4400" b="1" spc="0" dirty="0">
                <a:ln>
                  <a:noFill/>
                </a:ln>
                <a:solidFill>
                  <a:schemeClr val="tx2"/>
                </a:solidFill>
                <a:ea typeface="+mj-ea"/>
                <a:cs typeface="Segoe UI Light"/>
              </a:rPr>
              <a:t>Stream </a:t>
            </a:r>
            <a:r>
              <a:rPr lang="en-US" sz="4400" b="1" spc="0" dirty="0" smtClean="0">
                <a:ln>
                  <a:noFill/>
                </a:ln>
                <a:solidFill>
                  <a:schemeClr val="tx2"/>
                </a:solidFill>
                <a:ea typeface="+mj-ea"/>
                <a:cs typeface="Segoe UI Light"/>
              </a:rPr>
              <a:t>Analytics &amp; Event Processor Host</a:t>
            </a:r>
            <a:endParaRPr lang="en-US" sz="4400" spc="0" dirty="0">
              <a:ln>
                <a:noFill/>
              </a:ln>
              <a:solidFill>
                <a:schemeClr val="tx2"/>
              </a:solidFill>
              <a:ea typeface="+mj-ea"/>
              <a:cs typeface="Segoe UI Light"/>
            </a:endParaRPr>
          </a:p>
        </p:txBody>
      </p:sp>
    </p:spTree>
    <p:extLst>
      <p:ext uri="{BB962C8B-B14F-4D97-AF65-F5344CB8AC3E}">
        <p14:creationId xmlns:p14="http://schemas.microsoft.com/office/powerpoint/2010/main" val="379101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47688" y="295275"/>
            <a:ext cx="11888787" cy="917575"/>
          </a:xfrm>
        </p:spPr>
        <p:txBody>
          <a:bodyPr/>
          <a:lstStyle/>
          <a:p>
            <a:r>
              <a:rPr lang="en-US" sz="4800" b="1" spc="0" dirty="0">
                <a:solidFill>
                  <a:schemeClr val="accent4">
                    <a:lumMod val="75000"/>
                  </a:schemeClr>
                </a:solidFill>
                <a:latin typeface="Segoe UI Light" panose="020B0502040204020203" pitchFamily="34" charset="0"/>
                <a:cs typeface="Segoe UI Light" panose="020B0502040204020203" pitchFamily="34" charset="0"/>
              </a:rPr>
              <a:t>Windowing Concepts</a:t>
            </a:r>
          </a:p>
        </p:txBody>
      </p:sp>
      <p:sp>
        <p:nvSpPr>
          <p:cNvPr id="50" name="TextBox 49"/>
          <p:cNvSpPr txBox="1"/>
          <p:nvPr/>
        </p:nvSpPr>
        <p:spPr>
          <a:xfrm>
            <a:off x="733743" y="1322176"/>
            <a:ext cx="8967519" cy="5078313"/>
          </a:xfrm>
          <a:prstGeom prst="rect">
            <a:avLst/>
          </a:prstGeom>
          <a:noFill/>
        </p:spPr>
        <p:txBody>
          <a:bodyPr wrap="none" lIns="0" tIns="0" rIns="0" bIns="0" rtlCol="0">
            <a:spAutoFit/>
          </a:bodyPr>
          <a:lstStyle/>
          <a:p>
            <a:pPr marL="349724" indent="-349724">
              <a:spcAft>
                <a:spcPts val="1224"/>
              </a:spcAft>
              <a:buFont typeface="Arial" panose="020B0604020202020204" pitchFamily="34" charset="0"/>
              <a:buChar char="•"/>
            </a:pPr>
            <a:r>
              <a:rPr lang="en-US" sz="2400" dirty="0">
                <a:solidFill>
                  <a:srgbClr val="404040"/>
                </a:solidFill>
              </a:rPr>
              <a:t>Windows can </a:t>
            </a:r>
            <a:r>
              <a:rPr lang="en-US" sz="2400" dirty="0" smtClean="0">
                <a:solidFill>
                  <a:srgbClr val="404040"/>
                </a:solidFill>
              </a:rPr>
              <a:t>be </a:t>
            </a:r>
            <a:r>
              <a:rPr lang="en-US" sz="2400" b="1" dirty="0" smtClean="0">
                <a:solidFill>
                  <a:srgbClr val="404040"/>
                </a:solidFill>
              </a:rPr>
              <a:t>tumbling</a:t>
            </a:r>
            <a:r>
              <a:rPr lang="en-US" sz="2400" dirty="0" smtClean="0">
                <a:solidFill>
                  <a:srgbClr val="404040"/>
                </a:solidFill>
              </a:rPr>
              <a:t>, </a:t>
            </a:r>
            <a:r>
              <a:rPr lang="en-US" sz="2400" b="1" dirty="0" smtClean="0">
                <a:solidFill>
                  <a:srgbClr val="404040"/>
                </a:solidFill>
              </a:rPr>
              <a:t>hopping</a:t>
            </a:r>
            <a:r>
              <a:rPr lang="en-US" sz="2400" dirty="0">
                <a:solidFill>
                  <a:srgbClr val="404040"/>
                </a:solidFill>
              </a:rPr>
              <a:t>, </a:t>
            </a:r>
            <a:r>
              <a:rPr lang="en-US" sz="2400" dirty="0" smtClean="0">
                <a:solidFill>
                  <a:srgbClr val="404040"/>
                </a:solidFill>
              </a:rPr>
              <a:t>or </a:t>
            </a:r>
            <a:r>
              <a:rPr lang="en-US" sz="2400" b="1" dirty="0" smtClean="0">
                <a:solidFill>
                  <a:srgbClr val="404040"/>
                </a:solidFill>
              </a:rPr>
              <a:t>sliding</a:t>
            </a:r>
            <a:endParaRPr lang="en-US" sz="2400" b="1" dirty="0">
              <a:solidFill>
                <a:srgbClr val="404040"/>
              </a:solidFill>
            </a:endParaRPr>
          </a:p>
          <a:p>
            <a:pPr marL="349724" indent="-349724">
              <a:spcAft>
                <a:spcPts val="1224"/>
              </a:spcAft>
              <a:buFont typeface="Arial" panose="020B0604020202020204" pitchFamily="34" charset="0"/>
              <a:buChar char="•"/>
            </a:pPr>
            <a:r>
              <a:rPr lang="en-US" sz="2400" dirty="0">
                <a:solidFill>
                  <a:srgbClr val="404040"/>
                </a:solidFill>
              </a:rPr>
              <a:t>Windows are fixed length</a:t>
            </a:r>
          </a:p>
          <a:p>
            <a:pPr marL="349724" indent="-349724">
              <a:spcAft>
                <a:spcPts val="1224"/>
              </a:spcAft>
              <a:buFont typeface="Arial" panose="020B0604020202020204" pitchFamily="34" charset="0"/>
              <a:buChar char="•"/>
            </a:pPr>
            <a:r>
              <a:rPr lang="en-US" sz="2400" dirty="0" smtClean="0">
                <a:solidFill>
                  <a:srgbClr val="404040"/>
                </a:solidFill>
              </a:rPr>
              <a:t>Must be used in a </a:t>
            </a:r>
            <a:r>
              <a:rPr lang="en-US" sz="2400" b="1" dirty="0" smtClean="0">
                <a:solidFill>
                  <a:srgbClr val="404040"/>
                </a:solidFill>
              </a:rPr>
              <a:t>GROUP BY </a:t>
            </a:r>
            <a:r>
              <a:rPr lang="en-US" sz="2400" dirty="0" smtClean="0">
                <a:solidFill>
                  <a:srgbClr val="404040"/>
                </a:solidFill>
              </a:rPr>
              <a:t>clause</a:t>
            </a:r>
          </a:p>
          <a:p>
            <a:pPr marL="349724" indent="-349724">
              <a:spcAft>
                <a:spcPts val="1224"/>
              </a:spcAft>
              <a:buFont typeface="Arial" panose="020B0604020202020204" pitchFamily="34" charset="0"/>
              <a:buChar char="•"/>
            </a:pPr>
            <a:endParaRPr lang="en-US" sz="2400" dirty="0" smtClean="0">
              <a:solidFill>
                <a:srgbClr val="404040"/>
              </a:solidFill>
            </a:endParaRPr>
          </a:p>
          <a:p>
            <a:pPr marL="349724" indent="-349724">
              <a:spcAft>
                <a:spcPts val="1224"/>
              </a:spcAft>
              <a:buFont typeface="Arial" panose="020B0604020202020204" pitchFamily="34" charset="0"/>
              <a:buChar char="•"/>
            </a:pPr>
            <a:endParaRPr lang="en-US" sz="2400" dirty="0">
              <a:solidFill>
                <a:srgbClr val="404040"/>
              </a:solidFill>
            </a:endParaRPr>
          </a:p>
          <a:p>
            <a:pPr marL="349724" indent="-349724">
              <a:spcAft>
                <a:spcPts val="1224"/>
              </a:spcAft>
              <a:buFont typeface="Arial" panose="020B0604020202020204" pitchFamily="34" charset="0"/>
              <a:buChar char="•"/>
            </a:pPr>
            <a:endParaRPr lang="en-US" sz="2400" dirty="0" smtClean="0">
              <a:solidFill>
                <a:srgbClr val="404040"/>
              </a:solidFill>
            </a:endParaRPr>
          </a:p>
          <a:p>
            <a:pPr marL="349724" indent="-349724">
              <a:spcAft>
                <a:spcPts val="1224"/>
              </a:spcAft>
              <a:buFont typeface="Arial" panose="020B0604020202020204" pitchFamily="34" charset="0"/>
              <a:buChar char="•"/>
            </a:pPr>
            <a:endParaRPr lang="en-US" sz="2400" dirty="0">
              <a:solidFill>
                <a:srgbClr val="404040"/>
              </a:solidFill>
            </a:endParaRPr>
          </a:p>
          <a:p>
            <a:pPr marL="349724" indent="-349724">
              <a:spcAft>
                <a:spcPts val="1224"/>
              </a:spcAft>
              <a:buFont typeface="Arial" panose="020B0604020202020204" pitchFamily="34" charset="0"/>
              <a:buChar char="•"/>
            </a:pPr>
            <a:endParaRPr lang="en-US" sz="2400" dirty="0" smtClean="0">
              <a:solidFill>
                <a:srgbClr val="404040"/>
              </a:solidFill>
            </a:endParaRPr>
          </a:p>
          <a:p>
            <a:pPr marL="349724" indent="-349724">
              <a:spcAft>
                <a:spcPts val="1224"/>
              </a:spcAft>
              <a:buFont typeface="Arial" panose="020B0604020202020204" pitchFamily="34" charset="0"/>
              <a:buChar char="•"/>
            </a:pPr>
            <a:endParaRPr lang="en-US" sz="2400" dirty="0">
              <a:solidFill>
                <a:srgbClr val="404040"/>
              </a:solidFill>
            </a:endParaRPr>
          </a:p>
          <a:p>
            <a:pPr marL="349724" indent="-349724">
              <a:spcAft>
                <a:spcPts val="1224"/>
              </a:spcAft>
              <a:buFont typeface="Arial" panose="020B0604020202020204" pitchFamily="34" charset="0"/>
              <a:buChar char="•"/>
            </a:pPr>
            <a:r>
              <a:rPr lang="en-US" sz="2400" dirty="0" smtClean="0">
                <a:solidFill>
                  <a:srgbClr val="404040"/>
                </a:solidFill>
              </a:rPr>
              <a:t>Output </a:t>
            </a:r>
            <a:r>
              <a:rPr lang="en-US" sz="2400" dirty="0">
                <a:solidFill>
                  <a:srgbClr val="404040"/>
                </a:solidFill>
              </a:rPr>
              <a:t>event will have the timestamp of the end of the </a:t>
            </a:r>
            <a:r>
              <a:rPr lang="en-US" sz="2400" dirty="0" smtClean="0">
                <a:solidFill>
                  <a:srgbClr val="404040"/>
                </a:solidFill>
              </a:rPr>
              <a:t>window</a:t>
            </a:r>
            <a:endParaRPr lang="en-US" sz="2400" dirty="0">
              <a:solidFill>
                <a:srgbClr val="404040"/>
              </a:solidFill>
            </a:endParaRPr>
          </a:p>
        </p:txBody>
      </p:sp>
      <p:grpSp>
        <p:nvGrpSpPr>
          <p:cNvPr id="3" name="Group 2"/>
          <p:cNvGrpSpPr/>
          <p:nvPr/>
        </p:nvGrpSpPr>
        <p:grpSpPr>
          <a:xfrm>
            <a:off x="2954332" y="3040062"/>
            <a:ext cx="6591071" cy="2548183"/>
            <a:chOff x="87362" y="3124646"/>
            <a:chExt cx="6591071" cy="2548183"/>
          </a:xfrm>
        </p:grpSpPr>
        <p:sp>
          <p:nvSpPr>
            <p:cNvPr id="5" name="Rectangle 4"/>
            <p:cNvSpPr/>
            <p:nvPr/>
          </p:nvSpPr>
          <p:spPr bwMode="auto">
            <a:xfrm>
              <a:off x="958126" y="3776325"/>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122" dirty="0">
                  <a:solidFill>
                    <a:srgbClr val="FFFFFF"/>
                  </a:solidFill>
                  <a:latin typeface="Segoe UI Light" panose="020B0502040204020203" pitchFamily="34" charset="0"/>
                </a:rPr>
                <a:t>1</a:t>
              </a:r>
            </a:p>
          </p:txBody>
        </p:sp>
        <p:sp>
          <p:nvSpPr>
            <p:cNvPr id="7" name="Rectangle 6"/>
            <p:cNvSpPr/>
            <p:nvPr/>
          </p:nvSpPr>
          <p:spPr bwMode="auto">
            <a:xfrm>
              <a:off x="1286696" y="3776325"/>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122" dirty="0">
                  <a:solidFill>
                    <a:srgbClr val="FFFFFF"/>
                  </a:solidFill>
                  <a:latin typeface="Segoe UI Light" panose="020B0502040204020203" pitchFamily="34" charset="0"/>
                </a:rPr>
                <a:t>5</a:t>
              </a:r>
            </a:p>
          </p:txBody>
        </p:sp>
        <p:sp>
          <p:nvSpPr>
            <p:cNvPr id="8" name="Rectangle 7"/>
            <p:cNvSpPr/>
            <p:nvPr/>
          </p:nvSpPr>
          <p:spPr bwMode="auto">
            <a:xfrm>
              <a:off x="1865841" y="3776325"/>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122" dirty="0">
                  <a:solidFill>
                    <a:srgbClr val="FFFFFF"/>
                  </a:solidFill>
                  <a:latin typeface="Segoe UI Light" panose="020B0502040204020203" pitchFamily="34" charset="0"/>
                </a:rPr>
                <a:t>4</a:t>
              </a:r>
            </a:p>
          </p:txBody>
        </p:sp>
        <p:sp>
          <p:nvSpPr>
            <p:cNvPr id="10" name="Rectangle 9"/>
            <p:cNvSpPr/>
            <p:nvPr/>
          </p:nvSpPr>
          <p:spPr bwMode="auto">
            <a:xfrm>
              <a:off x="2483318" y="3776325"/>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122" dirty="0">
                  <a:solidFill>
                    <a:srgbClr val="FFFFFF"/>
                  </a:solidFill>
                  <a:latin typeface="Segoe UI Light" panose="020B0502040204020203" pitchFamily="34" charset="0"/>
                </a:rPr>
                <a:t>2</a:t>
              </a:r>
            </a:p>
          </p:txBody>
        </p:sp>
        <p:sp>
          <p:nvSpPr>
            <p:cNvPr id="11" name="Rectangle 10"/>
            <p:cNvSpPr/>
            <p:nvPr/>
          </p:nvSpPr>
          <p:spPr bwMode="auto">
            <a:xfrm>
              <a:off x="2183095" y="3776325"/>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122" dirty="0">
                  <a:solidFill>
                    <a:srgbClr val="FFFFFF"/>
                  </a:solidFill>
                  <a:latin typeface="Segoe UI Light" panose="020B0502040204020203" pitchFamily="34" charset="0"/>
                </a:rPr>
                <a:t>6</a:t>
              </a:r>
            </a:p>
          </p:txBody>
        </p:sp>
        <p:sp>
          <p:nvSpPr>
            <p:cNvPr id="12" name="Rectangle 11"/>
            <p:cNvSpPr/>
            <p:nvPr/>
          </p:nvSpPr>
          <p:spPr bwMode="auto">
            <a:xfrm>
              <a:off x="3889674" y="3776325"/>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122" dirty="0">
                  <a:solidFill>
                    <a:srgbClr val="FFFFFF"/>
                  </a:solidFill>
                  <a:latin typeface="Segoe UI Light" panose="020B0502040204020203" pitchFamily="34" charset="0"/>
                </a:rPr>
                <a:t>8</a:t>
              </a:r>
            </a:p>
          </p:txBody>
        </p:sp>
        <p:sp>
          <p:nvSpPr>
            <p:cNvPr id="13" name="Rectangle 12"/>
            <p:cNvSpPr/>
            <p:nvPr/>
          </p:nvSpPr>
          <p:spPr bwMode="auto">
            <a:xfrm>
              <a:off x="4202674" y="3776325"/>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122" dirty="0">
                  <a:solidFill>
                    <a:srgbClr val="FFFFFF"/>
                  </a:solidFill>
                  <a:latin typeface="Segoe UI Light" panose="020B0502040204020203" pitchFamily="34" charset="0"/>
                </a:rPr>
                <a:t>6</a:t>
              </a:r>
            </a:p>
          </p:txBody>
        </p:sp>
        <p:sp>
          <p:nvSpPr>
            <p:cNvPr id="14" name="Rectangle 13"/>
            <p:cNvSpPr/>
            <p:nvPr/>
          </p:nvSpPr>
          <p:spPr bwMode="auto">
            <a:xfrm>
              <a:off x="4941550" y="3784588"/>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122" dirty="0">
                  <a:solidFill>
                    <a:srgbClr val="FFFFFF"/>
                  </a:solidFill>
                  <a:latin typeface="Segoe UI Light" panose="020B0502040204020203" pitchFamily="34" charset="0"/>
                </a:rPr>
                <a:t>4</a:t>
              </a:r>
            </a:p>
          </p:txBody>
        </p:sp>
        <p:cxnSp>
          <p:nvCxnSpPr>
            <p:cNvPr id="36" name="Straight Arrow Connector 35"/>
            <p:cNvCxnSpPr>
              <a:stCxn id="15" idx="6"/>
            </p:cNvCxnSpPr>
            <p:nvPr/>
          </p:nvCxnSpPr>
          <p:spPr>
            <a:xfrm>
              <a:off x="879643" y="4188060"/>
              <a:ext cx="4937058" cy="0"/>
            </a:xfrm>
            <a:prstGeom prst="straightConnector1">
              <a:avLst/>
            </a:prstGeom>
            <a:ln>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46461" y="4375843"/>
              <a:ext cx="130870" cy="219740"/>
            </a:xfrm>
            <a:prstGeom prst="rect">
              <a:avLst/>
            </a:prstGeom>
            <a:noFill/>
          </p:spPr>
          <p:txBody>
            <a:bodyPr wrap="none" lIns="0" tIns="0" rIns="0" bIns="0" rtlCol="0">
              <a:spAutoFit/>
            </a:bodyPr>
            <a:lstStyle/>
            <a:p>
              <a:r>
                <a:rPr lang="en-US" sz="1428" spc="-71" dirty="0">
                  <a:solidFill>
                    <a:srgbClr val="00188F"/>
                  </a:solidFill>
                  <a:latin typeface="Segoe UI Light" panose="020B0502040204020203" pitchFamily="34" charset="0"/>
                </a:rPr>
                <a:t>t1</a:t>
              </a:r>
            </a:p>
          </p:txBody>
        </p:sp>
        <p:sp>
          <p:nvSpPr>
            <p:cNvPr id="40" name="TextBox 39"/>
            <p:cNvSpPr txBox="1"/>
            <p:nvPr/>
          </p:nvSpPr>
          <p:spPr>
            <a:xfrm>
              <a:off x="1727147" y="4375843"/>
              <a:ext cx="130870" cy="219740"/>
            </a:xfrm>
            <a:prstGeom prst="rect">
              <a:avLst/>
            </a:prstGeom>
            <a:noFill/>
          </p:spPr>
          <p:txBody>
            <a:bodyPr wrap="none" lIns="0" tIns="0" rIns="0" bIns="0" rtlCol="0">
              <a:spAutoFit/>
            </a:bodyPr>
            <a:lstStyle/>
            <a:p>
              <a:r>
                <a:rPr lang="en-US" sz="1428" spc="-71" dirty="0">
                  <a:solidFill>
                    <a:srgbClr val="00188F"/>
                  </a:solidFill>
                  <a:latin typeface="Segoe UI Light" panose="020B0502040204020203" pitchFamily="34" charset="0"/>
                </a:rPr>
                <a:t>t2</a:t>
              </a:r>
            </a:p>
          </p:txBody>
        </p:sp>
        <p:sp>
          <p:nvSpPr>
            <p:cNvPr id="44" name="TextBox 43"/>
            <p:cNvSpPr txBox="1"/>
            <p:nvPr/>
          </p:nvSpPr>
          <p:spPr>
            <a:xfrm>
              <a:off x="4626889" y="4375843"/>
              <a:ext cx="130870" cy="219740"/>
            </a:xfrm>
            <a:prstGeom prst="rect">
              <a:avLst/>
            </a:prstGeom>
            <a:noFill/>
          </p:spPr>
          <p:txBody>
            <a:bodyPr wrap="none" lIns="0" tIns="0" rIns="0" bIns="0" rtlCol="0">
              <a:spAutoFit/>
            </a:bodyPr>
            <a:lstStyle/>
            <a:p>
              <a:r>
                <a:rPr lang="en-US" sz="1428" spc="-71" dirty="0">
                  <a:solidFill>
                    <a:srgbClr val="00188F"/>
                  </a:solidFill>
                  <a:latin typeface="Segoe UI Light" panose="020B0502040204020203" pitchFamily="34" charset="0"/>
                </a:rPr>
                <a:t>t5</a:t>
              </a:r>
            </a:p>
          </p:txBody>
        </p:sp>
        <p:sp>
          <p:nvSpPr>
            <p:cNvPr id="45" name="TextBox 44"/>
            <p:cNvSpPr txBox="1"/>
            <p:nvPr/>
          </p:nvSpPr>
          <p:spPr>
            <a:xfrm>
              <a:off x="5382801" y="4375843"/>
              <a:ext cx="130870" cy="219740"/>
            </a:xfrm>
            <a:prstGeom prst="rect">
              <a:avLst/>
            </a:prstGeom>
            <a:noFill/>
          </p:spPr>
          <p:txBody>
            <a:bodyPr wrap="none" lIns="0" tIns="0" rIns="0" bIns="0" rtlCol="0">
              <a:spAutoFit/>
            </a:bodyPr>
            <a:lstStyle/>
            <a:p>
              <a:r>
                <a:rPr lang="en-US" sz="1428" spc="-71" dirty="0">
                  <a:solidFill>
                    <a:srgbClr val="00188F"/>
                  </a:solidFill>
                  <a:latin typeface="Segoe UI Light" panose="020B0502040204020203" pitchFamily="34" charset="0"/>
                </a:rPr>
                <a:t>t6</a:t>
              </a:r>
            </a:p>
          </p:txBody>
        </p:sp>
        <p:sp>
          <p:nvSpPr>
            <p:cNvPr id="47" name="TextBox 46"/>
            <p:cNvSpPr txBox="1"/>
            <p:nvPr/>
          </p:nvSpPr>
          <p:spPr>
            <a:xfrm>
              <a:off x="2700816" y="4375843"/>
              <a:ext cx="130870" cy="219740"/>
            </a:xfrm>
            <a:prstGeom prst="rect">
              <a:avLst/>
            </a:prstGeom>
            <a:noFill/>
          </p:spPr>
          <p:txBody>
            <a:bodyPr wrap="none" lIns="0" tIns="0" rIns="0" bIns="0" rtlCol="0">
              <a:spAutoFit/>
            </a:bodyPr>
            <a:lstStyle/>
            <a:p>
              <a:r>
                <a:rPr lang="en-US" sz="1428" spc="-71" dirty="0">
                  <a:solidFill>
                    <a:srgbClr val="00188F"/>
                  </a:solidFill>
                  <a:latin typeface="Segoe UI Light" panose="020B0502040204020203" pitchFamily="34" charset="0"/>
                </a:rPr>
                <a:t>t3</a:t>
              </a:r>
            </a:p>
          </p:txBody>
        </p:sp>
        <p:sp>
          <p:nvSpPr>
            <p:cNvPr id="48" name="TextBox 47"/>
            <p:cNvSpPr txBox="1"/>
            <p:nvPr/>
          </p:nvSpPr>
          <p:spPr>
            <a:xfrm>
              <a:off x="3663852" y="4375843"/>
              <a:ext cx="130870" cy="219740"/>
            </a:xfrm>
            <a:prstGeom prst="rect">
              <a:avLst/>
            </a:prstGeom>
            <a:noFill/>
          </p:spPr>
          <p:txBody>
            <a:bodyPr wrap="none" lIns="0" tIns="0" rIns="0" bIns="0" rtlCol="0">
              <a:spAutoFit/>
            </a:bodyPr>
            <a:lstStyle/>
            <a:p>
              <a:r>
                <a:rPr lang="en-US" sz="1428" spc="-71" dirty="0">
                  <a:solidFill>
                    <a:srgbClr val="00188F"/>
                  </a:solidFill>
                  <a:latin typeface="Segoe UI Light" panose="020B0502040204020203" pitchFamily="34" charset="0"/>
                </a:rPr>
                <a:t>t4</a:t>
              </a:r>
            </a:p>
          </p:txBody>
        </p:sp>
        <p:sp>
          <p:nvSpPr>
            <p:cNvPr id="49" name="TextBox 48"/>
            <p:cNvSpPr txBox="1"/>
            <p:nvPr/>
          </p:nvSpPr>
          <p:spPr>
            <a:xfrm>
              <a:off x="5876813" y="4035189"/>
              <a:ext cx="391582" cy="251159"/>
            </a:xfrm>
            <a:prstGeom prst="rect">
              <a:avLst/>
            </a:prstGeom>
            <a:noFill/>
          </p:spPr>
          <p:txBody>
            <a:bodyPr wrap="none" lIns="0" tIns="0" rIns="0" bIns="0" rtlCol="0">
              <a:spAutoFit/>
            </a:bodyPr>
            <a:lstStyle/>
            <a:p>
              <a:r>
                <a:rPr lang="en-US" sz="1632" spc="-71" dirty="0">
                  <a:solidFill>
                    <a:srgbClr val="00188F"/>
                  </a:solidFill>
                  <a:latin typeface="Segoe UI Light" panose="020B0502040204020203" pitchFamily="34" charset="0"/>
                </a:rPr>
                <a:t>Time</a:t>
              </a:r>
            </a:p>
          </p:txBody>
        </p:sp>
        <p:cxnSp>
          <p:nvCxnSpPr>
            <p:cNvPr id="58" name="Straight Connector 57"/>
            <p:cNvCxnSpPr/>
            <p:nvPr/>
          </p:nvCxnSpPr>
          <p:spPr>
            <a:xfrm rot="5400000">
              <a:off x="316364" y="3627608"/>
              <a:ext cx="1005924" cy="0"/>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2269002" y="3666467"/>
              <a:ext cx="1005924" cy="0"/>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4182782" y="3676181"/>
              <a:ext cx="1005924" cy="0"/>
            </a:xfrm>
            <a:prstGeom prst="line">
              <a:avLst/>
            </a:prstGeom>
            <a:ln>
              <a:solidFill>
                <a:schemeClr val="tx2">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416550" y="3193391"/>
              <a:ext cx="698204" cy="219740"/>
            </a:xfrm>
            <a:prstGeom prst="rect">
              <a:avLst/>
            </a:prstGeom>
            <a:noFill/>
          </p:spPr>
          <p:txBody>
            <a:bodyPr wrap="none" lIns="0" tIns="0" rIns="0" bIns="0" rtlCol="0">
              <a:spAutoFit/>
            </a:bodyPr>
            <a:lstStyle/>
            <a:p>
              <a:r>
                <a:rPr lang="en-US" sz="1428" spc="-71" dirty="0">
                  <a:solidFill>
                    <a:srgbClr val="00188F"/>
                  </a:solidFill>
                  <a:latin typeface="Segoe UI Light" panose="020B0502040204020203" pitchFamily="34" charset="0"/>
                </a:rPr>
                <a:t>Window 1</a:t>
              </a:r>
            </a:p>
          </p:txBody>
        </p:sp>
        <p:sp>
          <p:nvSpPr>
            <p:cNvPr id="62" name="TextBox 61"/>
            <p:cNvSpPr txBox="1"/>
            <p:nvPr/>
          </p:nvSpPr>
          <p:spPr>
            <a:xfrm>
              <a:off x="3328300" y="3193391"/>
              <a:ext cx="698204" cy="219740"/>
            </a:xfrm>
            <a:prstGeom prst="rect">
              <a:avLst/>
            </a:prstGeom>
            <a:noFill/>
          </p:spPr>
          <p:txBody>
            <a:bodyPr wrap="none" lIns="0" tIns="0" rIns="0" bIns="0" rtlCol="0">
              <a:spAutoFit/>
            </a:bodyPr>
            <a:lstStyle/>
            <a:p>
              <a:r>
                <a:rPr lang="en-US" sz="1428" spc="-71" dirty="0">
                  <a:solidFill>
                    <a:srgbClr val="00188F"/>
                  </a:solidFill>
                  <a:latin typeface="Segoe UI Light" panose="020B0502040204020203" pitchFamily="34" charset="0"/>
                </a:rPr>
                <a:t>Window 2</a:t>
              </a:r>
            </a:p>
          </p:txBody>
        </p:sp>
        <p:sp>
          <p:nvSpPr>
            <p:cNvPr id="63" name="TextBox 62"/>
            <p:cNvSpPr txBox="1"/>
            <p:nvPr/>
          </p:nvSpPr>
          <p:spPr>
            <a:xfrm>
              <a:off x="5300991" y="3193391"/>
              <a:ext cx="698204" cy="219740"/>
            </a:xfrm>
            <a:prstGeom prst="rect">
              <a:avLst/>
            </a:prstGeom>
            <a:noFill/>
          </p:spPr>
          <p:txBody>
            <a:bodyPr wrap="none" lIns="0" tIns="0" rIns="0" bIns="0" rtlCol="0">
              <a:spAutoFit/>
            </a:bodyPr>
            <a:lstStyle/>
            <a:p>
              <a:r>
                <a:rPr lang="en-US" sz="1428" spc="-71" dirty="0">
                  <a:solidFill>
                    <a:srgbClr val="00188F"/>
                  </a:solidFill>
                  <a:latin typeface="Segoe UI Light" panose="020B0502040204020203" pitchFamily="34" charset="0"/>
                </a:rPr>
                <a:t>Window 3</a:t>
              </a:r>
            </a:p>
          </p:txBody>
        </p:sp>
        <p:cxnSp>
          <p:nvCxnSpPr>
            <p:cNvPr id="64" name="Straight Connector 63"/>
            <p:cNvCxnSpPr/>
            <p:nvPr/>
          </p:nvCxnSpPr>
          <p:spPr>
            <a:xfrm flipH="1">
              <a:off x="2168390" y="3301230"/>
              <a:ext cx="575622" cy="4056"/>
            </a:xfrm>
            <a:prstGeom prst="line">
              <a:avLst/>
            </a:prstGeom>
            <a:ln>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4121689" y="3302078"/>
              <a:ext cx="545819" cy="2358"/>
            </a:xfrm>
            <a:prstGeom prst="line">
              <a:avLst/>
            </a:prstGeom>
            <a:ln>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6102811" y="3301230"/>
              <a:ext cx="575622" cy="4056"/>
            </a:xfrm>
            <a:prstGeom prst="line">
              <a:avLst/>
            </a:prstGeom>
            <a:ln>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2809554" y="3297221"/>
              <a:ext cx="479159" cy="12075"/>
            </a:xfrm>
            <a:prstGeom prst="line">
              <a:avLst/>
            </a:prstGeom>
            <a:ln>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723335" y="3301230"/>
              <a:ext cx="575622" cy="4056"/>
            </a:xfrm>
            <a:prstGeom prst="line">
              <a:avLst/>
            </a:prstGeom>
            <a:ln>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2259287" y="4705931"/>
              <a:ext cx="1005924" cy="0"/>
            </a:xfrm>
            <a:prstGeom prst="line">
              <a:avLst/>
            </a:prstGeom>
            <a:ln>
              <a:solidFill>
                <a:schemeClr val="tx2">
                  <a:lumMod val="60000"/>
                  <a:lumOff val="4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4173067" y="4696216"/>
              <a:ext cx="1005924" cy="0"/>
            </a:xfrm>
            <a:prstGeom prst="line">
              <a:avLst/>
            </a:prstGeom>
            <a:ln>
              <a:solidFill>
                <a:schemeClr val="tx2">
                  <a:lumMod val="60000"/>
                  <a:lumOff val="4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87362" y="4812009"/>
              <a:ext cx="1343294" cy="448228"/>
            </a:xfrm>
            <a:prstGeom prst="rect">
              <a:avLst/>
            </a:prstGeom>
            <a:noFill/>
          </p:spPr>
          <p:txBody>
            <a:bodyPr wrap="square" lIns="0" tIns="0" rIns="0" bIns="0" rtlCol="0">
              <a:spAutoFit/>
            </a:bodyPr>
            <a:lstStyle/>
            <a:p>
              <a:pPr algn="ctr"/>
              <a:r>
                <a:rPr lang="en-US" sz="1428" spc="-71" dirty="0">
                  <a:solidFill>
                    <a:srgbClr val="00188F"/>
                  </a:solidFill>
                  <a:latin typeface="Segoe UI Light" panose="020B0502040204020203" pitchFamily="34" charset="0"/>
                </a:rPr>
                <a:t>Aggregate</a:t>
              </a:r>
            </a:p>
            <a:p>
              <a:pPr algn="ctr"/>
              <a:r>
                <a:rPr lang="en-US" sz="1428" spc="-71" dirty="0">
                  <a:solidFill>
                    <a:srgbClr val="00188F"/>
                  </a:solidFill>
                  <a:latin typeface="Segoe UI Light" panose="020B0502040204020203" pitchFamily="34" charset="0"/>
                </a:rPr>
                <a:t> Function (Sum)</a:t>
              </a:r>
            </a:p>
          </p:txBody>
        </p:sp>
        <p:sp>
          <p:nvSpPr>
            <p:cNvPr id="85" name="Rectangle 84"/>
            <p:cNvSpPr/>
            <p:nvPr/>
          </p:nvSpPr>
          <p:spPr bwMode="auto">
            <a:xfrm>
              <a:off x="2572814" y="5382946"/>
              <a:ext cx="398299" cy="289883"/>
            </a:xfrm>
            <a:prstGeom prst="rect">
              <a:avLst/>
            </a:prstGeom>
            <a:solidFill>
              <a:schemeClr val="tx1">
                <a:lumMod val="75000"/>
                <a:lumOff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224" dirty="0">
                  <a:solidFill>
                    <a:srgbClr val="FFFFFF"/>
                  </a:solidFill>
                  <a:latin typeface="Segoe UI Light" panose="020B0502040204020203" pitchFamily="34" charset="0"/>
                </a:rPr>
                <a:t>18</a:t>
              </a:r>
            </a:p>
          </p:txBody>
        </p:sp>
        <p:sp>
          <p:nvSpPr>
            <p:cNvPr id="87" name="Rectangle 86"/>
            <p:cNvSpPr/>
            <p:nvPr/>
          </p:nvSpPr>
          <p:spPr bwMode="auto">
            <a:xfrm>
              <a:off x="4469433" y="5382946"/>
              <a:ext cx="396149" cy="289883"/>
            </a:xfrm>
            <a:prstGeom prst="rect">
              <a:avLst/>
            </a:prstGeom>
            <a:solidFill>
              <a:schemeClr val="tx1">
                <a:lumMod val="75000"/>
                <a:lumOff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224" dirty="0">
                  <a:solidFill>
                    <a:srgbClr val="FFFFFF"/>
                  </a:solidFill>
                  <a:latin typeface="Segoe UI Light" panose="020B0502040204020203" pitchFamily="34" charset="0"/>
                </a:rPr>
                <a:t>14</a:t>
              </a:r>
            </a:p>
          </p:txBody>
        </p:sp>
        <p:cxnSp>
          <p:nvCxnSpPr>
            <p:cNvPr id="92" name="Straight Connector 91"/>
            <p:cNvCxnSpPr/>
            <p:nvPr/>
          </p:nvCxnSpPr>
          <p:spPr>
            <a:xfrm flipV="1">
              <a:off x="866631" y="3297221"/>
              <a:ext cx="479159" cy="12075"/>
            </a:xfrm>
            <a:prstGeom prst="line">
              <a:avLst/>
            </a:prstGeom>
            <a:ln>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325321" y="5426342"/>
              <a:ext cx="968470" cy="219740"/>
            </a:xfrm>
            <a:prstGeom prst="rect">
              <a:avLst/>
            </a:prstGeom>
            <a:noFill/>
          </p:spPr>
          <p:txBody>
            <a:bodyPr wrap="none" lIns="0" tIns="0" rIns="0" bIns="0" rtlCol="0">
              <a:spAutoFit/>
            </a:bodyPr>
            <a:lstStyle/>
            <a:p>
              <a:pPr algn="ctr"/>
              <a:r>
                <a:rPr lang="en-US" sz="1428" spc="-71" dirty="0">
                  <a:solidFill>
                    <a:srgbClr val="00188F"/>
                  </a:solidFill>
                  <a:latin typeface="Segoe UI Light" panose="020B0502040204020203" pitchFamily="34" charset="0"/>
                </a:rPr>
                <a:t>Output Events</a:t>
              </a:r>
            </a:p>
          </p:txBody>
        </p:sp>
        <p:sp>
          <p:nvSpPr>
            <p:cNvPr id="15" name="Oval 14"/>
            <p:cNvSpPr/>
            <p:nvPr/>
          </p:nvSpPr>
          <p:spPr bwMode="auto">
            <a:xfrm>
              <a:off x="759010" y="4130571"/>
              <a:ext cx="120634" cy="114978"/>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2040" dirty="0">
                <a:solidFill>
                  <a:srgbClr val="00188F"/>
                </a:solidFill>
                <a:latin typeface="Segoe UI Light" panose="020B0502040204020203" pitchFamily="34" charset="0"/>
              </a:endParaRPr>
            </a:p>
          </p:txBody>
        </p:sp>
        <p:sp>
          <p:nvSpPr>
            <p:cNvPr id="20" name="Oval 19"/>
            <p:cNvSpPr/>
            <p:nvPr/>
          </p:nvSpPr>
          <p:spPr bwMode="auto">
            <a:xfrm>
              <a:off x="2708936" y="4130571"/>
              <a:ext cx="120634" cy="114978"/>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2040" dirty="0">
                <a:solidFill>
                  <a:srgbClr val="00188F"/>
                </a:solidFill>
                <a:latin typeface="Segoe UI Light" panose="020B0502040204020203" pitchFamily="34" charset="0"/>
              </a:endParaRPr>
            </a:p>
          </p:txBody>
        </p:sp>
        <p:sp>
          <p:nvSpPr>
            <p:cNvPr id="22" name="Oval 21"/>
            <p:cNvSpPr/>
            <p:nvPr/>
          </p:nvSpPr>
          <p:spPr bwMode="auto">
            <a:xfrm>
              <a:off x="1734998" y="4130571"/>
              <a:ext cx="120634" cy="114978"/>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2040" dirty="0">
                <a:solidFill>
                  <a:srgbClr val="00188F"/>
                </a:solidFill>
                <a:latin typeface="Segoe UI Light" panose="020B0502040204020203" pitchFamily="34" charset="0"/>
              </a:endParaRPr>
            </a:p>
          </p:txBody>
        </p:sp>
        <p:sp>
          <p:nvSpPr>
            <p:cNvPr id="25" name="Oval 24"/>
            <p:cNvSpPr/>
            <p:nvPr/>
          </p:nvSpPr>
          <p:spPr bwMode="auto">
            <a:xfrm>
              <a:off x="5423701" y="4130571"/>
              <a:ext cx="120634" cy="114978"/>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2040" dirty="0">
                <a:solidFill>
                  <a:srgbClr val="00188F"/>
                </a:solidFill>
                <a:latin typeface="Segoe UI Light" panose="020B0502040204020203" pitchFamily="34" charset="0"/>
              </a:endParaRPr>
            </a:p>
          </p:txBody>
        </p:sp>
        <p:sp>
          <p:nvSpPr>
            <p:cNvPr id="26" name="Oval 25"/>
            <p:cNvSpPr/>
            <p:nvPr/>
          </p:nvSpPr>
          <p:spPr bwMode="auto">
            <a:xfrm>
              <a:off x="4626889" y="4130571"/>
              <a:ext cx="120634" cy="114978"/>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2040" dirty="0">
                <a:solidFill>
                  <a:srgbClr val="00188F"/>
                </a:solidFill>
                <a:latin typeface="Segoe UI Light" panose="020B0502040204020203" pitchFamily="34" charset="0"/>
              </a:endParaRPr>
            </a:p>
          </p:txBody>
        </p:sp>
        <p:sp>
          <p:nvSpPr>
            <p:cNvPr id="28" name="Oval 27"/>
            <p:cNvSpPr/>
            <p:nvPr/>
          </p:nvSpPr>
          <p:spPr bwMode="auto">
            <a:xfrm>
              <a:off x="3650901" y="4130571"/>
              <a:ext cx="120634" cy="114978"/>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2040" dirty="0">
                <a:solidFill>
                  <a:srgbClr val="00188F"/>
                </a:solidFill>
                <a:latin typeface="Segoe UI Light" panose="020B0502040204020203" pitchFamily="34" charset="0"/>
              </a:endParaRPr>
            </a:p>
          </p:txBody>
        </p:sp>
      </p:grpSp>
    </p:spTree>
    <p:extLst>
      <p:ext uri="{BB962C8B-B14F-4D97-AF65-F5344CB8AC3E}">
        <p14:creationId xmlns:p14="http://schemas.microsoft.com/office/powerpoint/2010/main" val="332910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
                                            <p:txEl>
                                              <p:pRg st="9" end="9"/>
                                            </p:txEl>
                                          </p:spTgt>
                                        </p:tgtEl>
                                        <p:attrNameLst>
                                          <p:attrName>style.visibility</p:attrName>
                                        </p:attrNameLst>
                                      </p:cBhvr>
                                      <p:to>
                                        <p:strVal val="visible"/>
                                      </p:to>
                                    </p:set>
                                    <p:animEffect transition="in" filter="fade">
                                      <p:cBhvr>
                                        <p:cTn id="7" dur="500"/>
                                        <p:tgtEl>
                                          <p:spTgt spid="5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47688" y="295275"/>
            <a:ext cx="11888787" cy="917575"/>
          </a:xfrm>
        </p:spPr>
        <p:txBody>
          <a:bodyPr vert="horz" wrap="square" lIns="146304" tIns="91440" rIns="146304" bIns="91440" rtlCol="0" anchor="t">
            <a:noAutofit/>
          </a:bodyPr>
          <a:lstStyle/>
          <a:p>
            <a:r>
              <a:rPr lang="en-US" sz="4800" dirty="0">
                <a:latin typeface="Segoe UI Light" panose="020B0502040204020203" pitchFamily="34" charset="0"/>
                <a:cs typeface="Segoe UI Light" panose="020B0502040204020203" pitchFamily="34" charset="0"/>
              </a:rPr>
              <a:t>Hopping Windows</a:t>
            </a:r>
          </a:p>
        </p:txBody>
      </p:sp>
      <p:sp>
        <p:nvSpPr>
          <p:cNvPr id="6" name="Rectangle 5"/>
          <p:cNvSpPr/>
          <p:nvPr/>
        </p:nvSpPr>
        <p:spPr>
          <a:xfrm>
            <a:off x="603975" y="4716462"/>
            <a:ext cx="8333598" cy="1015663"/>
          </a:xfrm>
          <a:prstGeom prst="rect">
            <a:avLst/>
          </a:prstGeom>
          <a:solidFill>
            <a:schemeClr val="bg1">
              <a:lumMod val="95000"/>
            </a:schemeClr>
          </a:solidFill>
        </p:spPr>
        <p:txBody>
          <a:bodyPr wrap="square">
            <a:spAutoFit/>
          </a:bodyPr>
          <a:lstStyle/>
          <a:p>
            <a:r>
              <a:rPr lang="en-US" sz="2000" dirty="0">
                <a:solidFill>
                  <a:srgbClr val="00188F">
                    <a:lumMod val="60000"/>
                    <a:lumOff val="40000"/>
                  </a:srgbClr>
                </a:solidFill>
                <a:latin typeface="Consolas"/>
              </a:rPr>
              <a:t>SELECT</a:t>
            </a:r>
            <a:r>
              <a:rPr lang="en-US" sz="2000" dirty="0">
                <a:solidFill>
                  <a:srgbClr val="404040"/>
                </a:solidFill>
                <a:latin typeface="Consolas"/>
              </a:rPr>
              <a:t> </a:t>
            </a:r>
            <a:r>
              <a:rPr lang="en-US" sz="2000" dirty="0" smtClean="0">
                <a:solidFill>
                  <a:srgbClr val="404040"/>
                </a:solidFill>
                <a:latin typeface="Consolas"/>
              </a:rPr>
              <a:t>Topic, </a:t>
            </a:r>
            <a:r>
              <a:rPr lang="en-US" sz="2000" dirty="0" smtClean="0">
                <a:solidFill>
                  <a:srgbClr val="7030A0"/>
                </a:solidFill>
                <a:latin typeface="Consolas"/>
              </a:rPr>
              <a:t>Count</a:t>
            </a:r>
            <a:r>
              <a:rPr lang="en-US" sz="2000" dirty="0">
                <a:solidFill>
                  <a:srgbClr val="404040"/>
                </a:solidFill>
                <a:latin typeface="Consolas"/>
              </a:rPr>
              <a:t>(*)</a:t>
            </a:r>
            <a:r>
              <a:rPr lang="en-US" sz="2000" dirty="0" smtClean="0">
                <a:solidFill>
                  <a:srgbClr val="7030A0"/>
                </a:solidFill>
                <a:latin typeface="Consolas"/>
              </a:rPr>
              <a:t> </a:t>
            </a:r>
            <a:r>
              <a:rPr lang="en-US" sz="2000" smtClean="0">
                <a:solidFill>
                  <a:srgbClr val="00188F">
                    <a:lumMod val="60000"/>
                    <a:lumOff val="40000"/>
                  </a:srgbClr>
                </a:solidFill>
                <a:latin typeface="Consolas"/>
              </a:rPr>
              <a:t>AS</a:t>
            </a:r>
            <a:r>
              <a:rPr lang="en-US" sz="2000" smtClean="0">
                <a:solidFill>
                  <a:srgbClr val="404040"/>
                </a:solidFill>
                <a:latin typeface="Consolas"/>
              </a:rPr>
              <a:t> TotalTweets</a:t>
            </a:r>
            <a:endParaRPr lang="en-US" sz="2000" dirty="0">
              <a:solidFill>
                <a:srgbClr val="404040"/>
              </a:solidFill>
              <a:latin typeface="Consolas"/>
            </a:endParaRPr>
          </a:p>
          <a:p>
            <a:r>
              <a:rPr lang="en-US" sz="2000" dirty="0">
                <a:solidFill>
                  <a:srgbClr val="00188F">
                    <a:lumMod val="60000"/>
                    <a:lumOff val="40000"/>
                  </a:srgbClr>
                </a:solidFill>
                <a:latin typeface="Consolas"/>
              </a:rPr>
              <a:t>FROM</a:t>
            </a:r>
            <a:r>
              <a:rPr lang="en-US" sz="2000" dirty="0">
                <a:solidFill>
                  <a:srgbClr val="404040"/>
                </a:solidFill>
                <a:latin typeface="Consolas"/>
              </a:rPr>
              <a:t> </a:t>
            </a:r>
            <a:r>
              <a:rPr lang="en-US" sz="2000" dirty="0" err="1" smtClean="0">
                <a:solidFill>
                  <a:srgbClr val="404040"/>
                </a:solidFill>
                <a:latin typeface="Consolas"/>
              </a:rPr>
              <a:t>TwitterStream</a:t>
            </a:r>
            <a:r>
              <a:rPr lang="en-US" sz="2000" dirty="0" smtClean="0">
                <a:solidFill>
                  <a:srgbClr val="404040"/>
                </a:solidFill>
                <a:latin typeface="Consolas"/>
              </a:rPr>
              <a:t> </a:t>
            </a:r>
            <a:r>
              <a:rPr lang="en-US" sz="2000" dirty="0">
                <a:solidFill>
                  <a:srgbClr val="00188F">
                    <a:lumMod val="60000"/>
                    <a:lumOff val="40000"/>
                  </a:srgbClr>
                </a:solidFill>
                <a:latin typeface="Consolas"/>
              </a:rPr>
              <a:t>TIMESTAMP</a:t>
            </a:r>
            <a:r>
              <a:rPr lang="en-US" sz="2000" dirty="0" smtClean="0">
                <a:solidFill>
                  <a:srgbClr val="404040"/>
                </a:solidFill>
                <a:latin typeface="Consolas"/>
              </a:rPr>
              <a:t> </a:t>
            </a:r>
            <a:r>
              <a:rPr lang="en-US" sz="2000" dirty="0">
                <a:solidFill>
                  <a:srgbClr val="00188F">
                    <a:lumMod val="60000"/>
                    <a:lumOff val="40000"/>
                  </a:srgbClr>
                </a:solidFill>
                <a:latin typeface="Consolas"/>
              </a:rPr>
              <a:t>BY</a:t>
            </a:r>
            <a:r>
              <a:rPr lang="en-US" sz="2000" dirty="0">
                <a:solidFill>
                  <a:srgbClr val="404040"/>
                </a:solidFill>
                <a:latin typeface="Consolas"/>
              </a:rPr>
              <a:t> </a:t>
            </a:r>
            <a:r>
              <a:rPr lang="en-US" sz="2000" dirty="0" err="1" smtClean="0">
                <a:solidFill>
                  <a:srgbClr val="404040"/>
                </a:solidFill>
                <a:latin typeface="Consolas"/>
              </a:rPr>
              <a:t>CreatedAt</a:t>
            </a:r>
            <a:endParaRPr lang="en-US" sz="2000" dirty="0">
              <a:solidFill>
                <a:srgbClr val="404040"/>
              </a:solidFill>
              <a:latin typeface="Consolas"/>
            </a:endParaRPr>
          </a:p>
          <a:p>
            <a:r>
              <a:rPr lang="en-US" sz="2000" dirty="0">
                <a:solidFill>
                  <a:srgbClr val="00188F">
                    <a:lumMod val="60000"/>
                    <a:lumOff val="40000"/>
                  </a:srgbClr>
                </a:solidFill>
                <a:latin typeface="Consolas"/>
              </a:rPr>
              <a:t>GROUP</a:t>
            </a:r>
            <a:r>
              <a:rPr lang="en-US" sz="2000" dirty="0">
                <a:solidFill>
                  <a:srgbClr val="404040"/>
                </a:solidFill>
                <a:latin typeface="Consolas"/>
              </a:rPr>
              <a:t> </a:t>
            </a:r>
            <a:r>
              <a:rPr lang="en-US" sz="2000" dirty="0">
                <a:solidFill>
                  <a:srgbClr val="00188F">
                    <a:lumMod val="60000"/>
                    <a:lumOff val="40000"/>
                  </a:srgbClr>
                </a:solidFill>
                <a:latin typeface="Consolas"/>
              </a:rPr>
              <a:t>BY</a:t>
            </a:r>
            <a:r>
              <a:rPr lang="en-US" sz="2000" dirty="0">
                <a:solidFill>
                  <a:srgbClr val="404040"/>
                </a:solidFill>
                <a:latin typeface="Consolas"/>
              </a:rPr>
              <a:t> </a:t>
            </a:r>
            <a:r>
              <a:rPr lang="en-US" sz="2000" dirty="0" smtClean="0">
                <a:solidFill>
                  <a:srgbClr val="404040"/>
                </a:solidFill>
                <a:latin typeface="Consolas"/>
              </a:rPr>
              <a:t>Topic, </a:t>
            </a:r>
            <a:r>
              <a:rPr lang="en-US" sz="2000" dirty="0" err="1" smtClean="0">
                <a:solidFill>
                  <a:srgbClr val="7030A0"/>
                </a:solidFill>
                <a:latin typeface="Consolas"/>
              </a:rPr>
              <a:t>HoppingWindow</a:t>
            </a:r>
            <a:r>
              <a:rPr lang="en-US" sz="2000" dirty="0" smtClean="0">
                <a:solidFill>
                  <a:srgbClr val="404040"/>
                </a:solidFill>
                <a:latin typeface="Consolas"/>
              </a:rPr>
              <a:t>(second, 10, </a:t>
            </a:r>
            <a:r>
              <a:rPr lang="en-US" sz="2000" dirty="0">
                <a:solidFill>
                  <a:srgbClr val="404040"/>
                </a:solidFill>
                <a:latin typeface="Consolas"/>
              </a:rPr>
              <a:t>5)</a:t>
            </a:r>
          </a:p>
        </p:txBody>
      </p:sp>
      <p:sp>
        <p:nvSpPr>
          <p:cNvPr id="7" name="Rectangle 6"/>
          <p:cNvSpPr/>
          <p:nvPr/>
        </p:nvSpPr>
        <p:spPr>
          <a:xfrm>
            <a:off x="652915" y="1668462"/>
            <a:ext cx="4592147" cy="707886"/>
          </a:xfrm>
          <a:prstGeom prst="rect">
            <a:avLst/>
          </a:prstGeom>
        </p:spPr>
        <p:txBody>
          <a:bodyPr wrap="square">
            <a:spAutoFit/>
          </a:bodyPr>
          <a:lstStyle/>
          <a:p>
            <a:r>
              <a:rPr lang="en-US" sz="2000" dirty="0" smtClean="0">
                <a:solidFill>
                  <a:srgbClr val="92D050"/>
                </a:solidFill>
                <a:ea typeface="Times New Roman" panose="02020603050405020304" pitchFamily="18" charset="0"/>
                <a:cs typeface="Times New Roman" panose="02020603050405020304" pitchFamily="18" charset="0"/>
              </a:rPr>
              <a:t>“Every 5 seconds give me the count of </a:t>
            </a:r>
            <a:r>
              <a:rPr lang="en-US" sz="2000" smtClean="0">
                <a:solidFill>
                  <a:srgbClr val="92D050"/>
                </a:solidFill>
                <a:ea typeface="Times New Roman" panose="02020603050405020304" pitchFamily="18" charset="0"/>
                <a:cs typeface="Times New Roman" panose="02020603050405020304" pitchFamily="18" charset="0"/>
              </a:rPr>
              <a:t>tweets over </a:t>
            </a:r>
            <a:r>
              <a:rPr lang="en-US" sz="2000" dirty="0" smtClean="0">
                <a:solidFill>
                  <a:srgbClr val="92D050"/>
                </a:solidFill>
                <a:ea typeface="Times New Roman" panose="02020603050405020304" pitchFamily="18" charset="0"/>
                <a:cs typeface="Times New Roman" panose="02020603050405020304" pitchFamily="18" charset="0"/>
              </a:rPr>
              <a:t>the last 10 seconds”</a:t>
            </a:r>
            <a:endParaRPr lang="en-US" sz="2000" dirty="0">
              <a:solidFill>
                <a:srgbClr val="92D050"/>
              </a:solidFill>
            </a:endParaRPr>
          </a:p>
        </p:txBody>
      </p:sp>
      <p:sp>
        <p:nvSpPr>
          <p:cNvPr id="65" name="Rounded Rectangle 64"/>
          <p:cNvSpPr/>
          <p:nvPr/>
        </p:nvSpPr>
        <p:spPr bwMode="auto">
          <a:xfrm>
            <a:off x="6003997" y="2520103"/>
            <a:ext cx="1934006" cy="408014"/>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60" tIns="46630" rIns="46630" bIns="93260" numCol="1" spcCol="0" rtlCol="0" fromWordArt="0" anchor="t" anchorCtr="0" forceAA="0" compatLnSpc="1">
            <a:prstTxWarp prst="textNoShape">
              <a:avLst/>
            </a:prstTxWarp>
            <a:noAutofit/>
          </a:bodyPr>
          <a:lstStyle/>
          <a:p>
            <a:pPr algn="ctr" defTabSz="932290"/>
            <a:endParaRPr lang="en-US" sz="2448" spc="-51" dirty="0">
              <a:solidFill>
                <a:srgbClr val="FFFFFF"/>
              </a:solidFill>
              <a:ea typeface="Segoe UI" pitchFamily="34" charset="0"/>
              <a:cs typeface="Segoe UI" pitchFamily="34" charset="0"/>
            </a:endParaRPr>
          </a:p>
        </p:txBody>
      </p:sp>
      <p:sp>
        <p:nvSpPr>
          <p:cNvPr id="66" name="Rectangle 65"/>
          <p:cNvSpPr/>
          <p:nvPr/>
        </p:nvSpPr>
        <p:spPr bwMode="auto">
          <a:xfrm>
            <a:off x="6153308" y="1496270"/>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020" dirty="0">
                <a:solidFill>
                  <a:srgbClr val="FFFFFF"/>
                </a:solidFill>
              </a:rPr>
              <a:t>1</a:t>
            </a:r>
          </a:p>
        </p:txBody>
      </p:sp>
      <p:sp>
        <p:nvSpPr>
          <p:cNvPr id="67" name="Rectangle 66"/>
          <p:cNvSpPr/>
          <p:nvPr/>
        </p:nvSpPr>
        <p:spPr bwMode="auto">
          <a:xfrm>
            <a:off x="6433304" y="1496270"/>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020" dirty="0">
                <a:solidFill>
                  <a:srgbClr val="FFFFFF"/>
                </a:solidFill>
              </a:rPr>
              <a:t>5</a:t>
            </a:r>
          </a:p>
        </p:txBody>
      </p:sp>
      <p:sp>
        <p:nvSpPr>
          <p:cNvPr id="68" name="Rectangle 67"/>
          <p:cNvSpPr/>
          <p:nvPr/>
        </p:nvSpPr>
        <p:spPr bwMode="auto">
          <a:xfrm>
            <a:off x="7080452" y="1496270"/>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020" dirty="0">
                <a:solidFill>
                  <a:srgbClr val="FFFFFF"/>
                </a:solidFill>
              </a:rPr>
              <a:t>4</a:t>
            </a:r>
          </a:p>
        </p:txBody>
      </p:sp>
      <p:sp>
        <p:nvSpPr>
          <p:cNvPr id="69" name="Rectangle 68"/>
          <p:cNvSpPr/>
          <p:nvPr/>
        </p:nvSpPr>
        <p:spPr bwMode="auto">
          <a:xfrm>
            <a:off x="7629927" y="1496270"/>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020" dirty="0">
                <a:solidFill>
                  <a:srgbClr val="FFFFFF"/>
                </a:solidFill>
              </a:rPr>
              <a:t>2</a:t>
            </a:r>
          </a:p>
        </p:txBody>
      </p:sp>
      <p:sp>
        <p:nvSpPr>
          <p:cNvPr id="70" name="Rectangle 69"/>
          <p:cNvSpPr/>
          <p:nvPr/>
        </p:nvSpPr>
        <p:spPr bwMode="auto">
          <a:xfrm>
            <a:off x="7349133" y="1496270"/>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020" dirty="0">
                <a:solidFill>
                  <a:srgbClr val="FFFFFF"/>
                </a:solidFill>
              </a:rPr>
              <a:t>6</a:t>
            </a:r>
          </a:p>
        </p:txBody>
      </p:sp>
      <p:sp>
        <p:nvSpPr>
          <p:cNvPr id="71" name="Rectangle 70"/>
          <p:cNvSpPr/>
          <p:nvPr/>
        </p:nvSpPr>
        <p:spPr bwMode="auto">
          <a:xfrm>
            <a:off x="9094570" y="1496270"/>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020" dirty="0">
                <a:solidFill>
                  <a:srgbClr val="FFFFFF"/>
                </a:solidFill>
              </a:rPr>
              <a:t>8</a:t>
            </a:r>
          </a:p>
        </p:txBody>
      </p:sp>
      <p:sp>
        <p:nvSpPr>
          <p:cNvPr id="72" name="Rectangle 71"/>
          <p:cNvSpPr/>
          <p:nvPr/>
        </p:nvSpPr>
        <p:spPr bwMode="auto">
          <a:xfrm>
            <a:off x="9368712" y="1496270"/>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020" dirty="0" smtClean="0">
                <a:solidFill>
                  <a:srgbClr val="FFFFFF"/>
                </a:solidFill>
              </a:rPr>
              <a:t>6</a:t>
            </a:r>
            <a:endParaRPr lang="en-US" sz="1020" dirty="0">
              <a:solidFill>
                <a:srgbClr val="FFFFFF"/>
              </a:solidFill>
            </a:endParaRPr>
          </a:p>
        </p:txBody>
      </p:sp>
      <p:sp>
        <p:nvSpPr>
          <p:cNvPr id="73" name="Oval 72"/>
          <p:cNvSpPr/>
          <p:nvPr/>
        </p:nvSpPr>
        <p:spPr bwMode="auto">
          <a:xfrm>
            <a:off x="5925047" y="1977479"/>
            <a:ext cx="120634" cy="11497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2040" dirty="0">
              <a:gradFill>
                <a:gsLst>
                  <a:gs pos="0">
                    <a:srgbClr val="FFFFFF"/>
                  </a:gs>
                  <a:gs pos="100000">
                    <a:srgbClr val="FFFFFF"/>
                  </a:gs>
                </a:gsLst>
                <a:lin ang="5400000" scaled="0"/>
              </a:gradFill>
            </a:endParaRPr>
          </a:p>
        </p:txBody>
      </p:sp>
      <p:sp>
        <p:nvSpPr>
          <p:cNvPr id="74" name="Oval 73"/>
          <p:cNvSpPr/>
          <p:nvPr/>
        </p:nvSpPr>
        <p:spPr bwMode="auto">
          <a:xfrm>
            <a:off x="7874974" y="1977479"/>
            <a:ext cx="120634" cy="11497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2040" dirty="0">
              <a:gradFill>
                <a:gsLst>
                  <a:gs pos="0">
                    <a:srgbClr val="FFFFFF"/>
                  </a:gs>
                  <a:gs pos="100000">
                    <a:srgbClr val="FFFFFF"/>
                  </a:gs>
                </a:gsLst>
                <a:lin ang="5400000" scaled="0"/>
              </a:gradFill>
            </a:endParaRPr>
          </a:p>
        </p:txBody>
      </p:sp>
      <p:sp>
        <p:nvSpPr>
          <p:cNvPr id="75" name="Oval 74"/>
          <p:cNvSpPr/>
          <p:nvPr/>
        </p:nvSpPr>
        <p:spPr bwMode="auto">
          <a:xfrm>
            <a:off x="6901035" y="1977479"/>
            <a:ext cx="120634" cy="11497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2040" dirty="0">
              <a:gradFill>
                <a:gsLst>
                  <a:gs pos="0">
                    <a:srgbClr val="FFFFFF"/>
                  </a:gs>
                  <a:gs pos="100000">
                    <a:srgbClr val="FFFFFF"/>
                  </a:gs>
                </a:gsLst>
                <a:lin ang="5400000" scaled="0"/>
              </a:gradFill>
            </a:endParaRPr>
          </a:p>
        </p:txBody>
      </p:sp>
      <p:sp>
        <p:nvSpPr>
          <p:cNvPr id="76" name="Oval 75"/>
          <p:cNvSpPr/>
          <p:nvPr/>
        </p:nvSpPr>
        <p:spPr bwMode="auto">
          <a:xfrm>
            <a:off x="10638312" y="1977479"/>
            <a:ext cx="120634" cy="11497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2040" dirty="0">
              <a:gradFill>
                <a:gsLst>
                  <a:gs pos="0">
                    <a:srgbClr val="FFFFFF"/>
                  </a:gs>
                  <a:gs pos="100000">
                    <a:srgbClr val="FFFFFF"/>
                  </a:gs>
                </a:gsLst>
                <a:lin ang="5400000" scaled="0"/>
              </a:gradFill>
            </a:endParaRPr>
          </a:p>
        </p:txBody>
      </p:sp>
      <p:sp>
        <p:nvSpPr>
          <p:cNvPr id="77" name="Oval 76"/>
          <p:cNvSpPr/>
          <p:nvPr/>
        </p:nvSpPr>
        <p:spPr bwMode="auto">
          <a:xfrm>
            <a:off x="9792927" y="1977479"/>
            <a:ext cx="120634" cy="11497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2040" dirty="0">
              <a:gradFill>
                <a:gsLst>
                  <a:gs pos="0">
                    <a:srgbClr val="FFFFFF"/>
                  </a:gs>
                  <a:gs pos="100000">
                    <a:srgbClr val="FFFFFF"/>
                  </a:gs>
                </a:gsLst>
                <a:lin ang="5400000" scaled="0"/>
              </a:gradFill>
            </a:endParaRPr>
          </a:p>
        </p:txBody>
      </p:sp>
      <p:sp>
        <p:nvSpPr>
          <p:cNvPr id="78" name="Oval 77"/>
          <p:cNvSpPr/>
          <p:nvPr/>
        </p:nvSpPr>
        <p:spPr bwMode="auto">
          <a:xfrm>
            <a:off x="8816939" y="1977479"/>
            <a:ext cx="120634" cy="11497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2040" dirty="0">
              <a:gradFill>
                <a:gsLst>
                  <a:gs pos="0">
                    <a:srgbClr val="FFFFFF"/>
                  </a:gs>
                  <a:gs pos="100000">
                    <a:srgbClr val="FFFFFF"/>
                  </a:gs>
                </a:gsLst>
                <a:lin ang="5400000" scaled="0"/>
              </a:gradFill>
            </a:endParaRPr>
          </a:p>
        </p:txBody>
      </p:sp>
      <p:cxnSp>
        <p:nvCxnSpPr>
          <p:cNvPr id="79" name="Straight Arrow Connector 78"/>
          <p:cNvCxnSpPr>
            <a:stCxn id="73" idx="6"/>
            <a:endCxn id="85" idx="1"/>
          </p:cNvCxnSpPr>
          <p:nvPr/>
        </p:nvCxnSpPr>
        <p:spPr>
          <a:xfrm flipV="1">
            <a:off x="6045681" y="2030067"/>
            <a:ext cx="5804904" cy="490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912500" y="1746736"/>
            <a:ext cx="77365" cy="192135"/>
          </a:xfrm>
          <a:prstGeom prst="rect">
            <a:avLst/>
          </a:prstGeom>
          <a:noFill/>
        </p:spPr>
        <p:txBody>
          <a:bodyPr wrap="none" lIns="0" tIns="0" rIns="0" bIns="0" rtlCol="0">
            <a:spAutoFit/>
          </a:bodyPr>
          <a:lstStyle/>
          <a:p>
            <a:r>
              <a:rPr lang="en-US" sz="1224" spc="-71" dirty="0">
                <a:gradFill>
                  <a:gsLst>
                    <a:gs pos="2917">
                      <a:srgbClr val="404040"/>
                    </a:gs>
                    <a:gs pos="30000">
                      <a:srgbClr val="404040"/>
                    </a:gs>
                  </a:gsLst>
                  <a:lin ang="5400000" scaled="0"/>
                </a:gradFill>
              </a:rPr>
              <a:t>0</a:t>
            </a:r>
          </a:p>
        </p:txBody>
      </p:sp>
      <p:sp>
        <p:nvSpPr>
          <p:cNvPr id="81" name="TextBox 80"/>
          <p:cNvSpPr txBox="1"/>
          <p:nvPr/>
        </p:nvSpPr>
        <p:spPr>
          <a:xfrm>
            <a:off x="6893185" y="1746736"/>
            <a:ext cx="75855" cy="188385"/>
          </a:xfrm>
          <a:prstGeom prst="rect">
            <a:avLst/>
          </a:prstGeom>
          <a:noFill/>
        </p:spPr>
        <p:txBody>
          <a:bodyPr wrap="none" lIns="0" tIns="0" rIns="0" bIns="0" rtlCol="0">
            <a:spAutoFit/>
          </a:bodyPr>
          <a:lstStyle/>
          <a:p>
            <a:r>
              <a:rPr lang="en-US" sz="1224" spc="-71" dirty="0" smtClean="0">
                <a:gradFill>
                  <a:gsLst>
                    <a:gs pos="2917">
                      <a:srgbClr val="404040"/>
                    </a:gs>
                    <a:gs pos="30000">
                      <a:srgbClr val="404040"/>
                    </a:gs>
                  </a:gsLst>
                  <a:lin ang="5400000" scaled="0"/>
                </a:gradFill>
              </a:rPr>
              <a:t>5</a:t>
            </a:r>
            <a:endParaRPr lang="en-US" sz="1224" spc="-71" dirty="0">
              <a:gradFill>
                <a:gsLst>
                  <a:gs pos="2917">
                    <a:srgbClr val="404040"/>
                  </a:gs>
                  <a:gs pos="30000">
                    <a:srgbClr val="404040"/>
                  </a:gs>
                </a:gsLst>
                <a:lin ang="5400000" scaled="0"/>
              </a:gradFill>
            </a:endParaRPr>
          </a:p>
        </p:txBody>
      </p:sp>
      <p:sp>
        <p:nvSpPr>
          <p:cNvPr id="82" name="TextBox 81"/>
          <p:cNvSpPr txBox="1"/>
          <p:nvPr/>
        </p:nvSpPr>
        <p:spPr>
          <a:xfrm>
            <a:off x="9792927" y="1746736"/>
            <a:ext cx="151708" cy="188385"/>
          </a:xfrm>
          <a:prstGeom prst="rect">
            <a:avLst/>
          </a:prstGeom>
          <a:noFill/>
        </p:spPr>
        <p:txBody>
          <a:bodyPr wrap="none" lIns="0" tIns="0" rIns="0" bIns="0" rtlCol="0">
            <a:spAutoFit/>
          </a:bodyPr>
          <a:lstStyle/>
          <a:p>
            <a:r>
              <a:rPr lang="en-US" sz="1224" spc="-71" dirty="0" smtClean="0">
                <a:gradFill>
                  <a:gsLst>
                    <a:gs pos="2917">
                      <a:srgbClr val="404040"/>
                    </a:gs>
                    <a:gs pos="30000">
                      <a:srgbClr val="404040"/>
                    </a:gs>
                  </a:gsLst>
                  <a:lin ang="5400000" scaled="0"/>
                </a:gradFill>
              </a:rPr>
              <a:t>20</a:t>
            </a:r>
            <a:endParaRPr lang="en-US" sz="1224" spc="-71" dirty="0">
              <a:gradFill>
                <a:gsLst>
                  <a:gs pos="2917">
                    <a:srgbClr val="404040"/>
                  </a:gs>
                  <a:gs pos="30000">
                    <a:srgbClr val="404040"/>
                  </a:gs>
                </a:gsLst>
                <a:lin ang="5400000" scaled="0"/>
              </a:gradFill>
            </a:endParaRPr>
          </a:p>
        </p:txBody>
      </p:sp>
      <p:sp>
        <p:nvSpPr>
          <p:cNvPr id="83" name="TextBox 82"/>
          <p:cNvSpPr txBox="1"/>
          <p:nvPr/>
        </p:nvSpPr>
        <p:spPr>
          <a:xfrm>
            <a:off x="7866854" y="1746736"/>
            <a:ext cx="151708" cy="188385"/>
          </a:xfrm>
          <a:prstGeom prst="rect">
            <a:avLst/>
          </a:prstGeom>
          <a:noFill/>
        </p:spPr>
        <p:txBody>
          <a:bodyPr wrap="none" lIns="0" tIns="0" rIns="0" bIns="0" rtlCol="0">
            <a:spAutoFit/>
          </a:bodyPr>
          <a:lstStyle/>
          <a:p>
            <a:r>
              <a:rPr lang="en-US" sz="1224" spc="-71" dirty="0" smtClean="0">
                <a:gradFill>
                  <a:gsLst>
                    <a:gs pos="2917">
                      <a:srgbClr val="404040"/>
                    </a:gs>
                    <a:gs pos="30000">
                      <a:srgbClr val="404040"/>
                    </a:gs>
                  </a:gsLst>
                  <a:lin ang="5400000" scaled="0"/>
                </a:gradFill>
              </a:rPr>
              <a:t>10</a:t>
            </a:r>
            <a:endParaRPr lang="en-US" sz="1224" spc="-71" dirty="0">
              <a:gradFill>
                <a:gsLst>
                  <a:gs pos="2917">
                    <a:srgbClr val="404040"/>
                  </a:gs>
                  <a:gs pos="30000">
                    <a:srgbClr val="404040"/>
                  </a:gs>
                </a:gsLst>
                <a:lin ang="5400000" scaled="0"/>
              </a:gradFill>
            </a:endParaRPr>
          </a:p>
        </p:txBody>
      </p:sp>
      <p:sp>
        <p:nvSpPr>
          <p:cNvPr id="84" name="TextBox 83"/>
          <p:cNvSpPr txBox="1"/>
          <p:nvPr/>
        </p:nvSpPr>
        <p:spPr>
          <a:xfrm>
            <a:off x="8829890" y="1746736"/>
            <a:ext cx="151708" cy="188385"/>
          </a:xfrm>
          <a:prstGeom prst="rect">
            <a:avLst/>
          </a:prstGeom>
          <a:noFill/>
        </p:spPr>
        <p:txBody>
          <a:bodyPr wrap="none" lIns="0" tIns="0" rIns="0" bIns="0" rtlCol="0">
            <a:spAutoFit/>
          </a:bodyPr>
          <a:lstStyle/>
          <a:p>
            <a:r>
              <a:rPr lang="en-US" sz="1224" spc="-71" dirty="0" smtClean="0">
                <a:gradFill>
                  <a:gsLst>
                    <a:gs pos="2917">
                      <a:srgbClr val="404040"/>
                    </a:gs>
                    <a:gs pos="30000">
                      <a:srgbClr val="404040"/>
                    </a:gs>
                  </a:gsLst>
                  <a:lin ang="5400000" scaled="0"/>
                </a:gradFill>
              </a:rPr>
              <a:t>15</a:t>
            </a:r>
            <a:endParaRPr lang="en-US" sz="1224" spc="-71" dirty="0">
              <a:gradFill>
                <a:gsLst>
                  <a:gs pos="2917">
                    <a:srgbClr val="404040"/>
                  </a:gs>
                  <a:gs pos="30000">
                    <a:srgbClr val="404040"/>
                  </a:gs>
                </a:gsLst>
                <a:lin ang="5400000" scaled="0"/>
              </a:gradFill>
            </a:endParaRPr>
          </a:p>
        </p:txBody>
      </p:sp>
      <p:sp>
        <p:nvSpPr>
          <p:cNvPr id="85" name="TextBox 84"/>
          <p:cNvSpPr txBox="1"/>
          <p:nvPr/>
        </p:nvSpPr>
        <p:spPr>
          <a:xfrm>
            <a:off x="11850585" y="1783845"/>
            <a:ext cx="463652" cy="492443"/>
          </a:xfrm>
          <a:prstGeom prst="rect">
            <a:avLst/>
          </a:prstGeom>
          <a:noFill/>
        </p:spPr>
        <p:txBody>
          <a:bodyPr wrap="none" lIns="0" tIns="0" rIns="0" bIns="0" rtlCol="0">
            <a:spAutoFit/>
          </a:bodyPr>
          <a:lstStyle/>
          <a:p>
            <a:pPr algn="ctr"/>
            <a:r>
              <a:rPr lang="en-US" sz="1600" spc="-71" dirty="0">
                <a:gradFill>
                  <a:gsLst>
                    <a:gs pos="2917">
                      <a:srgbClr val="404040"/>
                    </a:gs>
                    <a:gs pos="30000">
                      <a:srgbClr val="404040"/>
                    </a:gs>
                  </a:gsLst>
                  <a:lin ang="5400000" scaled="0"/>
                </a:gradFill>
                <a:latin typeface="Segoe UI Light" panose="020B0502040204020203" pitchFamily="34" charset="0"/>
              </a:rPr>
              <a:t>Time</a:t>
            </a:r>
          </a:p>
          <a:p>
            <a:pPr algn="ctr"/>
            <a:r>
              <a:rPr lang="en-US" sz="1600" spc="-71" dirty="0">
                <a:gradFill>
                  <a:gsLst>
                    <a:gs pos="2917">
                      <a:srgbClr val="404040"/>
                    </a:gs>
                    <a:gs pos="30000">
                      <a:srgbClr val="404040"/>
                    </a:gs>
                  </a:gsLst>
                  <a:lin ang="5400000" scaled="0"/>
                </a:gradFill>
                <a:latin typeface="Segoe UI Light" panose="020B0502040204020203" pitchFamily="34" charset="0"/>
              </a:rPr>
              <a:t> (</a:t>
            </a:r>
            <a:r>
              <a:rPr lang="en-US" sz="1600" spc="-71" dirty="0" err="1">
                <a:gradFill>
                  <a:gsLst>
                    <a:gs pos="2917">
                      <a:srgbClr val="404040"/>
                    </a:gs>
                    <a:gs pos="30000">
                      <a:srgbClr val="404040"/>
                    </a:gs>
                  </a:gsLst>
                  <a:lin ang="5400000" scaled="0"/>
                </a:gradFill>
                <a:latin typeface="Segoe UI Light" panose="020B0502040204020203" pitchFamily="34" charset="0"/>
              </a:rPr>
              <a:t>secs</a:t>
            </a:r>
            <a:r>
              <a:rPr lang="en-US" sz="1600" spc="-71" dirty="0">
                <a:gradFill>
                  <a:gsLst>
                    <a:gs pos="2917">
                      <a:srgbClr val="404040"/>
                    </a:gs>
                    <a:gs pos="30000">
                      <a:srgbClr val="404040"/>
                    </a:gs>
                  </a:gsLst>
                  <a:lin ang="5400000" scaled="0"/>
                </a:gradFill>
                <a:latin typeface="Segoe UI Light" panose="020B0502040204020203" pitchFamily="34" charset="0"/>
              </a:rPr>
              <a:t>)</a:t>
            </a:r>
          </a:p>
        </p:txBody>
      </p:sp>
      <p:cxnSp>
        <p:nvCxnSpPr>
          <p:cNvPr id="86" name="Straight Connector 85"/>
          <p:cNvCxnSpPr/>
          <p:nvPr/>
        </p:nvCxnSpPr>
        <p:spPr>
          <a:xfrm>
            <a:off x="9851781" y="2049878"/>
            <a:ext cx="12302" cy="1367238"/>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7" name="Rounded Rectangle 86"/>
          <p:cNvSpPr/>
          <p:nvPr/>
        </p:nvSpPr>
        <p:spPr bwMode="auto">
          <a:xfrm>
            <a:off x="6901035" y="2958793"/>
            <a:ext cx="1966597" cy="408014"/>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60" tIns="46630" rIns="46630" bIns="93260" numCol="1" spcCol="0" rtlCol="0" fromWordArt="0" anchor="t" anchorCtr="0" forceAA="0" compatLnSpc="1">
            <a:prstTxWarp prst="textNoShape">
              <a:avLst/>
            </a:prstTxWarp>
            <a:noAutofit/>
          </a:bodyPr>
          <a:lstStyle/>
          <a:p>
            <a:pPr algn="ctr" defTabSz="932290"/>
            <a:endParaRPr lang="en-US" sz="2448" spc="-51" dirty="0">
              <a:solidFill>
                <a:srgbClr val="FFFFFF"/>
              </a:solidFill>
              <a:ea typeface="Segoe UI" pitchFamily="34" charset="0"/>
              <a:cs typeface="Segoe UI" pitchFamily="34" charset="0"/>
            </a:endParaRPr>
          </a:p>
        </p:txBody>
      </p:sp>
      <p:sp>
        <p:nvSpPr>
          <p:cNvPr id="88" name="TextBox 87"/>
          <p:cNvSpPr txBox="1"/>
          <p:nvPr/>
        </p:nvSpPr>
        <p:spPr>
          <a:xfrm>
            <a:off x="10618669" y="1746736"/>
            <a:ext cx="151708" cy="188385"/>
          </a:xfrm>
          <a:prstGeom prst="rect">
            <a:avLst/>
          </a:prstGeom>
          <a:noFill/>
        </p:spPr>
        <p:txBody>
          <a:bodyPr wrap="none" lIns="0" tIns="0" rIns="0" bIns="0" rtlCol="0">
            <a:spAutoFit/>
          </a:bodyPr>
          <a:lstStyle/>
          <a:p>
            <a:r>
              <a:rPr lang="en-US" sz="1224" spc="-71" dirty="0" smtClean="0">
                <a:gradFill>
                  <a:gsLst>
                    <a:gs pos="2917">
                      <a:srgbClr val="404040"/>
                    </a:gs>
                    <a:gs pos="30000">
                      <a:srgbClr val="404040"/>
                    </a:gs>
                  </a:gsLst>
                  <a:lin ang="5400000" scaled="0"/>
                </a:gradFill>
              </a:rPr>
              <a:t>25</a:t>
            </a:r>
            <a:endParaRPr lang="en-US" sz="1224" spc="-71" dirty="0">
              <a:gradFill>
                <a:gsLst>
                  <a:gs pos="2917">
                    <a:srgbClr val="404040"/>
                  </a:gs>
                  <a:gs pos="30000">
                    <a:srgbClr val="404040"/>
                  </a:gs>
                </a:gsLst>
                <a:lin ang="5400000" scaled="0"/>
              </a:gradFill>
            </a:endParaRPr>
          </a:p>
        </p:txBody>
      </p:sp>
      <p:sp>
        <p:nvSpPr>
          <p:cNvPr id="89" name="TextBox 88"/>
          <p:cNvSpPr txBox="1"/>
          <p:nvPr/>
        </p:nvSpPr>
        <p:spPr>
          <a:xfrm>
            <a:off x="5985364" y="525462"/>
            <a:ext cx="5573766" cy="37668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defPPr>
              <a:defRPr lang="en-US"/>
            </a:defPPr>
            <a:lvl1pPr algn="ctr">
              <a:defRPr sz="2400" spc="-70">
                <a:gradFill>
                  <a:gsLst>
                    <a:gs pos="5417">
                      <a:schemeClr val="tx1"/>
                    </a:gs>
                    <a:gs pos="28000">
                      <a:schemeClr val="tx1"/>
                    </a:gs>
                  </a:gsLst>
                  <a:lin ang="5400000" scaled="0"/>
                </a:gra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b="1" dirty="0">
                <a:solidFill>
                  <a:srgbClr val="404040"/>
                </a:solidFill>
                <a:latin typeface="Segoe UI Light" panose="020B0502040204020203" pitchFamily="34" charset="0"/>
              </a:rPr>
              <a:t>A </a:t>
            </a:r>
            <a:r>
              <a:rPr lang="en-US" sz="1800" b="1" dirty="0" smtClean="0">
                <a:solidFill>
                  <a:srgbClr val="404040"/>
                </a:solidFill>
                <a:latin typeface="Segoe UI Light" panose="020B0502040204020203" pitchFamily="34" charset="0"/>
              </a:rPr>
              <a:t>10-second </a:t>
            </a:r>
            <a:r>
              <a:rPr lang="en-US" sz="1800" b="1" dirty="0">
                <a:solidFill>
                  <a:srgbClr val="404040"/>
                </a:solidFill>
                <a:latin typeface="Segoe UI Light" panose="020B0502040204020203" pitchFamily="34" charset="0"/>
              </a:rPr>
              <a:t>Hopping Window with a 5</a:t>
            </a:r>
            <a:r>
              <a:rPr lang="en-US" sz="1800" b="1" dirty="0" smtClean="0">
                <a:solidFill>
                  <a:srgbClr val="404040"/>
                </a:solidFill>
                <a:latin typeface="Segoe UI Light" panose="020B0502040204020203" pitchFamily="34" charset="0"/>
              </a:rPr>
              <a:t>-second </a:t>
            </a:r>
            <a:r>
              <a:rPr lang="en-US" sz="1800" b="1" dirty="0">
                <a:solidFill>
                  <a:srgbClr val="404040"/>
                </a:solidFill>
                <a:latin typeface="Segoe UI Light" panose="020B0502040204020203" pitchFamily="34" charset="0"/>
              </a:rPr>
              <a:t>“Hop”</a:t>
            </a:r>
          </a:p>
        </p:txBody>
      </p:sp>
      <p:sp>
        <p:nvSpPr>
          <p:cNvPr id="90" name="Oval 89"/>
          <p:cNvSpPr/>
          <p:nvPr/>
        </p:nvSpPr>
        <p:spPr bwMode="auto">
          <a:xfrm>
            <a:off x="11498814" y="1967765"/>
            <a:ext cx="120634" cy="114978"/>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2040" dirty="0">
              <a:gradFill>
                <a:gsLst>
                  <a:gs pos="0">
                    <a:srgbClr val="FFFFFF"/>
                  </a:gs>
                  <a:gs pos="100000">
                    <a:srgbClr val="FFFFFF"/>
                  </a:gs>
                </a:gsLst>
                <a:lin ang="5400000" scaled="0"/>
              </a:gradFill>
            </a:endParaRPr>
          </a:p>
        </p:txBody>
      </p:sp>
      <p:sp>
        <p:nvSpPr>
          <p:cNvPr id="91" name="TextBox 90"/>
          <p:cNvSpPr txBox="1"/>
          <p:nvPr/>
        </p:nvSpPr>
        <p:spPr>
          <a:xfrm>
            <a:off x="11483270" y="1746736"/>
            <a:ext cx="151708" cy="188385"/>
          </a:xfrm>
          <a:prstGeom prst="rect">
            <a:avLst/>
          </a:prstGeom>
          <a:noFill/>
        </p:spPr>
        <p:txBody>
          <a:bodyPr wrap="none" lIns="0" tIns="0" rIns="0" bIns="0" rtlCol="0">
            <a:spAutoFit/>
          </a:bodyPr>
          <a:lstStyle/>
          <a:p>
            <a:r>
              <a:rPr lang="en-US" sz="1224" spc="-71" dirty="0" smtClean="0">
                <a:gradFill>
                  <a:gsLst>
                    <a:gs pos="2917">
                      <a:srgbClr val="404040"/>
                    </a:gs>
                    <a:gs pos="30000">
                      <a:srgbClr val="404040"/>
                    </a:gs>
                  </a:gsLst>
                  <a:lin ang="5400000" scaled="0"/>
                </a:gradFill>
              </a:rPr>
              <a:t>30</a:t>
            </a:r>
            <a:endParaRPr lang="en-US" sz="1224" spc="-71" dirty="0">
              <a:gradFill>
                <a:gsLst>
                  <a:gs pos="2917">
                    <a:srgbClr val="404040"/>
                  </a:gs>
                  <a:gs pos="30000">
                    <a:srgbClr val="404040"/>
                  </a:gs>
                </a:gsLst>
                <a:lin ang="5400000" scaled="0"/>
              </a:gradFill>
            </a:endParaRPr>
          </a:p>
        </p:txBody>
      </p:sp>
      <p:cxnSp>
        <p:nvCxnSpPr>
          <p:cNvPr id="92" name="Straight Connector 91"/>
          <p:cNvCxnSpPr/>
          <p:nvPr/>
        </p:nvCxnSpPr>
        <p:spPr>
          <a:xfrm>
            <a:off x="11547788" y="1982339"/>
            <a:ext cx="29050" cy="2299377"/>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3" name="Rounded Rectangle 92"/>
          <p:cNvSpPr/>
          <p:nvPr/>
        </p:nvSpPr>
        <p:spPr bwMode="auto">
          <a:xfrm>
            <a:off x="7938002" y="3417115"/>
            <a:ext cx="1913780" cy="408014"/>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60" tIns="46630" rIns="46630" bIns="93260" numCol="1" spcCol="0" rtlCol="0" fromWordArt="0" anchor="t" anchorCtr="0" forceAA="0" compatLnSpc="1">
            <a:prstTxWarp prst="textNoShape">
              <a:avLst/>
            </a:prstTxWarp>
            <a:noAutofit/>
          </a:bodyPr>
          <a:lstStyle/>
          <a:p>
            <a:pPr algn="ctr" defTabSz="932290"/>
            <a:endParaRPr lang="en-US" sz="2448" spc="-51" dirty="0">
              <a:solidFill>
                <a:srgbClr val="FFFFFF"/>
              </a:solidFill>
              <a:ea typeface="Segoe UI" pitchFamily="34" charset="0"/>
              <a:cs typeface="Segoe UI" pitchFamily="34" charset="0"/>
            </a:endParaRPr>
          </a:p>
        </p:txBody>
      </p:sp>
      <p:sp>
        <p:nvSpPr>
          <p:cNvPr id="94" name="Rectangle 93"/>
          <p:cNvSpPr/>
          <p:nvPr/>
        </p:nvSpPr>
        <p:spPr bwMode="auto">
          <a:xfrm>
            <a:off x="7467003" y="3073373"/>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020" dirty="0">
                <a:solidFill>
                  <a:srgbClr val="FFFFFF"/>
                </a:solidFill>
              </a:rPr>
              <a:t>4</a:t>
            </a:r>
          </a:p>
        </p:txBody>
      </p:sp>
      <p:sp>
        <p:nvSpPr>
          <p:cNvPr id="95" name="Rectangle 94"/>
          <p:cNvSpPr/>
          <p:nvPr/>
        </p:nvSpPr>
        <p:spPr bwMode="auto">
          <a:xfrm>
            <a:off x="8084481" y="3073373"/>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020" dirty="0">
                <a:solidFill>
                  <a:srgbClr val="FFFFFF"/>
                </a:solidFill>
              </a:rPr>
              <a:t>2</a:t>
            </a:r>
          </a:p>
        </p:txBody>
      </p:sp>
      <p:sp>
        <p:nvSpPr>
          <p:cNvPr id="96" name="Rectangle 95"/>
          <p:cNvSpPr/>
          <p:nvPr/>
        </p:nvSpPr>
        <p:spPr bwMode="auto">
          <a:xfrm>
            <a:off x="7784258" y="3073373"/>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020" dirty="0">
                <a:solidFill>
                  <a:srgbClr val="FFFFFF"/>
                </a:solidFill>
              </a:rPr>
              <a:t>6</a:t>
            </a:r>
          </a:p>
        </p:txBody>
      </p:sp>
      <p:sp>
        <p:nvSpPr>
          <p:cNvPr id="97" name="Rectangle 96"/>
          <p:cNvSpPr/>
          <p:nvPr/>
        </p:nvSpPr>
        <p:spPr bwMode="auto">
          <a:xfrm>
            <a:off x="8629799" y="3531695"/>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020" dirty="0">
                <a:solidFill>
                  <a:srgbClr val="FFFFFF"/>
                </a:solidFill>
              </a:rPr>
              <a:t>8</a:t>
            </a:r>
          </a:p>
        </p:txBody>
      </p:sp>
      <p:sp>
        <p:nvSpPr>
          <p:cNvPr id="98" name="Rectangle 97"/>
          <p:cNvSpPr/>
          <p:nvPr/>
        </p:nvSpPr>
        <p:spPr bwMode="auto">
          <a:xfrm>
            <a:off x="8942800" y="3531695"/>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020" dirty="0">
                <a:solidFill>
                  <a:srgbClr val="FFFFFF"/>
                </a:solidFill>
              </a:rPr>
              <a:t>6</a:t>
            </a:r>
          </a:p>
        </p:txBody>
      </p:sp>
      <p:sp>
        <p:nvSpPr>
          <p:cNvPr id="99" name="Rounded Rectangle 98"/>
          <p:cNvSpPr/>
          <p:nvPr/>
        </p:nvSpPr>
        <p:spPr bwMode="auto">
          <a:xfrm>
            <a:off x="8879523" y="3873702"/>
            <a:ext cx="1827144" cy="408014"/>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60" tIns="46630" rIns="46630" bIns="93260" numCol="1" spcCol="0" rtlCol="0" fromWordArt="0" anchor="t" anchorCtr="0" forceAA="0" compatLnSpc="1">
            <a:prstTxWarp prst="textNoShape">
              <a:avLst/>
            </a:prstTxWarp>
            <a:noAutofit/>
          </a:bodyPr>
          <a:lstStyle/>
          <a:p>
            <a:pPr algn="ctr" defTabSz="932290"/>
            <a:endParaRPr lang="en-US" sz="2448" spc="-51" dirty="0">
              <a:solidFill>
                <a:srgbClr val="FFFFFF"/>
              </a:solidFill>
              <a:ea typeface="Segoe UI" pitchFamily="34" charset="0"/>
              <a:cs typeface="Segoe UI" pitchFamily="34" charset="0"/>
            </a:endParaRPr>
          </a:p>
        </p:txBody>
      </p:sp>
      <p:sp>
        <p:nvSpPr>
          <p:cNvPr id="100" name="Rounded Rectangle 99"/>
          <p:cNvSpPr/>
          <p:nvPr/>
        </p:nvSpPr>
        <p:spPr bwMode="auto">
          <a:xfrm>
            <a:off x="9864083" y="4320575"/>
            <a:ext cx="1712753" cy="408014"/>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60" tIns="46630" rIns="46630" bIns="93260" numCol="1" spcCol="0" rtlCol="0" fromWordArt="0" anchor="t" anchorCtr="0" forceAA="0" compatLnSpc="1">
            <a:prstTxWarp prst="textNoShape">
              <a:avLst/>
            </a:prstTxWarp>
            <a:noAutofit/>
          </a:bodyPr>
          <a:lstStyle/>
          <a:p>
            <a:pPr algn="ctr" defTabSz="932290"/>
            <a:endParaRPr lang="en-US" sz="2448" spc="-51" dirty="0">
              <a:solidFill>
                <a:srgbClr val="FFFFFF"/>
              </a:solidFill>
              <a:ea typeface="Segoe UI" pitchFamily="34" charset="0"/>
              <a:cs typeface="Segoe UI" pitchFamily="34" charset="0"/>
            </a:endParaRPr>
          </a:p>
        </p:txBody>
      </p:sp>
      <p:sp>
        <p:nvSpPr>
          <p:cNvPr id="101" name="Rectangle 100"/>
          <p:cNvSpPr/>
          <p:nvPr/>
        </p:nvSpPr>
        <p:spPr bwMode="auto">
          <a:xfrm>
            <a:off x="10214402" y="4435154"/>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020" dirty="0">
                <a:solidFill>
                  <a:srgbClr val="FFFFFF"/>
                </a:solidFill>
              </a:rPr>
              <a:t>5</a:t>
            </a:r>
          </a:p>
        </p:txBody>
      </p:sp>
      <p:sp>
        <p:nvSpPr>
          <p:cNvPr id="102" name="Rectangle 101"/>
          <p:cNvSpPr/>
          <p:nvPr/>
        </p:nvSpPr>
        <p:spPr bwMode="auto">
          <a:xfrm>
            <a:off x="10475356" y="4435154"/>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020" dirty="0">
                <a:solidFill>
                  <a:srgbClr val="FFFFFF"/>
                </a:solidFill>
              </a:rPr>
              <a:t>3</a:t>
            </a:r>
          </a:p>
        </p:txBody>
      </p:sp>
      <p:sp>
        <p:nvSpPr>
          <p:cNvPr id="103" name="Rectangle 102"/>
          <p:cNvSpPr/>
          <p:nvPr/>
        </p:nvSpPr>
        <p:spPr bwMode="auto">
          <a:xfrm>
            <a:off x="10741405" y="4435154"/>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020" dirty="0">
                <a:solidFill>
                  <a:srgbClr val="FFFFFF"/>
                </a:solidFill>
              </a:rPr>
              <a:t>6</a:t>
            </a:r>
          </a:p>
        </p:txBody>
      </p:sp>
      <p:sp>
        <p:nvSpPr>
          <p:cNvPr id="104" name="Rectangle 103"/>
          <p:cNvSpPr/>
          <p:nvPr/>
        </p:nvSpPr>
        <p:spPr bwMode="auto">
          <a:xfrm>
            <a:off x="11009338" y="4435154"/>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020" dirty="0">
                <a:solidFill>
                  <a:srgbClr val="FFFFFF"/>
                </a:solidFill>
              </a:rPr>
              <a:t>1</a:t>
            </a:r>
          </a:p>
        </p:txBody>
      </p:sp>
      <p:sp>
        <p:nvSpPr>
          <p:cNvPr id="105" name="Rectangle 104"/>
          <p:cNvSpPr/>
          <p:nvPr/>
        </p:nvSpPr>
        <p:spPr bwMode="auto">
          <a:xfrm>
            <a:off x="6289248" y="2632587"/>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020" dirty="0">
                <a:solidFill>
                  <a:srgbClr val="FFFFFF"/>
                </a:solidFill>
              </a:rPr>
              <a:t>1</a:t>
            </a:r>
          </a:p>
        </p:txBody>
      </p:sp>
      <p:sp>
        <p:nvSpPr>
          <p:cNvPr id="106" name="Rectangle 105"/>
          <p:cNvSpPr/>
          <p:nvPr/>
        </p:nvSpPr>
        <p:spPr bwMode="auto">
          <a:xfrm>
            <a:off x="6588673" y="2632587"/>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020" dirty="0">
                <a:solidFill>
                  <a:srgbClr val="FFFFFF"/>
                </a:solidFill>
              </a:rPr>
              <a:t>5</a:t>
            </a:r>
          </a:p>
        </p:txBody>
      </p:sp>
      <p:sp>
        <p:nvSpPr>
          <p:cNvPr id="107" name="Rectangle 106"/>
          <p:cNvSpPr/>
          <p:nvPr/>
        </p:nvSpPr>
        <p:spPr bwMode="auto">
          <a:xfrm>
            <a:off x="6856951" y="2636780"/>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020" dirty="0">
                <a:solidFill>
                  <a:srgbClr val="FFFFFF"/>
                </a:solidFill>
              </a:rPr>
              <a:t>4</a:t>
            </a:r>
          </a:p>
        </p:txBody>
      </p:sp>
      <p:sp>
        <p:nvSpPr>
          <p:cNvPr id="108" name="Rectangle 107"/>
          <p:cNvSpPr/>
          <p:nvPr/>
        </p:nvSpPr>
        <p:spPr bwMode="auto">
          <a:xfrm>
            <a:off x="7435570" y="2636780"/>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020" dirty="0">
                <a:solidFill>
                  <a:srgbClr val="FFFFFF"/>
                </a:solidFill>
              </a:rPr>
              <a:t>2</a:t>
            </a:r>
          </a:p>
        </p:txBody>
      </p:sp>
      <p:sp>
        <p:nvSpPr>
          <p:cNvPr id="109" name="Rectangle 108"/>
          <p:cNvSpPr/>
          <p:nvPr/>
        </p:nvSpPr>
        <p:spPr bwMode="auto">
          <a:xfrm>
            <a:off x="7135347" y="2636780"/>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020" dirty="0">
                <a:solidFill>
                  <a:srgbClr val="FFFFFF"/>
                </a:solidFill>
              </a:rPr>
              <a:t>6</a:t>
            </a:r>
          </a:p>
        </p:txBody>
      </p:sp>
      <p:sp>
        <p:nvSpPr>
          <p:cNvPr id="110" name="Rectangle 109"/>
          <p:cNvSpPr/>
          <p:nvPr/>
        </p:nvSpPr>
        <p:spPr bwMode="auto">
          <a:xfrm>
            <a:off x="9290384" y="3988282"/>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020" dirty="0">
                <a:solidFill>
                  <a:srgbClr val="FFFFFF"/>
                </a:solidFill>
              </a:rPr>
              <a:t>8</a:t>
            </a:r>
          </a:p>
        </p:txBody>
      </p:sp>
      <p:sp>
        <p:nvSpPr>
          <p:cNvPr id="111" name="Rectangle 110"/>
          <p:cNvSpPr/>
          <p:nvPr/>
        </p:nvSpPr>
        <p:spPr bwMode="auto">
          <a:xfrm>
            <a:off x="9554811" y="3988282"/>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020" dirty="0">
                <a:solidFill>
                  <a:srgbClr val="FFFFFF"/>
                </a:solidFill>
              </a:rPr>
              <a:t>6</a:t>
            </a:r>
          </a:p>
        </p:txBody>
      </p:sp>
      <p:sp>
        <p:nvSpPr>
          <p:cNvPr id="112" name="Rectangle 111"/>
          <p:cNvSpPr/>
          <p:nvPr/>
        </p:nvSpPr>
        <p:spPr bwMode="auto">
          <a:xfrm>
            <a:off x="9817671" y="3988282"/>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020" dirty="0">
                <a:solidFill>
                  <a:srgbClr val="FFFFFF"/>
                </a:solidFill>
              </a:rPr>
              <a:t>5</a:t>
            </a:r>
          </a:p>
        </p:txBody>
      </p:sp>
      <p:sp>
        <p:nvSpPr>
          <p:cNvPr id="113" name="Rectangle 112"/>
          <p:cNvSpPr/>
          <p:nvPr/>
        </p:nvSpPr>
        <p:spPr bwMode="auto">
          <a:xfrm>
            <a:off x="10078626" y="3988282"/>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020" dirty="0">
                <a:solidFill>
                  <a:srgbClr val="FFFFFF"/>
                </a:solidFill>
              </a:rPr>
              <a:t>3</a:t>
            </a:r>
          </a:p>
        </p:txBody>
      </p:sp>
      <p:sp>
        <p:nvSpPr>
          <p:cNvPr id="114" name="Rectangle 113"/>
          <p:cNvSpPr/>
          <p:nvPr/>
        </p:nvSpPr>
        <p:spPr bwMode="auto">
          <a:xfrm>
            <a:off x="10828884" y="1496270"/>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020" dirty="0">
                <a:solidFill>
                  <a:srgbClr val="FFFFFF"/>
                </a:solidFill>
              </a:rPr>
              <a:t>6</a:t>
            </a:r>
          </a:p>
        </p:txBody>
      </p:sp>
      <p:sp>
        <p:nvSpPr>
          <p:cNvPr id="115" name="Rectangle 114"/>
          <p:cNvSpPr/>
          <p:nvPr/>
        </p:nvSpPr>
        <p:spPr bwMode="auto">
          <a:xfrm>
            <a:off x="11106531" y="1496270"/>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020" dirty="0">
                <a:solidFill>
                  <a:srgbClr val="FFFFFF"/>
                </a:solidFill>
              </a:rPr>
              <a:t>1</a:t>
            </a:r>
          </a:p>
        </p:txBody>
      </p:sp>
      <p:cxnSp>
        <p:nvCxnSpPr>
          <p:cNvPr id="116" name="Straight Connector 115"/>
          <p:cNvCxnSpPr/>
          <p:nvPr/>
        </p:nvCxnSpPr>
        <p:spPr>
          <a:xfrm>
            <a:off x="8860890" y="2030448"/>
            <a:ext cx="5326" cy="897669"/>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10706358" y="2040163"/>
            <a:ext cx="310" cy="1784966"/>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7936312" y="2001543"/>
            <a:ext cx="9711" cy="442732"/>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6956828" y="2055196"/>
            <a:ext cx="3062" cy="365016"/>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bwMode="auto">
          <a:xfrm>
            <a:off x="10021678" y="1501339"/>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020" dirty="0">
                <a:solidFill>
                  <a:srgbClr val="FFFFFF"/>
                </a:solidFill>
              </a:rPr>
              <a:t>5</a:t>
            </a:r>
          </a:p>
        </p:txBody>
      </p:sp>
      <p:sp>
        <p:nvSpPr>
          <p:cNvPr id="121" name="Rectangle 120"/>
          <p:cNvSpPr/>
          <p:nvPr/>
        </p:nvSpPr>
        <p:spPr bwMode="auto">
          <a:xfrm>
            <a:off x="10282633" y="1501339"/>
            <a:ext cx="217182" cy="17885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r>
              <a:rPr lang="en-US" sz="1020" dirty="0">
                <a:solidFill>
                  <a:srgbClr val="FFFFFF"/>
                </a:solidFill>
              </a:rPr>
              <a:t>3</a:t>
            </a:r>
          </a:p>
        </p:txBody>
      </p:sp>
    </p:spTree>
    <p:extLst>
      <p:ext uri="{BB962C8B-B14F-4D97-AF65-F5344CB8AC3E}">
        <p14:creationId xmlns:p14="http://schemas.microsoft.com/office/powerpoint/2010/main" val="1777479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47688" y="295275"/>
            <a:ext cx="11888787" cy="917575"/>
          </a:xfrm>
        </p:spPr>
        <p:txBody>
          <a:bodyPr vert="horz" wrap="square" lIns="146304" tIns="91440" rIns="146304" bIns="91440" rtlCol="0" anchor="t">
            <a:noAutofit/>
          </a:bodyPr>
          <a:lstStyle/>
          <a:p>
            <a:r>
              <a:rPr lang="en-US" sz="4800" dirty="0">
                <a:latin typeface="Segoe UI Light" panose="020B0502040204020203" pitchFamily="34" charset="0"/>
                <a:cs typeface="Segoe UI Light" panose="020B0502040204020203" pitchFamily="34" charset="0"/>
              </a:rPr>
              <a:t>Joining multiple streams</a:t>
            </a:r>
          </a:p>
        </p:txBody>
      </p:sp>
      <p:sp>
        <p:nvSpPr>
          <p:cNvPr id="10" name="TextBox 9"/>
          <p:cNvSpPr txBox="1"/>
          <p:nvPr/>
        </p:nvSpPr>
        <p:spPr>
          <a:xfrm>
            <a:off x="2299600" y="2140737"/>
            <a:ext cx="1773562" cy="338554"/>
          </a:xfrm>
          <a:prstGeom prst="rect">
            <a:avLst/>
          </a:prstGeom>
          <a:noFill/>
        </p:spPr>
        <p:txBody>
          <a:bodyPr wrap="none" rtlCol="0">
            <a:spAutoFit/>
          </a:bodyPr>
          <a:lstStyle/>
          <a:p>
            <a:r>
              <a:rPr lang="en-US" sz="1600" dirty="0" smtClean="0">
                <a:solidFill>
                  <a:srgbClr val="404040"/>
                </a:solidFill>
              </a:rPr>
              <a:t>{“XO”, 4, “Win10”}</a:t>
            </a:r>
            <a:endParaRPr lang="en-US" sz="1600" dirty="0">
              <a:solidFill>
                <a:srgbClr val="404040"/>
              </a:solidFill>
            </a:endParaRPr>
          </a:p>
        </p:txBody>
      </p:sp>
      <p:sp>
        <p:nvSpPr>
          <p:cNvPr id="12" name="TextBox 11"/>
          <p:cNvSpPr txBox="1"/>
          <p:nvPr/>
        </p:nvSpPr>
        <p:spPr>
          <a:xfrm>
            <a:off x="5900333" y="2140737"/>
            <a:ext cx="1755609" cy="338554"/>
          </a:xfrm>
          <a:prstGeom prst="rect">
            <a:avLst/>
          </a:prstGeom>
          <a:noFill/>
        </p:spPr>
        <p:txBody>
          <a:bodyPr wrap="none" rtlCol="0">
            <a:spAutoFit/>
          </a:bodyPr>
          <a:lstStyle/>
          <a:p>
            <a:r>
              <a:rPr lang="en-US" sz="1600" dirty="0" smtClean="0">
                <a:solidFill>
                  <a:srgbClr val="404040"/>
                </a:solidFill>
              </a:rPr>
              <a:t>{“Jo”, 0, “Surface”}</a:t>
            </a:r>
            <a:endParaRPr lang="en-US" sz="1600" dirty="0">
              <a:solidFill>
                <a:srgbClr val="404040"/>
              </a:solidFill>
            </a:endParaRPr>
          </a:p>
        </p:txBody>
      </p:sp>
      <p:sp>
        <p:nvSpPr>
          <p:cNvPr id="13" name="TextBox 12"/>
          <p:cNvSpPr txBox="1"/>
          <p:nvPr/>
        </p:nvSpPr>
        <p:spPr>
          <a:xfrm>
            <a:off x="7933162" y="2120418"/>
            <a:ext cx="1594411" cy="338554"/>
          </a:xfrm>
          <a:prstGeom prst="rect">
            <a:avLst/>
          </a:prstGeom>
          <a:noFill/>
        </p:spPr>
        <p:txBody>
          <a:bodyPr wrap="none" rtlCol="0">
            <a:spAutoFit/>
          </a:bodyPr>
          <a:lstStyle/>
          <a:p>
            <a:r>
              <a:rPr lang="en-US" sz="1600" dirty="0" smtClean="0">
                <a:solidFill>
                  <a:srgbClr val="404040"/>
                </a:solidFill>
              </a:rPr>
              <a:t>{“Foo”,4, “Bing”}</a:t>
            </a:r>
            <a:endParaRPr lang="en-US" sz="1600" dirty="0">
              <a:solidFill>
                <a:srgbClr val="404040"/>
              </a:solidFill>
            </a:endParaRPr>
          </a:p>
        </p:txBody>
      </p:sp>
      <p:sp>
        <p:nvSpPr>
          <p:cNvPr id="44" name="Oval 43"/>
          <p:cNvSpPr/>
          <p:nvPr/>
        </p:nvSpPr>
        <p:spPr bwMode="auto">
          <a:xfrm>
            <a:off x="4527140" y="2483381"/>
            <a:ext cx="148226" cy="152400"/>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 name="Oval 44"/>
          <p:cNvSpPr/>
          <p:nvPr/>
        </p:nvSpPr>
        <p:spPr bwMode="auto">
          <a:xfrm>
            <a:off x="2981175" y="2483381"/>
            <a:ext cx="148226" cy="152400"/>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 name="Oval 45"/>
          <p:cNvSpPr/>
          <p:nvPr/>
        </p:nvSpPr>
        <p:spPr bwMode="auto">
          <a:xfrm>
            <a:off x="6456629" y="2478654"/>
            <a:ext cx="148226" cy="152400"/>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 name="Oval 46"/>
          <p:cNvSpPr/>
          <p:nvPr/>
        </p:nvSpPr>
        <p:spPr bwMode="auto">
          <a:xfrm>
            <a:off x="8771292" y="2483381"/>
            <a:ext cx="148226" cy="152400"/>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 name="TextBox 64"/>
          <p:cNvSpPr txBox="1"/>
          <p:nvPr/>
        </p:nvSpPr>
        <p:spPr>
          <a:xfrm>
            <a:off x="503237" y="2080505"/>
            <a:ext cx="1937710"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gradFill>
                  <a:gsLst>
                    <a:gs pos="2917">
                      <a:srgbClr val="404040"/>
                    </a:gs>
                    <a:gs pos="30000">
                      <a:srgbClr val="404040"/>
                    </a:gs>
                  </a:gsLst>
                  <a:lin ang="5400000" scaled="0"/>
                </a:gradFill>
              </a:rPr>
              <a:t>Twitter Stream:</a:t>
            </a:r>
          </a:p>
        </p:txBody>
      </p:sp>
      <p:sp>
        <p:nvSpPr>
          <p:cNvPr id="11" name="TextBox 10"/>
          <p:cNvSpPr txBox="1"/>
          <p:nvPr/>
        </p:nvSpPr>
        <p:spPr>
          <a:xfrm>
            <a:off x="3954015" y="2138263"/>
            <a:ext cx="1673279" cy="338554"/>
          </a:xfrm>
          <a:prstGeom prst="rect">
            <a:avLst/>
          </a:prstGeom>
          <a:noFill/>
        </p:spPr>
        <p:txBody>
          <a:bodyPr wrap="none" rtlCol="0">
            <a:spAutoFit/>
          </a:bodyPr>
          <a:lstStyle/>
          <a:p>
            <a:r>
              <a:rPr lang="en-US" sz="1600" dirty="0" smtClean="0">
                <a:solidFill>
                  <a:srgbClr val="404040"/>
                </a:solidFill>
              </a:rPr>
              <a:t>{“Dip”, 2, “</a:t>
            </a:r>
            <a:r>
              <a:rPr lang="en-US" sz="1600" dirty="0" err="1" smtClean="0">
                <a:solidFill>
                  <a:srgbClr val="404040"/>
                </a:solidFill>
              </a:rPr>
              <a:t>XBox</a:t>
            </a:r>
            <a:r>
              <a:rPr lang="en-US" sz="1600" dirty="0" smtClean="0">
                <a:solidFill>
                  <a:srgbClr val="404040"/>
                </a:solidFill>
              </a:rPr>
              <a:t>”}</a:t>
            </a:r>
            <a:endParaRPr lang="en-US" sz="1600" dirty="0">
              <a:solidFill>
                <a:srgbClr val="404040"/>
              </a:solidFill>
            </a:endParaRPr>
          </a:p>
        </p:txBody>
      </p:sp>
      <p:grpSp>
        <p:nvGrpSpPr>
          <p:cNvPr id="2" name="Group 1"/>
          <p:cNvGrpSpPr/>
          <p:nvPr/>
        </p:nvGrpSpPr>
        <p:grpSpPr>
          <a:xfrm>
            <a:off x="3395241" y="2669538"/>
            <a:ext cx="9147596" cy="515624"/>
            <a:chOff x="2683898" y="3435498"/>
            <a:chExt cx="9147596" cy="515624"/>
          </a:xfrm>
        </p:grpSpPr>
        <p:sp>
          <p:nvSpPr>
            <p:cNvPr id="48" name="TextBox 47"/>
            <p:cNvSpPr txBox="1"/>
            <p:nvPr/>
          </p:nvSpPr>
          <p:spPr>
            <a:xfrm>
              <a:off x="2683898" y="3444982"/>
              <a:ext cx="1773562" cy="338554"/>
            </a:xfrm>
            <a:prstGeom prst="rect">
              <a:avLst/>
            </a:prstGeom>
            <a:noFill/>
          </p:spPr>
          <p:txBody>
            <a:bodyPr wrap="none" rtlCol="0">
              <a:spAutoFit/>
            </a:bodyPr>
            <a:lstStyle/>
            <a:p>
              <a:r>
                <a:rPr lang="en-US" sz="1600" dirty="0" smtClean="0">
                  <a:solidFill>
                    <a:srgbClr val="7FBA00"/>
                  </a:solidFill>
                </a:rPr>
                <a:t>{“XO”, 0, “Win10”}</a:t>
              </a:r>
              <a:endParaRPr lang="en-US" sz="1600" dirty="0">
                <a:solidFill>
                  <a:srgbClr val="7FBA00"/>
                </a:solidFill>
              </a:endParaRPr>
            </a:p>
          </p:txBody>
        </p:sp>
        <p:sp>
          <p:nvSpPr>
            <p:cNvPr id="49" name="TextBox 48"/>
            <p:cNvSpPr txBox="1"/>
            <p:nvPr/>
          </p:nvSpPr>
          <p:spPr>
            <a:xfrm>
              <a:off x="8081807" y="3442508"/>
              <a:ext cx="1676485" cy="338554"/>
            </a:xfrm>
            <a:prstGeom prst="rect">
              <a:avLst/>
            </a:prstGeom>
            <a:noFill/>
          </p:spPr>
          <p:txBody>
            <a:bodyPr wrap="none" rtlCol="0">
              <a:spAutoFit/>
            </a:bodyPr>
            <a:lstStyle/>
            <a:p>
              <a:r>
                <a:rPr lang="en-US" sz="1600" dirty="0" smtClean="0">
                  <a:solidFill>
                    <a:srgbClr val="7FBA00"/>
                  </a:solidFill>
                </a:rPr>
                <a:t>{“Dip”, 0, “Xbox”}</a:t>
              </a:r>
              <a:endParaRPr lang="en-US" sz="1600" dirty="0">
                <a:solidFill>
                  <a:srgbClr val="7FBA00"/>
                </a:solidFill>
              </a:endParaRPr>
            </a:p>
          </p:txBody>
        </p:sp>
        <p:sp>
          <p:nvSpPr>
            <p:cNvPr id="50" name="TextBox 49"/>
            <p:cNvSpPr txBox="1"/>
            <p:nvPr/>
          </p:nvSpPr>
          <p:spPr>
            <a:xfrm>
              <a:off x="6095655" y="3444982"/>
              <a:ext cx="1755609" cy="338554"/>
            </a:xfrm>
            <a:prstGeom prst="rect">
              <a:avLst/>
            </a:prstGeom>
            <a:noFill/>
          </p:spPr>
          <p:txBody>
            <a:bodyPr wrap="none" rtlCol="0">
              <a:spAutoFit/>
            </a:bodyPr>
            <a:lstStyle/>
            <a:p>
              <a:r>
                <a:rPr lang="en-US" sz="1600" dirty="0" smtClean="0">
                  <a:solidFill>
                    <a:srgbClr val="7FBA00"/>
                  </a:solidFill>
                </a:rPr>
                <a:t>{“Jo”, 4, “Surface”}</a:t>
              </a:r>
              <a:endParaRPr lang="en-US" sz="1600" dirty="0">
                <a:solidFill>
                  <a:srgbClr val="7FBA00"/>
                </a:solidFill>
              </a:endParaRPr>
            </a:p>
          </p:txBody>
        </p:sp>
        <p:sp>
          <p:nvSpPr>
            <p:cNvPr id="51" name="TextBox 50"/>
            <p:cNvSpPr txBox="1"/>
            <p:nvPr/>
          </p:nvSpPr>
          <p:spPr>
            <a:xfrm>
              <a:off x="9978352" y="3435498"/>
              <a:ext cx="1853142" cy="338554"/>
            </a:xfrm>
            <a:prstGeom prst="rect">
              <a:avLst/>
            </a:prstGeom>
            <a:noFill/>
          </p:spPr>
          <p:txBody>
            <a:bodyPr wrap="square" rtlCol="0">
              <a:spAutoFit/>
            </a:bodyPr>
            <a:lstStyle/>
            <a:p>
              <a:r>
                <a:rPr lang="en-US" sz="1600" dirty="0" smtClean="0">
                  <a:solidFill>
                    <a:srgbClr val="7FBA00"/>
                  </a:solidFill>
                </a:rPr>
                <a:t>{“Foo”, 0, “Bing”}</a:t>
              </a:r>
              <a:endParaRPr lang="en-US" sz="1600" dirty="0">
                <a:solidFill>
                  <a:srgbClr val="7FBA00"/>
                </a:solidFill>
              </a:endParaRPr>
            </a:p>
          </p:txBody>
        </p:sp>
        <p:sp>
          <p:nvSpPr>
            <p:cNvPr id="52" name="Oval 51"/>
            <p:cNvSpPr/>
            <p:nvPr/>
          </p:nvSpPr>
          <p:spPr bwMode="auto">
            <a:xfrm>
              <a:off x="8633165" y="3798722"/>
              <a:ext cx="148226" cy="152400"/>
            </a:xfrm>
            <a:prstGeom prst="ellipse">
              <a:avLst/>
            </a:prstGeom>
            <a:solidFill>
              <a:srgbClr val="7FBA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b="1" dirty="0">
                <a:gradFill>
                  <a:gsLst>
                    <a:gs pos="0">
                      <a:srgbClr val="FFFFFF"/>
                    </a:gs>
                    <a:gs pos="100000">
                      <a:srgbClr val="FFFFFF"/>
                    </a:gs>
                  </a:gsLst>
                  <a:lin ang="5400000" scaled="0"/>
                </a:gradFill>
              </a:endParaRPr>
            </a:p>
          </p:txBody>
        </p:sp>
        <p:sp>
          <p:nvSpPr>
            <p:cNvPr id="53" name="Oval 52"/>
            <p:cNvSpPr/>
            <p:nvPr/>
          </p:nvSpPr>
          <p:spPr bwMode="auto">
            <a:xfrm>
              <a:off x="3321873" y="3798722"/>
              <a:ext cx="148226" cy="152400"/>
            </a:xfrm>
            <a:prstGeom prst="ellipse">
              <a:avLst/>
            </a:prstGeom>
            <a:solidFill>
              <a:srgbClr val="7FBA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b="1" dirty="0">
                <a:gradFill>
                  <a:gsLst>
                    <a:gs pos="0">
                      <a:srgbClr val="FFFFFF"/>
                    </a:gs>
                    <a:gs pos="100000">
                      <a:srgbClr val="FFFFFF"/>
                    </a:gs>
                  </a:gsLst>
                  <a:lin ang="5400000" scaled="0"/>
                </a:gradFill>
              </a:endParaRPr>
            </a:p>
          </p:txBody>
        </p:sp>
        <p:sp>
          <p:nvSpPr>
            <p:cNvPr id="54" name="Oval 53"/>
            <p:cNvSpPr/>
            <p:nvPr/>
          </p:nvSpPr>
          <p:spPr bwMode="auto">
            <a:xfrm>
              <a:off x="6873527" y="3793995"/>
              <a:ext cx="148226" cy="152400"/>
            </a:xfrm>
            <a:prstGeom prst="ellipse">
              <a:avLst/>
            </a:prstGeom>
            <a:solidFill>
              <a:srgbClr val="7FBA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b="1" dirty="0">
                <a:gradFill>
                  <a:gsLst>
                    <a:gs pos="0">
                      <a:srgbClr val="FFFFFF"/>
                    </a:gs>
                    <a:gs pos="100000">
                      <a:srgbClr val="FFFFFF"/>
                    </a:gs>
                  </a:gsLst>
                  <a:lin ang="5400000" scaled="0"/>
                </a:gradFill>
              </a:endParaRPr>
            </a:p>
          </p:txBody>
        </p:sp>
        <p:sp>
          <p:nvSpPr>
            <p:cNvPr id="55" name="Oval 54"/>
            <p:cNvSpPr/>
            <p:nvPr/>
          </p:nvSpPr>
          <p:spPr bwMode="auto">
            <a:xfrm>
              <a:off x="10506574" y="3798722"/>
              <a:ext cx="148226" cy="152400"/>
            </a:xfrm>
            <a:prstGeom prst="ellipse">
              <a:avLst/>
            </a:prstGeom>
            <a:solidFill>
              <a:srgbClr val="7FBA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b="1" dirty="0">
                <a:gradFill>
                  <a:gsLst>
                    <a:gs pos="0">
                      <a:srgbClr val="FFFFFF"/>
                    </a:gs>
                    <a:gs pos="100000">
                      <a:srgbClr val="FFFFFF"/>
                    </a:gs>
                  </a:gsLst>
                  <a:lin ang="5400000" scaled="0"/>
                </a:gradFill>
              </a:endParaRPr>
            </a:p>
          </p:txBody>
        </p:sp>
      </p:grpSp>
      <p:sp>
        <p:nvSpPr>
          <p:cNvPr id="66" name="TextBox 65"/>
          <p:cNvSpPr txBox="1"/>
          <p:nvPr/>
        </p:nvSpPr>
        <p:spPr>
          <a:xfrm>
            <a:off x="503237" y="2588831"/>
            <a:ext cx="2742867" cy="1141851"/>
          </a:xfrm>
          <a:prstGeom prst="rect">
            <a:avLst/>
          </a:prstGeom>
          <a:noFill/>
        </p:spPr>
        <p:txBody>
          <a:bodyPr wrap="none" lIns="182880" tIns="146304" rIns="182880" bIns="146304" rtlCol="0">
            <a:spAutoFit/>
          </a:bodyPr>
          <a:lstStyle/>
          <a:p>
            <a:pPr>
              <a:lnSpc>
                <a:spcPct val="90000"/>
              </a:lnSpc>
              <a:spcAft>
                <a:spcPts val="600"/>
              </a:spcAft>
            </a:pPr>
            <a:r>
              <a:rPr lang="en-US" dirty="0" smtClean="0">
                <a:solidFill>
                  <a:srgbClr val="7FBA00"/>
                </a:solidFill>
              </a:rPr>
              <a:t>Twitter Stream:</a:t>
            </a:r>
          </a:p>
          <a:p>
            <a:pPr>
              <a:lnSpc>
                <a:spcPct val="90000"/>
              </a:lnSpc>
              <a:spcAft>
                <a:spcPts val="600"/>
              </a:spcAft>
            </a:pPr>
            <a:r>
              <a:rPr lang="en-US" sz="1600" i="1" dirty="0" smtClean="0">
                <a:solidFill>
                  <a:srgbClr val="7FBA00"/>
                </a:solidFill>
              </a:rPr>
              <a:t>(same stream,</a:t>
            </a:r>
          </a:p>
          <a:p>
            <a:pPr>
              <a:lnSpc>
                <a:spcPct val="90000"/>
              </a:lnSpc>
              <a:spcAft>
                <a:spcPts val="600"/>
              </a:spcAft>
            </a:pPr>
            <a:r>
              <a:rPr lang="en-US" sz="1600" i="1" dirty="0" smtClean="0">
                <a:solidFill>
                  <a:srgbClr val="7FBA00"/>
                </a:solidFill>
              </a:rPr>
              <a:t>further down the timeline)</a:t>
            </a:r>
          </a:p>
        </p:txBody>
      </p:sp>
      <p:sp>
        <p:nvSpPr>
          <p:cNvPr id="67" name="Rectangle 66"/>
          <p:cNvSpPr/>
          <p:nvPr/>
        </p:nvSpPr>
        <p:spPr>
          <a:xfrm>
            <a:off x="549265" y="4472225"/>
            <a:ext cx="9097972" cy="1938992"/>
          </a:xfrm>
          <a:prstGeom prst="rect">
            <a:avLst/>
          </a:prstGeom>
          <a:solidFill>
            <a:schemeClr val="bg1">
              <a:lumMod val="95000"/>
            </a:schemeClr>
          </a:solidFill>
        </p:spPr>
        <p:txBody>
          <a:bodyPr wrap="square">
            <a:spAutoFit/>
          </a:bodyPr>
          <a:lstStyle/>
          <a:p>
            <a:r>
              <a:rPr lang="en-US" sz="2000" dirty="0">
                <a:solidFill>
                  <a:srgbClr val="00188F">
                    <a:lumMod val="60000"/>
                    <a:lumOff val="40000"/>
                  </a:srgbClr>
                </a:solidFill>
                <a:latin typeface="Consolas"/>
              </a:rPr>
              <a:t>SELECT</a:t>
            </a:r>
            <a:r>
              <a:rPr lang="en-US" sz="2000" dirty="0" smtClean="0">
                <a:solidFill>
                  <a:srgbClr val="00188F">
                    <a:lumMod val="60000"/>
                    <a:lumOff val="40000"/>
                  </a:srgbClr>
                </a:solidFill>
                <a:latin typeface="Consolas"/>
              </a:rPr>
              <a:t> </a:t>
            </a:r>
            <a:r>
              <a:rPr lang="en-US" sz="2000" dirty="0" smtClean="0">
                <a:solidFill>
                  <a:srgbClr val="404040"/>
                </a:solidFill>
                <a:latin typeface="Consolas"/>
              </a:rPr>
              <a:t>TS1.UserName</a:t>
            </a:r>
            <a:r>
              <a:rPr lang="en-US" sz="2000" dirty="0">
                <a:solidFill>
                  <a:srgbClr val="404040"/>
                </a:solidFill>
                <a:latin typeface="Consolas"/>
              </a:rPr>
              <a:t>, TS1.Topic</a:t>
            </a:r>
          </a:p>
          <a:p>
            <a:r>
              <a:rPr lang="en-US" sz="2000" dirty="0">
                <a:solidFill>
                  <a:srgbClr val="00188F">
                    <a:lumMod val="60000"/>
                    <a:lumOff val="40000"/>
                  </a:srgbClr>
                </a:solidFill>
                <a:latin typeface="Consolas"/>
              </a:rPr>
              <a:t>FROM</a:t>
            </a:r>
            <a:r>
              <a:rPr lang="en-US" sz="2000" dirty="0" smtClean="0">
                <a:solidFill>
                  <a:srgbClr val="00188F">
                    <a:lumMod val="75000"/>
                  </a:srgbClr>
                </a:solidFill>
                <a:latin typeface="Consolas"/>
              </a:rPr>
              <a:t> </a:t>
            </a:r>
            <a:r>
              <a:rPr lang="en-US" sz="2000" dirty="0" err="1" smtClean="0">
                <a:solidFill>
                  <a:srgbClr val="404040"/>
                </a:solidFill>
                <a:latin typeface="Consolas"/>
              </a:rPr>
              <a:t>TwitterStream</a:t>
            </a:r>
            <a:r>
              <a:rPr lang="en-US" sz="2000" dirty="0" smtClean="0">
                <a:solidFill>
                  <a:srgbClr val="404040"/>
                </a:solidFill>
                <a:latin typeface="Consolas"/>
              </a:rPr>
              <a:t> TS1 </a:t>
            </a:r>
            <a:r>
              <a:rPr lang="en-US" sz="2000" dirty="0">
                <a:solidFill>
                  <a:srgbClr val="00188F">
                    <a:lumMod val="60000"/>
                    <a:lumOff val="40000"/>
                  </a:srgbClr>
                </a:solidFill>
                <a:latin typeface="Consolas"/>
              </a:rPr>
              <a:t>TIMESTAMP</a:t>
            </a:r>
            <a:r>
              <a:rPr lang="en-US" sz="2000" dirty="0" smtClean="0">
                <a:solidFill>
                  <a:srgbClr val="00188F">
                    <a:lumMod val="75000"/>
                  </a:srgbClr>
                </a:solidFill>
                <a:latin typeface="Consolas"/>
              </a:rPr>
              <a:t> </a:t>
            </a:r>
            <a:r>
              <a:rPr lang="en-US" sz="2000" dirty="0">
                <a:solidFill>
                  <a:srgbClr val="00188F">
                    <a:lumMod val="60000"/>
                    <a:lumOff val="40000"/>
                  </a:srgbClr>
                </a:solidFill>
                <a:latin typeface="Consolas"/>
              </a:rPr>
              <a:t>BY</a:t>
            </a:r>
            <a:r>
              <a:rPr lang="en-US" sz="2000" dirty="0" smtClean="0">
                <a:solidFill>
                  <a:srgbClr val="00188F">
                    <a:lumMod val="75000"/>
                  </a:srgbClr>
                </a:solidFill>
                <a:latin typeface="Consolas"/>
              </a:rPr>
              <a:t> </a:t>
            </a:r>
            <a:r>
              <a:rPr lang="en-US" sz="2000" dirty="0" err="1" smtClean="0">
                <a:solidFill>
                  <a:srgbClr val="404040"/>
                </a:solidFill>
                <a:latin typeface="Consolas"/>
              </a:rPr>
              <a:t>CreatedAt</a:t>
            </a:r>
            <a:r>
              <a:rPr lang="en-US" sz="2000" dirty="0" smtClean="0">
                <a:solidFill>
                  <a:srgbClr val="404040"/>
                </a:solidFill>
                <a:latin typeface="Consolas"/>
              </a:rPr>
              <a:t> </a:t>
            </a:r>
          </a:p>
          <a:p>
            <a:r>
              <a:rPr lang="en-US" sz="2000" dirty="0" smtClean="0">
                <a:solidFill>
                  <a:srgbClr val="00188F">
                    <a:lumMod val="60000"/>
                    <a:lumOff val="40000"/>
                  </a:srgbClr>
                </a:solidFill>
                <a:latin typeface="Consolas"/>
              </a:rPr>
              <a:t>JOIN</a:t>
            </a:r>
            <a:r>
              <a:rPr lang="en-US" sz="2000" dirty="0" smtClean="0">
                <a:solidFill>
                  <a:srgbClr val="00188F">
                    <a:lumMod val="75000"/>
                  </a:srgbClr>
                </a:solidFill>
                <a:latin typeface="Consolas"/>
              </a:rPr>
              <a:t> </a:t>
            </a:r>
            <a:r>
              <a:rPr lang="en-US" sz="2000" dirty="0" err="1" smtClean="0">
                <a:solidFill>
                  <a:srgbClr val="404040"/>
                </a:solidFill>
                <a:latin typeface="Consolas"/>
              </a:rPr>
              <a:t>TwitterStream</a:t>
            </a:r>
            <a:r>
              <a:rPr lang="en-US" sz="2000" dirty="0" smtClean="0">
                <a:solidFill>
                  <a:srgbClr val="404040"/>
                </a:solidFill>
                <a:latin typeface="Consolas"/>
              </a:rPr>
              <a:t> TS2 </a:t>
            </a:r>
            <a:r>
              <a:rPr lang="en-US" sz="2000" dirty="0">
                <a:solidFill>
                  <a:srgbClr val="00188F">
                    <a:lumMod val="60000"/>
                    <a:lumOff val="40000"/>
                  </a:srgbClr>
                </a:solidFill>
                <a:latin typeface="Consolas"/>
              </a:rPr>
              <a:t>TIMESTAMP</a:t>
            </a:r>
            <a:r>
              <a:rPr lang="en-US" sz="2000" dirty="0" smtClean="0">
                <a:solidFill>
                  <a:srgbClr val="00188F">
                    <a:lumMod val="75000"/>
                  </a:srgbClr>
                </a:solidFill>
                <a:latin typeface="Consolas"/>
              </a:rPr>
              <a:t> </a:t>
            </a:r>
            <a:r>
              <a:rPr lang="en-US" sz="2000" dirty="0">
                <a:solidFill>
                  <a:srgbClr val="00188F">
                    <a:lumMod val="60000"/>
                    <a:lumOff val="40000"/>
                  </a:srgbClr>
                </a:solidFill>
                <a:latin typeface="Consolas"/>
              </a:rPr>
              <a:t>BY</a:t>
            </a:r>
            <a:r>
              <a:rPr lang="en-US" sz="2000" dirty="0" smtClean="0">
                <a:solidFill>
                  <a:srgbClr val="00188F">
                    <a:lumMod val="75000"/>
                  </a:srgbClr>
                </a:solidFill>
                <a:latin typeface="Consolas"/>
              </a:rPr>
              <a:t> </a:t>
            </a:r>
            <a:r>
              <a:rPr lang="en-US" sz="2000" dirty="0" err="1" smtClean="0">
                <a:solidFill>
                  <a:srgbClr val="404040"/>
                </a:solidFill>
                <a:latin typeface="Consolas"/>
              </a:rPr>
              <a:t>CreatedAt</a:t>
            </a:r>
            <a:endParaRPr lang="en-US" sz="2000" dirty="0" smtClean="0">
              <a:solidFill>
                <a:srgbClr val="404040"/>
              </a:solidFill>
              <a:latin typeface="Consolas"/>
            </a:endParaRPr>
          </a:p>
          <a:p>
            <a:r>
              <a:rPr lang="en-US" sz="2000" dirty="0">
                <a:solidFill>
                  <a:srgbClr val="00188F">
                    <a:lumMod val="60000"/>
                    <a:lumOff val="40000"/>
                  </a:srgbClr>
                </a:solidFill>
                <a:latin typeface="Consolas"/>
              </a:rPr>
              <a:t>	</a:t>
            </a:r>
            <a:r>
              <a:rPr lang="en-US" sz="2000" dirty="0" smtClean="0">
                <a:solidFill>
                  <a:srgbClr val="00188F">
                    <a:lumMod val="60000"/>
                    <a:lumOff val="40000"/>
                  </a:srgbClr>
                </a:solidFill>
                <a:latin typeface="Consolas"/>
              </a:rPr>
              <a:t>ON</a:t>
            </a:r>
            <a:r>
              <a:rPr lang="en-US" sz="2000" dirty="0" smtClean="0">
                <a:solidFill>
                  <a:srgbClr val="00188F">
                    <a:lumMod val="75000"/>
                  </a:srgbClr>
                </a:solidFill>
                <a:latin typeface="Consolas"/>
              </a:rPr>
              <a:t> TS1.UserName = TS2.UserName </a:t>
            </a:r>
            <a:r>
              <a:rPr lang="en-US" sz="2000" dirty="0">
                <a:solidFill>
                  <a:srgbClr val="00188F">
                    <a:lumMod val="60000"/>
                    <a:lumOff val="40000"/>
                  </a:srgbClr>
                </a:solidFill>
                <a:latin typeface="Consolas"/>
              </a:rPr>
              <a:t>AND</a:t>
            </a:r>
            <a:r>
              <a:rPr lang="en-US" sz="2000" dirty="0" smtClean="0">
                <a:solidFill>
                  <a:srgbClr val="00188F">
                    <a:lumMod val="75000"/>
                  </a:srgbClr>
                </a:solidFill>
                <a:latin typeface="Consolas"/>
              </a:rPr>
              <a:t> </a:t>
            </a:r>
            <a:r>
              <a:rPr lang="en-US" sz="2000" dirty="0" smtClean="0">
                <a:solidFill>
                  <a:srgbClr val="404040"/>
                </a:solidFill>
                <a:latin typeface="Consolas"/>
              </a:rPr>
              <a:t>TS1.Topic = TS2.Topic </a:t>
            </a:r>
            <a:br>
              <a:rPr lang="en-US" sz="2000" dirty="0" smtClean="0">
                <a:solidFill>
                  <a:srgbClr val="404040"/>
                </a:solidFill>
                <a:latin typeface="Consolas"/>
              </a:rPr>
            </a:br>
            <a:r>
              <a:rPr lang="en-US" sz="2000" dirty="0" smtClean="0">
                <a:solidFill>
                  <a:srgbClr val="404040"/>
                </a:solidFill>
                <a:latin typeface="Consolas"/>
              </a:rPr>
              <a:t>	</a:t>
            </a:r>
            <a:r>
              <a:rPr lang="en-US" sz="2000" dirty="0" smtClean="0">
                <a:solidFill>
                  <a:srgbClr val="00188F">
                    <a:lumMod val="60000"/>
                    <a:lumOff val="40000"/>
                  </a:srgbClr>
                </a:solidFill>
                <a:latin typeface="Consolas"/>
              </a:rPr>
              <a:t>AND</a:t>
            </a:r>
            <a:r>
              <a:rPr lang="en-US" sz="2000" dirty="0" smtClean="0">
                <a:solidFill>
                  <a:srgbClr val="00188F">
                    <a:lumMod val="75000"/>
                  </a:srgbClr>
                </a:solidFill>
                <a:latin typeface="Consolas"/>
              </a:rPr>
              <a:t> </a:t>
            </a:r>
            <a:r>
              <a:rPr lang="en-US" sz="2000" dirty="0" err="1" smtClean="0">
                <a:solidFill>
                  <a:srgbClr val="7030A0"/>
                </a:solidFill>
                <a:latin typeface="Consolas"/>
              </a:rPr>
              <a:t>DateDiff</a:t>
            </a:r>
            <a:r>
              <a:rPr lang="en-US" sz="2000" dirty="0" smtClean="0">
                <a:solidFill>
                  <a:srgbClr val="404040"/>
                </a:solidFill>
                <a:latin typeface="Consolas"/>
              </a:rPr>
              <a:t>(second, TS1, TS2)</a:t>
            </a:r>
            <a:r>
              <a:rPr lang="en-US" sz="2000" dirty="0" smtClean="0">
                <a:solidFill>
                  <a:srgbClr val="00188F">
                    <a:lumMod val="75000"/>
                  </a:srgbClr>
                </a:solidFill>
                <a:latin typeface="Consolas"/>
              </a:rPr>
              <a:t> </a:t>
            </a:r>
            <a:r>
              <a:rPr lang="en-US" sz="2000" dirty="0">
                <a:solidFill>
                  <a:srgbClr val="00188F">
                    <a:lumMod val="60000"/>
                    <a:lumOff val="40000"/>
                  </a:srgbClr>
                </a:solidFill>
                <a:latin typeface="Consolas"/>
              </a:rPr>
              <a:t>BETWEEN</a:t>
            </a:r>
            <a:r>
              <a:rPr lang="en-US" sz="2000" dirty="0" smtClean="0">
                <a:solidFill>
                  <a:srgbClr val="00188F">
                    <a:lumMod val="75000"/>
                  </a:srgbClr>
                </a:solidFill>
                <a:latin typeface="Consolas"/>
              </a:rPr>
              <a:t> </a:t>
            </a:r>
            <a:r>
              <a:rPr lang="en-US" sz="2000" dirty="0" smtClean="0">
                <a:solidFill>
                  <a:srgbClr val="404040"/>
                </a:solidFill>
                <a:latin typeface="Consolas"/>
              </a:rPr>
              <a:t>1</a:t>
            </a:r>
            <a:r>
              <a:rPr lang="en-US" sz="2000" dirty="0" smtClean="0">
                <a:solidFill>
                  <a:srgbClr val="00188F">
                    <a:lumMod val="75000"/>
                  </a:srgbClr>
                </a:solidFill>
                <a:latin typeface="Consolas"/>
              </a:rPr>
              <a:t> </a:t>
            </a:r>
            <a:r>
              <a:rPr lang="en-US" sz="2000" dirty="0">
                <a:solidFill>
                  <a:srgbClr val="00188F">
                    <a:lumMod val="60000"/>
                    <a:lumOff val="40000"/>
                  </a:srgbClr>
                </a:solidFill>
                <a:latin typeface="Consolas"/>
              </a:rPr>
              <a:t>AND</a:t>
            </a:r>
            <a:r>
              <a:rPr lang="en-US" sz="2000" dirty="0" smtClean="0">
                <a:solidFill>
                  <a:srgbClr val="00188F">
                    <a:lumMod val="75000"/>
                  </a:srgbClr>
                </a:solidFill>
                <a:latin typeface="Consolas"/>
              </a:rPr>
              <a:t> </a:t>
            </a:r>
            <a:r>
              <a:rPr lang="en-US" sz="2000" dirty="0" smtClean="0">
                <a:solidFill>
                  <a:srgbClr val="404040"/>
                </a:solidFill>
                <a:latin typeface="Consolas"/>
              </a:rPr>
              <a:t>60</a:t>
            </a:r>
          </a:p>
          <a:p>
            <a:r>
              <a:rPr lang="en-US" sz="2000" dirty="0">
                <a:solidFill>
                  <a:srgbClr val="00188F">
                    <a:lumMod val="60000"/>
                    <a:lumOff val="40000"/>
                  </a:srgbClr>
                </a:solidFill>
                <a:latin typeface="Consolas"/>
              </a:rPr>
              <a:t>WHERE</a:t>
            </a:r>
            <a:r>
              <a:rPr lang="en-US" sz="2000" dirty="0" smtClean="0">
                <a:solidFill>
                  <a:srgbClr val="404040"/>
                </a:solidFill>
                <a:latin typeface="Consolas"/>
              </a:rPr>
              <a:t> TS1.SentimentScore != TS2.SentimentScore</a:t>
            </a:r>
          </a:p>
        </p:txBody>
      </p:sp>
      <p:grpSp>
        <p:nvGrpSpPr>
          <p:cNvPr id="112" name="Group 111"/>
          <p:cNvGrpSpPr/>
          <p:nvPr/>
        </p:nvGrpSpPr>
        <p:grpSpPr>
          <a:xfrm>
            <a:off x="3055288" y="2068959"/>
            <a:ext cx="8285705" cy="1227514"/>
            <a:chOff x="2301469" y="2463444"/>
            <a:chExt cx="8285705" cy="1227514"/>
          </a:xfrm>
        </p:grpSpPr>
        <p:grpSp>
          <p:nvGrpSpPr>
            <p:cNvPr id="108" name="Group 107"/>
            <p:cNvGrpSpPr/>
            <p:nvPr/>
          </p:nvGrpSpPr>
          <p:grpSpPr>
            <a:xfrm>
              <a:off x="2301469" y="3073507"/>
              <a:ext cx="1087202" cy="617451"/>
              <a:chOff x="2301469" y="3073507"/>
              <a:chExt cx="1087202" cy="617451"/>
            </a:xfrm>
          </p:grpSpPr>
          <p:cxnSp>
            <p:nvCxnSpPr>
              <p:cNvPr id="73" name="Straight Connector 72"/>
              <p:cNvCxnSpPr/>
              <p:nvPr/>
            </p:nvCxnSpPr>
            <p:spPr>
              <a:xfrm>
                <a:off x="3377558" y="3574920"/>
                <a:ext cx="0" cy="116038"/>
              </a:xfrm>
              <a:prstGeom prst="line">
                <a:avLst/>
              </a:prstGeom>
              <a:ln w="28575">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301469" y="3073507"/>
                <a:ext cx="0" cy="617451"/>
              </a:xfrm>
              <a:prstGeom prst="line">
                <a:avLst/>
              </a:prstGeom>
              <a:ln w="28575">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301469" y="3690958"/>
                <a:ext cx="1087202" cy="0"/>
              </a:xfrm>
              <a:prstGeom prst="line">
                <a:avLst/>
              </a:prstGeom>
              <a:ln w="28575">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9" name="Group 108"/>
            <p:cNvGrpSpPr/>
            <p:nvPr/>
          </p:nvGrpSpPr>
          <p:grpSpPr>
            <a:xfrm>
              <a:off x="5776923" y="3068765"/>
              <a:ext cx="1171339" cy="617451"/>
              <a:chOff x="5776923" y="3068765"/>
              <a:chExt cx="1171339" cy="617451"/>
            </a:xfrm>
          </p:grpSpPr>
          <p:cxnSp>
            <p:nvCxnSpPr>
              <p:cNvPr id="83" name="Straight Connector 82"/>
              <p:cNvCxnSpPr/>
              <p:nvPr/>
            </p:nvCxnSpPr>
            <p:spPr>
              <a:xfrm>
                <a:off x="6948262" y="3570178"/>
                <a:ext cx="0" cy="116038"/>
              </a:xfrm>
              <a:prstGeom prst="line">
                <a:avLst/>
              </a:prstGeom>
              <a:ln w="28575">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776923" y="3068765"/>
                <a:ext cx="0" cy="617451"/>
              </a:xfrm>
              <a:prstGeom prst="line">
                <a:avLst/>
              </a:prstGeom>
              <a:ln w="28575">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776923" y="3686216"/>
                <a:ext cx="1171339" cy="0"/>
              </a:xfrm>
              <a:prstGeom prst="line">
                <a:avLst/>
              </a:prstGeom>
              <a:ln w="28575">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8089564" y="3064023"/>
              <a:ext cx="2497610" cy="617451"/>
              <a:chOff x="8089564" y="3064023"/>
              <a:chExt cx="2497610" cy="617451"/>
            </a:xfrm>
          </p:grpSpPr>
          <p:cxnSp>
            <p:nvCxnSpPr>
              <p:cNvPr id="87" name="Straight Connector 86"/>
              <p:cNvCxnSpPr/>
              <p:nvPr/>
            </p:nvCxnSpPr>
            <p:spPr>
              <a:xfrm>
                <a:off x="10587174" y="3565436"/>
                <a:ext cx="0" cy="116038"/>
              </a:xfrm>
              <a:prstGeom prst="line">
                <a:avLst/>
              </a:prstGeom>
              <a:ln w="28575">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8089564" y="3064023"/>
                <a:ext cx="0" cy="617451"/>
              </a:xfrm>
              <a:prstGeom prst="line">
                <a:avLst/>
              </a:prstGeom>
              <a:ln w="28575">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8089564" y="3681474"/>
                <a:ext cx="2497610" cy="0"/>
              </a:xfrm>
              <a:prstGeom prst="line">
                <a:avLst/>
              </a:prstGeom>
              <a:ln w="28575">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3835156" y="2463444"/>
              <a:ext cx="4860547" cy="986953"/>
              <a:chOff x="3835156" y="2463444"/>
              <a:chExt cx="4860547" cy="986953"/>
            </a:xfrm>
          </p:grpSpPr>
          <p:cxnSp>
            <p:nvCxnSpPr>
              <p:cNvPr id="93" name="Straight Connector 92"/>
              <p:cNvCxnSpPr/>
              <p:nvPr/>
            </p:nvCxnSpPr>
            <p:spPr>
              <a:xfrm>
                <a:off x="3835822" y="2470749"/>
                <a:ext cx="4859230" cy="0"/>
              </a:xfrm>
              <a:prstGeom prst="line">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flipV="1">
                <a:off x="8689194" y="2463444"/>
                <a:ext cx="6509" cy="986953"/>
              </a:xfrm>
              <a:prstGeom prst="line">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3835156" y="2470749"/>
                <a:ext cx="0" cy="393096"/>
              </a:xfrm>
              <a:prstGeom prst="line">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17" name="TextBox 116"/>
          <p:cNvSpPr txBox="1"/>
          <p:nvPr/>
        </p:nvSpPr>
        <p:spPr>
          <a:xfrm>
            <a:off x="5685560" y="3698312"/>
            <a:ext cx="822982"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gradFill>
                  <a:gsLst>
                    <a:gs pos="2917">
                      <a:srgbClr val="404040"/>
                    </a:gs>
                    <a:gs pos="30000">
                      <a:srgbClr val="404040"/>
                    </a:gs>
                  </a:gsLst>
                  <a:lin ang="5400000" scaled="0"/>
                </a:gradFill>
              </a:rPr>
              <a:t>time</a:t>
            </a:r>
          </a:p>
        </p:txBody>
      </p:sp>
      <p:sp>
        <p:nvSpPr>
          <p:cNvPr id="6" name="Rectangle 5"/>
          <p:cNvSpPr/>
          <p:nvPr/>
        </p:nvSpPr>
        <p:spPr>
          <a:xfrm>
            <a:off x="594994" y="1206797"/>
            <a:ext cx="11795443" cy="461665"/>
          </a:xfrm>
          <a:prstGeom prst="rect">
            <a:avLst/>
          </a:prstGeom>
        </p:spPr>
        <p:txBody>
          <a:bodyPr wrap="square">
            <a:spAutoFit/>
          </a:bodyPr>
          <a:lstStyle/>
          <a:p>
            <a:r>
              <a:rPr lang="en-US" sz="2400" dirty="0" smtClean="0">
                <a:solidFill>
                  <a:srgbClr val="7FBA00"/>
                </a:solidFill>
                <a:ea typeface="Times New Roman" panose="02020603050405020304" pitchFamily="18" charset="0"/>
                <a:cs typeface="Times New Roman" panose="02020603050405020304" pitchFamily="18" charset="0"/>
              </a:rPr>
              <a:t>“List all users and the topics  on which they switched their sentiment  within a minute“</a:t>
            </a:r>
            <a:endParaRPr lang="en-US" dirty="0">
              <a:solidFill>
                <a:srgbClr val="7FBA00"/>
              </a:solidFill>
              <a:ea typeface="Times New Roman" panose="02020603050405020304" pitchFamily="18" charset="0"/>
              <a:cs typeface="Times New Roman" panose="02020603050405020304" pitchFamily="18" charset="0"/>
            </a:endParaRPr>
          </a:p>
        </p:txBody>
      </p:sp>
      <p:cxnSp>
        <p:nvCxnSpPr>
          <p:cNvPr id="56" name="Straight Arrow Connector 55"/>
          <p:cNvCxnSpPr/>
          <p:nvPr/>
        </p:nvCxnSpPr>
        <p:spPr>
          <a:xfrm>
            <a:off x="2463216" y="3787132"/>
            <a:ext cx="885825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793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fade">
                                      <p:cBhvr>
                                        <p:cTn id="12"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bwMode="auto">
          <a:xfrm>
            <a:off x="2556628" y="5919620"/>
            <a:ext cx="1063836" cy="264499"/>
          </a:xfrm>
          <a:prstGeom prst="rect">
            <a:avLst/>
          </a:prstGeom>
          <a:solidFill>
            <a:srgbClr val="FFFF00">
              <a:alpha val="20000"/>
            </a:srgbClr>
          </a:solidFill>
          <a:ln>
            <a:solidFill>
              <a:schemeClr val="bg1"/>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 name="Rectangle 44"/>
          <p:cNvSpPr/>
          <p:nvPr/>
        </p:nvSpPr>
        <p:spPr bwMode="auto">
          <a:xfrm>
            <a:off x="3995541" y="2049462"/>
            <a:ext cx="1536896" cy="549120"/>
          </a:xfrm>
          <a:prstGeom prst="rect">
            <a:avLst/>
          </a:prstGeom>
          <a:solidFill>
            <a:srgbClr val="FFFF00">
              <a:alpha val="20000"/>
            </a:srgbClr>
          </a:solidFill>
          <a:ln>
            <a:solidFill>
              <a:schemeClr val="bg1"/>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 name="Title 2"/>
          <p:cNvSpPr>
            <a:spLocks noGrp="1"/>
          </p:cNvSpPr>
          <p:nvPr>
            <p:ph type="title" idx="4294967295"/>
          </p:nvPr>
        </p:nvSpPr>
        <p:spPr>
          <a:xfrm>
            <a:off x="547688" y="295275"/>
            <a:ext cx="11888787" cy="917575"/>
          </a:xfrm>
        </p:spPr>
        <p:txBody>
          <a:bodyPr/>
          <a:lstStyle/>
          <a:p>
            <a:r>
              <a:rPr lang="en-US" sz="4800" dirty="0">
                <a:latin typeface="Segoe UI Light" panose="020B0502040204020203" pitchFamily="34" charset="0"/>
                <a:cs typeface="Segoe UI Light" panose="020B0502040204020203" pitchFamily="34" charset="0"/>
              </a:rPr>
              <a:t>Detecting absence of events</a:t>
            </a:r>
          </a:p>
        </p:txBody>
      </p:sp>
      <p:sp>
        <p:nvSpPr>
          <p:cNvPr id="2" name="Text Placeholder 1"/>
          <p:cNvSpPr>
            <a:spLocks noGrp="1"/>
          </p:cNvSpPr>
          <p:nvPr>
            <p:ph type="body" sz="quarter" idx="4294967295"/>
          </p:nvPr>
        </p:nvSpPr>
        <p:spPr>
          <a:xfrm>
            <a:off x="549275" y="1222375"/>
            <a:ext cx="11887200" cy="517525"/>
          </a:xfrm>
        </p:spPr>
        <p:txBody>
          <a:bodyPr/>
          <a:lstStyle/>
          <a:p>
            <a:pPr marL="0" indent="0">
              <a:buNone/>
            </a:pPr>
            <a:r>
              <a:rPr lang="en-US" sz="2400" dirty="0" smtClean="0">
                <a:solidFill>
                  <a:srgbClr val="7FBA00"/>
                </a:solidFill>
                <a:latin typeface="+mn-lt"/>
                <a:ea typeface="Times New Roman" panose="02020603050405020304" pitchFamily="18" charset="0"/>
                <a:cs typeface="Times New Roman" panose="02020603050405020304" pitchFamily="18" charset="0"/>
              </a:rPr>
              <a:t>“Show me if a topic is </a:t>
            </a:r>
            <a:r>
              <a:rPr lang="en-US" sz="2400" b="1" dirty="0" smtClean="0">
                <a:solidFill>
                  <a:srgbClr val="7FBA00"/>
                </a:solidFill>
                <a:latin typeface="+mn-lt"/>
                <a:ea typeface="Times New Roman" panose="02020603050405020304" pitchFamily="18" charset="0"/>
                <a:cs typeface="Times New Roman" panose="02020603050405020304" pitchFamily="18" charset="0"/>
              </a:rPr>
              <a:t>not</a:t>
            </a:r>
            <a:r>
              <a:rPr lang="en-US" sz="2400" dirty="0" smtClean="0">
                <a:solidFill>
                  <a:srgbClr val="7FBA00"/>
                </a:solidFill>
                <a:latin typeface="+mn-lt"/>
                <a:ea typeface="Times New Roman" panose="02020603050405020304" pitchFamily="18" charset="0"/>
                <a:cs typeface="Times New Roman" panose="02020603050405020304" pitchFamily="18" charset="0"/>
              </a:rPr>
              <a:t> tweeted  for 10 seconds since it was last tweeted”</a:t>
            </a:r>
            <a:endParaRPr lang="en-US" sz="2400" dirty="0">
              <a:solidFill>
                <a:srgbClr val="7FBA00"/>
              </a:solidFill>
              <a:latin typeface="+mn-lt"/>
              <a:ea typeface="Times New Roman" panose="02020603050405020304" pitchFamily="18" charset="0"/>
              <a:cs typeface="Times New Roman" panose="02020603050405020304" pitchFamily="18" charset="0"/>
            </a:endParaRPr>
          </a:p>
        </p:txBody>
      </p:sp>
      <p:sp>
        <p:nvSpPr>
          <p:cNvPr id="4" name="Rectangle 3"/>
          <p:cNvSpPr/>
          <p:nvPr/>
        </p:nvSpPr>
        <p:spPr>
          <a:xfrm>
            <a:off x="547688" y="4488276"/>
            <a:ext cx="8048508" cy="1938992"/>
          </a:xfrm>
          <a:prstGeom prst="rect">
            <a:avLst/>
          </a:prstGeom>
          <a:solidFill>
            <a:schemeClr val="bg1">
              <a:lumMod val="95000"/>
            </a:schemeClr>
          </a:solidFill>
        </p:spPr>
        <p:txBody>
          <a:bodyPr wrap="square">
            <a:spAutoFit/>
          </a:bodyPr>
          <a:lstStyle/>
          <a:p>
            <a:r>
              <a:rPr lang="en-US" sz="2000" dirty="0">
                <a:solidFill>
                  <a:srgbClr val="00188F">
                    <a:lumMod val="60000"/>
                    <a:lumOff val="40000"/>
                  </a:srgbClr>
                </a:solidFill>
                <a:latin typeface="Consolas"/>
              </a:rPr>
              <a:t>SELECT</a:t>
            </a:r>
            <a:r>
              <a:rPr lang="en-US" sz="2000" dirty="0" smtClean="0">
                <a:solidFill>
                  <a:srgbClr val="00188F">
                    <a:lumMod val="60000"/>
                    <a:lumOff val="40000"/>
                  </a:srgbClr>
                </a:solidFill>
                <a:latin typeface="Consolas"/>
              </a:rPr>
              <a:t> </a:t>
            </a:r>
            <a:r>
              <a:rPr lang="en-US" sz="2000" dirty="0">
                <a:solidFill>
                  <a:srgbClr val="404040"/>
                </a:solidFill>
                <a:latin typeface="Consolas"/>
              </a:rPr>
              <a:t>TS1.CreatedAt,</a:t>
            </a:r>
            <a:r>
              <a:rPr lang="en-US" sz="2000" dirty="0" smtClean="0">
                <a:solidFill>
                  <a:srgbClr val="404040"/>
                </a:solidFill>
                <a:latin typeface="Consolas"/>
              </a:rPr>
              <a:t> TS1.Topic, TS1.UserName</a:t>
            </a:r>
            <a:r>
              <a:rPr lang="en-US" sz="2000" dirty="0" smtClean="0">
                <a:solidFill>
                  <a:srgbClr val="00188F">
                    <a:lumMod val="75000"/>
                  </a:srgbClr>
                </a:solidFill>
                <a:latin typeface="Consolas"/>
              </a:rPr>
              <a:t> </a:t>
            </a:r>
          </a:p>
          <a:p>
            <a:r>
              <a:rPr lang="en-US" sz="2000" dirty="0" smtClean="0">
                <a:solidFill>
                  <a:srgbClr val="00188F">
                    <a:lumMod val="60000"/>
                    <a:lumOff val="40000"/>
                  </a:srgbClr>
                </a:solidFill>
                <a:latin typeface="Consolas"/>
              </a:rPr>
              <a:t>FROM</a:t>
            </a:r>
            <a:r>
              <a:rPr lang="en-US" sz="2000" dirty="0" smtClean="0">
                <a:solidFill>
                  <a:srgbClr val="00188F">
                    <a:lumMod val="75000"/>
                  </a:srgbClr>
                </a:solidFill>
                <a:latin typeface="Consolas"/>
              </a:rPr>
              <a:t> </a:t>
            </a:r>
            <a:r>
              <a:rPr lang="en-US" sz="2000" dirty="0" err="1" smtClean="0">
                <a:solidFill>
                  <a:srgbClr val="404040"/>
                </a:solidFill>
                <a:latin typeface="Consolas"/>
              </a:rPr>
              <a:t>TwitterStream</a:t>
            </a:r>
            <a:r>
              <a:rPr lang="en-US" sz="2000" dirty="0" smtClean="0">
                <a:solidFill>
                  <a:srgbClr val="404040"/>
                </a:solidFill>
                <a:latin typeface="Consolas"/>
              </a:rPr>
              <a:t> TS1 </a:t>
            </a:r>
            <a:r>
              <a:rPr lang="en-US" sz="2000" dirty="0">
                <a:solidFill>
                  <a:srgbClr val="00188F">
                    <a:lumMod val="60000"/>
                    <a:lumOff val="40000"/>
                  </a:srgbClr>
                </a:solidFill>
                <a:latin typeface="Consolas"/>
              </a:rPr>
              <a:t>TIMESTAMP</a:t>
            </a:r>
            <a:r>
              <a:rPr lang="en-US" sz="2000" dirty="0" smtClean="0">
                <a:solidFill>
                  <a:srgbClr val="00188F">
                    <a:lumMod val="75000"/>
                  </a:srgbClr>
                </a:solidFill>
                <a:latin typeface="Consolas"/>
              </a:rPr>
              <a:t> </a:t>
            </a:r>
            <a:r>
              <a:rPr lang="en-US" sz="2000" dirty="0">
                <a:solidFill>
                  <a:srgbClr val="00188F">
                    <a:lumMod val="60000"/>
                    <a:lumOff val="40000"/>
                  </a:srgbClr>
                </a:solidFill>
                <a:latin typeface="Consolas"/>
              </a:rPr>
              <a:t>BY</a:t>
            </a:r>
            <a:r>
              <a:rPr lang="en-US" sz="2000" dirty="0" smtClean="0">
                <a:solidFill>
                  <a:srgbClr val="00188F">
                    <a:lumMod val="75000"/>
                  </a:srgbClr>
                </a:solidFill>
                <a:latin typeface="Consolas"/>
              </a:rPr>
              <a:t> </a:t>
            </a:r>
            <a:r>
              <a:rPr lang="en-US" sz="2000" dirty="0" err="1" smtClean="0">
                <a:solidFill>
                  <a:srgbClr val="404040"/>
                </a:solidFill>
                <a:latin typeface="Consolas"/>
              </a:rPr>
              <a:t>CreatedAt</a:t>
            </a:r>
            <a:endParaRPr lang="en-US" sz="2000" dirty="0" smtClean="0">
              <a:solidFill>
                <a:srgbClr val="00188F">
                  <a:lumMod val="75000"/>
                </a:srgbClr>
              </a:solidFill>
              <a:latin typeface="Consolas"/>
            </a:endParaRPr>
          </a:p>
          <a:p>
            <a:r>
              <a:rPr lang="en-US" sz="2000" dirty="0" smtClean="0">
                <a:solidFill>
                  <a:srgbClr val="00188F">
                    <a:lumMod val="60000"/>
                    <a:lumOff val="40000"/>
                  </a:srgbClr>
                </a:solidFill>
                <a:latin typeface="Consolas"/>
              </a:rPr>
              <a:t>LEFT </a:t>
            </a:r>
            <a:r>
              <a:rPr lang="en-US" sz="2000" dirty="0">
                <a:solidFill>
                  <a:srgbClr val="00188F">
                    <a:lumMod val="60000"/>
                    <a:lumOff val="40000"/>
                  </a:srgbClr>
                </a:solidFill>
                <a:latin typeface="Consolas"/>
              </a:rPr>
              <a:t>OUTER JOIN </a:t>
            </a:r>
            <a:r>
              <a:rPr lang="en-US" sz="2000" dirty="0" err="1" smtClean="0">
                <a:solidFill>
                  <a:srgbClr val="404040"/>
                </a:solidFill>
                <a:latin typeface="Consolas"/>
              </a:rPr>
              <a:t>TwitterStream</a:t>
            </a:r>
            <a:r>
              <a:rPr lang="en-US" sz="2000" dirty="0" smtClean="0">
                <a:solidFill>
                  <a:srgbClr val="404040"/>
                </a:solidFill>
                <a:latin typeface="Consolas"/>
              </a:rPr>
              <a:t> TS2 </a:t>
            </a:r>
            <a:r>
              <a:rPr lang="en-US" sz="2000" dirty="0">
                <a:solidFill>
                  <a:srgbClr val="00188F">
                    <a:lumMod val="60000"/>
                    <a:lumOff val="40000"/>
                  </a:srgbClr>
                </a:solidFill>
                <a:latin typeface="Consolas"/>
              </a:rPr>
              <a:t>TIMESTAMP</a:t>
            </a:r>
            <a:r>
              <a:rPr lang="en-US" sz="2000" dirty="0" smtClean="0">
                <a:solidFill>
                  <a:srgbClr val="00188F">
                    <a:lumMod val="75000"/>
                  </a:srgbClr>
                </a:solidFill>
                <a:latin typeface="Consolas"/>
              </a:rPr>
              <a:t> </a:t>
            </a:r>
            <a:r>
              <a:rPr lang="en-US" sz="2000" dirty="0">
                <a:solidFill>
                  <a:srgbClr val="00188F">
                    <a:lumMod val="60000"/>
                    <a:lumOff val="40000"/>
                  </a:srgbClr>
                </a:solidFill>
                <a:latin typeface="Consolas"/>
              </a:rPr>
              <a:t>BY</a:t>
            </a:r>
            <a:r>
              <a:rPr lang="en-US" sz="2000" dirty="0" smtClean="0">
                <a:solidFill>
                  <a:srgbClr val="00188F">
                    <a:lumMod val="75000"/>
                  </a:srgbClr>
                </a:solidFill>
                <a:latin typeface="Consolas"/>
              </a:rPr>
              <a:t> </a:t>
            </a:r>
            <a:r>
              <a:rPr lang="en-US" sz="2000" dirty="0" err="1" smtClean="0">
                <a:solidFill>
                  <a:srgbClr val="404040"/>
                </a:solidFill>
                <a:latin typeface="Consolas"/>
              </a:rPr>
              <a:t>CreatedAt</a:t>
            </a:r>
            <a:endParaRPr lang="en-US" sz="2000" dirty="0" smtClean="0">
              <a:solidFill>
                <a:srgbClr val="404040"/>
              </a:solidFill>
              <a:latin typeface="Consolas"/>
            </a:endParaRPr>
          </a:p>
          <a:p>
            <a:r>
              <a:rPr lang="en-US" sz="2000" dirty="0" smtClean="0">
                <a:solidFill>
                  <a:srgbClr val="00188F">
                    <a:lumMod val="60000"/>
                    <a:lumOff val="40000"/>
                  </a:srgbClr>
                </a:solidFill>
                <a:latin typeface="Consolas"/>
              </a:rPr>
              <a:t>	ON</a:t>
            </a:r>
            <a:r>
              <a:rPr lang="en-US" sz="2000" dirty="0" smtClean="0">
                <a:solidFill>
                  <a:srgbClr val="00188F">
                    <a:lumMod val="75000"/>
                  </a:srgbClr>
                </a:solidFill>
                <a:latin typeface="Consolas"/>
              </a:rPr>
              <a:t> </a:t>
            </a:r>
            <a:r>
              <a:rPr lang="en-US" sz="2000" dirty="0">
                <a:solidFill>
                  <a:srgbClr val="404040"/>
                </a:solidFill>
                <a:latin typeface="Consolas"/>
              </a:rPr>
              <a:t>TS1.Topic = TS2.Topic</a:t>
            </a:r>
            <a:r>
              <a:rPr lang="en-US" sz="2000" dirty="0" smtClean="0">
                <a:solidFill>
                  <a:srgbClr val="404040"/>
                </a:solidFill>
                <a:latin typeface="Consolas"/>
              </a:rPr>
              <a:t/>
            </a:r>
            <a:br>
              <a:rPr lang="en-US" sz="2000" dirty="0" smtClean="0">
                <a:solidFill>
                  <a:srgbClr val="404040"/>
                </a:solidFill>
                <a:latin typeface="Consolas"/>
              </a:rPr>
            </a:br>
            <a:r>
              <a:rPr lang="en-US" sz="2000" dirty="0" smtClean="0">
                <a:solidFill>
                  <a:srgbClr val="404040"/>
                </a:solidFill>
                <a:latin typeface="Consolas"/>
              </a:rPr>
              <a:t>	</a:t>
            </a:r>
            <a:r>
              <a:rPr lang="en-US" sz="2000" dirty="0" smtClean="0">
                <a:solidFill>
                  <a:srgbClr val="00188F">
                    <a:lumMod val="60000"/>
                    <a:lumOff val="40000"/>
                  </a:srgbClr>
                </a:solidFill>
                <a:latin typeface="Consolas"/>
              </a:rPr>
              <a:t>AND</a:t>
            </a:r>
            <a:r>
              <a:rPr lang="en-US" sz="2000" dirty="0" smtClean="0">
                <a:solidFill>
                  <a:srgbClr val="00188F">
                    <a:lumMod val="75000"/>
                  </a:srgbClr>
                </a:solidFill>
                <a:latin typeface="Consolas"/>
              </a:rPr>
              <a:t> </a:t>
            </a:r>
            <a:r>
              <a:rPr lang="en-US" sz="2000" dirty="0" err="1" smtClean="0">
                <a:solidFill>
                  <a:srgbClr val="7030A0"/>
                </a:solidFill>
                <a:latin typeface="Consolas"/>
              </a:rPr>
              <a:t>DateDiff</a:t>
            </a:r>
            <a:r>
              <a:rPr lang="en-US" sz="2000" dirty="0" smtClean="0">
                <a:solidFill>
                  <a:srgbClr val="404040"/>
                </a:solidFill>
                <a:latin typeface="Consolas"/>
              </a:rPr>
              <a:t>(second, TS1, TS2)</a:t>
            </a:r>
            <a:r>
              <a:rPr lang="en-US" sz="2000" dirty="0" smtClean="0">
                <a:solidFill>
                  <a:srgbClr val="00188F">
                    <a:lumMod val="75000"/>
                  </a:srgbClr>
                </a:solidFill>
                <a:latin typeface="Consolas"/>
              </a:rPr>
              <a:t> </a:t>
            </a:r>
            <a:r>
              <a:rPr lang="en-US" sz="2000" dirty="0">
                <a:solidFill>
                  <a:srgbClr val="00188F">
                    <a:lumMod val="60000"/>
                    <a:lumOff val="40000"/>
                  </a:srgbClr>
                </a:solidFill>
                <a:latin typeface="Consolas"/>
              </a:rPr>
              <a:t>BETWEEN</a:t>
            </a:r>
            <a:r>
              <a:rPr lang="en-US" sz="2000" dirty="0" smtClean="0">
                <a:solidFill>
                  <a:srgbClr val="00188F">
                    <a:lumMod val="75000"/>
                  </a:srgbClr>
                </a:solidFill>
                <a:latin typeface="Consolas"/>
              </a:rPr>
              <a:t> </a:t>
            </a:r>
            <a:r>
              <a:rPr lang="en-US" sz="2000" dirty="0">
                <a:solidFill>
                  <a:srgbClr val="404040"/>
                </a:solidFill>
                <a:latin typeface="Consolas"/>
              </a:rPr>
              <a:t>1</a:t>
            </a:r>
            <a:r>
              <a:rPr lang="en-US" sz="2000" dirty="0" smtClean="0">
                <a:solidFill>
                  <a:srgbClr val="00188F">
                    <a:lumMod val="75000"/>
                  </a:srgbClr>
                </a:solidFill>
                <a:latin typeface="Consolas"/>
              </a:rPr>
              <a:t> </a:t>
            </a:r>
            <a:r>
              <a:rPr lang="en-US" sz="2000" dirty="0">
                <a:solidFill>
                  <a:srgbClr val="00188F">
                    <a:lumMod val="60000"/>
                    <a:lumOff val="40000"/>
                  </a:srgbClr>
                </a:solidFill>
                <a:latin typeface="Consolas"/>
              </a:rPr>
              <a:t>AND</a:t>
            </a:r>
            <a:r>
              <a:rPr lang="en-US" sz="2000" dirty="0" smtClean="0">
                <a:solidFill>
                  <a:srgbClr val="00188F">
                    <a:lumMod val="75000"/>
                  </a:srgbClr>
                </a:solidFill>
                <a:latin typeface="Consolas"/>
              </a:rPr>
              <a:t> </a:t>
            </a:r>
            <a:r>
              <a:rPr lang="en-US" sz="2000" dirty="0" smtClean="0">
                <a:solidFill>
                  <a:srgbClr val="404040"/>
                </a:solidFill>
                <a:latin typeface="Consolas"/>
              </a:rPr>
              <a:t>10</a:t>
            </a:r>
          </a:p>
          <a:p>
            <a:r>
              <a:rPr lang="en-US" sz="2000" dirty="0">
                <a:solidFill>
                  <a:srgbClr val="00188F">
                    <a:lumMod val="60000"/>
                    <a:lumOff val="40000"/>
                  </a:srgbClr>
                </a:solidFill>
                <a:latin typeface="Consolas"/>
              </a:rPr>
              <a:t>WHERE </a:t>
            </a:r>
            <a:r>
              <a:rPr lang="en-US" sz="2000" dirty="0">
                <a:solidFill>
                  <a:srgbClr val="404040"/>
                </a:solidFill>
                <a:latin typeface="Consolas"/>
              </a:rPr>
              <a:t>TS2.Topic</a:t>
            </a:r>
            <a:r>
              <a:rPr lang="en-US" sz="2000" dirty="0">
                <a:solidFill>
                  <a:srgbClr val="00188F">
                    <a:lumMod val="60000"/>
                    <a:lumOff val="40000"/>
                  </a:srgbClr>
                </a:solidFill>
                <a:latin typeface="Consolas"/>
              </a:rPr>
              <a:t> IS NULL </a:t>
            </a:r>
          </a:p>
        </p:txBody>
      </p:sp>
      <p:grpSp>
        <p:nvGrpSpPr>
          <p:cNvPr id="5" name="Group 4"/>
          <p:cNvGrpSpPr/>
          <p:nvPr/>
        </p:nvGrpSpPr>
        <p:grpSpPr>
          <a:xfrm>
            <a:off x="2286560" y="2118973"/>
            <a:ext cx="7372155" cy="515363"/>
            <a:chOff x="1545781" y="2514903"/>
            <a:chExt cx="7372155" cy="515363"/>
          </a:xfrm>
        </p:grpSpPr>
        <p:sp>
          <p:nvSpPr>
            <p:cNvPr id="6" name="TextBox 5"/>
            <p:cNvSpPr txBox="1"/>
            <p:nvPr/>
          </p:nvSpPr>
          <p:spPr>
            <a:xfrm>
              <a:off x="1545781" y="2535222"/>
              <a:ext cx="1773562" cy="338554"/>
            </a:xfrm>
            <a:prstGeom prst="rect">
              <a:avLst/>
            </a:prstGeom>
            <a:noFill/>
          </p:spPr>
          <p:txBody>
            <a:bodyPr wrap="none" rtlCol="0">
              <a:spAutoFit/>
            </a:bodyPr>
            <a:lstStyle/>
            <a:p>
              <a:r>
                <a:rPr lang="en-US" sz="1600" dirty="0">
                  <a:solidFill>
                    <a:srgbClr val="404040"/>
                  </a:solidFill>
                </a:rPr>
                <a:t>{“XO”, 4, </a:t>
              </a:r>
              <a:r>
                <a:rPr lang="en-US" sz="1600" dirty="0" smtClean="0">
                  <a:solidFill>
                    <a:srgbClr val="404040"/>
                  </a:solidFill>
                </a:rPr>
                <a:t>“Win10”}</a:t>
              </a:r>
              <a:endParaRPr lang="en-US" sz="1600" dirty="0">
                <a:solidFill>
                  <a:srgbClr val="404040"/>
                </a:solidFill>
              </a:endParaRPr>
            </a:p>
          </p:txBody>
        </p:sp>
        <p:sp>
          <p:nvSpPr>
            <p:cNvPr id="7" name="TextBox 6"/>
            <p:cNvSpPr txBox="1"/>
            <p:nvPr/>
          </p:nvSpPr>
          <p:spPr>
            <a:xfrm>
              <a:off x="5146514" y="2535222"/>
              <a:ext cx="2212850" cy="338554"/>
            </a:xfrm>
            <a:prstGeom prst="rect">
              <a:avLst/>
            </a:prstGeom>
            <a:noFill/>
          </p:spPr>
          <p:txBody>
            <a:bodyPr wrap="none" rtlCol="0">
              <a:spAutoFit/>
            </a:bodyPr>
            <a:lstStyle/>
            <a:p>
              <a:r>
                <a:rPr lang="en-US" sz="1600" dirty="0" smtClean="0">
                  <a:solidFill>
                    <a:srgbClr val="404040"/>
                  </a:solidFill>
                </a:rPr>
                <a:t>{“WAA”, 2, “Microsoft”}</a:t>
              </a:r>
              <a:endParaRPr lang="en-US" sz="1600" dirty="0">
                <a:solidFill>
                  <a:srgbClr val="404040"/>
                </a:solidFill>
              </a:endParaRPr>
            </a:p>
          </p:txBody>
        </p:sp>
        <p:sp>
          <p:nvSpPr>
            <p:cNvPr id="8" name="TextBox 7"/>
            <p:cNvSpPr txBox="1"/>
            <p:nvPr/>
          </p:nvSpPr>
          <p:spPr>
            <a:xfrm>
              <a:off x="7444519" y="2514903"/>
              <a:ext cx="1473417" cy="338554"/>
            </a:xfrm>
            <a:prstGeom prst="rect">
              <a:avLst/>
            </a:prstGeom>
            <a:noFill/>
          </p:spPr>
          <p:txBody>
            <a:bodyPr wrap="none" rtlCol="0">
              <a:spAutoFit/>
            </a:bodyPr>
            <a:lstStyle/>
            <a:p>
              <a:r>
                <a:rPr lang="en-US" sz="1600" dirty="0" smtClean="0">
                  <a:solidFill>
                    <a:srgbClr val="404040"/>
                  </a:solidFill>
                </a:rPr>
                <a:t>{“AB”, 0, “Bing}</a:t>
              </a:r>
              <a:endParaRPr lang="en-US" sz="1600" dirty="0">
                <a:solidFill>
                  <a:srgbClr val="404040"/>
                </a:solidFill>
              </a:endParaRPr>
            </a:p>
          </p:txBody>
        </p:sp>
        <p:sp>
          <p:nvSpPr>
            <p:cNvPr id="9" name="Oval 8"/>
            <p:cNvSpPr/>
            <p:nvPr/>
          </p:nvSpPr>
          <p:spPr bwMode="auto">
            <a:xfrm>
              <a:off x="3773321" y="2877866"/>
              <a:ext cx="148226" cy="152400"/>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 name="Oval 9"/>
            <p:cNvSpPr/>
            <p:nvPr/>
          </p:nvSpPr>
          <p:spPr bwMode="auto">
            <a:xfrm>
              <a:off x="2227356" y="2877866"/>
              <a:ext cx="148226" cy="152400"/>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Oval 10"/>
            <p:cNvSpPr/>
            <p:nvPr/>
          </p:nvSpPr>
          <p:spPr bwMode="auto">
            <a:xfrm>
              <a:off x="6167432" y="2873139"/>
              <a:ext cx="148226" cy="152400"/>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Oval 11"/>
            <p:cNvSpPr/>
            <p:nvPr/>
          </p:nvSpPr>
          <p:spPr bwMode="auto">
            <a:xfrm>
              <a:off x="8072432" y="2877866"/>
              <a:ext cx="148226" cy="152400"/>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TextBox 13"/>
            <p:cNvSpPr txBox="1"/>
            <p:nvPr/>
          </p:nvSpPr>
          <p:spPr>
            <a:xfrm>
              <a:off x="3200196" y="2532748"/>
              <a:ext cx="1676485" cy="338554"/>
            </a:xfrm>
            <a:prstGeom prst="rect">
              <a:avLst/>
            </a:prstGeom>
            <a:noFill/>
          </p:spPr>
          <p:txBody>
            <a:bodyPr wrap="none" rtlCol="0">
              <a:spAutoFit/>
            </a:bodyPr>
            <a:lstStyle/>
            <a:p>
              <a:r>
                <a:rPr lang="en-US" sz="1600" dirty="0" smtClean="0">
                  <a:solidFill>
                    <a:srgbClr val="404040"/>
                  </a:solidFill>
                </a:rPr>
                <a:t>{“Dip”, 4, “Xbox”}</a:t>
              </a:r>
              <a:endParaRPr lang="en-US" sz="1600" dirty="0">
                <a:solidFill>
                  <a:srgbClr val="404040"/>
                </a:solidFill>
              </a:endParaRPr>
            </a:p>
          </p:txBody>
        </p:sp>
      </p:grpSp>
      <p:grpSp>
        <p:nvGrpSpPr>
          <p:cNvPr id="16" name="Group 15"/>
          <p:cNvGrpSpPr/>
          <p:nvPr/>
        </p:nvGrpSpPr>
        <p:grpSpPr>
          <a:xfrm>
            <a:off x="2938535" y="2668093"/>
            <a:ext cx="9100501" cy="515624"/>
            <a:chOff x="2197756" y="3435498"/>
            <a:chExt cx="9100501" cy="515624"/>
          </a:xfrm>
          <a:noFill/>
        </p:grpSpPr>
        <p:sp>
          <p:nvSpPr>
            <p:cNvPr id="18" name="TextBox 17"/>
            <p:cNvSpPr txBox="1"/>
            <p:nvPr/>
          </p:nvSpPr>
          <p:spPr>
            <a:xfrm>
              <a:off x="2197756" y="3444982"/>
              <a:ext cx="1826847" cy="338554"/>
            </a:xfrm>
            <a:prstGeom prst="rect">
              <a:avLst/>
            </a:prstGeom>
            <a:grpFill/>
          </p:spPr>
          <p:txBody>
            <a:bodyPr wrap="none" rtlCol="0">
              <a:spAutoFit/>
            </a:bodyPr>
            <a:lstStyle/>
            <a:p>
              <a:r>
                <a:rPr lang="en-US" sz="1600" dirty="0" smtClean="0">
                  <a:solidFill>
                    <a:srgbClr val="7FBA00"/>
                  </a:solidFill>
                </a:rPr>
                <a:t>{“Foo”, </a:t>
              </a:r>
              <a:r>
                <a:rPr lang="en-US" sz="1600" dirty="0">
                  <a:solidFill>
                    <a:srgbClr val="7FBA00"/>
                  </a:solidFill>
                </a:rPr>
                <a:t>0, </a:t>
              </a:r>
              <a:r>
                <a:rPr lang="en-US" sz="1600" dirty="0" smtClean="0">
                  <a:solidFill>
                    <a:srgbClr val="7FBA00"/>
                  </a:solidFill>
                </a:rPr>
                <a:t>“Win10”}</a:t>
              </a:r>
              <a:endParaRPr lang="en-US" sz="1600" dirty="0">
                <a:solidFill>
                  <a:srgbClr val="7FBA00"/>
                </a:solidFill>
              </a:endParaRPr>
            </a:p>
          </p:txBody>
        </p:sp>
        <p:sp>
          <p:nvSpPr>
            <p:cNvPr id="20" name="TextBox 19"/>
            <p:cNvSpPr txBox="1"/>
            <p:nvPr/>
          </p:nvSpPr>
          <p:spPr>
            <a:xfrm>
              <a:off x="5735798" y="3444982"/>
              <a:ext cx="2119619" cy="338554"/>
            </a:xfrm>
            <a:prstGeom prst="rect">
              <a:avLst/>
            </a:prstGeom>
            <a:grpFill/>
          </p:spPr>
          <p:txBody>
            <a:bodyPr wrap="none" rtlCol="0">
              <a:spAutoFit/>
            </a:bodyPr>
            <a:lstStyle/>
            <a:p>
              <a:r>
                <a:rPr lang="en-US" sz="1600" dirty="0" smtClean="0">
                  <a:solidFill>
                    <a:srgbClr val="7FBA00"/>
                  </a:solidFill>
                </a:rPr>
                <a:t>{“Tim”, 2, “Microsoft”}</a:t>
              </a:r>
              <a:endParaRPr lang="en-US" sz="1600" dirty="0">
                <a:solidFill>
                  <a:srgbClr val="7FBA00"/>
                </a:solidFill>
              </a:endParaRPr>
            </a:p>
          </p:txBody>
        </p:sp>
        <p:sp>
          <p:nvSpPr>
            <p:cNvPr id="21" name="TextBox 20"/>
            <p:cNvSpPr txBox="1"/>
            <p:nvPr/>
          </p:nvSpPr>
          <p:spPr>
            <a:xfrm>
              <a:off x="9747896" y="3435498"/>
              <a:ext cx="1550361" cy="338554"/>
            </a:xfrm>
            <a:prstGeom prst="rect">
              <a:avLst/>
            </a:prstGeom>
            <a:grpFill/>
          </p:spPr>
          <p:txBody>
            <a:bodyPr wrap="none" rtlCol="0">
              <a:spAutoFit/>
            </a:bodyPr>
            <a:lstStyle/>
            <a:p>
              <a:r>
                <a:rPr lang="en-US" sz="1600" dirty="0">
                  <a:solidFill>
                    <a:srgbClr val="7FBA00"/>
                  </a:solidFill>
                </a:rPr>
                <a:t>{“</a:t>
              </a:r>
              <a:r>
                <a:rPr lang="en-US" sz="1600" dirty="0" smtClean="0">
                  <a:solidFill>
                    <a:srgbClr val="7FBA00"/>
                  </a:solidFill>
                </a:rPr>
                <a:t>AB”, 0, “Bing”}</a:t>
              </a:r>
              <a:endParaRPr lang="en-US" sz="1600" dirty="0">
                <a:solidFill>
                  <a:srgbClr val="7FBA00"/>
                </a:solidFill>
              </a:endParaRPr>
            </a:p>
          </p:txBody>
        </p:sp>
        <p:sp>
          <p:nvSpPr>
            <p:cNvPr id="23" name="Oval 22"/>
            <p:cNvSpPr/>
            <p:nvPr/>
          </p:nvSpPr>
          <p:spPr bwMode="auto">
            <a:xfrm>
              <a:off x="2835731" y="3798722"/>
              <a:ext cx="148226" cy="152400"/>
            </a:xfrm>
            <a:prstGeom prst="ellipse">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b="1" dirty="0">
                <a:gradFill>
                  <a:gsLst>
                    <a:gs pos="0">
                      <a:srgbClr val="FFFFFF"/>
                    </a:gs>
                    <a:gs pos="100000">
                      <a:srgbClr val="FFFFFF"/>
                    </a:gs>
                  </a:gsLst>
                  <a:lin ang="5400000" scaled="0"/>
                </a:gradFill>
              </a:endParaRPr>
            </a:p>
          </p:txBody>
        </p:sp>
        <p:sp>
          <p:nvSpPr>
            <p:cNvPr id="24" name="Oval 23"/>
            <p:cNvSpPr/>
            <p:nvPr/>
          </p:nvSpPr>
          <p:spPr bwMode="auto">
            <a:xfrm>
              <a:off x="6248494" y="3793995"/>
              <a:ext cx="148226" cy="152400"/>
            </a:xfrm>
            <a:prstGeom prst="ellipse">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b="1" dirty="0">
                <a:gradFill>
                  <a:gsLst>
                    <a:gs pos="0">
                      <a:srgbClr val="FFFFFF"/>
                    </a:gs>
                    <a:gs pos="100000">
                      <a:srgbClr val="FFFFFF"/>
                    </a:gs>
                  </a:gsLst>
                  <a:lin ang="5400000" scaled="0"/>
                </a:gradFill>
              </a:endParaRPr>
            </a:p>
          </p:txBody>
        </p:sp>
        <p:sp>
          <p:nvSpPr>
            <p:cNvPr id="25" name="Oval 24"/>
            <p:cNvSpPr/>
            <p:nvPr/>
          </p:nvSpPr>
          <p:spPr bwMode="auto">
            <a:xfrm>
              <a:off x="10176591" y="3798722"/>
              <a:ext cx="148226" cy="152400"/>
            </a:xfrm>
            <a:prstGeom prst="ellipse">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b="1" dirty="0">
                <a:gradFill>
                  <a:gsLst>
                    <a:gs pos="0">
                      <a:srgbClr val="FFFFFF"/>
                    </a:gs>
                    <a:gs pos="100000">
                      <a:srgbClr val="FFFFFF"/>
                    </a:gs>
                  </a:gsLst>
                  <a:lin ang="5400000" scaled="0"/>
                </a:gradFill>
              </a:endParaRPr>
            </a:p>
          </p:txBody>
        </p:sp>
      </p:grpSp>
      <p:cxnSp>
        <p:nvCxnSpPr>
          <p:cNvPr id="43" name="Straight Arrow Connector 42"/>
          <p:cNvCxnSpPr/>
          <p:nvPr/>
        </p:nvCxnSpPr>
        <p:spPr>
          <a:xfrm>
            <a:off x="2463216" y="3787132"/>
            <a:ext cx="885825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4591977" y="1895031"/>
            <a:ext cx="1087681" cy="586905"/>
            <a:chOff x="3835156" y="1989982"/>
            <a:chExt cx="1087681" cy="393096"/>
          </a:xfrm>
        </p:grpSpPr>
        <p:cxnSp>
          <p:nvCxnSpPr>
            <p:cNvPr id="35" name="Straight Connector 34"/>
            <p:cNvCxnSpPr/>
            <p:nvPr/>
          </p:nvCxnSpPr>
          <p:spPr>
            <a:xfrm flipV="1">
              <a:off x="3835156" y="1989982"/>
              <a:ext cx="0" cy="393096"/>
            </a:xfrm>
            <a:prstGeom prst="line">
              <a:avLst/>
            </a:prstGeom>
            <a:ln w="28575">
              <a:solidFill>
                <a:srgbClr val="7FBA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835822" y="1990548"/>
              <a:ext cx="1087015" cy="0"/>
            </a:xfrm>
            <a:prstGeom prst="straightConnector1">
              <a:avLst/>
            </a:prstGeom>
            <a:ln w="28575">
              <a:solidFill>
                <a:srgbClr val="7FBA00"/>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5685560" y="3698312"/>
            <a:ext cx="822982"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gradFill>
                  <a:gsLst>
                    <a:gs pos="2917">
                      <a:srgbClr val="404040"/>
                    </a:gs>
                    <a:gs pos="30000">
                      <a:srgbClr val="404040"/>
                    </a:gs>
                  </a:gsLst>
                  <a:lin ang="5400000" scaled="0"/>
                </a:gradFill>
              </a:rPr>
              <a:t>time</a:t>
            </a:r>
          </a:p>
        </p:txBody>
      </p:sp>
      <p:sp>
        <p:nvSpPr>
          <p:cNvPr id="63" name="TextBox 62"/>
          <p:cNvSpPr txBox="1"/>
          <p:nvPr/>
        </p:nvSpPr>
        <p:spPr>
          <a:xfrm>
            <a:off x="503237" y="2080505"/>
            <a:ext cx="1937710"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gradFill>
                  <a:gsLst>
                    <a:gs pos="2917">
                      <a:srgbClr val="404040"/>
                    </a:gs>
                    <a:gs pos="30000">
                      <a:srgbClr val="404040"/>
                    </a:gs>
                  </a:gsLst>
                  <a:lin ang="5400000" scaled="0"/>
                </a:gradFill>
              </a:rPr>
              <a:t>Twitter Stream:</a:t>
            </a:r>
          </a:p>
        </p:txBody>
      </p:sp>
      <p:sp>
        <p:nvSpPr>
          <p:cNvPr id="64" name="TextBox 63"/>
          <p:cNvSpPr txBox="1"/>
          <p:nvPr/>
        </p:nvSpPr>
        <p:spPr>
          <a:xfrm>
            <a:off x="503237" y="2588831"/>
            <a:ext cx="2742867" cy="1141851"/>
          </a:xfrm>
          <a:prstGeom prst="rect">
            <a:avLst/>
          </a:prstGeom>
          <a:noFill/>
        </p:spPr>
        <p:txBody>
          <a:bodyPr wrap="none" lIns="182880" tIns="146304" rIns="182880" bIns="146304" rtlCol="0">
            <a:spAutoFit/>
          </a:bodyPr>
          <a:lstStyle/>
          <a:p>
            <a:pPr>
              <a:lnSpc>
                <a:spcPct val="90000"/>
              </a:lnSpc>
              <a:spcAft>
                <a:spcPts val="600"/>
              </a:spcAft>
            </a:pPr>
            <a:r>
              <a:rPr lang="en-US" dirty="0" smtClean="0">
                <a:solidFill>
                  <a:srgbClr val="7FBA00"/>
                </a:solidFill>
              </a:rPr>
              <a:t>Twitter Stream:</a:t>
            </a:r>
          </a:p>
          <a:p>
            <a:pPr>
              <a:lnSpc>
                <a:spcPct val="90000"/>
              </a:lnSpc>
              <a:spcAft>
                <a:spcPts val="600"/>
              </a:spcAft>
            </a:pPr>
            <a:r>
              <a:rPr lang="en-US" sz="1600" i="1" dirty="0" smtClean="0">
                <a:solidFill>
                  <a:srgbClr val="7FBA00"/>
                </a:solidFill>
              </a:rPr>
              <a:t>(same stream,</a:t>
            </a:r>
          </a:p>
          <a:p>
            <a:pPr>
              <a:lnSpc>
                <a:spcPct val="90000"/>
              </a:lnSpc>
              <a:spcAft>
                <a:spcPts val="600"/>
              </a:spcAft>
            </a:pPr>
            <a:r>
              <a:rPr lang="en-US" sz="1600" i="1" dirty="0" smtClean="0">
                <a:solidFill>
                  <a:srgbClr val="7FBA00"/>
                </a:solidFill>
              </a:rPr>
              <a:t>further down the timeline)</a:t>
            </a:r>
          </a:p>
        </p:txBody>
      </p:sp>
    </p:spTree>
    <p:extLst>
      <p:ext uri="{BB962C8B-B14F-4D97-AF65-F5344CB8AC3E}">
        <p14:creationId xmlns:p14="http://schemas.microsoft.com/office/powerpoint/2010/main" val="86596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randombar(horizontal)">
                                      <p:cBhvr>
                                        <p:cTn id="12" dur="500"/>
                                        <p:tgtEl>
                                          <p:spTgt spid="45"/>
                                        </p:tgtEl>
                                      </p:cBhvr>
                                    </p:animEffect>
                                  </p:childTnLst>
                                </p:cTn>
                              </p:par>
                              <p:par>
                                <p:cTn id="13" presetID="10"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randombar(horizontal)">
                                      <p:cBhvr>
                                        <p:cTn id="1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5"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 name="Rectangle 838"/>
          <p:cNvSpPr/>
          <p:nvPr/>
        </p:nvSpPr>
        <p:spPr bwMode="auto">
          <a:xfrm>
            <a:off x="0" y="-1"/>
            <a:ext cx="5303837" cy="6994525"/>
          </a:xfrm>
          <a:prstGeom prst="rect">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1"/>
              </a:gradFill>
              <a:ea typeface="Segoe UI" pitchFamily="34" charset="0"/>
              <a:cs typeface="Segoe UI" pitchFamily="34" charset="0"/>
            </a:endParaRPr>
          </a:p>
        </p:txBody>
      </p:sp>
      <p:sp>
        <p:nvSpPr>
          <p:cNvPr id="840" name="Title 1"/>
          <p:cNvSpPr txBox="1">
            <a:spLocks/>
          </p:cNvSpPr>
          <p:nvPr/>
        </p:nvSpPr>
        <p:spPr>
          <a:xfrm>
            <a:off x="46037" y="419580"/>
            <a:ext cx="4648994" cy="917575"/>
          </a:xfrm>
          <a:prstGeom prst="rect">
            <a:avLst/>
          </a:prstGeom>
        </p:spPr>
        <p:txBody>
          <a:bodyPr vert="horz" wrap="square" lIns="146304" tIns="91440" rIns="146304" bIns="91440" rtlCol="0" anchor="t">
            <a:noAutofit/>
          </a:bodyPr>
          <a:lstStyle>
            <a:lvl1pPr algn="l" defTabSz="932372" rtl="0" eaLnBrk="1" latinLnBrk="0" hangingPunct="1">
              <a:lnSpc>
                <a:spcPct val="90000"/>
              </a:lnSpc>
              <a:spcBef>
                <a:spcPct val="0"/>
              </a:spcBef>
              <a:buNone/>
              <a:defRPr lang="en-US" sz="53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a:solidFill>
                  <a:srgbClr val="FFFFFF"/>
                </a:solidFill>
                <a:cs typeface="Segoe UI Light" panose="020B0502040204020203" pitchFamily="34" charset="0"/>
              </a:rPr>
              <a:t>Reference Data</a:t>
            </a:r>
          </a:p>
        </p:txBody>
      </p:sp>
      <p:sp>
        <p:nvSpPr>
          <p:cNvPr id="841" name="Text Placeholder 6"/>
          <p:cNvSpPr>
            <a:spLocks noGrp="1"/>
          </p:cNvSpPr>
          <p:nvPr>
            <p:ph type="body" sz="quarter" idx="4294967295"/>
          </p:nvPr>
        </p:nvSpPr>
        <p:spPr>
          <a:xfrm>
            <a:off x="6218237" y="419580"/>
            <a:ext cx="5902325" cy="4161139"/>
          </a:xfrm>
          <a:prstGeom prst="rect">
            <a:avLst/>
          </a:prstGeom>
        </p:spPr>
        <p:txBody>
          <a:bodyPr/>
          <a:lstStyle/>
          <a:p>
            <a:pPr marL="0" indent="0">
              <a:buNone/>
            </a:pPr>
            <a:r>
              <a:rPr lang="en-US" sz="2800" b="1" dirty="0">
                <a:solidFill>
                  <a:srgbClr val="7FBA00"/>
                </a:solidFill>
                <a:latin typeface="Segoe UI Light" panose="020B0502040204020203" pitchFamily="34" charset="0"/>
                <a:cs typeface="Segoe UI Light" panose="020B0502040204020203" pitchFamily="34" charset="0"/>
              </a:rPr>
              <a:t>Seamless correlation of event streams with reference data</a:t>
            </a:r>
            <a:endParaRPr lang="en-US" sz="2800" dirty="0">
              <a:solidFill>
                <a:srgbClr val="7FBA00"/>
              </a:solidFill>
              <a:latin typeface="Segoe UI Light" panose="020B0502040204020203" pitchFamily="34" charset="0"/>
              <a:cs typeface="Segoe UI Light" panose="020B0502040204020203" pitchFamily="34" charset="0"/>
            </a:endParaRPr>
          </a:p>
          <a:p>
            <a:pPr marL="0" indent="0">
              <a:buNone/>
            </a:pPr>
            <a:r>
              <a:rPr lang="en-US" sz="2000" dirty="0">
                <a:solidFill>
                  <a:schemeClr val="bg2">
                    <a:lumMod val="50000"/>
                  </a:schemeClr>
                </a:solidFill>
              </a:rPr>
              <a:t>Static or slowly-changing data stored in </a:t>
            </a:r>
            <a:r>
              <a:rPr lang="en-US" sz="2000" dirty="0" smtClean="0">
                <a:solidFill>
                  <a:schemeClr val="bg2">
                    <a:lumMod val="50000"/>
                  </a:schemeClr>
                </a:solidFill>
              </a:rPr>
              <a:t>blobs</a:t>
            </a:r>
            <a:endParaRPr lang="en-US" sz="2000" dirty="0">
              <a:solidFill>
                <a:schemeClr val="bg2">
                  <a:lumMod val="50000"/>
                </a:schemeClr>
              </a:solidFill>
            </a:endParaRPr>
          </a:p>
          <a:p>
            <a:pPr marL="0" indent="0">
              <a:buNone/>
            </a:pPr>
            <a:endParaRPr lang="en-US" sz="2000" dirty="0">
              <a:solidFill>
                <a:schemeClr val="bg2">
                  <a:lumMod val="50000"/>
                </a:schemeClr>
              </a:solidFill>
              <a:latin typeface="Consolas"/>
            </a:endParaRPr>
          </a:p>
          <a:p>
            <a:pPr marL="0" indent="0">
              <a:buNone/>
            </a:pPr>
            <a:r>
              <a:rPr lang="en-US" sz="2000" dirty="0">
                <a:solidFill>
                  <a:schemeClr val="bg2">
                    <a:lumMod val="50000"/>
                  </a:schemeClr>
                </a:solidFill>
              </a:rPr>
              <a:t>CSV and JSON files in Azure </a:t>
            </a:r>
            <a:r>
              <a:rPr lang="en-US" sz="2000" dirty="0" smtClean="0">
                <a:solidFill>
                  <a:schemeClr val="bg2">
                    <a:lumMod val="50000"/>
                  </a:schemeClr>
                </a:solidFill>
              </a:rPr>
              <a:t>Blobs;</a:t>
            </a:r>
            <a:br>
              <a:rPr lang="en-US" sz="2000" dirty="0" smtClean="0">
                <a:solidFill>
                  <a:schemeClr val="bg2">
                    <a:lumMod val="50000"/>
                  </a:schemeClr>
                </a:solidFill>
              </a:rPr>
            </a:br>
            <a:r>
              <a:rPr lang="en-US" sz="2000" dirty="0" smtClean="0">
                <a:solidFill>
                  <a:schemeClr val="bg2">
                    <a:lumMod val="50000"/>
                  </a:schemeClr>
                </a:solidFill>
              </a:rPr>
              <a:t>scanned </a:t>
            </a:r>
            <a:r>
              <a:rPr lang="en-US" sz="2000" dirty="0">
                <a:solidFill>
                  <a:schemeClr val="bg2">
                    <a:lumMod val="50000"/>
                  </a:schemeClr>
                </a:solidFill>
              </a:rPr>
              <a:t>for </a:t>
            </a:r>
            <a:r>
              <a:rPr lang="en-US" sz="2000" dirty="0" smtClean="0">
                <a:solidFill>
                  <a:schemeClr val="bg2">
                    <a:lumMod val="50000"/>
                  </a:schemeClr>
                </a:solidFill>
              </a:rPr>
              <a:t>new snapshots on a settable cadence</a:t>
            </a:r>
            <a:r>
              <a:rPr lang="en-US" sz="2000" dirty="0">
                <a:solidFill>
                  <a:schemeClr val="bg2">
                    <a:lumMod val="50000"/>
                  </a:schemeClr>
                </a:solidFill>
              </a:rPr>
              <a:t/>
            </a:r>
            <a:br>
              <a:rPr lang="en-US" sz="2000" dirty="0">
                <a:solidFill>
                  <a:schemeClr val="bg2">
                    <a:lumMod val="50000"/>
                  </a:schemeClr>
                </a:solidFill>
              </a:rPr>
            </a:br>
            <a:endParaRPr lang="en-US" sz="2000" dirty="0">
              <a:solidFill>
                <a:schemeClr val="bg2">
                  <a:lumMod val="50000"/>
                </a:schemeClr>
              </a:solidFill>
            </a:endParaRPr>
          </a:p>
          <a:p>
            <a:pPr marL="0" indent="0">
              <a:buNone/>
            </a:pPr>
            <a:r>
              <a:rPr lang="en-US" sz="2000" b="1" dirty="0">
                <a:solidFill>
                  <a:schemeClr val="bg2">
                    <a:lumMod val="50000"/>
                  </a:schemeClr>
                </a:solidFill>
              </a:rPr>
              <a:t>JOIN </a:t>
            </a:r>
            <a:r>
              <a:rPr lang="en-US" sz="2000" dirty="0" smtClean="0">
                <a:solidFill>
                  <a:schemeClr val="bg2">
                    <a:lumMod val="50000"/>
                  </a:schemeClr>
                </a:solidFill>
              </a:rPr>
              <a:t>(</a:t>
            </a:r>
            <a:r>
              <a:rPr lang="en-US" sz="2000" b="1" dirty="0" smtClean="0">
                <a:solidFill>
                  <a:schemeClr val="bg2">
                    <a:lumMod val="50000"/>
                  </a:schemeClr>
                </a:solidFill>
              </a:rPr>
              <a:t>INNER </a:t>
            </a:r>
            <a:r>
              <a:rPr lang="en-US" sz="2000" dirty="0" smtClean="0">
                <a:solidFill>
                  <a:schemeClr val="bg2">
                    <a:lumMod val="50000"/>
                  </a:schemeClr>
                </a:solidFill>
              </a:rPr>
              <a:t>or </a:t>
            </a:r>
            <a:r>
              <a:rPr lang="en-US" sz="2000" b="1" dirty="0">
                <a:solidFill>
                  <a:schemeClr val="bg2">
                    <a:lumMod val="50000"/>
                  </a:schemeClr>
                </a:solidFill>
              </a:rPr>
              <a:t>LEFT OUTER</a:t>
            </a:r>
            <a:r>
              <a:rPr lang="en-US" sz="2000" dirty="0">
                <a:solidFill>
                  <a:schemeClr val="bg2">
                    <a:lumMod val="50000"/>
                  </a:schemeClr>
                </a:solidFill>
              </a:rPr>
              <a:t>) between streams and reference data sources</a:t>
            </a:r>
          </a:p>
          <a:p>
            <a:pPr marL="0" indent="0">
              <a:buNone/>
            </a:pPr>
            <a:endParaRPr lang="en-US" sz="2000" dirty="0" smtClean="0">
              <a:solidFill>
                <a:schemeClr val="bg2">
                  <a:lumMod val="50000"/>
                </a:schemeClr>
              </a:solidFill>
            </a:endParaRPr>
          </a:p>
          <a:p>
            <a:pPr marL="0" indent="0">
              <a:buNone/>
            </a:pPr>
            <a:endParaRPr lang="en-US" sz="2000" dirty="0" smtClean="0">
              <a:solidFill>
                <a:schemeClr val="bg2">
                  <a:lumMod val="50000"/>
                </a:schemeClr>
              </a:solidFill>
            </a:endParaRPr>
          </a:p>
          <a:p>
            <a:pPr marL="0" indent="0">
              <a:buNone/>
            </a:pPr>
            <a:r>
              <a:rPr lang="en-US" sz="2000" dirty="0" smtClean="0">
                <a:solidFill>
                  <a:schemeClr val="bg2">
                    <a:lumMod val="50000"/>
                  </a:schemeClr>
                </a:solidFill>
              </a:rPr>
              <a:t>Reference data appears like another input:</a:t>
            </a:r>
            <a:endParaRPr lang="en-US" sz="2000" dirty="0">
              <a:solidFill>
                <a:schemeClr val="bg2">
                  <a:lumMod val="50000"/>
                </a:schemeClr>
              </a:solidFill>
            </a:endParaRPr>
          </a:p>
        </p:txBody>
      </p:sp>
      <p:sp>
        <p:nvSpPr>
          <p:cNvPr id="842" name="Freeform 38"/>
          <p:cNvSpPr>
            <a:spLocks noEditPoints="1"/>
          </p:cNvSpPr>
          <p:nvPr/>
        </p:nvSpPr>
        <p:spPr bwMode="auto">
          <a:xfrm>
            <a:off x="2179637" y="4183062"/>
            <a:ext cx="533400" cy="1447800"/>
          </a:xfrm>
          <a:custGeom>
            <a:avLst/>
            <a:gdLst>
              <a:gd name="T0" fmla="*/ 792 w 792"/>
              <a:gd name="T1" fmla="*/ 144 h 2588"/>
              <a:gd name="T2" fmla="*/ 396 w 792"/>
              <a:gd name="T3" fmla="*/ 0 h 2588"/>
              <a:gd name="T4" fmla="*/ 0 w 792"/>
              <a:gd name="T5" fmla="*/ 144 h 2588"/>
              <a:gd name="T6" fmla="*/ 0 w 792"/>
              <a:gd name="T7" fmla="*/ 792 h 2588"/>
              <a:gd name="T8" fmla="*/ 396 w 792"/>
              <a:gd name="T9" fmla="*/ 936 h 2588"/>
              <a:gd name="T10" fmla="*/ 792 w 792"/>
              <a:gd name="T11" fmla="*/ 792 h 2588"/>
              <a:gd name="T12" fmla="*/ 792 w 792"/>
              <a:gd name="T13" fmla="*/ 792 h 2588"/>
              <a:gd name="T14" fmla="*/ 792 w 792"/>
              <a:gd name="T15" fmla="*/ 144 h 2588"/>
              <a:gd name="T16" fmla="*/ 396 w 792"/>
              <a:gd name="T17" fmla="*/ 241 h 2588"/>
              <a:gd name="T18" fmla="*/ 65 w 792"/>
              <a:gd name="T19" fmla="*/ 144 h 2588"/>
              <a:gd name="T20" fmla="*/ 396 w 792"/>
              <a:gd name="T21" fmla="*/ 47 h 2588"/>
              <a:gd name="T22" fmla="*/ 728 w 792"/>
              <a:gd name="T23" fmla="*/ 144 h 2588"/>
              <a:gd name="T24" fmla="*/ 396 w 792"/>
              <a:gd name="T25" fmla="*/ 241 h 2588"/>
              <a:gd name="T26" fmla="*/ 792 w 792"/>
              <a:gd name="T27" fmla="*/ 970 h 2588"/>
              <a:gd name="T28" fmla="*/ 792 w 792"/>
              <a:gd name="T29" fmla="*/ 970 h 2588"/>
              <a:gd name="T30" fmla="*/ 792 w 792"/>
              <a:gd name="T31" fmla="*/ 1618 h 2588"/>
              <a:gd name="T32" fmla="*/ 792 w 792"/>
              <a:gd name="T33" fmla="*/ 1618 h 2588"/>
              <a:gd name="T34" fmla="*/ 396 w 792"/>
              <a:gd name="T35" fmla="*/ 1762 h 2588"/>
              <a:gd name="T36" fmla="*/ 0 w 792"/>
              <a:gd name="T37" fmla="*/ 1618 h 2588"/>
              <a:gd name="T38" fmla="*/ 0 w 792"/>
              <a:gd name="T39" fmla="*/ 970 h 2588"/>
              <a:gd name="T40" fmla="*/ 30 w 792"/>
              <a:gd name="T41" fmla="*/ 915 h 2588"/>
              <a:gd name="T42" fmla="*/ 97 w 792"/>
              <a:gd name="T43" fmla="*/ 946 h 2588"/>
              <a:gd name="T44" fmla="*/ 396 w 792"/>
              <a:gd name="T45" fmla="*/ 992 h 2588"/>
              <a:gd name="T46" fmla="*/ 696 w 792"/>
              <a:gd name="T47" fmla="*/ 946 h 2588"/>
              <a:gd name="T48" fmla="*/ 763 w 792"/>
              <a:gd name="T49" fmla="*/ 915 h 2588"/>
              <a:gd name="T50" fmla="*/ 792 w 792"/>
              <a:gd name="T51" fmla="*/ 970 h 2588"/>
              <a:gd name="T52" fmla="*/ 792 w 792"/>
              <a:gd name="T53" fmla="*/ 1796 h 2588"/>
              <a:gd name="T54" fmla="*/ 792 w 792"/>
              <a:gd name="T55" fmla="*/ 1796 h 2588"/>
              <a:gd name="T56" fmla="*/ 792 w 792"/>
              <a:gd name="T57" fmla="*/ 2444 h 2588"/>
              <a:gd name="T58" fmla="*/ 792 w 792"/>
              <a:gd name="T59" fmla="*/ 2444 h 2588"/>
              <a:gd name="T60" fmla="*/ 396 w 792"/>
              <a:gd name="T61" fmla="*/ 2588 h 2588"/>
              <a:gd name="T62" fmla="*/ 0 w 792"/>
              <a:gd name="T63" fmla="*/ 2444 h 2588"/>
              <a:gd name="T64" fmla="*/ 0 w 792"/>
              <a:gd name="T65" fmla="*/ 1796 h 2588"/>
              <a:gd name="T66" fmla="*/ 30 w 792"/>
              <a:gd name="T67" fmla="*/ 1741 h 2588"/>
              <a:gd name="T68" fmla="*/ 97 w 792"/>
              <a:gd name="T69" fmla="*/ 1772 h 2588"/>
              <a:gd name="T70" fmla="*/ 396 w 792"/>
              <a:gd name="T71" fmla="*/ 1818 h 2588"/>
              <a:gd name="T72" fmla="*/ 696 w 792"/>
              <a:gd name="T73" fmla="*/ 1772 h 2588"/>
              <a:gd name="T74" fmla="*/ 763 w 792"/>
              <a:gd name="T75" fmla="*/ 1741 h 2588"/>
              <a:gd name="T76" fmla="*/ 792 w 792"/>
              <a:gd name="T77" fmla="*/ 1796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92" h="2588">
                <a:moveTo>
                  <a:pt x="792" y="144"/>
                </a:moveTo>
                <a:cubicBezTo>
                  <a:pt x="792" y="64"/>
                  <a:pt x="615" y="0"/>
                  <a:pt x="396" y="0"/>
                </a:cubicBezTo>
                <a:cubicBezTo>
                  <a:pt x="178" y="0"/>
                  <a:pt x="0" y="64"/>
                  <a:pt x="0" y="144"/>
                </a:cubicBezTo>
                <a:cubicBezTo>
                  <a:pt x="0" y="792"/>
                  <a:pt x="0" y="792"/>
                  <a:pt x="0" y="792"/>
                </a:cubicBezTo>
                <a:cubicBezTo>
                  <a:pt x="0" y="872"/>
                  <a:pt x="178" y="936"/>
                  <a:pt x="396" y="936"/>
                </a:cubicBezTo>
                <a:cubicBezTo>
                  <a:pt x="615" y="936"/>
                  <a:pt x="792" y="872"/>
                  <a:pt x="792" y="792"/>
                </a:cubicBezTo>
                <a:cubicBezTo>
                  <a:pt x="792" y="792"/>
                  <a:pt x="792" y="792"/>
                  <a:pt x="792" y="792"/>
                </a:cubicBezTo>
                <a:cubicBezTo>
                  <a:pt x="792" y="144"/>
                  <a:pt x="792" y="144"/>
                  <a:pt x="792" y="144"/>
                </a:cubicBezTo>
                <a:close/>
                <a:moveTo>
                  <a:pt x="396" y="241"/>
                </a:moveTo>
                <a:cubicBezTo>
                  <a:pt x="214" y="241"/>
                  <a:pt x="65" y="198"/>
                  <a:pt x="65" y="144"/>
                </a:cubicBezTo>
                <a:cubicBezTo>
                  <a:pt x="65" y="90"/>
                  <a:pt x="214" y="47"/>
                  <a:pt x="396" y="47"/>
                </a:cubicBezTo>
                <a:cubicBezTo>
                  <a:pt x="579" y="47"/>
                  <a:pt x="728" y="90"/>
                  <a:pt x="728" y="144"/>
                </a:cubicBezTo>
                <a:cubicBezTo>
                  <a:pt x="728" y="198"/>
                  <a:pt x="579" y="241"/>
                  <a:pt x="396" y="241"/>
                </a:cubicBezTo>
                <a:close/>
                <a:moveTo>
                  <a:pt x="792" y="970"/>
                </a:moveTo>
                <a:cubicBezTo>
                  <a:pt x="792" y="970"/>
                  <a:pt x="792" y="970"/>
                  <a:pt x="792" y="970"/>
                </a:cubicBezTo>
                <a:cubicBezTo>
                  <a:pt x="792" y="1618"/>
                  <a:pt x="792" y="1618"/>
                  <a:pt x="792" y="1618"/>
                </a:cubicBezTo>
                <a:cubicBezTo>
                  <a:pt x="792" y="1618"/>
                  <a:pt x="792" y="1618"/>
                  <a:pt x="792" y="1618"/>
                </a:cubicBezTo>
                <a:cubicBezTo>
                  <a:pt x="792" y="1698"/>
                  <a:pt x="615" y="1762"/>
                  <a:pt x="396" y="1762"/>
                </a:cubicBezTo>
                <a:cubicBezTo>
                  <a:pt x="178" y="1762"/>
                  <a:pt x="0" y="1698"/>
                  <a:pt x="0" y="1618"/>
                </a:cubicBezTo>
                <a:cubicBezTo>
                  <a:pt x="0" y="970"/>
                  <a:pt x="0" y="970"/>
                  <a:pt x="0" y="970"/>
                </a:cubicBezTo>
                <a:cubicBezTo>
                  <a:pt x="0" y="951"/>
                  <a:pt x="11" y="932"/>
                  <a:pt x="30" y="915"/>
                </a:cubicBezTo>
                <a:cubicBezTo>
                  <a:pt x="48" y="926"/>
                  <a:pt x="71" y="937"/>
                  <a:pt x="97" y="946"/>
                </a:cubicBezTo>
                <a:cubicBezTo>
                  <a:pt x="178" y="976"/>
                  <a:pt x="284" y="992"/>
                  <a:pt x="396" y="992"/>
                </a:cubicBezTo>
                <a:cubicBezTo>
                  <a:pt x="509" y="992"/>
                  <a:pt x="615" y="976"/>
                  <a:pt x="696" y="946"/>
                </a:cubicBezTo>
                <a:cubicBezTo>
                  <a:pt x="722" y="937"/>
                  <a:pt x="744" y="926"/>
                  <a:pt x="763" y="915"/>
                </a:cubicBezTo>
                <a:cubicBezTo>
                  <a:pt x="782" y="932"/>
                  <a:pt x="792" y="951"/>
                  <a:pt x="792" y="970"/>
                </a:cubicBezTo>
                <a:close/>
                <a:moveTo>
                  <a:pt x="792" y="1796"/>
                </a:moveTo>
                <a:cubicBezTo>
                  <a:pt x="792" y="1796"/>
                  <a:pt x="792" y="1796"/>
                  <a:pt x="792" y="1796"/>
                </a:cubicBezTo>
                <a:cubicBezTo>
                  <a:pt x="792" y="2444"/>
                  <a:pt x="792" y="2444"/>
                  <a:pt x="792" y="2444"/>
                </a:cubicBezTo>
                <a:cubicBezTo>
                  <a:pt x="792" y="2444"/>
                  <a:pt x="792" y="2444"/>
                  <a:pt x="792" y="2444"/>
                </a:cubicBezTo>
                <a:cubicBezTo>
                  <a:pt x="792" y="2524"/>
                  <a:pt x="615" y="2588"/>
                  <a:pt x="396" y="2588"/>
                </a:cubicBezTo>
                <a:cubicBezTo>
                  <a:pt x="178" y="2588"/>
                  <a:pt x="0" y="2524"/>
                  <a:pt x="0" y="2444"/>
                </a:cubicBezTo>
                <a:cubicBezTo>
                  <a:pt x="0" y="1796"/>
                  <a:pt x="0" y="1796"/>
                  <a:pt x="0" y="1796"/>
                </a:cubicBezTo>
                <a:cubicBezTo>
                  <a:pt x="0" y="1777"/>
                  <a:pt x="11" y="1758"/>
                  <a:pt x="30" y="1741"/>
                </a:cubicBezTo>
                <a:cubicBezTo>
                  <a:pt x="48" y="1752"/>
                  <a:pt x="71" y="1763"/>
                  <a:pt x="97" y="1772"/>
                </a:cubicBezTo>
                <a:cubicBezTo>
                  <a:pt x="178" y="1802"/>
                  <a:pt x="284" y="1818"/>
                  <a:pt x="396" y="1818"/>
                </a:cubicBezTo>
                <a:cubicBezTo>
                  <a:pt x="509" y="1818"/>
                  <a:pt x="615" y="1802"/>
                  <a:pt x="696" y="1772"/>
                </a:cubicBezTo>
                <a:cubicBezTo>
                  <a:pt x="722" y="1763"/>
                  <a:pt x="744" y="1752"/>
                  <a:pt x="763" y="1741"/>
                </a:cubicBezTo>
                <a:cubicBezTo>
                  <a:pt x="782" y="1758"/>
                  <a:pt x="792" y="1777"/>
                  <a:pt x="792" y="1796"/>
                </a:cubicBezTo>
                <a:close/>
              </a:path>
            </a:pathLst>
          </a:custGeom>
          <a:solidFill>
            <a:schemeClr val="tx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844" name="Picture 8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072" y="2295801"/>
            <a:ext cx="3721970" cy="2481313"/>
          </a:xfrm>
          <a:prstGeom prst="rect">
            <a:avLst/>
          </a:prstGeom>
        </p:spPr>
      </p:pic>
      <p:sp>
        <p:nvSpPr>
          <p:cNvPr id="2" name="TextBox 1"/>
          <p:cNvSpPr txBox="1"/>
          <p:nvPr/>
        </p:nvSpPr>
        <p:spPr>
          <a:xfrm>
            <a:off x="5913437" y="4792662"/>
            <a:ext cx="6218238" cy="1526572"/>
          </a:xfrm>
          <a:prstGeom prst="rect">
            <a:avLst/>
          </a:prstGeom>
          <a:solidFill>
            <a:schemeClr val="bg1">
              <a:lumMod val="95000"/>
            </a:schemeClr>
          </a:solidFill>
        </p:spPr>
        <p:txBody>
          <a:bodyPr wrap="square" lIns="182880" tIns="146304" rIns="182880" bIns="146304" rtlCol="0">
            <a:spAutoFit/>
          </a:bodyPr>
          <a:lstStyle/>
          <a:p>
            <a:r>
              <a:rPr lang="en-US" sz="2000" dirty="0">
                <a:solidFill>
                  <a:srgbClr val="00188F">
                    <a:lumMod val="60000"/>
                    <a:lumOff val="40000"/>
                  </a:srgbClr>
                </a:solidFill>
                <a:latin typeface="Consolas"/>
              </a:rPr>
              <a:t>SELECT</a:t>
            </a:r>
            <a:r>
              <a:rPr lang="en-US" sz="2000" dirty="0">
                <a:solidFill>
                  <a:srgbClr val="00188F">
                    <a:lumMod val="75000"/>
                  </a:srgbClr>
                </a:solidFill>
                <a:latin typeface="Consolas"/>
              </a:rPr>
              <a:t> </a:t>
            </a:r>
            <a:r>
              <a:rPr lang="en-US" sz="2000" dirty="0" err="1">
                <a:solidFill>
                  <a:srgbClr val="404040"/>
                </a:solidFill>
                <a:latin typeface="Consolas"/>
              </a:rPr>
              <a:t>myRefData.Name</a:t>
            </a:r>
            <a:r>
              <a:rPr lang="en-US" sz="2000" dirty="0">
                <a:solidFill>
                  <a:srgbClr val="404040"/>
                </a:solidFill>
                <a:latin typeface="Consolas"/>
              </a:rPr>
              <a:t>, </a:t>
            </a:r>
            <a:r>
              <a:rPr lang="en-US" sz="2000" dirty="0" err="1">
                <a:solidFill>
                  <a:srgbClr val="404040"/>
                </a:solidFill>
                <a:latin typeface="Consolas"/>
              </a:rPr>
              <a:t>myStream.Value</a:t>
            </a:r>
            <a:r>
              <a:rPr lang="en-US" sz="2000" dirty="0">
                <a:solidFill>
                  <a:srgbClr val="404040"/>
                </a:solidFill>
                <a:latin typeface="Consolas"/>
              </a:rPr>
              <a:t> </a:t>
            </a:r>
          </a:p>
          <a:p>
            <a:r>
              <a:rPr lang="en-US" sz="2000" dirty="0">
                <a:solidFill>
                  <a:srgbClr val="00188F">
                    <a:lumMod val="60000"/>
                    <a:lumOff val="40000"/>
                  </a:srgbClr>
                </a:solidFill>
                <a:latin typeface="Consolas"/>
              </a:rPr>
              <a:t>FROM</a:t>
            </a:r>
            <a:r>
              <a:rPr lang="en-US" sz="2000" dirty="0">
                <a:solidFill>
                  <a:srgbClr val="00188F">
                    <a:lumMod val="75000"/>
                  </a:srgbClr>
                </a:solidFill>
                <a:latin typeface="Consolas"/>
              </a:rPr>
              <a:t> </a:t>
            </a:r>
            <a:r>
              <a:rPr lang="en-US" sz="2000" dirty="0" err="1">
                <a:solidFill>
                  <a:srgbClr val="404040"/>
                </a:solidFill>
                <a:latin typeface="Consolas"/>
              </a:rPr>
              <a:t>myStream</a:t>
            </a:r>
            <a:endParaRPr lang="en-US" sz="2000" dirty="0">
              <a:solidFill>
                <a:srgbClr val="404040"/>
              </a:solidFill>
              <a:latin typeface="Consolas"/>
            </a:endParaRPr>
          </a:p>
          <a:p>
            <a:r>
              <a:rPr lang="en-US" sz="2000" dirty="0">
                <a:solidFill>
                  <a:srgbClr val="00188F">
                    <a:lumMod val="60000"/>
                    <a:lumOff val="40000"/>
                  </a:srgbClr>
                </a:solidFill>
                <a:latin typeface="Consolas"/>
              </a:rPr>
              <a:t>JOIN</a:t>
            </a:r>
            <a:r>
              <a:rPr lang="en-US" sz="2000" dirty="0">
                <a:solidFill>
                  <a:srgbClr val="00188F">
                    <a:lumMod val="75000"/>
                  </a:srgbClr>
                </a:solidFill>
                <a:latin typeface="Consolas"/>
              </a:rPr>
              <a:t> </a:t>
            </a:r>
            <a:r>
              <a:rPr lang="en-US" sz="2000" dirty="0" err="1">
                <a:solidFill>
                  <a:srgbClr val="404040"/>
                </a:solidFill>
                <a:latin typeface="Consolas"/>
              </a:rPr>
              <a:t>myRefData</a:t>
            </a:r>
            <a:endParaRPr lang="en-US" sz="2000" dirty="0">
              <a:solidFill>
                <a:srgbClr val="404040"/>
              </a:solidFill>
              <a:latin typeface="Consolas"/>
            </a:endParaRPr>
          </a:p>
          <a:p>
            <a:r>
              <a:rPr lang="en-US" sz="2000" dirty="0">
                <a:solidFill>
                  <a:srgbClr val="00188F">
                    <a:lumMod val="60000"/>
                    <a:lumOff val="40000"/>
                  </a:srgbClr>
                </a:solidFill>
                <a:latin typeface="Consolas"/>
              </a:rPr>
              <a:t>	ON</a:t>
            </a:r>
            <a:r>
              <a:rPr lang="en-US" sz="2000" dirty="0">
                <a:solidFill>
                  <a:srgbClr val="00188F">
                    <a:lumMod val="75000"/>
                  </a:srgbClr>
                </a:solidFill>
                <a:latin typeface="Consolas"/>
              </a:rPr>
              <a:t> </a:t>
            </a:r>
            <a:r>
              <a:rPr lang="en-US" sz="2000" dirty="0" err="1">
                <a:solidFill>
                  <a:srgbClr val="404040"/>
                </a:solidFill>
                <a:latin typeface="Consolas"/>
              </a:rPr>
              <a:t>myStream.myKey</a:t>
            </a:r>
            <a:r>
              <a:rPr lang="en-US" sz="2000" dirty="0">
                <a:solidFill>
                  <a:srgbClr val="404040"/>
                </a:solidFill>
                <a:latin typeface="Consolas"/>
              </a:rPr>
              <a:t> = </a:t>
            </a:r>
            <a:r>
              <a:rPr lang="en-US" sz="2000" dirty="0" err="1">
                <a:solidFill>
                  <a:srgbClr val="404040"/>
                </a:solidFill>
                <a:latin typeface="Consolas"/>
              </a:rPr>
              <a:t>myRefData.myKey</a:t>
            </a:r>
            <a:endParaRPr lang="en-US" sz="2000" dirty="0" smtClean="0">
              <a:gradFill>
                <a:gsLst>
                  <a:gs pos="2917">
                    <a:srgbClr val="404040"/>
                  </a:gs>
                  <a:gs pos="30000">
                    <a:srgbClr val="404040"/>
                  </a:gs>
                </a:gsLst>
                <a:lin ang="5400000" scaled="0"/>
              </a:gradFill>
            </a:endParaRPr>
          </a:p>
        </p:txBody>
      </p:sp>
    </p:spTree>
    <p:extLst>
      <p:ext uri="{BB962C8B-B14F-4D97-AF65-F5344CB8AC3E}">
        <p14:creationId xmlns:p14="http://schemas.microsoft.com/office/powerpoint/2010/main" val="3102337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1">
                                            <p:txEl>
                                              <p:pRg st="3" end="3"/>
                                            </p:txEl>
                                          </p:spTgt>
                                        </p:tgtEl>
                                        <p:attrNameLst>
                                          <p:attrName>style.visibility</p:attrName>
                                        </p:attrNameLst>
                                      </p:cBhvr>
                                      <p:to>
                                        <p:strVal val="visible"/>
                                      </p:to>
                                    </p:set>
                                    <p:animEffect transition="in" filter="fade">
                                      <p:cBhvr>
                                        <p:cTn id="7" dur="500"/>
                                        <p:tgtEl>
                                          <p:spTgt spid="841">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41">
                                            <p:txEl>
                                              <p:pRg st="4" end="4"/>
                                            </p:txEl>
                                          </p:spTgt>
                                        </p:tgtEl>
                                        <p:attrNameLst>
                                          <p:attrName>style.visibility</p:attrName>
                                        </p:attrNameLst>
                                      </p:cBhvr>
                                      <p:to>
                                        <p:strVal val="visible"/>
                                      </p:to>
                                    </p:set>
                                    <p:animEffect transition="in" filter="fade">
                                      <p:cBhvr>
                                        <p:cTn id="10" dur="500"/>
                                        <p:tgtEl>
                                          <p:spTgt spid="841">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41">
                                            <p:txEl>
                                              <p:pRg st="7" end="7"/>
                                            </p:txEl>
                                          </p:spTgt>
                                        </p:tgtEl>
                                        <p:attrNameLst>
                                          <p:attrName>style.visibility</p:attrName>
                                        </p:attrNameLst>
                                      </p:cBhvr>
                                      <p:to>
                                        <p:strVal val="visible"/>
                                      </p:to>
                                    </p:set>
                                    <p:animEffect transition="in" filter="fade">
                                      <p:cBhvr>
                                        <p:cTn id="15" dur="500"/>
                                        <p:tgtEl>
                                          <p:spTgt spid="841">
                                            <p:txEl>
                                              <p:pRg st="7" end="7"/>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 grpId="0" uiExpand="1" build="p"/>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Oval 76"/>
          <p:cNvSpPr/>
          <p:nvPr/>
        </p:nvSpPr>
        <p:spPr bwMode="auto">
          <a:xfrm>
            <a:off x="7398055" y="3116262"/>
            <a:ext cx="2896771" cy="2826412"/>
          </a:xfrm>
          <a:prstGeom prst="ellipse">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b="1" dirty="0" smtClean="0">
                <a:gradFill>
                  <a:gsLst>
                    <a:gs pos="0">
                      <a:srgbClr val="FFFFFF"/>
                    </a:gs>
                    <a:gs pos="100000">
                      <a:srgbClr val="FFFFFF"/>
                    </a:gs>
                  </a:gsLst>
                  <a:lin ang="5400000" scaled="1"/>
                </a:gradFill>
                <a:ea typeface="Segoe UI" pitchFamily="34" charset="0"/>
                <a:cs typeface="Segoe UI" pitchFamily="34" charset="0"/>
              </a:rPr>
              <a:t>Stream Analytics</a:t>
            </a:r>
          </a:p>
        </p:txBody>
      </p:sp>
      <p:pic>
        <p:nvPicPr>
          <p:cNvPr id="78" name="Picture 77"/>
          <p:cNvPicPr/>
          <p:nvPr/>
        </p:nvPicPr>
        <p:blipFill rotWithShape="1">
          <a:blip r:embed="rId3"/>
          <a:srcRect r="74054"/>
          <a:stretch/>
        </p:blipFill>
        <p:spPr>
          <a:xfrm>
            <a:off x="8516761" y="5097462"/>
            <a:ext cx="673276" cy="767244"/>
          </a:xfrm>
          <a:prstGeom prst="rect">
            <a:avLst/>
          </a:prstGeom>
          <a:solidFill>
            <a:srgbClr val="FF0000"/>
          </a:solidFill>
        </p:spPr>
      </p:pic>
      <p:sp>
        <p:nvSpPr>
          <p:cNvPr id="2" name="Title 1"/>
          <p:cNvSpPr>
            <a:spLocks noGrp="1"/>
          </p:cNvSpPr>
          <p:nvPr>
            <p:ph type="title" idx="4294967295"/>
          </p:nvPr>
        </p:nvSpPr>
        <p:spPr>
          <a:xfrm>
            <a:off x="547688" y="295275"/>
            <a:ext cx="11888787" cy="917575"/>
          </a:xfrm>
        </p:spPr>
        <p:txBody>
          <a:bodyPr vert="horz" wrap="square" lIns="146304" tIns="91440" rIns="146304" bIns="91440" rtlCol="0" anchor="t">
            <a:noAutofit/>
          </a:bodyPr>
          <a:lstStyle/>
          <a:p>
            <a:r>
              <a:rPr lang="en-US" spc="0" dirty="0"/>
              <a:t>Scaling using Partitions </a:t>
            </a:r>
          </a:p>
        </p:txBody>
      </p:sp>
      <p:sp>
        <p:nvSpPr>
          <p:cNvPr id="6" name="TextBox 5"/>
          <p:cNvSpPr txBox="1"/>
          <p:nvPr/>
        </p:nvSpPr>
        <p:spPr>
          <a:xfrm>
            <a:off x="673178" y="1423188"/>
            <a:ext cx="3091852" cy="1107996"/>
          </a:xfrm>
          <a:prstGeom prst="rect">
            <a:avLst/>
          </a:prstGeom>
          <a:noFill/>
        </p:spPr>
        <p:txBody>
          <a:bodyPr wrap="square" lIns="0" tIns="0" rIns="0" bIns="0" rtlCol="0">
            <a:spAutoFit/>
          </a:bodyPr>
          <a:lstStyle>
            <a:defPPr>
              <a:defRPr lang="en-US"/>
            </a:defPPr>
            <a:lvl1pPr>
              <a:spcAft>
                <a:spcPts val="1224"/>
              </a:spcAft>
              <a:defRPr sz="2000" spc="-71">
                <a:solidFill>
                  <a:schemeClr val="tx2"/>
                </a:solidFill>
                <a:latin typeface="Segoe UI Light" panose="020B0502040204020203" pitchFamily="34" charset="0"/>
              </a:defRPr>
            </a:lvl1pPr>
          </a:lstStyle>
          <a:p>
            <a:r>
              <a:rPr lang="en-US" sz="2400" dirty="0" smtClean="0">
                <a:solidFill>
                  <a:srgbClr val="00188F"/>
                </a:solidFill>
              </a:rPr>
              <a:t>Partitioning </a:t>
            </a:r>
            <a:r>
              <a:rPr lang="en-US" sz="2400" dirty="0">
                <a:solidFill>
                  <a:srgbClr val="00188F"/>
                </a:solidFill>
              </a:rPr>
              <a:t>allows for parallel </a:t>
            </a:r>
            <a:r>
              <a:rPr lang="en-US" sz="2400" dirty="0" smtClean="0">
                <a:solidFill>
                  <a:srgbClr val="00188F"/>
                </a:solidFill>
              </a:rPr>
              <a:t>execution over scaled-out resources</a:t>
            </a:r>
          </a:p>
        </p:txBody>
      </p:sp>
      <p:sp>
        <p:nvSpPr>
          <p:cNvPr id="11" name="Rectangle 10"/>
          <p:cNvSpPr/>
          <p:nvPr/>
        </p:nvSpPr>
        <p:spPr bwMode="auto">
          <a:xfrm>
            <a:off x="4138631" y="1395372"/>
            <a:ext cx="8023207" cy="118749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3260" tIns="46630" rIns="93260" bIns="46630" numCol="1" spcCol="0" rtlCol="0" fromWordArt="0" anchor="ctr" anchorCtr="0" forceAA="0" compatLnSpc="1">
            <a:prstTxWarp prst="textNoShape">
              <a:avLst/>
            </a:prstTxWarp>
            <a:noAutofit/>
          </a:bodyPr>
          <a:lstStyle/>
          <a:p>
            <a:pPr marL="182880">
              <a:lnSpc>
                <a:spcPct val="115000"/>
              </a:lnSpc>
              <a:spcAft>
                <a:spcPts val="408"/>
              </a:spcAft>
            </a:pPr>
            <a:r>
              <a:rPr lang="en-US" sz="2000" dirty="0">
                <a:solidFill>
                  <a:srgbClr val="00188F">
                    <a:lumMod val="60000"/>
                    <a:lumOff val="40000"/>
                  </a:srgbClr>
                </a:solidFill>
                <a:latin typeface="Consolas" panose="020B0609020204030204" pitchFamily="49" charset="0"/>
                <a:cs typeface="Consolas" panose="020B0609020204030204" pitchFamily="49" charset="0"/>
              </a:rPr>
              <a:t>SELECT</a:t>
            </a:r>
            <a:r>
              <a:rPr lang="en-US" sz="2000" spc="-71" dirty="0">
                <a:solidFill>
                  <a:srgbClr val="BAD80A">
                    <a:lumMod val="50000"/>
                  </a:srgbClr>
                </a:solidFill>
                <a:latin typeface="Consolas" panose="020B0609020204030204" pitchFamily="49" charset="0"/>
                <a:cs typeface="Consolas" panose="020B0609020204030204" pitchFamily="49" charset="0"/>
              </a:rPr>
              <a:t> </a:t>
            </a:r>
            <a:r>
              <a:rPr lang="en-US" sz="2000" dirty="0" smtClean="0">
                <a:solidFill>
                  <a:srgbClr val="7030A0"/>
                </a:solidFill>
                <a:latin typeface="Consolas" panose="020B0609020204030204" pitchFamily="49" charset="0"/>
                <a:cs typeface="Consolas" panose="020B0609020204030204" pitchFamily="49" charset="0"/>
              </a:rPr>
              <a:t>Count</a:t>
            </a:r>
            <a:r>
              <a:rPr lang="en-US" sz="2000" spc="-71" dirty="0" smtClean="0">
                <a:solidFill>
                  <a:srgbClr val="B4A0FF">
                    <a:lumMod val="50000"/>
                  </a:srgbClr>
                </a:solidFill>
                <a:latin typeface="Consolas" panose="020B0609020204030204" pitchFamily="49" charset="0"/>
                <a:cs typeface="Consolas" panose="020B0609020204030204" pitchFamily="49" charset="0"/>
              </a:rPr>
              <a:t>(*) </a:t>
            </a:r>
            <a:r>
              <a:rPr lang="en-US" sz="2000" dirty="0">
                <a:solidFill>
                  <a:srgbClr val="00188F">
                    <a:lumMod val="60000"/>
                    <a:lumOff val="40000"/>
                  </a:srgbClr>
                </a:solidFill>
                <a:latin typeface="Consolas" panose="020B0609020204030204" pitchFamily="49" charset="0"/>
                <a:cs typeface="Consolas" panose="020B0609020204030204" pitchFamily="49" charset="0"/>
              </a:rPr>
              <a:t>AS</a:t>
            </a:r>
            <a:r>
              <a:rPr lang="en-US" sz="2000" spc="-71" dirty="0">
                <a:solidFill>
                  <a:srgbClr val="B4A0FF">
                    <a:lumMod val="50000"/>
                  </a:srgbClr>
                </a:solidFill>
                <a:latin typeface="Consolas" panose="020B0609020204030204" pitchFamily="49" charset="0"/>
                <a:cs typeface="Consolas" panose="020B0609020204030204" pitchFamily="49" charset="0"/>
              </a:rPr>
              <a:t> </a:t>
            </a:r>
            <a:r>
              <a:rPr lang="en-US" sz="2000" dirty="0">
                <a:solidFill>
                  <a:srgbClr val="404040"/>
                </a:solidFill>
                <a:latin typeface="Consolas"/>
              </a:rPr>
              <a:t>Count, Topic </a:t>
            </a:r>
          </a:p>
          <a:p>
            <a:pPr marL="182880">
              <a:lnSpc>
                <a:spcPct val="115000"/>
              </a:lnSpc>
              <a:spcAft>
                <a:spcPts val="408"/>
              </a:spcAft>
            </a:pPr>
            <a:r>
              <a:rPr lang="en-US" sz="2000" dirty="0">
                <a:solidFill>
                  <a:srgbClr val="00188F">
                    <a:lumMod val="60000"/>
                    <a:lumOff val="40000"/>
                  </a:srgbClr>
                </a:solidFill>
                <a:latin typeface="Consolas" panose="020B0609020204030204" pitchFamily="49" charset="0"/>
                <a:cs typeface="Consolas" panose="020B0609020204030204" pitchFamily="49" charset="0"/>
              </a:rPr>
              <a:t>FROM</a:t>
            </a:r>
            <a:r>
              <a:rPr lang="en-US" sz="2000" spc="-71" dirty="0">
                <a:solidFill>
                  <a:srgbClr val="B4A0FF">
                    <a:lumMod val="50000"/>
                  </a:srgbClr>
                </a:solidFill>
                <a:latin typeface="Consolas" panose="020B0609020204030204" pitchFamily="49" charset="0"/>
                <a:cs typeface="Consolas" panose="020B0609020204030204" pitchFamily="49" charset="0"/>
              </a:rPr>
              <a:t> </a:t>
            </a:r>
            <a:r>
              <a:rPr lang="en-US" sz="2000" dirty="0" err="1">
                <a:solidFill>
                  <a:srgbClr val="404040"/>
                </a:solidFill>
                <a:latin typeface="Consolas"/>
              </a:rPr>
              <a:t>TwitterStream</a:t>
            </a:r>
            <a:r>
              <a:rPr lang="en-US" sz="2000" dirty="0">
                <a:solidFill>
                  <a:srgbClr val="404040"/>
                </a:solidFill>
                <a:latin typeface="Consolas"/>
              </a:rPr>
              <a:t> </a:t>
            </a:r>
            <a:r>
              <a:rPr lang="en-US" sz="2000" dirty="0" smtClean="0">
                <a:solidFill>
                  <a:srgbClr val="00188F">
                    <a:lumMod val="60000"/>
                    <a:lumOff val="40000"/>
                  </a:srgbClr>
                </a:solidFill>
                <a:latin typeface="Consolas" panose="020B0609020204030204" pitchFamily="49" charset="0"/>
                <a:cs typeface="Consolas" panose="020B0609020204030204" pitchFamily="49" charset="0"/>
              </a:rPr>
              <a:t>PARTITION BY </a:t>
            </a:r>
            <a:r>
              <a:rPr lang="en-US" sz="2000" dirty="0" err="1">
                <a:solidFill>
                  <a:srgbClr val="404040"/>
                </a:solidFill>
                <a:latin typeface="Consolas"/>
              </a:rPr>
              <a:t>PartitionId</a:t>
            </a:r>
            <a:r>
              <a:rPr lang="en-US" sz="2000" dirty="0">
                <a:solidFill>
                  <a:srgbClr val="404040"/>
                </a:solidFill>
                <a:latin typeface="Consolas"/>
              </a:rPr>
              <a:t> </a:t>
            </a:r>
          </a:p>
          <a:p>
            <a:pPr marL="182880">
              <a:lnSpc>
                <a:spcPct val="115000"/>
              </a:lnSpc>
              <a:spcAft>
                <a:spcPts val="408"/>
              </a:spcAft>
            </a:pPr>
            <a:r>
              <a:rPr lang="en-US" sz="2000" dirty="0">
                <a:solidFill>
                  <a:srgbClr val="00188F">
                    <a:lumMod val="60000"/>
                    <a:lumOff val="40000"/>
                  </a:srgbClr>
                </a:solidFill>
                <a:latin typeface="Consolas" panose="020B0609020204030204" pitchFamily="49" charset="0"/>
                <a:cs typeface="Consolas" panose="020B0609020204030204" pitchFamily="49" charset="0"/>
              </a:rPr>
              <a:t>GROUP</a:t>
            </a:r>
            <a:r>
              <a:rPr lang="en-US" sz="2000" spc="-71" dirty="0">
                <a:solidFill>
                  <a:srgbClr val="BAD80A">
                    <a:lumMod val="50000"/>
                  </a:srgbClr>
                </a:solidFill>
                <a:latin typeface="Consolas" panose="020B0609020204030204" pitchFamily="49" charset="0"/>
                <a:cs typeface="Consolas" panose="020B0609020204030204" pitchFamily="49" charset="0"/>
              </a:rPr>
              <a:t> </a:t>
            </a:r>
            <a:r>
              <a:rPr lang="en-US" sz="2000" dirty="0">
                <a:solidFill>
                  <a:srgbClr val="00188F">
                    <a:lumMod val="60000"/>
                    <a:lumOff val="40000"/>
                  </a:srgbClr>
                </a:solidFill>
                <a:latin typeface="Consolas" panose="020B0609020204030204" pitchFamily="49" charset="0"/>
                <a:cs typeface="Consolas" panose="020B0609020204030204" pitchFamily="49" charset="0"/>
              </a:rPr>
              <a:t>BY</a:t>
            </a:r>
            <a:r>
              <a:rPr lang="en-US" sz="2000" spc="-71" dirty="0">
                <a:solidFill>
                  <a:srgbClr val="BAD80A">
                    <a:lumMod val="50000"/>
                  </a:srgbClr>
                </a:solidFill>
                <a:latin typeface="Consolas" panose="020B0609020204030204" pitchFamily="49" charset="0"/>
                <a:cs typeface="Consolas" panose="020B0609020204030204" pitchFamily="49" charset="0"/>
              </a:rPr>
              <a:t> </a:t>
            </a:r>
            <a:r>
              <a:rPr lang="en-US" sz="2000" dirty="0" err="1" smtClean="0">
                <a:solidFill>
                  <a:srgbClr val="7030A0"/>
                </a:solidFill>
                <a:latin typeface="Consolas" panose="020B0609020204030204" pitchFamily="49" charset="0"/>
                <a:cs typeface="Consolas" panose="020B0609020204030204" pitchFamily="49" charset="0"/>
              </a:rPr>
              <a:t>TumblingWindow</a:t>
            </a:r>
            <a:r>
              <a:rPr lang="en-US" sz="2000" dirty="0" smtClean="0">
                <a:solidFill>
                  <a:srgbClr val="404040"/>
                </a:solidFill>
                <a:latin typeface="Consolas"/>
              </a:rPr>
              <a:t>(minute</a:t>
            </a:r>
            <a:r>
              <a:rPr lang="en-US" sz="2000" dirty="0">
                <a:solidFill>
                  <a:srgbClr val="404040"/>
                </a:solidFill>
                <a:latin typeface="Consolas"/>
              </a:rPr>
              <a:t>, 3), </a:t>
            </a:r>
            <a:r>
              <a:rPr lang="en-US" sz="2000" dirty="0" smtClean="0">
                <a:solidFill>
                  <a:srgbClr val="404040"/>
                </a:solidFill>
                <a:latin typeface="Consolas"/>
              </a:rPr>
              <a:t>Topic, </a:t>
            </a:r>
            <a:r>
              <a:rPr lang="en-US" sz="2000" dirty="0" err="1" smtClean="0">
                <a:solidFill>
                  <a:srgbClr val="404040"/>
                </a:solidFill>
                <a:latin typeface="Consolas"/>
              </a:rPr>
              <a:t>PartitionId</a:t>
            </a:r>
            <a:r>
              <a:rPr lang="en-US" sz="2000" dirty="0" smtClean="0">
                <a:solidFill>
                  <a:srgbClr val="404040"/>
                </a:solidFill>
                <a:latin typeface="Consolas"/>
              </a:rPr>
              <a:t> </a:t>
            </a:r>
            <a:endParaRPr lang="en-US" sz="2000" dirty="0">
              <a:solidFill>
                <a:srgbClr val="404040"/>
              </a:solidFill>
              <a:latin typeface="Consolas"/>
            </a:endParaRPr>
          </a:p>
        </p:txBody>
      </p:sp>
      <p:sp>
        <p:nvSpPr>
          <p:cNvPr id="31" name="Rectangle 30"/>
          <p:cNvSpPr/>
          <p:nvPr/>
        </p:nvSpPr>
        <p:spPr bwMode="auto">
          <a:xfrm>
            <a:off x="4662704" y="2391958"/>
            <a:ext cx="3292874" cy="383065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t" anchorCtr="0" forceAA="0" compatLnSpc="1">
            <a:prstTxWarp prst="textNoShape">
              <a:avLst/>
            </a:prstTxWarp>
            <a:noAutofit/>
          </a:bodyPr>
          <a:lstStyle/>
          <a:p>
            <a:pPr algn="ctr" defTabSz="932290"/>
            <a:endParaRPr lang="en-US" sz="2448" spc="-51" dirty="0">
              <a:solidFill>
                <a:srgbClr val="FFFFFF">
                  <a:lumMod val="95000"/>
                </a:srgbClr>
              </a:solidFill>
              <a:ea typeface="Segoe UI" pitchFamily="34" charset="0"/>
              <a:cs typeface="Segoe UI" pitchFamily="34" charset="0"/>
            </a:endParaRPr>
          </a:p>
        </p:txBody>
      </p:sp>
      <p:grpSp>
        <p:nvGrpSpPr>
          <p:cNvPr id="3" name="Group 2"/>
          <p:cNvGrpSpPr/>
          <p:nvPr/>
        </p:nvGrpSpPr>
        <p:grpSpPr>
          <a:xfrm>
            <a:off x="7692882" y="3996518"/>
            <a:ext cx="2792555" cy="1082689"/>
            <a:chOff x="4975649" y="3994014"/>
            <a:chExt cx="2792555" cy="1082689"/>
          </a:xfrm>
        </p:grpSpPr>
        <p:sp>
          <p:nvSpPr>
            <p:cNvPr id="44" name="TextBox 43"/>
            <p:cNvSpPr txBox="1"/>
            <p:nvPr/>
          </p:nvSpPr>
          <p:spPr>
            <a:xfrm>
              <a:off x="6162571" y="3994014"/>
              <a:ext cx="516532" cy="215444"/>
            </a:xfrm>
            <a:prstGeom prst="rect">
              <a:avLst/>
            </a:prstGeom>
            <a:solidFill>
              <a:schemeClr val="accent1">
                <a:lumMod val="75000"/>
              </a:schemeClr>
            </a:solidFill>
          </p:spPr>
          <p:txBody>
            <a:bodyPr wrap="square" lIns="0" tIns="0" rIns="0" bIns="0" rtlCol="0" anchor="ctr">
              <a:spAutoFit/>
            </a:bodyPr>
            <a:lstStyle/>
            <a:p>
              <a:pPr algn="ctr"/>
              <a:r>
                <a:rPr lang="en-US" sz="1400" spc="-71" dirty="0" smtClean="0">
                  <a:solidFill>
                    <a:srgbClr val="FFFFFF">
                      <a:lumMod val="95000"/>
                    </a:srgbClr>
                  </a:solidFill>
                </a:rPr>
                <a:t>Query</a:t>
              </a:r>
              <a:endParaRPr lang="en-US" sz="1400" spc="-71" dirty="0">
                <a:solidFill>
                  <a:srgbClr val="FFFFFF">
                    <a:lumMod val="95000"/>
                  </a:srgbClr>
                </a:solidFill>
              </a:endParaRPr>
            </a:p>
          </p:txBody>
        </p:sp>
        <p:cxnSp>
          <p:nvCxnSpPr>
            <p:cNvPr id="53" name="Straight Arrow Connector 52"/>
            <p:cNvCxnSpPr/>
            <p:nvPr/>
          </p:nvCxnSpPr>
          <p:spPr>
            <a:xfrm>
              <a:off x="6704654" y="4101736"/>
              <a:ext cx="312997" cy="0"/>
            </a:xfrm>
            <a:prstGeom prst="straightConnector1">
              <a:avLst/>
            </a:prstGeom>
            <a:ln>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5760146" y="4101736"/>
              <a:ext cx="312997" cy="0"/>
            </a:xfrm>
            <a:prstGeom prst="straightConnector1">
              <a:avLst/>
            </a:prstGeom>
            <a:ln>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052590" y="3994014"/>
              <a:ext cx="715614" cy="215444"/>
            </a:xfrm>
            <a:prstGeom prst="rect">
              <a:avLst/>
            </a:prstGeom>
            <a:solidFill>
              <a:schemeClr val="accent2"/>
            </a:solidFill>
          </p:spPr>
          <p:txBody>
            <a:bodyPr wrap="square" lIns="0" tIns="0" rIns="0" bIns="0" rtlCol="0" anchor="ctr">
              <a:spAutoFit/>
            </a:bodyPr>
            <a:lstStyle/>
            <a:p>
              <a:pPr algn="ctr"/>
              <a:r>
                <a:rPr lang="en-US" sz="1400" spc="-71" dirty="0">
                  <a:solidFill>
                    <a:srgbClr val="FFFFFF">
                      <a:lumMod val="95000"/>
                    </a:srgbClr>
                  </a:solidFill>
                </a:rPr>
                <a:t>Result 1</a:t>
              </a:r>
            </a:p>
          </p:txBody>
        </p:sp>
        <p:grpSp>
          <p:nvGrpSpPr>
            <p:cNvPr id="15" name="Group 14"/>
            <p:cNvGrpSpPr/>
            <p:nvPr/>
          </p:nvGrpSpPr>
          <p:grpSpPr>
            <a:xfrm>
              <a:off x="4975649" y="4005555"/>
              <a:ext cx="710201" cy="166725"/>
              <a:chOff x="4115140" y="4214378"/>
              <a:chExt cx="710201" cy="166725"/>
            </a:xfrm>
          </p:grpSpPr>
          <p:sp>
            <p:nvSpPr>
              <p:cNvPr id="97" name="Rectangle 96"/>
              <p:cNvSpPr/>
              <p:nvPr/>
            </p:nvSpPr>
            <p:spPr bwMode="auto">
              <a:xfrm>
                <a:off x="4115140" y="4214378"/>
                <a:ext cx="166080" cy="166725"/>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1200" dirty="0">
                  <a:solidFill>
                    <a:srgbClr val="FFFFFF">
                      <a:lumMod val="95000"/>
                    </a:srgbClr>
                  </a:solidFill>
                </a:endParaRPr>
              </a:p>
            </p:txBody>
          </p:sp>
          <p:sp>
            <p:nvSpPr>
              <p:cNvPr id="98" name="Rectangle 97"/>
              <p:cNvSpPr/>
              <p:nvPr/>
            </p:nvSpPr>
            <p:spPr bwMode="auto">
              <a:xfrm>
                <a:off x="4296087" y="4214378"/>
                <a:ext cx="166080" cy="166725"/>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1200" dirty="0">
                  <a:solidFill>
                    <a:srgbClr val="FFFFFF">
                      <a:lumMod val="95000"/>
                    </a:srgbClr>
                  </a:solidFill>
                </a:endParaRPr>
              </a:p>
            </p:txBody>
          </p:sp>
          <p:sp>
            <p:nvSpPr>
              <p:cNvPr id="99" name="Rectangle 98"/>
              <p:cNvSpPr/>
              <p:nvPr/>
            </p:nvSpPr>
            <p:spPr bwMode="auto">
              <a:xfrm>
                <a:off x="4480896" y="4214378"/>
                <a:ext cx="166080" cy="166725"/>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1200" dirty="0">
                  <a:solidFill>
                    <a:srgbClr val="FFFFFF">
                      <a:lumMod val="95000"/>
                    </a:srgbClr>
                  </a:solidFill>
                </a:endParaRPr>
              </a:p>
            </p:txBody>
          </p:sp>
          <p:sp>
            <p:nvSpPr>
              <p:cNvPr id="100" name="Rectangle 99"/>
              <p:cNvSpPr/>
              <p:nvPr/>
            </p:nvSpPr>
            <p:spPr bwMode="auto">
              <a:xfrm>
                <a:off x="4659261" y="4214378"/>
                <a:ext cx="166080" cy="166725"/>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1200" dirty="0">
                  <a:solidFill>
                    <a:srgbClr val="FFFFFF">
                      <a:lumMod val="95000"/>
                    </a:srgbClr>
                  </a:solidFill>
                </a:endParaRPr>
              </a:p>
            </p:txBody>
          </p:sp>
        </p:grpSp>
        <p:sp>
          <p:nvSpPr>
            <p:cNvPr id="47" name="TextBox 46"/>
            <p:cNvSpPr txBox="1"/>
            <p:nvPr/>
          </p:nvSpPr>
          <p:spPr>
            <a:xfrm>
              <a:off x="6162571" y="4425870"/>
              <a:ext cx="516532" cy="215444"/>
            </a:xfrm>
            <a:prstGeom prst="rect">
              <a:avLst/>
            </a:prstGeom>
            <a:solidFill>
              <a:schemeClr val="accent1">
                <a:lumMod val="75000"/>
              </a:schemeClr>
            </a:solidFill>
          </p:spPr>
          <p:txBody>
            <a:bodyPr wrap="square" lIns="0" tIns="0" rIns="0" bIns="0" rtlCol="0" anchor="ctr">
              <a:spAutoFit/>
            </a:bodyPr>
            <a:lstStyle/>
            <a:p>
              <a:pPr algn="ctr"/>
              <a:r>
                <a:rPr lang="en-US" sz="1400" spc="-71" dirty="0" smtClean="0">
                  <a:solidFill>
                    <a:srgbClr val="FFFFFF">
                      <a:lumMod val="95000"/>
                    </a:srgbClr>
                  </a:solidFill>
                </a:rPr>
                <a:t>Query</a:t>
              </a:r>
              <a:endParaRPr lang="en-US" sz="1400" spc="-71" dirty="0">
                <a:solidFill>
                  <a:srgbClr val="FFFFFF">
                    <a:lumMod val="95000"/>
                  </a:srgbClr>
                </a:solidFill>
              </a:endParaRPr>
            </a:p>
          </p:txBody>
        </p:sp>
        <p:cxnSp>
          <p:nvCxnSpPr>
            <p:cNvPr id="52" name="Straight Arrow Connector 51"/>
            <p:cNvCxnSpPr/>
            <p:nvPr/>
          </p:nvCxnSpPr>
          <p:spPr>
            <a:xfrm>
              <a:off x="6704654" y="4533592"/>
              <a:ext cx="312997" cy="0"/>
            </a:xfrm>
            <a:prstGeom prst="straightConnector1">
              <a:avLst/>
            </a:prstGeom>
            <a:solidFill>
              <a:schemeClr val="bg2">
                <a:lumMod val="75000"/>
              </a:schemeClr>
            </a:solidFill>
            <a:ln>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5762276" y="4533592"/>
              <a:ext cx="312997" cy="0"/>
            </a:xfrm>
            <a:prstGeom prst="straightConnector1">
              <a:avLst/>
            </a:prstGeom>
            <a:solidFill>
              <a:schemeClr val="bg2">
                <a:lumMod val="75000"/>
              </a:schemeClr>
            </a:solidFill>
            <a:ln>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7052590" y="4425870"/>
              <a:ext cx="715614" cy="215444"/>
            </a:xfrm>
            <a:prstGeom prst="rect">
              <a:avLst/>
            </a:prstGeom>
            <a:solidFill>
              <a:schemeClr val="tx1">
                <a:lumMod val="75000"/>
                <a:lumOff val="25000"/>
              </a:schemeClr>
            </a:solidFill>
          </p:spPr>
          <p:txBody>
            <a:bodyPr wrap="square" lIns="0" tIns="0" rIns="0" bIns="0" rtlCol="0" anchor="ctr">
              <a:spAutoFit/>
            </a:bodyPr>
            <a:lstStyle/>
            <a:p>
              <a:pPr algn="ctr"/>
              <a:r>
                <a:rPr lang="en-US" sz="1400" spc="-71" dirty="0">
                  <a:solidFill>
                    <a:srgbClr val="FFFFFF">
                      <a:lumMod val="95000"/>
                    </a:srgbClr>
                  </a:solidFill>
                </a:rPr>
                <a:t>Result 2</a:t>
              </a:r>
            </a:p>
          </p:txBody>
        </p:sp>
        <p:grpSp>
          <p:nvGrpSpPr>
            <p:cNvPr id="14" name="Group 13"/>
            <p:cNvGrpSpPr/>
            <p:nvPr/>
          </p:nvGrpSpPr>
          <p:grpSpPr>
            <a:xfrm>
              <a:off x="4975649" y="4450230"/>
              <a:ext cx="710201" cy="166725"/>
              <a:chOff x="4115140" y="4659053"/>
              <a:chExt cx="710201" cy="166725"/>
            </a:xfrm>
          </p:grpSpPr>
          <p:sp>
            <p:nvSpPr>
              <p:cNvPr id="103" name="Rectangle 102"/>
              <p:cNvSpPr/>
              <p:nvPr/>
            </p:nvSpPr>
            <p:spPr bwMode="auto">
              <a:xfrm>
                <a:off x="4115140" y="4659053"/>
                <a:ext cx="166080" cy="16672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1200" dirty="0">
                  <a:solidFill>
                    <a:srgbClr val="FFFFFF">
                      <a:lumMod val="95000"/>
                    </a:srgbClr>
                  </a:solidFill>
                </a:endParaRPr>
              </a:p>
            </p:txBody>
          </p:sp>
          <p:sp>
            <p:nvSpPr>
              <p:cNvPr id="104" name="Rectangle 103"/>
              <p:cNvSpPr/>
              <p:nvPr/>
            </p:nvSpPr>
            <p:spPr bwMode="auto">
              <a:xfrm>
                <a:off x="4296087" y="4659053"/>
                <a:ext cx="166080" cy="16672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1200" dirty="0">
                  <a:solidFill>
                    <a:srgbClr val="FFFFFF">
                      <a:lumMod val="95000"/>
                    </a:srgbClr>
                  </a:solidFill>
                </a:endParaRPr>
              </a:p>
            </p:txBody>
          </p:sp>
          <p:sp>
            <p:nvSpPr>
              <p:cNvPr id="105" name="Rectangle 104"/>
              <p:cNvSpPr/>
              <p:nvPr/>
            </p:nvSpPr>
            <p:spPr bwMode="auto">
              <a:xfrm>
                <a:off x="4480896" y="4659053"/>
                <a:ext cx="166080" cy="16672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1200" dirty="0">
                  <a:solidFill>
                    <a:srgbClr val="FFFFFF">
                      <a:lumMod val="95000"/>
                    </a:srgbClr>
                  </a:solidFill>
                </a:endParaRPr>
              </a:p>
            </p:txBody>
          </p:sp>
          <p:sp>
            <p:nvSpPr>
              <p:cNvPr id="106" name="Rectangle 105"/>
              <p:cNvSpPr/>
              <p:nvPr/>
            </p:nvSpPr>
            <p:spPr bwMode="auto">
              <a:xfrm>
                <a:off x="4659261" y="4659053"/>
                <a:ext cx="166080" cy="16672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1200" dirty="0">
                  <a:solidFill>
                    <a:srgbClr val="FFFFFF">
                      <a:lumMod val="95000"/>
                    </a:srgbClr>
                  </a:solidFill>
                </a:endParaRPr>
              </a:p>
            </p:txBody>
          </p:sp>
        </p:grpSp>
        <p:sp>
          <p:nvSpPr>
            <p:cNvPr id="48" name="TextBox 47"/>
            <p:cNvSpPr txBox="1"/>
            <p:nvPr/>
          </p:nvSpPr>
          <p:spPr>
            <a:xfrm>
              <a:off x="6162571" y="4861259"/>
              <a:ext cx="516532" cy="215444"/>
            </a:xfrm>
            <a:prstGeom prst="rect">
              <a:avLst/>
            </a:prstGeom>
            <a:solidFill>
              <a:schemeClr val="accent1">
                <a:lumMod val="75000"/>
              </a:schemeClr>
            </a:solidFill>
          </p:spPr>
          <p:txBody>
            <a:bodyPr wrap="square" lIns="0" tIns="0" rIns="0" bIns="0" rtlCol="0" anchor="ctr">
              <a:spAutoFit/>
            </a:bodyPr>
            <a:lstStyle/>
            <a:p>
              <a:pPr algn="ctr"/>
              <a:r>
                <a:rPr lang="en-US" sz="1400" spc="-71" dirty="0" smtClean="0">
                  <a:solidFill>
                    <a:srgbClr val="FFFFFF">
                      <a:lumMod val="95000"/>
                    </a:srgbClr>
                  </a:solidFill>
                </a:rPr>
                <a:t>Query</a:t>
              </a:r>
              <a:endParaRPr lang="en-US" sz="1400" spc="-71" dirty="0">
                <a:solidFill>
                  <a:srgbClr val="FFFFFF">
                    <a:lumMod val="95000"/>
                  </a:srgbClr>
                </a:solidFill>
              </a:endParaRPr>
            </a:p>
          </p:txBody>
        </p:sp>
        <p:cxnSp>
          <p:nvCxnSpPr>
            <p:cNvPr id="59" name="Straight Arrow Connector 58"/>
            <p:cNvCxnSpPr/>
            <p:nvPr/>
          </p:nvCxnSpPr>
          <p:spPr>
            <a:xfrm>
              <a:off x="5761042" y="4968981"/>
              <a:ext cx="312997" cy="0"/>
            </a:xfrm>
            <a:prstGeom prst="straightConnector1">
              <a:avLst/>
            </a:prstGeom>
            <a:ln>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6704654" y="4968981"/>
              <a:ext cx="312997" cy="0"/>
            </a:xfrm>
            <a:prstGeom prst="straightConnector1">
              <a:avLst/>
            </a:prstGeom>
            <a:ln>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7052590" y="4861259"/>
              <a:ext cx="715614" cy="215444"/>
            </a:xfrm>
            <a:prstGeom prst="rect">
              <a:avLst/>
            </a:prstGeom>
            <a:solidFill>
              <a:schemeClr val="accent5">
                <a:lumMod val="60000"/>
                <a:lumOff val="40000"/>
              </a:schemeClr>
            </a:solidFill>
          </p:spPr>
          <p:txBody>
            <a:bodyPr wrap="square" lIns="0" tIns="0" rIns="0" bIns="0" rtlCol="0" anchor="ctr">
              <a:spAutoFit/>
            </a:bodyPr>
            <a:lstStyle/>
            <a:p>
              <a:pPr algn="ctr"/>
              <a:r>
                <a:rPr lang="en-US" sz="1400" spc="-71" dirty="0">
                  <a:solidFill>
                    <a:srgbClr val="FFFFFF">
                      <a:lumMod val="50000"/>
                    </a:srgbClr>
                  </a:solidFill>
                </a:rPr>
                <a:t>Result 3</a:t>
              </a:r>
            </a:p>
          </p:txBody>
        </p:sp>
        <p:grpSp>
          <p:nvGrpSpPr>
            <p:cNvPr id="10" name="Group 9"/>
            <p:cNvGrpSpPr/>
            <p:nvPr/>
          </p:nvGrpSpPr>
          <p:grpSpPr>
            <a:xfrm>
              <a:off x="4975649" y="4885619"/>
              <a:ext cx="710201" cy="166725"/>
              <a:chOff x="4115140" y="5094442"/>
              <a:chExt cx="710201" cy="166725"/>
            </a:xfrm>
          </p:grpSpPr>
          <p:sp>
            <p:nvSpPr>
              <p:cNvPr id="108" name="Rectangle 107"/>
              <p:cNvSpPr/>
              <p:nvPr/>
            </p:nvSpPr>
            <p:spPr bwMode="auto">
              <a:xfrm>
                <a:off x="4115140" y="5094442"/>
                <a:ext cx="166080" cy="16672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1200" dirty="0">
                  <a:solidFill>
                    <a:srgbClr val="FFFFFF">
                      <a:lumMod val="95000"/>
                    </a:srgbClr>
                  </a:solidFill>
                </a:endParaRPr>
              </a:p>
            </p:txBody>
          </p:sp>
          <p:sp>
            <p:nvSpPr>
              <p:cNvPr id="109" name="Rectangle 108"/>
              <p:cNvSpPr/>
              <p:nvPr/>
            </p:nvSpPr>
            <p:spPr bwMode="auto">
              <a:xfrm>
                <a:off x="4296087" y="5094442"/>
                <a:ext cx="166080" cy="16672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1200" dirty="0">
                  <a:solidFill>
                    <a:srgbClr val="FFFFFF">
                      <a:lumMod val="95000"/>
                    </a:srgbClr>
                  </a:solidFill>
                </a:endParaRPr>
              </a:p>
            </p:txBody>
          </p:sp>
          <p:sp>
            <p:nvSpPr>
              <p:cNvPr id="110" name="Rectangle 109"/>
              <p:cNvSpPr/>
              <p:nvPr/>
            </p:nvSpPr>
            <p:spPr bwMode="auto">
              <a:xfrm>
                <a:off x="4480896" y="5094442"/>
                <a:ext cx="166080" cy="16672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1200" dirty="0">
                  <a:solidFill>
                    <a:srgbClr val="FFFFFF">
                      <a:lumMod val="95000"/>
                    </a:srgbClr>
                  </a:solidFill>
                </a:endParaRPr>
              </a:p>
            </p:txBody>
          </p:sp>
          <p:sp>
            <p:nvSpPr>
              <p:cNvPr id="111" name="Rectangle 110"/>
              <p:cNvSpPr/>
              <p:nvPr/>
            </p:nvSpPr>
            <p:spPr bwMode="auto">
              <a:xfrm>
                <a:off x="4659261" y="5094442"/>
                <a:ext cx="166080" cy="166725"/>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1200" dirty="0">
                  <a:solidFill>
                    <a:srgbClr val="FFFFFF">
                      <a:lumMod val="95000"/>
                    </a:srgbClr>
                  </a:solidFill>
                </a:endParaRPr>
              </a:p>
            </p:txBody>
          </p:sp>
        </p:grpSp>
      </p:grpSp>
      <p:cxnSp>
        <p:nvCxnSpPr>
          <p:cNvPr id="119" name="Straight Connector 118"/>
          <p:cNvCxnSpPr/>
          <p:nvPr/>
        </p:nvCxnSpPr>
        <p:spPr>
          <a:xfrm flipH="1">
            <a:off x="5348145" y="4529468"/>
            <a:ext cx="318903"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5667048" y="4105589"/>
            <a:ext cx="0" cy="867178"/>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5667049" y="4104240"/>
            <a:ext cx="1603704" cy="1350"/>
          </a:xfrm>
          <a:prstGeom prst="line">
            <a:avLst/>
          </a:prstGeom>
          <a:ln>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5681953" y="4529305"/>
            <a:ext cx="1565469" cy="163"/>
          </a:xfrm>
          <a:prstGeom prst="line">
            <a:avLst/>
          </a:prstGeom>
          <a:ln>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5671308" y="4965797"/>
            <a:ext cx="1603897" cy="5688"/>
          </a:xfrm>
          <a:prstGeom prst="line">
            <a:avLst/>
          </a:prstGeom>
          <a:ln>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91758" y="5630867"/>
            <a:ext cx="1500378" cy="914395"/>
            <a:chOff x="846893" y="5578500"/>
            <a:chExt cx="1500378" cy="914395"/>
          </a:xfrm>
        </p:grpSpPr>
        <p:grpSp>
          <p:nvGrpSpPr>
            <p:cNvPr id="148" name="Group 147"/>
            <p:cNvGrpSpPr/>
            <p:nvPr/>
          </p:nvGrpSpPr>
          <p:grpSpPr>
            <a:xfrm>
              <a:off x="846893" y="5578500"/>
              <a:ext cx="1456245" cy="276999"/>
              <a:chOff x="5836139" y="5758778"/>
              <a:chExt cx="1427821" cy="271592"/>
            </a:xfrm>
          </p:grpSpPr>
          <p:sp>
            <p:nvSpPr>
              <p:cNvPr id="27" name="TextBox 26"/>
              <p:cNvSpPr txBox="1"/>
              <p:nvPr/>
            </p:nvSpPr>
            <p:spPr>
              <a:xfrm>
                <a:off x="6081905" y="5758778"/>
                <a:ext cx="1182055" cy="271592"/>
              </a:xfrm>
              <a:prstGeom prst="rect">
                <a:avLst/>
              </a:prstGeom>
              <a:noFill/>
            </p:spPr>
            <p:txBody>
              <a:bodyPr wrap="none" lIns="0" tIns="0" rIns="0" bIns="0" rtlCol="0">
                <a:spAutoFit/>
              </a:bodyPr>
              <a:lstStyle/>
              <a:p>
                <a:r>
                  <a:rPr lang="en-US" spc="-71" dirty="0" err="1">
                    <a:gradFill>
                      <a:gsLst>
                        <a:gs pos="2917">
                          <a:srgbClr val="404040"/>
                        </a:gs>
                        <a:gs pos="30000">
                          <a:srgbClr val="404040"/>
                        </a:gs>
                      </a:gsLst>
                      <a:lin ang="5400000" scaled="0"/>
                    </a:gradFill>
                    <a:latin typeface="Segoe UI Light"/>
                  </a:rPr>
                  <a:t>PartitionId</a:t>
                </a:r>
                <a:r>
                  <a:rPr lang="en-US" spc="-71" dirty="0">
                    <a:gradFill>
                      <a:gsLst>
                        <a:gs pos="2917">
                          <a:srgbClr val="404040"/>
                        </a:gs>
                        <a:gs pos="30000">
                          <a:srgbClr val="404040"/>
                        </a:gs>
                      </a:gsLst>
                      <a:lin ang="5400000" scaled="0"/>
                    </a:gradFill>
                    <a:latin typeface="Segoe UI Light"/>
                  </a:rPr>
                  <a:t> = 1</a:t>
                </a:r>
              </a:p>
            </p:txBody>
          </p:sp>
          <p:sp>
            <p:nvSpPr>
              <p:cNvPr id="135" name="Rectangle 134"/>
              <p:cNvSpPr/>
              <p:nvPr/>
            </p:nvSpPr>
            <p:spPr bwMode="auto">
              <a:xfrm>
                <a:off x="5836139" y="5845470"/>
                <a:ext cx="162838" cy="16347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1600" dirty="0">
                  <a:gradFill>
                    <a:gsLst>
                      <a:gs pos="0">
                        <a:srgbClr val="FFFFFF"/>
                      </a:gs>
                      <a:gs pos="100000">
                        <a:srgbClr val="FFFFFF"/>
                      </a:gs>
                    </a:gsLst>
                    <a:lin ang="5400000" scaled="0"/>
                  </a:gradFill>
                  <a:latin typeface="Segoe UI Light"/>
                </a:endParaRPr>
              </a:p>
            </p:txBody>
          </p:sp>
        </p:grpSp>
        <p:sp>
          <p:nvSpPr>
            <p:cNvPr id="30" name="TextBox 29"/>
            <p:cNvSpPr txBox="1"/>
            <p:nvPr/>
          </p:nvSpPr>
          <p:spPr>
            <a:xfrm>
              <a:off x="1097947" y="6215896"/>
              <a:ext cx="1242456" cy="276999"/>
            </a:xfrm>
            <a:prstGeom prst="rect">
              <a:avLst/>
            </a:prstGeom>
            <a:noFill/>
          </p:spPr>
          <p:txBody>
            <a:bodyPr wrap="none" lIns="0" tIns="0" rIns="0" bIns="0" rtlCol="0">
              <a:spAutoFit/>
            </a:bodyPr>
            <a:lstStyle/>
            <a:p>
              <a:r>
                <a:rPr lang="en-US" spc="-71" dirty="0" err="1" smtClean="0">
                  <a:gradFill>
                    <a:gsLst>
                      <a:gs pos="2917">
                        <a:srgbClr val="404040"/>
                      </a:gs>
                      <a:gs pos="30000">
                        <a:srgbClr val="404040"/>
                      </a:gs>
                    </a:gsLst>
                    <a:lin ang="5400000" scaled="0"/>
                  </a:gradFill>
                  <a:latin typeface="Segoe UI Light"/>
                </a:rPr>
                <a:t>PartitionId</a:t>
              </a:r>
              <a:r>
                <a:rPr lang="en-US" spc="-71" dirty="0" smtClean="0">
                  <a:gradFill>
                    <a:gsLst>
                      <a:gs pos="2917">
                        <a:srgbClr val="404040"/>
                      </a:gs>
                      <a:gs pos="30000">
                        <a:srgbClr val="404040"/>
                      </a:gs>
                    </a:gsLst>
                    <a:lin ang="5400000" scaled="0"/>
                  </a:gradFill>
                  <a:latin typeface="Segoe UI Light"/>
                </a:rPr>
                <a:t> </a:t>
              </a:r>
              <a:r>
                <a:rPr lang="en-US" spc="-71" dirty="0">
                  <a:gradFill>
                    <a:gsLst>
                      <a:gs pos="2917">
                        <a:srgbClr val="404040"/>
                      </a:gs>
                      <a:gs pos="30000">
                        <a:srgbClr val="404040"/>
                      </a:gs>
                    </a:gsLst>
                    <a:lin ang="5400000" scaled="0"/>
                  </a:gradFill>
                  <a:latin typeface="Segoe UI Light"/>
                </a:rPr>
                <a:t>= 3</a:t>
              </a:r>
            </a:p>
          </p:txBody>
        </p:sp>
        <p:sp>
          <p:nvSpPr>
            <p:cNvPr id="29" name="TextBox 28"/>
            <p:cNvSpPr txBox="1"/>
            <p:nvPr/>
          </p:nvSpPr>
          <p:spPr>
            <a:xfrm>
              <a:off x="1104815" y="5911096"/>
              <a:ext cx="1242456" cy="276999"/>
            </a:xfrm>
            <a:prstGeom prst="rect">
              <a:avLst/>
            </a:prstGeom>
            <a:noFill/>
          </p:spPr>
          <p:txBody>
            <a:bodyPr wrap="none" lIns="0" tIns="0" rIns="0" bIns="0" rtlCol="0">
              <a:spAutoFit/>
            </a:bodyPr>
            <a:lstStyle/>
            <a:p>
              <a:r>
                <a:rPr lang="en-US" spc="-71" dirty="0" err="1" smtClean="0">
                  <a:gradFill>
                    <a:gsLst>
                      <a:gs pos="2917">
                        <a:srgbClr val="404040"/>
                      </a:gs>
                      <a:gs pos="30000">
                        <a:srgbClr val="404040"/>
                      </a:gs>
                    </a:gsLst>
                    <a:lin ang="5400000" scaled="0"/>
                  </a:gradFill>
                  <a:latin typeface="Segoe UI Light"/>
                </a:rPr>
                <a:t>PartitionId</a:t>
              </a:r>
              <a:r>
                <a:rPr lang="en-US" spc="-71" dirty="0" smtClean="0">
                  <a:gradFill>
                    <a:gsLst>
                      <a:gs pos="2917">
                        <a:srgbClr val="404040"/>
                      </a:gs>
                      <a:gs pos="30000">
                        <a:srgbClr val="404040"/>
                      </a:gs>
                    </a:gsLst>
                    <a:lin ang="5400000" scaled="0"/>
                  </a:gradFill>
                  <a:latin typeface="Segoe UI Light"/>
                </a:rPr>
                <a:t> </a:t>
              </a:r>
              <a:r>
                <a:rPr lang="en-US" spc="-71" dirty="0">
                  <a:gradFill>
                    <a:gsLst>
                      <a:gs pos="2917">
                        <a:srgbClr val="404040"/>
                      </a:gs>
                      <a:gs pos="30000">
                        <a:srgbClr val="404040"/>
                      </a:gs>
                    </a:gsLst>
                    <a:lin ang="5400000" scaled="0"/>
                  </a:gradFill>
                  <a:latin typeface="Segoe UI Light"/>
                </a:rPr>
                <a:t>= 2</a:t>
              </a:r>
            </a:p>
          </p:txBody>
        </p:sp>
      </p:grpSp>
      <p:sp>
        <p:nvSpPr>
          <p:cNvPr id="145" name="TextBox 144"/>
          <p:cNvSpPr txBox="1"/>
          <p:nvPr/>
        </p:nvSpPr>
        <p:spPr>
          <a:xfrm>
            <a:off x="5771178" y="3839577"/>
            <a:ext cx="1205586" cy="276999"/>
          </a:xfrm>
          <a:prstGeom prst="rect">
            <a:avLst/>
          </a:prstGeom>
          <a:noFill/>
        </p:spPr>
        <p:txBody>
          <a:bodyPr wrap="none" lIns="0" tIns="0" rIns="0" bIns="0" rtlCol="0">
            <a:spAutoFit/>
          </a:bodyPr>
          <a:lstStyle/>
          <a:p>
            <a:r>
              <a:rPr lang="en-US" spc="-71" dirty="0" err="1">
                <a:gradFill>
                  <a:gsLst>
                    <a:gs pos="2917">
                      <a:srgbClr val="404040"/>
                    </a:gs>
                    <a:gs pos="30000">
                      <a:srgbClr val="404040"/>
                    </a:gs>
                  </a:gsLst>
                  <a:lin ang="5400000" scaled="0"/>
                </a:gradFill>
                <a:latin typeface="Segoe UI Light" panose="020B0502040204020203" pitchFamily="34" charset="0"/>
              </a:rPr>
              <a:t>PartitionId</a:t>
            </a:r>
            <a:r>
              <a:rPr lang="en-US" spc="-71" dirty="0">
                <a:gradFill>
                  <a:gsLst>
                    <a:gs pos="2917">
                      <a:srgbClr val="404040"/>
                    </a:gs>
                    <a:gs pos="30000">
                      <a:srgbClr val="404040"/>
                    </a:gs>
                  </a:gsLst>
                  <a:lin ang="5400000" scaled="0"/>
                </a:gradFill>
                <a:latin typeface="Segoe UI Light" panose="020B0502040204020203" pitchFamily="34" charset="0"/>
              </a:rPr>
              <a:t> = 1</a:t>
            </a:r>
          </a:p>
        </p:txBody>
      </p:sp>
      <p:sp>
        <p:nvSpPr>
          <p:cNvPr id="146" name="TextBox 145"/>
          <p:cNvSpPr txBox="1"/>
          <p:nvPr/>
        </p:nvSpPr>
        <p:spPr>
          <a:xfrm>
            <a:off x="5771178" y="4244974"/>
            <a:ext cx="1242456" cy="276999"/>
          </a:xfrm>
          <a:prstGeom prst="rect">
            <a:avLst/>
          </a:prstGeom>
          <a:noFill/>
        </p:spPr>
        <p:txBody>
          <a:bodyPr wrap="none" lIns="0" tIns="0" rIns="0" bIns="0" rtlCol="0">
            <a:spAutoFit/>
          </a:bodyPr>
          <a:lstStyle/>
          <a:p>
            <a:r>
              <a:rPr lang="en-US" spc="-71" dirty="0" err="1">
                <a:gradFill>
                  <a:gsLst>
                    <a:gs pos="2917">
                      <a:srgbClr val="404040"/>
                    </a:gs>
                    <a:gs pos="30000">
                      <a:srgbClr val="404040"/>
                    </a:gs>
                  </a:gsLst>
                  <a:lin ang="5400000" scaled="0"/>
                </a:gradFill>
                <a:latin typeface="Segoe UI Light" panose="020B0502040204020203" pitchFamily="34" charset="0"/>
              </a:rPr>
              <a:t>PartitionId</a:t>
            </a:r>
            <a:r>
              <a:rPr lang="en-US" spc="-71" dirty="0">
                <a:gradFill>
                  <a:gsLst>
                    <a:gs pos="2917">
                      <a:srgbClr val="404040"/>
                    </a:gs>
                    <a:gs pos="30000">
                      <a:srgbClr val="404040"/>
                    </a:gs>
                  </a:gsLst>
                  <a:lin ang="5400000" scaled="0"/>
                </a:gradFill>
                <a:latin typeface="Segoe UI Light" panose="020B0502040204020203" pitchFamily="34" charset="0"/>
              </a:rPr>
              <a:t> = 2</a:t>
            </a:r>
          </a:p>
        </p:txBody>
      </p:sp>
      <p:sp>
        <p:nvSpPr>
          <p:cNvPr id="147" name="TextBox 146"/>
          <p:cNvSpPr txBox="1"/>
          <p:nvPr/>
        </p:nvSpPr>
        <p:spPr>
          <a:xfrm>
            <a:off x="5764603" y="4662528"/>
            <a:ext cx="1242456" cy="276999"/>
          </a:xfrm>
          <a:prstGeom prst="rect">
            <a:avLst/>
          </a:prstGeom>
          <a:noFill/>
        </p:spPr>
        <p:txBody>
          <a:bodyPr wrap="none" lIns="0" tIns="0" rIns="0" bIns="0" rtlCol="0">
            <a:spAutoFit/>
          </a:bodyPr>
          <a:lstStyle/>
          <a:p>
            <a:r>
              <a:rPr lang="en-US" spc="-71" dirty="0" err="1">
                <a:gradFill>
                  <a:gsLst>
                    <a:gs pos="2917">
                      <a:srgbClr val="404040"/>
                    </a:gs>
                    <a:gs pos="30000">
                      <a:srgbClr val="404040"/>
                    </a:gs>
                  </a:gsLst>
                  <a:lin ang="5400000" scaled="0"/>
                </a:gradFill>
                <a:latin typeface="Segoe UI Light" panose="020B0502040204020203" pitchFamily="34" charset="0"/>
              </a:rPr>
              <a:t>PartitionId</a:t>
            </a:r>
            <a:r>
              <a:rPr lang="en-US" spc="-71" dirty="0">
                <a:gradFill>
                  <a:gsLst>
                    <a:gs pos="2917">
                      <a:srgbClr val="404040"/>
                    </a:gs>
                    <a:gs pos="30000">
                      <a:srgbClr val="404040"/>
                    </a:gs>
                  </a:gsLst>
                  <a:lin ang="5400000" scaled="0"/>
                </a:gradFill>
                <a:latin typeface="Segoe UI Light" panose="020B0502040204020203" pitchFamily="34" charset="0"/>
              </a:rPr>
              <a:t> = 3</a:t>
            </a:r>
          </a:p>
        </p:txBody>
      </p:sp>
      <p:sp>
        <p:nvSpPr>
          <p:cNvPr id="69" name="Oval 68"/>
          <p:cNvSpPr/>
          <p:nvPr/>
        </p:nvSpPr>
        <p:spPr bwMode="auto">
          <a:xfrm>
            <a:off x="2560702" y="3116262"/>
            <a:ext cx="2895340" cy="2826412"/>
          </a:xfrm>
          <a:prstGeom prst="ellipse">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smtClean="0">
              <a:gradFill>
                <a:gsLst>
                  <a:gs pos="0">
                    <a:srgbClr val="FFFFFF"/>
                  </a:gs>
                  <a:gs pos="100000">
                    <a:srgbClr val="FFFFFF"/>
                  </a:gs>
                </a:gsLst>
                <a:lin ang="5400000" scaled="1"/>
              </a:gradFill>
              <a:ea typeface="Segoe UI" pitchFamily="34" charset="0"/>
              <a:cs typeface="Segoe UI" pitchFamily="34" charset="0"/>
            </a:endParaRPr>
          </a:p>
          <a:p>
            <a:pPr algn="ctr" defTabSz="932472" fontAlgn="base">
              <a:lnSpc>
                <a:spcPct val="90000"/>
              </a:lnSpc>
              <a:spcBef>
                <a:spcPct val="0"/>
              </a:spcBef>
              <a:spcAft>
                <a:spcPct val="0"/>
              </a:spcAft>
            </a:pPr>
            <a:endParaRPr lang="en-US" sz="1600" dirty="0" smtClean="0">
              <a:gradFill>
                <a:gsLst>
                  <a:gs pos="0">
                    <a:srgbClr val="FFFFFF"/>
                  </a:gs>
                  <a:gs pos="100000">
                    <a:srgbClr val="FFFFFF"/>
                  </a:gs>
                </a:gsLst>
                <a:lin ang="5400000" scaled="1"/>
              </a:gradFill>
              <a:ea typeface="Segoe UI" pitchFamily="34" charset="0"/>
              <a:cs typeface="Segoe UI" pitchFamily="34" charset="0"/>
            </a:endParaRPr>
          </a:p>
        </p:txBody>
      </p:sp>
      <p:sp>
        <p:nvSpPr>
          <p:cNvPr id="70" name="Freeform 5"/>
          <p:cNvSpPr>
            <a:spLocks noEditPoints="1"/>
          </p:cNvSpPr>
          <p:nvPr/>
        </p:nvSpPr>
        <p:spPr bwMode="auto">
          <a:xfrm>
            <a:off x="3765030" y="4296772"/>
            <a:ext cx="552905" cy="595440"/>
          </a:xfrm>
          <a:custGeom>
            <a:avLst/>
            <a:gdLst>
              <a:gd name="T0" fmla="*/ 694 w 1666"/>
              <a:gd name="T1" fmla="*/ 1171 h 1956"/>
              <a:gd name="T2" fmla="*/ 694 w 1666"/>
              <a:gd name="T3" fmla="*/ 1171 h 1956"/>
              <a:gd name="T4" fmla="*/ 694 w 1666"/>
              <a:gd name="T5" fmla="*/ 1171 h 1956"/>
              <a:gd name="T6" fmla="*/ 694 w 1666"/>
              <a:gd name="T7" fmla="*/ 1586 h 1956"/>
              <a:gd name="T8" fmla="*/ 864 w 1666"/>
              <a:gd name="T9" fmla="*/ 1586 h 1956"/>
              <a:gd name="T10" fmla="*/ 597 w 1666"/>
              <a:gd name="T11" fmla="*/ 1956 h 1956"/>
              <a:gd name="T12" fmla="*/ 324 w 1666"/>
              <a:gd name="T13" fmla="*/ 1586 h 1956"/>
              <a:gd name="T14" fmla="*/ 489 w 1666"/>
              <a:gd name="T15" fmla="*/ 1586 h 1956"/>
              <a:gd name="T16" fmla="*/ 489 w 1666"/>
              <a:gd name="T17" fmla="*/ 1171 h 1956"/>
              <a:gd name="T18" fmla="*/ 694 w 1666"/>
              <a:gd name="T19" fmla="*/ 1171 h 1956"/>
              <a:gd name="T20" fmla="*/ 347 w 1666"/>
              <a:gd name="T21" fmla="*/ 548 h 1956"/>
              <a:gd name="T22" fmla="*/ 347 w 1666"/>
              <a:gd name="T23" fmla="*/ 690 h 1956"/>
              <a:gd name="T24" fmla="*/ 830 w 1666"/>
              <a:gd name="T25" fmla="*/ 690 h 1956"/>
              <a:gd name="T26" fmla="*/ 830 w 1666"/>
              <a:gd name="T27" fmla="*/ 548 h 1956"/>
              <a:gd name="T28" fmla="*/ 347 w 1666"/>
              <a:gd name="T29" fmla="*/ 548 h 1956"/>
              <a:gd name="T30" fmla="*/ 347 w 1666"/>
              <a:gd name="T31" fmla="*/ 754 h 1956"/>
              <a:gd name="T32" fmla="*/ 347 w 1666"/>
              <a:gd name="T33" fmla="*/ 896 h 1956"/>
              <a:gd name="T34" fmla="*/ 830 w 1666"/>
              <a:gd name="T35" fmla="*/ 896 h 1956"/>
              <a:gd name="T36" fmla="*/ 830 w 1666"/>
              <a:gd name="T37" fmla="*/ 754 h 1956"/>
              <a:gd name="T38" fmla="*/ 347 w 1666"/>
              <a:gd name="T39" fmla="*/ 754 h 1956"/>
              <a:gd name="T40" fmla="*/ 347 w 1666"/>
              <a:gd name="T41" fmla="*/ 963 h 1956"/>
              <a:gd name="T42" fmla="*/ 347 w 1666"/>
              <a:gd name="T43" fmla="*/ 1105 h 1956"/>
              <a:gd name="T44" fmla="*/ 830 w 1666"/>
              <a:gd name="T45" fmla="*/ 1105 h 1956"/>
              <a:gd name="T46" fmla="*/ 830 w 1666"/>
              <a:gd name="T47" fmla="*/ 963 h 1956"/>
              <a:gd name="T48" fmla="*/ 347 w 1666"/>
              <a:gd name="T49" fmla="*/ 963 h 1956"/>
              <a:gd name="T50" fmla="*/ 1336 w 1666"/>
              <a:gd name="T51" fmla="*/ 896 h 1956"/>
              <a:gd name="T52" fmla="*/ 1274 w 1666"/>
              <a:gd name="T53" fmla="*/ 896 h 1956"/>
              <a:gd name="T54" fmla="*/ 762 w 1666"/>
              <a:gd name="T55" fmla="*/ 228 h 1956"/>
              <a:gd name="T56" fmla="*/ 762 w 1666"/>
              <a:gd name="T57" fmla="*/ 426 h 1956"/>
              <a:gd name="T58" fmla="*/ 1054 w 1666"/>
              <a:gd name="T59" fmla="*/ 960 h 1956"/>
              <a:gd name="T60" fmla="*/ 1048 w 1666"/>
              <a:gd name="T61" fmla="*/ 1097 h 1956"/>
              <a:gd name="T62" fmla="*/ 1327 w 1666"/>
              <a:gd name="T63" fmla="*/ 1094 h 1956"/>
              <a:gd name="T64" fmla="*/ 1457 w 1666"/>
              <a:gd name="T65" fmla="*/ 1187 h 1956"/>
              <a:gd name="T66" fmla="*/ 1457 w 1666"/>
              <a:gd name="T67" fmla="*/ 1314 h 1956"/>
              <a:gd name="T68" fmla="*/ 762 w 1666"/>
              <a:gd name="T69" fmla="*/ 1314 h 1956"/>
              <a:gd name="T70" fmla="*/ 762 w 1666"/>
              <a:gd name="T71" fmla="*/ 1512 h 1956"/>
              <a:gd name="T72" fmla="*/ 1586 w 1666"/>
              <a:gd name="T73" fmla="*/ 1512 h 1956"/>
              <a:gd name="T74" fmla="*/ 1666 w 1666"/>
              <a:gd name="T75" fmla="*/ 1446 h 1956"/>
              <a:gd name="T76" fmla="*/ 1666 w 1666"/>
              <a:gd name="T77" fmla="*/ 1187 h 1956"/>
              <a:gd name="T78" fmla="*/ 1336 w 1666"/>
              <a:gd name="T79" fmla="*/ 896 h 1956"/>
              <a:gd name="T80" fmla="*/ 641 w 1666"/>
              <a:gd name="T81" fmla="*/ 0 h 1956"/>
              <a:gd name="T82" fmla="*/ 640 w 1666"/>
              <a:gd name="T83" fmla="*/ 0 h 1956"/>
              <a:gd name="T84" fmla="*/ 62 w 1666"/>
              <a:gd name="T85" fmla="*/ 0 h 1956"/>
              <a:gd name="T86" fmla="*/ 0 w 1666"/>
              <a:gd name="T87" fmla="*/ 70 h 1956"/>
              <a:gd name="T88" fmla="*/ 0 w 1666"/>
              <a:gd name="T89" fmla="*/ 1446 h 1956"/>
              <a:gd name="T90" fmla="*/ 80 w 1666"/>
              <a:gd name="T91" fmla="*/ 1512 h 1956"/>
              <a:gd name="T92" fmla="*/ 420 w 1666"/>
              <a:gd name="T93" fmla="*/ 1512 h 1956"/>
              <a:gd name="T94" fmla="*/ 420 w 1666"/>
              <a:gd name="T95" fmla="*/ 1314 h 1956"/>
              <a:gd name="T96" fmla="*/ 204 w 1666"/>
              <a:gd name="T97" fmla="*/ 1314 h 1956"/>
              <a:gd name="T98" fmla="*/ 204 w 1666"/>
              <a:gd name="T99" fmla="*/ 199 h 1956"/>
              <a:gd name="T100" fmla="*/ 489 w 1666"/>
              <a:gd name="T101" fmla="*/ 199 h 1956"/>
              <a:gd name="T102" fmla="*/ 489 w 1666"/>
              <a:gd name="T103" fmla="*/ 484 h 1956"/>
              <a:gd name="T104" fmla="*/ 694 w 1666"/>
              <a:gd name="T105" fmla="*/ 484 h 1956"/>
              <a:gd name="T106" fmla="*/ 694 w 1666"/>
              <a:gd name="T107" fmla="*/ 59 h 1956"/>
              <a:gd name="T108" fmla="*/ 641 w 1666"/>
              <a:gd name="T109" fmla="*/ 0 h 1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66" h="1956">
                <a:moveTo>
                  <a:pt x="694" y="1171"/>
                </a:moveTo>
                <a:cubicBezTo>
                  <a:pt x="694" y="1171"/>
                  <a:pt x="694" y="1171"/>
                  <a:pt x="694" y="1171"/>
                </a:cubicBezTo>
                <a:cubicBezTo>
                  <a:pt x="694" y="1171"/>
                  <a:pt x="694" y="1171"/>
                  <a:pt x="694" y="1171"/>
                </a:cubicBezTo>
                <a:cubicBezTo>
                  <a:pt x="694" y="1586"/>
                  <a:pt x="694" y="1586"/>
                  <a:pt x="694" y="1586"/>
                </a:cubicBezTo>
                <a:cubicBezTo>
                  <a:pt x="864" y="1586"/>
                  <a:pt x="864" y="1586"/>
                  <a:pt x="864" y="1586"/>
                </a:cubicBezTo>
                <a:cubicBezTo>
                  <a:pt x="597" y="1956"/>
                  <a:pt x="597" y="1956"/>
                  <a:pt x="597" y="1956"/>
                </a:cubicBezTo>
                <a:cubicBezTo>
                  <a:pt x="324" y="1586"/>
                  <a:pt x="324" y="1586"/>
                  <a:pt x="324" y="1586"/>
                </a:cubicBezTo>
                <a:cubicBezTo>
                  <a:pt x="489" y="1586"/>
                  <a:pt x="489" y="1586"/>
                  <a:pt x="489" y="1586"/>
                </a:cubicBezTo>
                <a:cubicBezTo>
                  <a:pt x="489" y="1171"/>
                  <a:pt x="489" y="1171"/>
                  <a:pt x="489" y="1171"/>
                </a:cubicBezTo>
                <a:cubicBezTo>
                  <a:pt x="694" y="1171"/>
                  <a:pt x="694" y="1171"/>
                  <a:pt x="694" y="1171"/>
                </a:cubicBezTo>
                <a:close/>
                <a:moveTo>
                  <a:pt x="347" y="548"/>
                </a:moveTo>
                <a:cubicBezTo>
                  <a:pt x="347" y="690"/>
                  <a:pt x="347" y="690"/>
                  <a:pt x="347" y="690"/>
                </a:cubicBezTo>
                <a:cubicBezTo>
                  <a:pt x="830" y="690"/>
                  <a:pt x="830" y="690"/>
                  <a:pt x="830" y="690"/>
                </a:cubicBezTo>
                <a:cubicBezTo>
                  <a:pt x="830" y="548"/>
                  <a:pt x="830" y="548"/>
                  <a:pt x="830" y="548"/>
                </a:cubicBezTo>
                <a:cubicBezTo>
                  <a:pt x="347" y="548"/>
                  <a:pt x="347" y="548"/>
                  <a:pt x="347" y="548"/>
                </a:cubicBezTo>
                <a:close/>
                <a:moveTo>
                  <a:pt x="347" y="754"/>
                </a:moveTo>
                <a:cubicBezTo>
                  <a:pt x="347" y="896"/>
                  <a:pt x="347" y="896"/>
                  <a:pt x="347" y="896"/>
                </a:cubicBezTo>
                <a:cubicBezTo>
                  <a:pt x="830" y="896"/>
                  <a:pt x="830" y="896"/>
                  <a:pt x="830" y="896"/>
                </a:cubicBezTo>
                <a:cubicBezTo>
                  <a:pt x="830" y="754"/>
                  <a:pt x="830" y="754"/>
                  <a:pt x="830" y="754"/>
                </a:cubicBezTo>
                <a:cubicBezTo>
                  <a:pt x="347" y="754"/>
                  <a:pt x="347" y="754"/>
                  <a:pt x="347" y="754"/>
                </a:cubicBezTo>
                <a:close/>
                <a:moveTo>
                  <a:pt x="347" y="963"/>
                </a:moveTo>
                <a:cubicBezTo>
                  <a:pt x="347" y="1105"/>
                  <a:pt x="347" y="1105"/>
                  <a:pt x="347" y="1105"/>
                </a:cubicBezTo>
                <a:cubicBezTo>
                  <a:pt x="830" y="1105"/>
                  <a:pt x="830" y="1105"/>
                  <a:pt x="830" y="1105"/>
                </a:cubicBezTo>
                <a:cubicBezTo>
                  <a:pt x="830" y="963"/>
                  <a:pt x="830" y="963"/>
                  <a:pt x="830" y="963"/>
                </a:cubicBezTo>
                <a:cubicBezTo>
                  <a:pt x="347" y="963"/>
                  <a:pt x="347" y="963"/>
                  <a:pt x="347" y="963"/>
                </a:cubicBezTo>
                <a:close/>
                <a:moveTo>
                  <a:pt x="1336" y="896"/>
                </a:moveTo>
                <a:cubicBezTo>
                  <a:pt x="1274" y="896"/>
                  <a:pt x="1274" y="896"/>
                  <a:pt x="1274" y="896"/>
                </a:cubicBezTo>
                <a:cubicBezTo>
                  <a:pt x="1242" y="484"/>
                  <a:pt x="1039" y="280"/>
                  <a:pt x="762" y="228"/>
                </a:cubicBezTo>
                <a:cubicBezTo>
                  <a:pt x="762" y="426"/>
                  <a:pt x="762" y="426"/>
                  <a:pt x="762" y="426"/>
                </a:cubicBezTo>
                <a:cubicBezTo>
                  <a:pt x="968" y="495"/>
                  <a:pt x="1048" y="696"/>
                  <a:pt x="1054" y="960"/>
                </a:cubicBezTo>
                <a:cubicBezTo>
                  <a:pt x="1048" y="1097"/>
                  <a:pt x="1048" y="1097"/>
                  <a:pt x="1048" y="1097"/>
                </a:cubicBezTo>
                <a:cubicBezTo>
                  <a:pt x="1327" y="1094"/>
                  <a:pt x="1327" y="1094"/>
                  <a:pt x="1327" y="1094"/>
                </a:cubicBezTo>
                <a:cubicBezTo>
                  <a:pt x="1401" y="1094"/>
                  <a:pt x="1457" y="1114"/>
                  <a:pt x="1457" y="1187"/>
                </a:cubicBezTo>
                <a:cubicBezTo>
                  <a:pt x="1457" y="1314"/>
                  <a:pt x="1457" y="1314"/>
                  <a:pt x="1457" y="1314"/>
                </a:cubicBezTo>
                <a:cubicBezTo>
                  <a:pt x="762" y="1314"/>
                  <a:pt x="762" y="1314"/>
                  <a:pt x="762" y="1314"/>
                </a:cubicBezTo>
                <a:cubicBezTo>
                  <a:pt x="762" y="1512"/>
                  <a:pt x="762" y="1512"/>
                  <a:pt x="762" y="1512"/>
                </a:cubicBezTo>
                <a:cubicBezTo>
                  <a:pt x="1586" y="1512"/>
                  <a:pt x="1586" y="1512"/>
                  <a:pt x="1586" y="1512"/>
                </a:cubicBezTo>
                <a:cubicBezTo>
                  <a:pt x="1632" y="1512"/>
                  <a:pt x="1666" y="1477"/>
                  <a:pt x="1666" y="1446"/>
                </a:cubicBezTo>
                <a:cubicBezTo>
                  <a:pt x="1666" y="1414"/>
                  <a:pt x="1666" y="1187"/>
                  <a:pt x="1666" y="1187"/>
                </a:cubicBezTo>
                <a:cubicBezTo>
                  <a:pt x="1666" y="1010"/>
                  <a:pt x="1516" y="896"/>
                  <a:pt x="1336" y="896"/>
                </a:cubicBezTo>
                <a:close/>
                <a:moveTo>
                  <a:pt x="641" y="0"/>
                </a:moveTo>
                <a:cubicBezTo>
                  <a:pt x="640" y="0"/>
                  <a:pt x="640" y="0"/>
                  <a:pt x="640" y="0"/>
                </a:cubicBezTo>
                <a:cubicBezTo>
                  <a:pt x="62" y="0"/>
                  <a:pt x="62" y="0"/>
                  <a:pt x="62" y="0"/>
                </a:cubicBezTo>
                <a:cubicBezTo>
                  <a:pt x="48" y="0"/>
                  <a:pt x="0" y="0"/>
                  <a:pt x="0" y="70"/>
                </a:cubicBezTo>
                <a:cubicBezTo>
                  <a:pt x="0" y="70"/>
                  <a:pt x="0" y="1425"/>
                  <a:pt x="0" y="1446"/>
                </a:cubicBezTo>
                <a:cubicBezTo>
                  <a:pt x="0" y="1477"/>
                  <a:pt x="35" y="1512"/>
                  <a:pt x="80" y="1512"/>
                </a:cubicBezTo>
                <a:cubicBezTo>
                  <a:pt x="420" y="1512"/>
                  <a:pt x="420" y="1512"/>
                  <a:pt x="420" y="1512"/>
                </a:cubicBezTo>
                <a:cubicBezTo>
                  <a:pt x="420" y="1314"/>
                  <a:pt x="420" y="1314"/>
                  <a:pt x="420" y="1314"/>
                </a:cubicBezTo>
                <a:cubicBezTo>
                  <a:pt x="204" y="1314"/>
                  <a:pt x="204" y="1314"/>
                  <a:pt x="204" y="1314"/>
                </a:cubicBezTo>
                <a:cubicBezTo>
                  <a:pt x="204" y="199"/>
                  <a:pt x="204" y="199"/>
                  <a:pt x="204" y="199"/>
                </a:cubicBezTo>
                <a:cubicBezTo>
                  <a:pt x="489" y="199"/>
                  <a:pt x="489" y="199"/>
                  <a:pt x="489" y="199"/>
                </a:cubicBezTo>
                <a:cubicBezTo>
                  <a:pt x="489" y="484"/>
                  <a:pt x="489" y="484"/>
                  <a:pt x="489" y="484"/>
                </a:cubicBezTo>
                <a:cubicBezTo>
                  <a:pt x="694" y="484"/>
                  <a:pt x="694" y="484"/>
                  <a:pt x="694" y="484"/>
                </a:cubicBezTo>
                <a:cubicBezTo>
                  <a:pt x="694" y="59"/>
                  <a:pt x="694" y="59"/>
                  <a:pt x="694" y="59"/>
                </a:cubicBezTo>
                <a:cubicBezTo>
                  <a:pt x="694" y="3"/>
                  <a:pt x="656" y="0"/>
                  <a:pt x="641"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nvGrpSpPr>
          <p:cNvPr id="4" name="Group 3"/>
          <p:cNvGrpSpPr/>
          <p:nvPr/>
        </p:nvGrpSpPr>
        <p:grpSpPr>
          <a:xfrm>
            <a:off x="3383537" y="3748138"/>
            <a:ext cx="1249670" cy="166724"/>
            <a:chOff x="945251" y="4062050"/>
            <a:chExt cx="1249670" cy="166724"/>
          </a:xfrm>
        </p:grpSpPr>
        <p:sp>
          <p:nvSpPr>
            <p:cNvPr id="82" name="Rectangle 81"/>
            <p:cNvSpPr/>
            <p:nvPr/>
          </p:nvSpPr>
          <p:spPr bwMode="auto">
            <a:xfrm>
              <a:off x="945251" y="4062050"/>
              <a:ext cx="166080" cy="166724"/>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2040" dirty="0">
                <a:gradFill>
                  <a:gsLst>
                    <a:gs pos="0">
                      <a:srgbClr val="FFFFFF"/>
                    </a:gs>
                    <a:gs pos="100000">
                      <a:srgbClr val="FFFFFF"/>
                    </a:gs>
                  </a:gsLst>
                  <a:lin ang="5400000" scaled="0"/>
                </a:gradFill>
              </a:endParaRPr>
            </a:p>
          </p:txBody>
        </p:sp>
        <p:sp>
          <p:nvSpPr>
            <p:cNvPr id="87" name="Rectangle 86"/>
            <p:cNvSpPr/>
            <p:nvPr/>
          </p:nvSpPr>
          <p:spPr bwMode="auto">
            <a:xfrm>
              <a:off x="1312554" y="4062050"/>
              <a:ext cx="166080" cy="16672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2040" dirty="0">
                <a:gradFill>
                  <a:gsLst>
                    <a:gs pos="0">
                      <a:srgbClr val="FFFFFF"/>
                    </a:gs>
                    <a:gs pos="100000">
                      <a:srgbClr val="FFFFFF"/>
                    </a:gs>
                  </a:gsLst>
                  <a:lin ang="5400000" scaled="0"/>
                </a:gradFill>
              </a:endParaRPr>
            </a:p>
          </p:txBody>
        </p:sp>
        <p:sp>
          <p:nvSpPr>
            <p:cNvPr id="88" name="Rectangle 87"/>
            <p:cNvSpPr/>
            <p:nvPr/>
          </p:nvSpPr>
          <p:spPr bwMode="auto">
            <a:xfrm>
              <a:off x="2028841" y="4062050"/>
              <a:ext cx="166080" cy="16672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2040" dirty="0">
                <a:gradFill>
                  <a:gsLst>
                    <a:gs pos="0">
                      <a:srgbClr val="FFFFFF"/>
                    </a:gs>
                    <a:gs pos="100000">
                      <a:srgbClr val="FFFFFF"/>
                    </a:gs>
                  </a:gsLst>
                  <a:lin ang="5400000" scaled="0"/>
                </a:gradFill>
              </a:endParaRPr>
            </a:p>
          </p:txBody>
        </p:sp>
        <p:sp>
          <p:nvSpPr>
            <p:cNvPr id="92" name="Rectangle 91"/>
            <p:cNvSpPr/>
            <p:nvPr/>
          </p:nvSpPr>
          <p:spPr bwMode="auto">
            <a:xfrm>
              <a:off x="1700345" y="4062050"/>
              <a:ext cx="166080" cy="166724"/>
            </a:xfrm>
            <a:prstGeom prst="rect">
              <a:avLst/>
            </a:prstGeom>
            <a:solidFill>
              <a:schemeClr val="accent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2040" dirty="0">
                <a:gradFill>
                  <a:gsLst>
                    <a:gs pos="0">
                      <a:srgbClr val="FFFFFF"/>
                    </a:gs>
                    <a:gs pos="100000">
                      <a:srgbClr val="FFFFFF"/>
                    </a:gs>
                  </a:gsLst>
                  <a:lin ang="5400000" scaled="0"/>
                </a:gradFill>
              </a:endParaRPr>
            </a:p>
          </p:txBody>
        </p:sp>
      </p:grpSp>
      <p:grpSp>
        <p:nvGrpSpPr>
          <p:cNvPr id="7" name="Group 6"/>
          <p:cNvGrpSpPr/>
          <p:nvPr/>
        </p:nvGrpSpPr>
        <p:grpSpPr>
          <a:xfrm>
            <a:off x="3399515" y="5227316"/>
            <a:ext cx="1217714" cy="166724"/>
            <a:chOff x="871339" y="5182262"/>
            <a:chExt cx="1217714" cy="166724"/>
          </a:xfrm>
        </p:grpSpPr>
        <p:sp>
          <p:nvSpPr>
            <p:cNvPr id="84" name="Rectangle 83"/>
            <p:cNvSpPr/>
            <p:nvPr/>
          </p:nvSpPr>
          <p:spPr bwMode="auto">
            <a:xfrm>
              <a:off x="1236854" y="5182262"/>
              <a:ext cx="166080" cy="166724"/>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2040" dirty="0">
                <a:gradFill>
                  <a:gsLst>
                    <a:gs pos="0">
                      <a:srgbClr val="FFFFFF"/>
                    </a:gs>
                    <a:gs pos="100000">
                      <a:srgbClr val="FFFFFF"/>
                    </a:gs>
                  </a:gsLst>
                  <a:lin ang="5400000" scaled="0"/>
                </a:gradFill>
              </a:endParaRPr>
            </a:p>
          </p:txBody>
        </p:sp>
        <p:sp>
          <p:nvSpPr>
            <p:cNvPr id="85" name="Rectangle 84"/>
            <p:cNvSpPr/>
            <p:nvPr/>
          </p:nvSpPr>
          <p:spPr bwMode="auto">
            <a:xfrm>
              <a:off x="1922973" y="5182262"/>
              <a:ext cx="166080" cy="166724"/>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2040" dirty="0">
                <a:gradFill>
                  <a:gsLst>
                    <a:gs pos="0">
                      <a:srgbClr val="FFFFFF"/>
                    </a:gs>
                    <a:gs pos="100000">
                      <a:srgbClr val="FFFFFF"/>
                    </a:gs>
                  </a:gsLst>
                  <a:lin ang="5400000" scaled="0"/>
                </a:gradFill>
              </a:endParaRPr>
            </a:p>
          </p:txBody>
        </p:sp>
        <p:sp>
          <p:nvSpPr>
            <p:cNvPr id="91" name="Rectangle 90"/>
            <p:cNvSpPr/>
            <p:nvPr/>
          </p:nvSpPr>
          <p:spPr bwMode="auto">
            <a:xfrm>
              <a:off x="1547788" y="5182262"/>
              <a:ext cx="166080" cy="166724"/>
            </a:xfrm>
            <a:prstGeom prst="rect">
              <a:avLst/>
            </a:prstGeom>
            <a:solidFill>
              <a:schemeClr val="accent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2040" dirty="0">
                <a:gradFill>
                  <a:gsLst>
                    <a:gs pos="0">
                      <a:srgbClr val="FFFFFF"/>
                    </a:gs>
                    <a:gs pos="100000">
                      <a:srgbClr val="FFFFFF"/>
                    </a:gs>
                  </a:gsLst>
                  <a:lin ang="5400000" scaled="0"/>
                </a:gradFill>
              </a:endParaRPr>
            </a:p>
          </p:txBody>
        </p:sp>
        <p:sp>
          <p:nvSpPr>
            <p:cNvPr id="93" name="Rectangle 92"/>
            <p:cNvSpPr/>
            <p:nvPr/>
          </p:nvSpPr>
          <p:spPr bwMode="auto">
            <a:xfrm>
              <a:off x="871339" y="5182262"/>
              <a:ext cx="166080" cy="166724"/>
            </a:xfrm>
            <a:prstGeom prst="rect">
              <a:avLst/>
            </a:prstGeom>
            <a:solidFill>
              <a:schemeClr val="accent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2040" dirty="0">
                <a:gradFill>
                  <a:gsLst>
                    <a:gs pos="0">
                      <a:srgbClr val="FFFFFF"/>
                    </a:gs>
                    <a:gs pos="100000">
                      <a:srgbClr val="FFFFFF"/>
                    </a:gs>
                  </a:gsLst>
                  <a:lin ang="5400000" scaled="0"/>
                </a:gradFill>
              </a:endParaRPr>
            </a:p>
          </p:txBody>
        </p:sp>
      </p:grpSp>
      <p:grpSp>
        <p:nvGrpSpPr>
          <p:cNvPr id="13" name="Group 12"/>
          <p:cNvGrpSpPr/>
          <p:nvPr/>
        </p:nvGrpSpPr>
        <p:grpSpPr>
          <a:xfrm>
            <a:off x="4705986" y="4446106"/>
            <a:ext cx="506447" cy="166724"/>
            <a:chOff x="2072794" y="4398616"/>
            <a:chExt cx="506447" cy="166724"/>
          </a:xfrm>
        </p:grpSpPr>
        <p:sp>
          <p:nvSpPr>
            <p:cNvPr id="86" name="Rectangle 85"/>
            <p:cNvSpPr/>
            <p:nvPr/>
          </p:nvSpPr>
          <p:spPr bwMode="auto">
            <a:xfrm>
              <a:off x="2413161" y="4398616"/>
              <a:ext cx="166080" cy="16672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2040" dirty="0">
                <a:gradFill>
                  <a:gsLst>
                    <a:gs pos="0">
                      <a:srgbClr val="FFFFFF"/>
                    </a:gs>
                    <a:gs pos="100000">
                      <a:srgbClr val="FFFFFF"/>
                    </a:gs>
                  </a:gsLst>
                  <a:lin ang="5400000" scaled="0"/>
                </a:gradFill>
              </a:endParaRPr>
            </a:p>
          </p:txBody>
        </p:sp>
        <p:sp>
          <p:nvSpPr>
            <p:cNvPr id="90" name="Rectangle 89"/>
            <p:cNvSpPr/>
            <p:nvPr/>
          </p:nvSpPr>
          <p:spPr bwMode="auto">
            <a:xfrm>
              <a:off x="2072794" y="4398616"/>
              <a:ext cx="166080" cy="166724"/>
            </a:xfrm>
            <a:prstGeom prst="rect">
              <a:avLst/>
            </a:prstGeom>
            <a:solidFill>
              <a:schemeClr val="accent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2040" dirty="0">
                <a:gradFill>
                  <a:gsLst>
                    <a:gs pos="0">
                      <a:srgbClr val="FFFFFF"/>
                    </a:gs>
                    <a:gs pos="100000">
                      <a:srgbClr val="FFFFFF"/>
                    </a:gs>
                  </a:gsLst>
                  <a:lin ang="5400000" scaled="0"/>
                </a:gradFill>
              </a:endParaRPr>
            </a:p>
          </p:txBody>
        </p:sp>
      </p:grpSp>
      <p:grpSp>
        <p:nvGrpSpPr>
          <p:cNvPr id="16" name="Group 15"/>
          <p:cNvGrpSpPr/>
          <p:nvPr/>
        </p:nvGrpSpPr>
        <p:grpSpPr>
          <a:xfrm>
            <a:off x="2743580" y="4446106"/>
            <a:ext cx="551270" cy="166724"/>
            <a:chOff x="527448" y="4398811"/>
            <a:chExt cx="551270" cy="166724"/>
          </a:xfrm>
        </p:grpSpPr>
        <p:sp>
          <p:nvSpPr>
            <p:cNvPr id="83" name="Rectangle 82"/>
            <p:cNvSpPr/>
            <p:nvPr/>
          </p:nvSpPr>
          <p:spPr bwMode="auto">
            <a:xfrm>
              <a:off x="912638" y="4398811"/>
              <a:ext cx="166080" cy="166724"/>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2040" dirty="0">
                <a:gradFill>
                  <a:gsLst>
                    <a:gs pos="0">
                      <a:srgbClr val="FFFFFF"/>
                    </a:gs>
                    <a:gs pos="100000">
                      <a:srgbClr val="FFFFFF"/>
                    </a:gs>
                  </a:gsLst>
                  <a:lin ang="5400000" scaled="0"/>
                </a:gradFill>
              </a:endParaRPr>
            </a:p>
          </p:txBody>
        </p:sp>
        <p:sp>
          <p:nvSpPr>
            <p:cNvPr id="89" name="Rectangle 88"/>
            <p:cNvSpPr/>
            <p:nvPr/>
          </p:nvSpPr>
          <p:spPr bwMode="auto">
            <a:xfrm>
              <a:off x="527448" y="4398811"/>
              <a:ext cx="166080" cy="16672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2040" dirty="0">
                <a:gradFill>
                  <a:gsLst>
                    <a:gs pos="0">
                      <a:srgbClr val="FFFFFF"/>
                    </a:gs>
                    <a:gs pos="100000">
                      <a:srgbClr val="FFFFFF"/>
                    </a:gs>
                  </a:gsLst>
                  <a:lin ang="5400000" scaled="0"/>
                </a:gradFill>
              </a:endParaRPr>
            </a:p>
          </p:txBody>
        </p:sp>
      </p:grpSp>
      <p:sp>
        <p:nvSpPr>
          <p:cNvPr id="17" name="TextBox 16"/>
          <p:cNvSpPr txBox="1"/>
          <p:nvPr/>
        </p:nvSpPr>
        <p:spPr>
          <a:xfrm>
            <a:off x="3322637" y="3225449"/>
            <a:ext cx="1492396" cy="544765"/>
          </a:xfrm>
          <a:prstGeom prst="rect">
            <a:avLst/>
          </a:prstGeom>
          <a:noFill/>
        </p:spPr>
        <p:txBody>
          <a:bodyPr wrap="none" lIns="182880" tIns="146304" rIns="182880" bIns="146304" rtlCol="0">
            <a:spAutoFit/>
          </a:bodyPr>
          <a:lstStyle/>
          <a:p>
            <a:pPr>
              <a:lnSpc>
                <a:spcPct val="90000"/>
              </a:lnSpc>
              <a:spcAft>
                <a:spcPts val="600"/>
              </a:spcAft>
            </a:pPr>
            <a:r>
              <a:rPr lang="en-US" b="1" dirty="0" smtClean="0">
                <a:solidFill>
                  <a:srgbClr val="FFFFFF"/>
                </a:solidFill>
              </a:rPr>
              <a:t>Event Hub</a:t>
            </a:r>
          </a:p>
        </p:txBody>
      </p:sp>
      <p:sp>
        <p:nvSpPr>
          <p:cNvPr id="94" name="Rectangle 93"/>
          <p:cNvSpPr/>
          <p:nvPr/>
        </p:nvSpPr>
        <p:spPr bwMode="auto">
          <a:xfrm>
            <a:off x="1278944" y="6345202"/>
            <a:ext cx="166080" cy="16672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1600" dirty="0">
              <a:gradFill>
                <a:gsLst>
                  <a:gs pos="0">
                    <a:srgbClr val="FFFFFF"/>
                  </a:gs>
                  <a:gs pos="100000">
                    <a:srgbClr val="FFFFFF"/>
                  </a:gs>
                </a:gsLst>
                <a:lin ang="5400000" scaled="0"/>
              </a:gradFill>
            </a:endParaRPr>
          </a:p>
        </p:txBody>
      </p:sp>
      <p:sp>
        <p:nvSpPr>
          <p:cNvPr id="95" name="Rectangle 94"/>
          <p:cNvSpPr/>
          <p:nvPr/>
        </p:nvSpPr>
        <p:spPr bwMode="auto">
          <a:xfrm>
            <a:off x="1291757" y="6035262"/>
            <a:ext cx="166080" cy="16672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1600" dirty="0">
              <a:solidFill>
                <a:srgbClr val="FFFFFF">
                  <a:lumMod val="95000"/>
                </a:srgbClr>
              </a:solidFill>
            </a:endParaRPr>
          </a:p>
        </p:txBody>
      </p:sp>
    </p:spTree>
    <p:extLst>
      <p:ext uri="{BB962C8B-B14F-4D97-AF65-F5344CB8AC3E}">
        <p14:creationId xmlns:p14="http://schemas.microsoft.com/office/powerpoint/2010/main" val="191231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47688" y="295275"/>
            <a:ext cx="11888787" cy="917575"/>
          </a:xfrm>
        </p:spPr>
        <p:txBody>
          <a:bodyPr/>
          <a:lstStyle/>
          <a:p>
            <a:r>
              <a:rPr lang="en-US" spc="0" dirty="0" smtClean="0"/>
              <a:t>Multiple steps, multiple outputs</a:t>
            </a:r>
            <a:endParaRPr lang="en-US" spc="0" dirty="0"/>
          </a:p>
        </p:txBody>
      </p:sp>
      <p:sp>
        <p:nvSpPr>
          <p:cNvPr id="5" name="Rectangle 4"/>
          <p:cNvSpPr/>
          <p:nvPr/>
        </p:nvSpPr>
        <p:spPr>
          <a:xfrm>
            <a:off x="73371" y="1211262"/>
            <a:ext cx="8430866" cy="56388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3260" tIns="46630" rIns="93260" bIns="46630" numCol="1" spcCol="0" rtlCol="0" fromWordArt="0" anchor="ctr" anchorCtr="0" forceAA="0" compatLnSpc="1">
            <a:prstTxWarp prst="textNoShape">
              <a:avLst/>
            </a:prstTxWarp>
            <a:noAutofit/>
          </a:bodyPr>
          <a:lstStyle/>
          <a:p>
            <a:pPr marL="182880">
              <a:lnSpc>
                <a:spcPct val="115000"/>
              </a:lnSpc>
              <a:spcAft>
                <a:spcPts val="408"/>
              </a:spcAft>
            </a:pPr>
            <a:r>
              <a:rPr lang="en-US" sz="2000" dirty="0" smtClean="0">
                <a:solidFill>
                  <a:srgbClr val="00188F">
                    <a:lumMod val="60000"/>
                    <a:lumOff val="40000"/>
                  </a:srgbClr>
                </a:solidFill>
                <a:latin typeface="Consolas"/>
              </a:rPr>
              <a:t>WITH </a:t>
            </a:r>
            <a:r>
              <a:rPr lang="en-US" sz="2000" dirty="0">
                <a:solidFill>
                  <a:srgbClr val="404040"/>
                </a:solidFill>
                <a:latin typeface="Consolas"/>
              </a:rPr>
              <a:t>Step1 </a:t>
            </a:r>
            <a:r>
              <a:rPr lang="en-US" sz="2000" dirty="0">
                <a:solidFill>
                  <a:srgbClr val="00188F">
                    <a:lumMod val="60000"/>
                    <a:lumOff val="40000"/>
                  </a:srgbClr>
                </a:solidFill>
                <a:latin typeface="Consolas"/>
              </a:rPr>
              <a:t>AS </a:t>
            </a:r>
            <a:r>
              <a:rPr lang="en-US" sz="2000" dirty="0">
                <a:solidFill>
                  <a:srgbClr val="404040"/>
                </a:solidFill>
                <a:latin typeface="Consolas"/>
              </a:rPr>
              <a:t>( </a:t>
            </a:r>
          </a:p>
          <a:p>
            <a:pPr marL="649251" lvl="1">
              <a:lnSpc>
                <a:spcPct val="115000"/>
              </a:lnSpc>
              <a:spcAft>
                <a:spcPts val="408"/>
              </a:spcAft>
            </a:pPr>
            <a:r>
              <a:rPr lang="en-US" sz="2000" dirty="0" smtClean="0">
                <a:solidFill>
                  <a:srgbClr val="00188F">
                    <a:lumMod val="60000"/>
                    <a:lumOff val="40000"/>
                  </a:srgbClr>
                </a:solidFill>
                <a:latin typeface="Consolas"/>
              </a:rPr>
              <a:t>SELECT</a:t>
            </a:r>
            <a:r>
              <a:rPr lang="en-US" sz="2000" spc="-71" dirty="0" smtClean="0">
                <a:solidFill>
                  <a:srgbClr val="BAD80A">
                    <a:lumMod val="50000"/>
                  </a:srgbClr>
                </a:solidFill>
                <a:latin typeface="Courier New" panose="02070309020205020404" pitchFamily="49" charset="0"/>
                <a:cs typeface="Courier New" panose="02070309020205020404" pitchFamily="49" charset="0"/>
              </a:rPr>
              <a:t> </a:t>
            </a:r>
            <a:r>
              <a:rPr lang="en-US" sz="2000" dirty="0" smtClean="0">
                <a:solidFill>
                  <a:srgbClr val="7030A0"/>
                </a:solidFill>
                <a:latin typeface="Consolas"/>
              </a:rPr>
              <a:t>Count</a:t>
            </a:r>
            <a:r>
              <a:rPr lang="en-US" sz="2000" dirty="0" smtClean="0">
                <a:solidFill>
                  <a:srgbClr val="404040"/>
                </a:solidFill>
                <a:latin typeface="Consolas"/>
              </a:rPr>
              <a:t>(*) </a:t>
            </a:r>
            <a:r>
              <a:rPr lang="en-US" sz="2000" dirty="0">
                <a:solidFill>
                  <a:srgbClr val="404040"/>
                </a:solidFill>
                <a:latin typeface="Consolas"/>
              </a:rPr>
              <a:t>AS </a:t>
            </a:r>
            <a:r>
              <a:rPr lang="en-US" sz="2000" dirty="0" err="1" smtClean="0">
                <a:solidFill>
                  <a:srgbClr val="404040"/>
                </a:solidFill>
                <a:latin typeface="Consolas"/>
              </a:rPr>
              <a:t>CountTweets</a:t>
            </a:r>
            <a:r>
              <a:rPr lang="en-US" sz="2000" dirty="0" smtClean="0">
                <a:solidFill>
                  <a:srgbClr val="404040"/>
                </a:solidFill>
                <a:latin typeface="Consolas"/>
              </a:rPr>
              <a:t>, </a:t>
            </a:r>
            <a:r>
              <a:rPr lang="en-US" sz="2000" dirty="0">
                <a:solidFill>
                  <a:srgbClr val="404040"/>
                </a:solidFill>
                <a:latin typeface="Consolas"/>
              </a:rPr>
              <a:t>Topic</a:t>
            </a:r>
          </a:p>
          <a:p>
            <a:pPr marL="649251" lvl="1">
              <a:lnSpc>
                <a:spcPct val="115000"/>
              </a:lnSpc>
              <a:spcAft>
                <a:spcPts val="408"/>
              </a:spcAft>
            </a:pPr>
            <a:r>
              <a:rPr lang="en-US" sz="2000" dirty="0" smtClean="0">
                <a:solidFill>
                  <a:srgbClr val="00188F">
                    <a:lumMod val="60000"/>
                    <a:lumOff val="40000"/>
                  </a:srgbClr>
                </a:solidFill>
                <a:latin typeface="Consolas"/>
              </a:rPr>
              <a:t>FROM</a:t>
            </a:r>
            <a:r>
              <a:rPr lang="en-US" sz="2000" spc="-71" dirty="0" smtClean="0">
                <a:solidFill>
                  <a:srgbClr val="B4A0FF">
                    <a:lumMod val="50000"/>
                  </a:srgbClr>
                </a:solidFill>
                <a:latin typeface="Courier New" panose="02070309020205020404" pitchFamily="49" charset="0"/>
                <a:cs typeface="Courier New" panose="02070309020205020404" pitchFamily="49" charset="0"/>
              </a:rPr>
              <a:t> </a:t>
            </a:r>
            <a:r>
              <a:rPr lang="en-US" sz="2000" dirty="0" err="1">
                <a:solidFill>
                  <a:srgbClr val="404040"/>
                </a:solidFill>
                <a:latin typeface="Consolas"/>
              </a:rPr>
              <a:t>TwitterStream</a:t>
            </a:r>
            <a:r>
              <a:rPr lang="en-US" sz="2000" dirty="0">
                <a:solidFill>
                  <a:srgbClr val="404040"/>
                </a:solidFill>
                <a:latin typeface="Consolas"/>
              </a:rPr>
              <a:t> </a:t>
            </a:r>
            <a:r>
              <a:rPr lang="en-US" sz="2000" dirty="0" smtClean="0">
                <a:solidFill>
                  <a:srgbClr val="00188F">
                    <a:lumMod val="60000"/>
                    <a:lumOff val="40000"/>
                  </a:srgbClr>
                </a:solidFill>
                <a:latin typeface="Consolas"/>
              </a:rPr>
              <a:t>PARTITION BY </a:t>
            </a:r>
            <a:r>
              <a:rPr lang="en-US" sz="2000" dirty="0" err="1">
                <a:solidFill>
                  <a:srgbClr val="404040"/>
                </a:solidFill>
                <a:latin typeface="Consolas"/>
              </a:rPr>
              <a:t>PartitionId</a:t>
            </a:r>
            <a:endParaRPr lang="en-US" sz="2000" dirty="0">
              <a:solidFill>
                <a:srgbClr val="404040"/>
              </a:solidFill>
              <a:latin typeface="Consolas"/>
            </a:endParaRPr>
          </a:p>
          <a:p>
            <a:pPr marL="649251" lvl="1">
              <a:lnSpc>
                <a:spcPct val="115000"/>
              </a:lnSpc>
              <a:spcAft>
                <a:spcPts val="408"/>
              </a:spcAft>
            </a:pPr>
            <a:r>
              <a:rPr lang="en-US" sz="2000" dirty="0" smtClean="0">
                <a:solidFill>
                  <a:srgbClr val="00188F">
                    <a:lumMod val="60000"/>
                    <a:lumOff val="40000"/>
                  </a:srgbClr>
                </a:solidFill>
                <a:latin typeface="Consolas"/>
              </a:rPr>
              <a:t>GROUP </a:t>
            </a:r>
            <a:r>
              <a:rPr lang="en-US" sz="2000" dirty="0">
                <a:solidFill>
                  <a:srgbClr val="00188F">
                    <a:lumMod val="60000"/>
                    <a:lumOff val="40000"/>
                  </a:srgbClr>
                </a:solidFill>
                <a:latin typeface="Consolas"/>
              </a:rPr>
              <a:t>BY </a:t>
            </a:r>
            <a:r>
              <a:rPr lang="en-US" sz="2000" dirty="0" err="1" smtClean="0">
                <a:solidFill>
                  <a:srgbClr val="7030A0"/>
                </a:solidFill>
                <a:latin typeface="Consolas"/>
              </a:rPr>
              <a:t>TumblingWindow</a:t>
            </a:r>
            <a:r>
              <a:rPr lang="en-US" sz="2000" dirty="0" smtClean="0">
                <a:solidFill>
                  <a:srgbClr val="404040"/>
                </a:solidFill>
                <a:latin typeface="Consolas"/>
              </a:rPr>
              <a:t>(second</a:t>
            </a:r>
            <a:r>
              <a:rPr lang="en-US" sz="2000" dirty="0">
                <a:solidFill>
                  <a:srgbClr val="404040"/>
                </a:solidFill>
                <a:latin typeface="Consolas"/>
              </a:rPr>
              <a:t>, 3), </a:t>
            </a:r>
            <a:r>
              <a:rPr lang="en-US" sz="2000" dirty="0" smtClean="0">
                <a:solidFill>
                  <a:srgbClr val="404040"/>
                </a:solidFill>
                <a:latin typeface="Consolas"/>
              </a:rPr>
              <a:t>Topic, </a:t>
            </a:r>
            <a:r>
              <a:rPr lang="en-US" sz="2000" dirty="0" err="1" smtClean="0">
                <a:solidFill>
                  <a:srgbClr val="404040"/>
                </a:solidFill>
                <a:latin typeface="Consolas"/>
              </a:rPr>
              <a:t>PartitionId</a:t>
            </a:r>
            <a:endParaRPr lang="en-US" sz="2000" dirty="0">
              <a:solidFill>
                <a:srgbClr val="404040"/>
              </a:solidFill>
              <a:latin typeface="Consolas"/>
            </a:endParaRPr>
          </a:p>
          <a:p>
            <a:pPr marL="182880">
              <a:lnSpc>
                <a:spcPct val="115000"/>
              </a:lnSpc>
              <a:spcAft>
                <a:spcPts val="408"/>
              </a:spcAft>
            </a:pPr>
            <a:r>
              <a:rPr lang="en-US" sz="2000" dirty="0" smtClean="0">
                <a:solidFill>
                  <a:srgbClr val="404040"/>
                </a:solidFill>
                <a:latin typeface="Consolas"/>
              </a:rPr>
              <a:t>),</a:t>
            </a:r>
          </a:p>
          <a:p>
            <a:pPr marL="182880">
              <a:lnSpc>
                <a:spcPct val="115000"/>
              </a:lnSpc>
              <a:spcAft>
                <a:spcPts val="408"/>
              </a:spcAft>
            </a:pPr>
            <a:r>
              <a:rPr lang="en-US" sz="2000" dirty="0" smtClean="0">
                <a:solidFill>
                  <a:srgbClr val="404040"/>
                </a:solidFill>
                <a:latin typeface="Consolas"/>
              </a:rPr>
              <a:t>Step2 </a:t>
            </a:r>
            <a:r>
              <a:rPr lang="en-US" sz="2000" dirty="0">
                <a:solidFill>
                  <a:srgbClr val="00188F">
                    <a:lumMod val="60000"/>
                    <a:lumOff val="40000"/>
                  </a:srgbClr>
                </a:solidFill>
                <a:latin typeface="Consolas"/>
              </a:rPr>
              <a:t>AS</a:t>
            </a:r>
            <a:r>
              <a:rPr lang="en-US" sz="2000" dirty="0" smtClean="0">
                <a:solidFill>
                  <a:srgbClr val="404040"/>
                </a:solidFill>
                <a:latin typeface="Consolas"/>
              </a:rPr>
              <a:t> ( </a:t>
            </a:r>
            <a:endParaRPr lang="en-US" sz="2000" dirty="0">
              <a:solidFill>
                <a:srgbClr val="404040"/>
              </a:solidFill>
              <a:latin typeface="Consolas"/>
            </a:endParaRPr>
          </a:p>
          <a:p>
            <a:pPr marL="649251" lvl="1">
              <a:lnSpc>
                <a:spcPct val="115000"/>
              </a:lnSpc>
              <a:spcAft>
                <a:spcPts val="408"/>
              </a:spcAft>
            </a:pPr>
            <a:r>
              <a:rPr lang="en-US" sz="2000" dirty="0">
                <a:solidFill>
                  <a:srgbClr val="00188F">
                    <a:lumMod val="60000"/>
                    <a:lumOff val="40000"/>
                  </a:srgbClr>
                </a:solidFill>
                <a:latin typeface="Consolas"/>
              </a:rPr>
              <a:t>SELECT</a:t>
            </a:r>
            <a:r>
              <a:rPr lang="en-US" sz="2000" spc="-71" dirty="0">
                <a:solidFill>
                  <a:srgbClr val="BAD80A">
                    <a:lumMod val="50000"/>
                  </a:srgbClr>
                </a:solidFill>
                <a:latin typeface="Courier New" panose="02070309020205020404" pitchFamily="49" charset="0"/>
                <a:cs typeface="Courier New" panose="02070309020205020404" pitchFamily="49" charset="0"/>
              </a:rPr>
              <a:t> </a:t>
            </a:r>
            <a:r>
              <a:rPr lang="en-US" sz="2000" dirty="0" err="1" smtClean="0">
                <a:solidFill>
                  <a:srgbClr val="7030A0"/>
                </a:solidFill>
                <a:latin typeface="Consolas"/>
              </a:rPr>
              <a:t>Avg</a:t>
            </a:r>
            <a:r>
              <a:rPr lang="en-US" sz="2000" dirty="0" smtClean="0">
                <a:solidFill>
                  <a:srgbClr val="404040"/>
                </a:solidFill>
                <a:latin typeface="Consolas"/>
              </a:rPr>
              <a:t>(</a:t>
            </a:r>
            <a:r>
              <a:rPr lang="en-US" sz="2000" dirty="0" err="1" smtClean="0">
                <a:solidFill>
                  <a:srgbClr val="404040"/>
                </a:solidFill>
                <a:latin typeface="Consolas"/>
              </a:rPr>
              <a:t>CountTweets</a:t>
            </a:r>
            <a:r>
              <a:rPr lang="en-US" sz="2000" dirty="0">
                <a:solidFill>
                  <a:srgbClr val="404040"/>
                </a:solidFill>
                <a:latin typeface="Consolas"/>
              </a:rPr>
              <a:t>) </a:t>
            </a:r>
          </a:p>
          <a:p>
            <a:pPr marL="649251" lvl="1">
              <a:lnSpc>
                <a:spcPct val="115000"/>
              </a:lnSpc>
              <a:spcAft>
                <a:spcPts val="408"/>
              </a:spcAft>
            </a:pPr>
            <a:r>
              <a:rPr lang="en-US" sz="2000" dirty="0">
                <a:solidFill>
                  <a:srgbClr val="00188F">
                    <a:lumMod val="60000"/>
                    <a:lumOff val="40000"/>
                  </a:srgbClr>
                </a:solidFill>
                <a:latin typeface="Consolas"/>
              </a:rPr>
              <a:t>FROM</a:t>
            </a:r>
            <a:r>
              <a:rPr lang="en-US" sz="2000" spc="-71" dirty="0">
                <a:solidFill>
                  <a:srgbClr val="B4A0FF">
                    <a:lumMod val="50000"/>
                  </a:srgbClr>
                </a:solidFill>
                <a:latin typeface="Courier New" panose="02070309020205020404" pitchFamily="49" charset="0"/>
                <a:cs typeface="Courier New" panose="02070309020205020404" pitchFamily="49" charset="0"/>
              </a:rPr>
              <a:t> </a:t>
            </a:r>
            <a:r>
              <a:rPr lang="en-US" sz="2000" dirty="0" smtClean="0">
                <a:solidFill>
                  <a:srgbClr val="404040"/>
                </a:solidFill>
                <a:latin typeface="Consolas"/>
              </a:rPr>
              <a:t>Step1</a:t>
            </a:r>
            <a:endParaRPr lang="en-US" sz="2000" dirty="0">
              <a:solidFill>
                <a:srgbClr val="404040"/>
              </a:solidFill>
              <a:latin typeface="Consolas"/>
            </a:endParaRPr>
          </a:p>
          <a:p>
            <a:pPr marL="649251" lvl="1">
              <a:lnSpc>
                <a:spcPct val="115000"/>
              </a:lnSpc>
              <a:spcAft>
                <a:spcPts val="408"/>
              </a:spcAft>
            </a:pPr>
            <a:r>
              <a:rPr lang="en-US" sz="2000" dirty="0">
                <a:solidFill>
                  <a:srgbClr val="00188F">
                    <a:lumMod val="60000"/>
                    <a:lumOff val="40000"/>
                  </a:srgbClr>
                </a:solidFill>
                <a:latin typeface="Consolas"/>
              </a:rPr>
              <a:t>GROUP</a:t>
            </a:r>
            <a:r>
              <a:rPr lang="en-US" sz="2000" spc="-71" dirty="0">
                <a:solidFill>
                  <a:srgbClr val="BAD80A">
                    <a:lumMod val="50000"/>
                  </a:srgbClr>
                </a:solidFill>
                <a:latin typeface="Courier New" panose="02070309020205020404" pitchFamily="49" charset="0"/>
                <a:cs typeface="Courier New" panose="02070309020205020404" pitchFamily="49" charset="0"/>
              </a:rPr>
              <a:t> </a:t>
            </a:r>
            <a:r>
              <a:rPr lang="en-US" sz="2000" dirty="0">
                <a:solidFill>
                  <a:srgbClr val="00188F">
                    <a:lumMod val="60000"/>
                    <a:lumOff val="40000"/>
                  </a:srgbClr>
                </a:solidFill>
                <a:latin typeface="Consolas"/>
              </a:rPr>
              <a:t>BY</a:t>
            </a:r>
            <a:r>
              <a:rPr lang="en-US" sz="2000" spc="-71" dirty="0">
                <a:solidFill>
                  <a:srgbClr val="BAD80A">
                    <a:lumMod val="50000"/>
                  </a:srgbClr>
                </a:solidFill>
                <a:latin typeface="Courier New" panose="02070309020205020404" pitchFamily="49" charset="0"/>
                <a:cs typeface="Courier New" panose="02070309020205020404" pitchFamily="49" charset="0"/>
              </a:rPr>
              <a:t> </a:t>
            </a:r>
            <a:r>
              <a:rPr lang="en-US" sz="2000" dirty="0" err="1" smtClean="0">
                <a:solidFill>
                  <a:srgbClr val="7030A0"/>
                </a:solidFill>
                <a:latin typeface="Consolas"/>
              </a:rPr>
              <a:t>TumblingWindow</a:t>
            </a:r>
            <a:r>
              <a:rPr lang="en-US" sz="2000" dirty="0" smtClean="0">
                <a:solidFill>
                  <a:srgbClr val="404040"/>
                </a:solidFill>
                <a:latin typeface="Consolas"/>
              </a:rPr>
              <a:t>(minute</a:t>
            </a:r>
            <a:r>
              <a:rPr lang="en-US" sz="2000" dirty="0">
                <a:solidFill>
                  <a:srgbClr val="404040"/>
                </a:solidFill>
                <a:latin typeface="Consolas"/>
              </a:rPr>
              <a:t>, 3) </a:t>
            </a:r>
            <a:endParaRPr lang="en-US" sz="2000" dirty="0" smtClean="0">
              <a:solidFill>
                <a:srgbClr val="404040"/>
              </a:solidFill>
              <a:latin typeface="Consolas"/>
            </a:endParaRPr>
          </a:p>
          <a:p>
            <a:pPr marL="182880">
              <a:lnSpc>
                <a:spcPct val="115000"/>
              </a:lnSpc>
              <a:spcAft>
                <a:spcPts val="408"/>
              </a:spcAft>
            </a:pPr>
            <a:r>
              <a:rPr lang="en-US" sz="2000" dirty="0" smtClean="0">
                <a:solidFill>
                  <a:srgbClr val="404040"/>
                </a:solidFill>
                <a:latin typeface="Consolas"/>
              </a:rPr>
              <a:t>)</a:t>
            </a:r>
          </a:p>
          <a:p>
            <a:pPr marL="182880">
              <a:lnSpc>
                <a:spcPct val="115000"/>
              </a:lnSpc>
              <a:spcAft>
                <a:spcPts val="408"/>
              </a:spcAft>
            </a:pPr>
            <a:r>
              <a:rPr lang="en-US" sz="2000" dirty="0">
                <a:solidFill>
                  <a:srgbClr val="00188F">
                    <a:lumMod val="60000"/>
                    <a:lumOff val="40000"/>
                  </a:srgbClr>
                </a:solidFill>
                <a:latin typeface="Consolas"/>
              </a:rPr>
              <a:t>SELECT</a:t>
            </a:r>
            <a:r>
              <a:rPr lang="en-US" sz="2000" dirty="0" smtClean="0">
                <a:solidFill>
                  <a:srgbClr val="404040"/>
                </a:solidFill>
                <a:latin typeface="Consolas"/>
              </a:rPr>
              <a:t> * </a:t>
            </a:r>
            <a:r>
              <a:rPr lang="en-US" sz="2000" dirty="0">
                <a:solidFill>
                  <a:srgbClr val="00188F">
                    <a:lumMod val="60000"/>
                    <a:lumOff val="40000"/>
                  </a:srgbClr>
                </a:solidFill>
                <a:latin typeface="Consolas"/>
              </a:rPr>
              <a:t>INTO</a:t>
            </a:r>
            <a:r>
              <a:rPr lang="en-US" sz="2000" dirty="0" smtClean="0">
                <a:solidFill>
                  <a:srgbClr val="404040"/>
                </a:solidFill>
                <a:latin typeface="Consolas"/>
              </a:rPr>
              <a:t> Output1 </a:t>
            </a:r>
            <a:r>
              <a:rPr lang="en-US" sz="2000" dirty="0">
                <a:solidFill>
                  <a:srgbClr val="00188F">
                    <a:lumMod val="60000"/>
                    <a:lumOff val="40000"/>
                  </a:srgbClr>
                </a:solidFill>
                <a:latin typeface="Consolas"/>
              </a:rPr>
              <a:t>FROM</a:t>
            </a:r>
            <a:r>
              <a:rPr lang="en-US" sz="2000" dirty="0" smtClean="0">
                <a:solidFill>
                  <a:srgbClr val="404040"/>
                </a:solidFill>
                <a:latin typeface="Consolas"/>
              </a:rPr>
              <a:t> Step1</a:t>
            </a:r>
          </a:p>
          <a:p>
            <a:pPr marL="182880">
              <a:lnSpc>
                <a:spcPct val="115000"/>
              </a:lnSpc>
              <a:spcAft>
                <a:spcPts val="408"/>
              </a:spcAft>
            </a:pPr>
            <a:r>
              <a:rPr lang="en-US" sz="2000" dirty="0">
                <a:solidFill>
                  <a:srgbClr val="00188F">
                    <a:lumMod val="60000"/>
                    <a:lumOff val="40000"/>
                  </a:srgbClr>
                </a:solidFill>
                <a:latin typeface="Consolas"/>
              </a:rPr>
              <a:t>SELECT</a:t>
            </a:r>
            <a:r>
              <a:rPr lang="en-US" sz="2000" dirty="0" smtClean="0">
                <a:solidFill>
                  <a:srgbClr val="404040"/>
                </a:solidFill>
                <a:latin typeface="Consolas"/>
              </a:rPr>
              <a:t> * </a:t>
            </a:r>
            <a:r>
              <a:rPr lang="en-US" sz="2000" dirty="0">
                <a:solidFill>
                  <a:srgbClr val="00188F">
                    <a:lumMod val="60000"/>
                    <a:lumOff val="40000"/>
                  </a:srgbClr>
                </a:solidFill>
                <a:latin typeface="Consolas"/>
              </a:rPr>
              <a:t>INTO</a:t>
            </a:r>
            <a:r>
              <a:rPr lang="en-US" sz="2000" dirty="0" smtClean="0">
                <a:solidFill>
                  <a:srgbClr val="404040"/>
                </a:solidFill>
                <a:latin typeface="Consolas"/>
              </a:rPr>
              <a:t> Output2 </a:t>
            </a:r>
            <a:r>
              <a:rPr lang="en-US" sz="2000" dirty="0">
                <a:solidFill>
                  <a:srgbClr val="00188F">
                    <a:lumMod val="60000"/>
                    <a:lumOff val="40000"/>
                  </a:srgbClr>
                </a:solidFill>
                <a:latin typeface="Consolas"/>
              </a:rPr>
              <a:t>FROM</a:t>
            </a:r>
            <a:r>
              <a:rPr lang="en-US" sz="2000" dirty="0" smtClean="0">
                <a:solidFill>
                  <a:srgbClr val="404040"/>
                </a:solidFill>
                <a:latin typeface="Consolas"/>
              </a:rPr>
              <a:t> Step2</a:t>
            </a:r>
          </a:p>
          <a:p>
            <a:pPr marL="182880">
              <a:lnSpc>
                <a:spcPct val="115000"/>
              </a:lnSpc>
              <a:spcAft>
                <a:spcPts val="408"/>
              </a:spcAft>
            </a:pPr>
            <a:r>
              <a:rPr lang="en-US" sz="2000" dirty="0">
                <a:solidFill>
                  <a:srgbClr val="00188F">
                    <a:lumMod val="60000"/>
                    <a:lumOff val="40000"/>
                  </a:srgbClr>
                </a:solidFill>
                <a:latin typeface="Consolas"/>
              </a:rPr>
              <a:t>SELECT</a:t>
            </a:r>
            <a:r>
              <a:rPr lang="en-US" sz="2000" dirty="0" smtClean="0">
                <a:solidFill>
                  <a:srgbClr val="404040"/>
                </a:solidFill>
                <a:latin typeface="Consolas"/>
              </a:rPr>
              <a:t> * </a:t>
            </a:r>
            <a:r>
              <a:rPr lang="en-US" sz="2000" dirty="0">
                <a:solidFill>
                  <a:srgbClr val="00188F">
                    <a:lumMod val="60000"/>
                    <a:lumOff val="40000"/>
                  </a:srgbClr>
                </a:solidFill>
                <a:latin typeface="Consolas"/>
              </a:rPr>
              <a:t>INTO</a:t>
            </a:r>
            <a:r>
              <a:rPr lang="en-US" sz="2000" dirty="0" smtClean="0">
                <a:solidFill>
                  <a:srgbClr val="404040"/>
                </a:solidFill>
                <a:latin typeface="Consolas"/>
              </a:rPr>
              <a:t> Output3 </a:t>
            </a:r>
            <a:r>
              <a:rPr lang="en-US" sz="2000" dirty="0">
                <a:solidFill>
                  <a:srgbClr val="00188F">
                    <a:lumMod val="60000"/>
                    <a:lumOff val="40000"/>
                  </a:srgbClr>
                </a:solidFill>
                <a:latin typeface="Consolas"/>
              </a:rPr>
              <a:t>FROM</a:t>
            </a:r>
            <a:r>
              <a:rPr lang="en-US" sz="2000" dirty="0" smtClean="0">
                <a:solidFill>
                  <a:srgbClr val="404040"/>
                </a:solidFill>
                <a:latin typeface="Consolas"/>
              </a:rPr>
              <a:t> Step2</a:t>
            </a:r>
            <a:endParaRPr lang="en-US" sz="2000" dirty="0">
              <a:solidFill>
                <a:srgbClr val="404040"/>
              </a:solidFill>
              <a:latin typeface="Consolas"/>
            </a:endParaRPr>
          </a:p>
        </p:txBody>
      </p:sp>
      <p:sp>
        <p:nvSpPr>
          <p:cNvPr id="6" name="TextBox 5"/>
          <p:cNvSpPr txBox="1"/>
          <p:nvPr/>
        </p:nvSpPr>
        <p:spPr>
          <a:xfrm>
            <a:off x="8656637" y="1310084"/>
            <a:ext cx="3505200" cy="5539978"/>
          </a:xfrm>
          <a:prstGeom prst="rect">
            <a:avLst/>
          </a:prstGeom>
          <a:noFill/>
        </p:spPr>
        <p:txBody>
          <a:bodyPr wrap="square" lIns="0" tIns="0" rIns="0" bIns="0" rtlCol="0">
            <a:spAutoFit/>
          </a:bodyPr>
          <a:lstStyle/>
          <a:p>
            <a:pPr marL="349724" indent="-349724">
              <a:spcAft>
                <a:spcPts val="1224"/>
              </a:spcAft>
              <a:buFont typeface="Arial" panose="020B0604020202020204" pitchFamily="34" charset="0"/>
              <a:buChar char="•"/>
            </a:pPr>
            <a:r>
              <a:rPr lang="en-US" sz="2000" spc="-71" dirty="0" smtClean="0">
                <a:solidFill>
                  <a:srgbClr val="FFFFFF">
                    <a:lumMod val="50000"/>
                  </a:srgbClr>
                </a:solidFill>
              </a:rPr>
              <a:t>A </a:t>
            </a:r>
            <a:r>
              <a:rPr lang="en-US" sz="2000" spc="-71" dirty="0">
                <a:solidFill>
                  <a:srgbClr val="FFFFFF">
                    <a:lumMod val="50000"/>
                  </a:srgbClr>
                </a:solidFill>
              </a:rPr>
              <a:t>query can have </a:t>
            </a:r>
            <a:r>
              <a:rPr lang="en-US" sz="2000" b="1" spc="-71" dirty="0">
                <a:solidFill>
                  <a:srgbClr val="FFFFFF">
                    <a:lumMod val="50000"/>
                  </a:srgbClr>
                </a:solidFill>
              </a:rPr>
              <a:t>multiple </a:t>
            </a:r>
            <a:r>
              <a:rPr lang="en-US" sz="2000" b="1" spc="-71" dirty="0" smtClean="0">
                <a:solidFill>
                  <a:srgbClr val="FFFFFF">
                    <a:lumMod val="50000"/>
                  </a:srgbClr>
                </a:solidFill>
              </a:rPr>
              <a:t>steps</a:t>
            </a:r>
            <a:r>
              <a:rPr lang="en-US" sz="2000" spc="-71" dirty="0" smtClean="0">
                <a:solidFill>
                  <a:srgbClr val="FFFFFF">
                    <a:lumMod val="50000"/>
                  </a:srgbClr>
                </a:solidFill>
              </a:rPr>
              <a:t> to enable pipeline execution</a:t>
            </a:r>
            <a:endParaRPr lang="en-US" sz="2000" b="1" spc="-71" dirty="0">
              <a:solidFill>
                <a:srgbClr val="FFFFFF">
                  <a:lumMod val="50000"/>
                </a:srgbClr>
              </a:solidFill>
            </a:endParaRPr>
          </a:p>
          <a:p>
            <a:pPr marL="349724" indent="-349724">
              <a:spcAft>
                <a:spcPts val="1224"/>
              </a:spcAft>
              <a:buFont typeface="Arial" panose="020B0604020202020204" pitchFamily="34" charset="0"/>
              <a:buChar char="•"/>
            </a:pPr>
            <a:r>
              <a:rPr lang="en-US" sz="2000" spc="-71" dirty="0" smtClean="0">
                <a:solidFill>
                  <a:srgbClr val="FFFFFF">
                    <a:lumMod val="50000"/>
                  </a:srgbClr>
                </a:solidFill>
              </a:rPr>
              <a:t>A </a:t>
            </a:r>
            <a:r>
              <a:rPr lang="en-US" sz="2000" spc="-71" dirty="0">
                <a:solidFill>
                  <a:srgbClr val="FFFFFF">
                    <a:lumMod val="50000"/>
                  </a:srgbClr>
                </a:solidFill>
              </a:rPr>
              <a:t>step is a sub-query defined using </a:t>
            </a:r>
            <a:r>
              <a:rPr lang="en-US" sz="2000" b="1" spc="-71" dirty="0" smtClean="0">
                <a:solidFill>
                  <a:srgbClr val="FFFFFF">
                    <a:lumMod val="50000"/>
                  </a:srgbClr>
                </a:solidFill>
              </a:rPr>
              <a:t>WITH</a:t>
            </a:r>
            <a:r>
              <a:rPr lang="en-US" sz="2000" spc="-71" dirty="0" smtClean="0">
                <a:solidFill>
                  <a:srgbClr val="FFFFFF">
                    <a:lumMod val="50000"/>
                  </a:srgbClr>
                </a:solidFill>
              </a:rPr>
              <a:t> (“common table expression”)</a:t>
            </a:r>
            <a:endParaRPr lang="en-US" sz="2000" spc="-71" dirty="0">
              <a:solidFill>
                <a:srgbClr val="FFFFFF">
                  <a:lumMod val="50000"/>
                </a:srgbClr>
              </a:solidFill>
            </a:endParaRPr>
          </a:p>
          <a:p>
            <a:pPr marL="349724" indent="-349724">
              <a:spcAft>
                <a:spcPts val="1224"/>
              </a:spcAft>
              <a:buFont typeface="Arial" panose="020B0604020202020204" pitchFamily="34" charset="0"/>
              <a:buChar char="•"/>
            </a:pPr>
            <a:r>
              <a:rPr lang="en-US" sz="2000" spc="-71" dirty="0" smtClean="0">
                <a:solidFill>
                  <a:srgbClr val="FFFFFF">
                    <a:lumMod val="50000"/>
                  </a:srgbClr>
                </a:solidFill>
              </a:rPr>
              <a:t>Can be used to develop complex queries more elegantly by creating a </a:t>
            </a:r>
            <a:r>
              <a:rPr lang="en-US" sz="2000" b="1" spc="-71" dirty="0" smtClean="0">
                <a:solidFill>
                  <a:srgbClr val="FFFFFF">
                    <a:lumMod val="50000"/>
                  </a:srgbClr>
                </a:solidFill>
              </a:rPr>
              <a:t>intermediary named result</a:t>
            </a:r>
            <a:endParaRPr lang="en-US" sz="2000" spc="-71" dirty="0" smtClean="0">
              <a:solidFill>
                <a:srgbClr val="FFFFFF">
                  <a:lumMod val="50000"/>
                </a:srgbClr>
              </a:solidFill>
            </a:endParaRPr>
          </a:p>
          <a:p>
            <a:pPr marL="349724" indent="-349724">
              <a:spcAft>
                <a:spcPts val="1224"/>
              </a:spcAft>
              <a:buFont typeface="Arial" panose="020B0604020202020204" pitchFamily="34" charset="0"/>
              <a:buChar char="•"/>
            </a:pPr>
            <a:r>
              <a:rPr lang="en-US" sz="2000" spc="-71" dirty="0" smtClean="0">
                <a:solidFill>
                  <a:srgbClr val="FFFFFF">
                    <a:lumMod val="50000"/>
                  </a:srgbClr>
                </a:solidFill>
              </a:rPr>
              <a:t>Creates unit of execution for scaling out when </a:t>
            </a:r>
            <a:r>
              <a:rPr lang="en-US" sz="2000" b="1" spc="-71" dirty="0" smtClean="0">
                <a:solidFill>
                  <a:srgbClr val="FFFFFF">
                    <a:lumMod val="50000"/>
                  </a:srgbClr>
                </a:solidFill>
              </a:rPr>
              <a:t>PARTITION BY </a:t>
            </a:r>
            <a:r>
              <a:rPr lang="en-US" sz="2000" spc="-71" dirty="0" smtClean="0">
                <a:solidFill>
                  <a:srgbClr val="FFFFFF">
                    <a:lumMod val="50000"/>
                  </a:srgbClr>
                </a:solidFill>
              </a:rPr>
              <a:t>is used</a:t>
            </a:r>
          </a:p>
          <a:p>
            <a:pPr marL="349724" indent="-349724">
              <a:spcAft>
                <a:spcPts val="1224"/>
              </a:spcAft>
              <a:buFont typeface="Arial" panose="020B0604020202020204" pitchFamily="34" charset="0"/>
              <a:buChar char="•"/>
            </a:pPr>
            <a:r>
              <a:rPr lang="en-US" sz="2000" spc="-71" dirty="0" smtClean="0">
                <a:solidFill>
                  <a:srgbClr val="FFFFFF">
                    <a:lumMod val="50000"/>
                  </a:srgbClr>
                </a:solidFill>
              </a:rPr>
              <a:t>Each step’s output can be sent to multiple output targets using </a:t>
            </a:r>
            <a:r>
              <a:rPr lang="en-US" sz="2000" b="1" spc="-71" dirty="0" smtClean="0">
                <a:solidFill>
                  <a:srgbClr val="FFFFFF">
                    <a:lumMod val="50000"/>
                  </a:srgbClr>
                </a:solidFill>
              </a:rPr>
              <a:t>INTO</a:t>
            </a:r>
            <a:endParaRPr lang="en-US" sz="2000" spc="-71" dirty="0">
              <a:solidFill>
                <a:srgbClr val="FFFFFF">
                  <a:lumMod val="50000"/>
                </a:srgbClr>
              </a:solidFill>
            </a:endParaRPr>
          </a:p>
        </p:txBody>
      </p:sp>
    </p:spTree>
    <p:extLst>
      <p:ext uri="{BB962C8B-B14F-4D97-AF65-F5344CB8AC3E}">
        <p14:creationId xmlns:p14="http://schemas.microsoft.com/office/powerpoint/2010/main" val="189103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274702" y="2117164"/>
            <a:ext cx="11887135" cy="244689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ltLang="zh-TW" sz="4400" b="1" spc="0" dirty="0" smtClean="0">
                <a:ln>
                  <a:noFill/>
                </a:ln>
                <a:solidFill>
                  <a:schemeClr val="tx2"/>
                </a:solidFill>
                <a:ea typeface="+mj-ea"/>
                <a:cs typeface="Segoe UI Light"/>
              </a:rPr>
              <a:t>If that doesn’t fulfill your requirement…</a:t>
            </a:r>
          </a:p>
          <a:p>
            <a:r>
              <a:rPr lang="en-US" sz="4400" b="1" spc="0" dirty="0" smtClean="0">
                <a:ln>
                  <a:noFill/>
                </a:ln>
                <a:solidFill>
                  <a:schemeClr val="tx2"/>
                </a:solidFill>
                <a:ea typeface="+mj-ea"/>
                <a:cs typeface="Segoe UI Light"/>
              </a:rPr>
              <a:t>……Event Processor Host</a:t>
            </a:r>
            <a:endParaRPr lang="en-US" sz="4400" spc="0" dirty="0">
              <a:ln>
                <a:noFill/>
              </a:ln>
              <a:solidFill>
                <a:schemeClr val="tx2"/>
              </a:solidFill>
              <a:ea typeface="+mj-ea"/>
              <a:cs typeface="Segoe UI Light"/>
            </a:endParaRPr>
          </a:p>
        </p:txBody>
      </p:sp>
    </p:spTree>
    <p:extLst>
      <p:ext uri="{BB962C8B-B14F-4D97-AF65-F5344CB8AC3E}">
        <p14:creationId xmlns:p14="http://schemas.microsoft.com/office/powerpoint/2010/main" val="190108130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47688" y="295275"/>
            <a:ext cx="11888787" cy="917575"/>
          </a:xfrm>
        </p:spPr>
        <p:txBody>
          <a:bodyPr/>
          <a:lstStyle/>
          <a:p>
            <a:r>
              <a:rPr lang="en-US" sz="4800" dirty="0" smtClean="0">
                <a:latin typeface="Segoe UI Light" panose="020B0502040204020203" pitchFamily="34" charset="0"/>
                <a:cs typeface="Segoe UI Light" panose="020B0502040204020203" pitchFamily="34" charset="0"/>
              </a:rPr>
              <a:t>Write your own logic…</a:t>
            </a:r>
            <a:endParaRPr lang="en-US" sz="4800" dirty="0">
              <a:latin typeface="Segoe UI Light" panose="020B0502040204020203" pitchFamily="34" charset="0"/>
              <a:cs typeface="Segoe UI Light" panose="020B0502040204020203" pitchFamily="34" charset="0"/>
            </a:endParaRPr>
          </a:p>
        </p:txBody>
      </p:sp>
      <p:sp>
        <p:nvSpPr>
          <p:cNvPr id="4" name="Rectangle 3"/>
          <p:cNvSpPr/>
          <p:nvPr/>
        </p:nvSpPr>
        <p:spPr>
          <a:xfrm>
            <a:off x="4237037" y="4183062"/>
            <a:ext cx="8048508" cy="2585323"/>
          </a:xfrm>
          <a:prstGeom prst="rect">
            <a:avLst/>
          </a:prstGeom>
          <a:solidFill>
            <a:schemeClr val="bg1">
              <a:lumMod val="95000"/>
            </a:schemeClr>
          </a:solidFill>
        </p:spPr>
        <p:txBody>
          <a:bodyPr wrap="square">
            <a:spAutoFit/>
          </a:bodyPr>
          <a:lstStyle/>
          <a:p>
            <a:r>
              <a:rPr lang="en-US" dirty="0"/>
              <a:t> class </a:t>
            </a:r>
            <a:r>
              <a:rPr lang="en-US" dirty="0" err="1"/>
              <a:t>SKSEventProcessor</a:t>
            </a:r>
            <a:r>
              <a:rPr lang="en-US" dirty="0"/>
              <a:t> : </a:t>
            </a:r>
            <a:r>
              <a:rPr lang="en-US" dirty="0" err="1"/>
              <a:t>IEventProcessor</a:t>
            </a:r>
            <a:endParaRPr lang="en-US" dirty="0"/>
          </a:p>
          <a:p>
            <a:r>
              <a:rPr lang="en-US" dirty="0"/>
              <a:t>    {</a:t>
            </a:r>
          </a:p>
          <a:p>
            <a:r>
              <a:rPr lang="en-US" dirty="0"/>
              <a:t>        private </a:t>
            </a:r>
            <a:r>
              <a:rPr lang="en-US" dirty="0" err="1"/>
              <a:t>const</a:t>
            </a:r>
            <a:r>
              <a:rPr lang="en-US" dirty="0"/>
              <a:t> </a:t>
            </a:r>
            <a:r>
              <a:rPr lang="en-US" dirty="0" err="1"/>
              <a:t>int</a:t>
            </a:r>
            <a:r>
              <a:rPr lang="en-US" dirty="0"/>
              <a:t> MAX_BLOCK_SIZE = 4 * 1024;// * 1024;</a:t>
            </a:r>
          </a:p>
          <a:p>
            <a:r>
              <a:rPr lang="en-US" dirty="0"/>
              <a:t>        public static string </a:t>
            </a:r>
            <a:r>
              <a:rPr lang="en-US" dirty="0" err="1"/>
              <a:t>StorageConnectionString</a:t>
            </a:r>
            <a:r>
              <a:rPr lang="en-US" dirty="0"/>
              <a:t>;</a:t>
            </a:r>
          </a:p>
          <a:p>
            <a:r>
              <a:rPr lang="en-US" dirty="0"/>
              <a:t>        public static string </a:t>
            </a:r>
            <a:r>
              <a:rPr lang="en-US" dirty="0" err="1"/>
              <a:t>ServiceBusConnectionString</a:t>
            </a:r>
            <a:r>
              <a:rPr lang="en-US" dirty="0"/>
              <a:t>;</a:t>
            </a:r>
          </a:p>
          <a:p>
            <a:endParaRPr lang="en-US" dirty="0"/>
          </a:p>
          <a:p>
            <a:r>
              <a:rPr lang="en-US" dirty="0"/>
              <a:t>        private </a:t>
            </a:r>
            <a:r>
              <a:rPr lang="en-US" dirty="0" err="1"/>
              <a:t>CloudBlobClient</a:t>
            </a:r>
            <a:r>
              <a:rPr lang="en-US" dirty="0"/>
              <a:t> </a:t>
            </a:r>
            <a:r>
              <a:rPr lang="en-US" dirty="0" err="1"/>
              <a:t>blobClient</a:t>
            </a:r>
            <a:r>
              <a:rPr lang="en-US" dirty="0"/>
              <a:t>;</a:t>
            </a:r>
          </a:p>
          <a:p>
            <a:r>
              <a:rPr lang="en-US" dirty="0"/>
              <a:t>        private </a:t>
            </a:r>
            <a:r>
              <a:rPr lang="en-US" dirty="0" err="1"/>
              <a:t>CloudBlobContainer</a:t>
            </a:r>
            <a:r>
              <a:rPr lang="en-US" dirty="0"/>
              <a:t> </a:t>
            </a:r>
            <a:r>
              <a:rPr lang="en-US" dirty="0" err="1"/>
              <a:t>blobContainer</a:t>
            </a:r>
            <a:r>
              <a:rPr lang="en-US" dirty="0"/>
              <a:t>;</a:t>
            </a:r>
          </a:p>
          <a:p>
            <a:r>
              <a:rPr lang="en-US" dirty="0"/>
              <a:t>        private </a:t>
            </a:r>
            <a:r>
              <a:rPr lang="en-US" dirty="0" err="1"/>
              <a:t>QueueClient</a:t>
            </a:r>
            <a:r>
              <a:rPr lang="en-US" dirty="0"/>
              <a:t> </a:t>
            </a:r>
            <a:r>
              <a:rPr lang="en-US" dirty="0" err="1"/>
              <a:t>queueClient</a:t>
            </a:r>
            <a:r>
              <a:rPr lang="en-US" dirty="0"/>
              <a:t>;</a:t>
            </a:r>
            <a:endParaRPr lang="en-US" sz="2000" dirty="0">
              <a:solidFill>
                <a:srgbClr val="00188F">
                  <a:lumMod val="60000"/>
                  <a:lumOff val="40000"/>
                </a:srgbClr>
              </a:solidFill>
              <a:latin typeface="Consolas"/>
            </a:endParaRPr>
          </a:p>
        </p:txBody>
      </p:sp>
      <p:sp>
        <p:nvSpPr>
          <p:cNvPr id="13" name="文字方塊 12"/>
          <p:cNvSpPr txBox="1"/>
          <p:nvPr/>
        </p:nvSpPr>
        <p:spPr>
          <a:xfrm>
            <a:off x="731837" y="1212850"/>
            <a:ext cx="10287000" cy="349326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Supported Language</a:t>
            </a:r>
          </a:p>
          <a:p>
            <a:pPr marL="809271" lvl="1" indent="-342900">
              <a:lnSpc>
                <a:spcPct val="90000"/>
              </a:lnSpc>
              <a:spcAft>
                <a:spcPts val="600"/>
              </a:spcAft>
              <a:buFont typeface="Arial" panose="020B0604020202020204" pitchFamily="34" charset="0"/>
              <a:buChar char="•"/>
            </a:pPr>
            <a:r>
              <a:rPr lang="en-US" sz="2400" dirty="0" err="1" smtClean="0">
                <a:gradFill>
                  <a:gsLst>
                    <a:gs pos="2917">
                      <a:schemeClr val="tx1"/>
                    </a:gs>
                    <a:gs pos="30000">
                      <a:schemeClr val="tx1"/>
                    </a:gs>
                  </a:gsLst>
                  <a:lin ang="5400000" scaled="0"/>
                </a:gradFill>
              </a:rPr>
              <a:t>.Net</a:t>
            </a:r>
            <a:r>
              <a:rPr lang="en-US" sz="2400" dirty="0" smtClean="0">
                <a:gradFill>
                  <a:gsLst>
                    <a:gs pos="2917">
                      <a:schemeClr val="tx1"/>
                    </a:gs>
                    <a:gs pos="30000">
                      <a:schemeClr val="tx1"/>
                    </a:gs>
                  </a:gsLst>
                  <a:lin ang="5400000" scaled="0"/>
                </a:gradFill>
              </a:rPr>
              <a:t> (C#)</a:t>
            </a:r>
          </a:p>
          <a:p>
            <a:pPr marL="809271" lvl="1"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Java</a:t>
            </a:r>
          </a:p>
          <a:p>
            <a:pPr marL="809271" lvl="1"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C</a:t>
            </a:r>
          </a:p>
          <a:p>
            <a:pPr marL="342900"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Hosted in Azure</a:t>
            </a:r>
          </a:p>
          <a:p>
            <a:pPr marL="809271" lvl="1"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VM</a:t>
            </a:r>
          </a:p>
          <a:p>
            <a:pPr marL="809271" lvl="1" indent="-342900">
              <a:lnSpc>
                <a:spcPct val="90000"/>
              </a:lnSpc>
              <a:spcAft>
                <a:spcPts val="600"/>
              </a:spcAft>
              <a:buFont typeface="Arial" panose="020B0604020202020204" pitchFamily="34" charset="0"/>
              <a:buChar char="•"/>
            </a:pPr>
            <a:r>
              <a:rPr lang="en-US" sz="2400" dirty="0" err="1" smtClean="0">
                <a:gradFill>
                  <a:gsLst>
                    <a:gs pos="2917">
                      <a:schemeClr val="tx1"/>
                    </a:gs>
                    <a:gs pos="30000">
                      <a:schemeClr val="tx1"/>
                    </a:gs>
                  </a:gsLst>
                  <a:lin ang="5400000" scaled="0"/>
                </a:gradFill>
              </a:rPr>
              <a:t>Web</a:t>
            </a:r>
            <a:r>
              <a:rPr lang="en-US" altLang="zh-TW" sz="2400" dirty="0" err="1" smtClean="0">
                <a:gradFill>
                  <a:gsLst>
                    <a:gs pos="2917">
                      <a:schemeClr val="tx1"/>
                    </a:gs>
                    <a:gs pos="30000">
                      <a:schemeClr val="tx1"/>
                    </a:gs>
                  </a:gsLst>
                  <a:lin ang="5400000" scaled="0"/>
                </a:gradFill>
              </a:rPr>
              <a:t>Job</a:t>
            </a:r>
            <a:endParaRPr lang="en-US" altLang="zh-TW" sz="2400" dirty="0" smtClean="0">
              <a:gradFill>
                <a:gsLst>
                  <a:gs pos="2917">
                    <a:schemeClr val="tx1"/>
                  </a:gs>
                  <a:gs pos="30000">
                    <a:schemeClr val="tx1"/>
                  </a:gs>
                </a:gsLst>
                <a:lin ang="5400000" scaled="0"/>
              </a:gradFill>
            </a:endParaRPr>
          </a:p>
          <a:p>
            <a:pPr marL="809271" lvl="1" indent="-342900">
              <a:lnSpc>
                <a:spcPct val="90000"/>
              </a:lnSpc>
              <a:spcAft>
                <a:spcPts val="600"/>
              </a:spcAft>
              <a:buFont typeface="Arial" panose="020B0604020202020204" pitchFamily="34" charset="0"/>
              <a:buChar char="•"/>
            </a:pPr>
            <a:r>
              <a:rPr lang="en-US" sz="2400" dirty="0" smtClean="0">
                <a:gradFill>
                  <a:gsLst>
                    <a:gs pos="2917">
                      <a:schemeClr val="tx1"/>
                    </a:gs>
                    <a:gs pos="30000">
                      <a:schemeClr val="tx1"/>
                    </a:gs>
                  </a:gsLst>
                  <a:lin ang="5400000" scaled="0"/>
                </a:gradFill>
              </a:rPr>
              <a:t>Worker</a:t>
            </a:r>
            <a:r>
              <a:rPr lang="zh-TW" altLang="en-US" sz="2400" dirty="0" smtClean="0">
                <a:gradFill>
                  <a:gsLst>
                    <a:gs pos="2917">
                      <a:schemeClr val="tx1"/>
                    </a:gs>
                    <a:gs pos="30000">
                      <a:schemeClr val="tx1"/>
                    </a:gs>
                  </a:gsLst>
                  <a:lin ang="5400000" scaled="0"/>
                </a:gradFill>
              </a:rPr>
              <a:t> </a:t>
            </a:r>
            <a:r>
              <a:rPr lang="en-US" altLang="zh-TW" sz="2400" dirty="0" smtClean="0">
                <a:gradFill>
                  <a:gsLst>
                    <a:gs pos="2917">
                      <a:schemeClr val="tx1"/>
                    </a:gs>
                    <a:gs pos="30000">
                      <a:schemeClr val="tx1"/>
                    </a:gs>
                  </a:gsLst>
                  <a:lin ang="5400000" scaled="0"/>
                </a:gradFill>
              </a:rPr>
              <a:t>Role</a:t>
            </a:r>
            <a:endParaRPr lang="en-US"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30846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0479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Streaming Data?</a:t>
            </a:r>
            <a:endParaRPr lang="en-US" dirty="0"/>
          </a:p>
        </p:txBody>
      </p:sp>
      <p:sp>
        <p:nvSpPr>
          <p:cNvPr id="7" name="Text Placeholder 2"/>
          <p:cNvSpPr txBox="1">
            <a:spLocks/>
          </p:cNvSpPr>
          <p:nvPr/>
        </p:nvSpPr>
        <p:spPr>
          <a:xfrm>
            <a:off x="6475716" y="1523078"/>
            <a:ext cx="4762119" cy="738790"/>
          </a:xfrm>
          <a:prstGeom prst="rect">
            <a:avLst/>
          </a:prstGeom>
        </p:spPr>
        <p:txBody>
          <a:bodyPr vert="horz" wrap="square" lIns="146304" tIns="91439" rIns="146304" bIns="91439" rtlCol="0">
            <a:spAutoFit/>
          </a:bodyPr>
          <a:lstStyle>
            <a:lvl1pPr marL="0" marR="0" indent="0" algn="l" defTabSz="699463" rtl="0" eaLnBrk="1" fontAlgn="auto" latinLnBrk="0" hangingPunct="1">
              <a:lnSpc>
                <a:spcPct val="90000"/>
              </a:lnSpc>
              <a:spcBef>
                <a:spcPct val="20000"/>
              </a:spcBef>
              <a:spcAft>
                <a:spcPts val="0"/>
              </a:spcAft>
              <a:buClr>
                <a:schemeClr val="tx1"/>
              </a:buClr>
              <a:buSzPct val="100000"/>
              <a:buFontTx/>
              <a:buNone/>
              <a:tabLst/>
              <a:defRPr sz="3000" kern="1200" spc="0" baseline="0">
                <a:gradFill>
                  <a:gsLst>
                    <a:gs pos="1250">
                      <a:schemeClr val="tx1"/>
                    </a:gs>
                    <a:gs pos="100000">
                      <a:schemeClr val="tx1"/>
                    </a:gs>
                  </a:gsLst>
                  <a:lin ang="5400000" scaled="0"/>
                </a:gradFill>
                <a:latin typeface="+mj-lt"/>
                <a:ea typeface="+mn-ea"/>
                <a:cs typeface="+mn-cs"/>
              </a:defRPr>
            </a:lvl1pPr>
            <a:lvl2pPr marL="21428" marR="0" indent="0" algn="l" defTabSz="699463" rtl="0" eaLnBrk="1" fontAlgn="auto" latinLnBrk="0" hangingPunct="1">
              <a:lnSpc>
                <a:spcPct val="90000"/>
              </a:lnSpc>
              <a:spcBef>
                <a:spcPct val="20000"/>
              </a:spcBef>
              <a:spcAft>
                <a:spcPts val="0"/>
              </a:spcAft>
              <a:buClr>
                <a:schemeClr val="tx1"/>
              </a:buClr>
              <a:buSzPct val="100000"/>
              <a:buFontTx/>
              <a:buNone/>
              <a:tabLst/>
              <a:defRPr sz="1500" kern="1200" spc="0" baseline="0">
                <a:gradFill>
                  <a:gsLst>
                    <a:gs pos="1250">
                      <a:schemeClr val="tx1"/>
                    </a:gs>
                    <a:gs pos="100000">
                      <a:schemeClr val="tx1"/>
                    </a:gs>
                  </a:gsLst>
                  <a:lin ang="5400000" scaled="0"/>
                </a:gradFill>
                <a:latin typeface="+mn-lt"/>
                <a:ea typeface="+mn-ea"/>
                <a:cs typeface="+mn-cs"/>
              </a:defRPr>
            </a:lvl2pPr>
            <a:lvl3pPr marL="167856" marR="0" indent="0" algn="l" defTabSz="699463" rtl="0" eaLnBrk="1" fontAlgn="auto" latinLnBrk="0" hangingPunct="1">
              <a:lnSpc>
                <a:spcPct val="90000"/>
              </a:lnSpc>
              <a:spcBef>
                <a:spcPct val="20000"/>
              </a:spcBef>
              <a:spcAft>
                <a:spcPts val="0"/>
              </a:spcAft>
              <a:buClr>
                <a:schemeClr val="tx1"/>
              </a:buClr>
              <a:buSzPct val="100000"/>
              <a:buFontTx/>
              <a:buNone/>
              <a:tabLst/>
              <a:defRPr sz="1500" kern="1200" spc="0" baseline="0">
                <a:gradFill>
                  <a:gsLst>
                    <a:gs pos="1250">
                      <a:schemeClr val="tx1"/>
                    </a:gs>
                    <a:gs pos="100000">
                      <a:schemeClr val="tx1"/>
                    </a:gs>
                  </a:gsLst>
                  <a:lin ang="5400000" scaled="0"/>
                </a:gradFill>
                <a:latin typeface="+mn-lt"/>
                <a:ea typeface="+mn-ea"/>
                <a:cs typeface="+mn-cs"/>
              </a:defRPr>
            </a:lvl3pPr>
            <a:lvl4pPr marL="357140" marR="0" indent="0" algn="l" defTabSz="699463" rtl="0" eaLnBrk="1" fontAlgn="auto" latinLnBrk="0" hangingPunct="1">
              <a:lnSpc>
                <a:spcPct val="90000"/>
              </a:lnSpc>
              <a:spcBef>
                <a:spcPct val="20000"/>
              </a:spcBef>
              <a:spcAft>
                <a:spcPts val="0"/>
              </a:spcAft>
              <a:buClr>
                <a:schemeClr val="tx1"/>
              </a:buClr>
              <a:buSzPct val="100000"/>
              <a:buFontTx/>
              <a:buNone/>
              <a:tabLst/>
              <a:defRPr sz="1350" kern="1200" spc="0" baseline="0">
                <a:gradFill>
                  <a:gsLst>
                    <a:gs pos="1250">
                      <a:schemeClr val="tx1"/>
                    </a:gs>
                    <a:gs pos="100000">
                      <a:schemeClr val="tx1"/>
                    </a:gs>
                  </a:gsLst>
                  <a:lin ang="5400000" scaled="0"/>
                </a:gradFill>
                <a:latin typeface="+mn-lt"/>
                <a:ea typeface="+mn-ea"/>
                <a:cs typeface="+mn-cs"/>
              </a:defRPr>
            </a:lvl4pPr>
            <a:lvl5pPr marL="554757" marR="0" indent="0" algn="l" defTabSz="699463" rtl="0" eaLnBrk="1" fontAlgn="auto" latinLnBrk="0" hangingPunct="1">
              <a:lnSpc>
                <a:spcPct val="90000"/>
              </a:lnSpc>
              <a:spcBef>
                <a:spcPct val="20000"/>
              </a:spcBef>
              <a:spcAft>
                <a:spcPts val="0"/>
              </a:spcAft>
              <a:buClr>
                <a:schemeClr val="tx1"/>
              </a:buClr>
              <a:buSzPct val="100000"/>
              <a:buFontTx/>
              <a:buNone/>
              <a:tabLst/>
              <a:defRPr sz="135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ctr">
              <a:buClr>
                <a:srgbClr val="505050"/>
              </a:buClr>
            </a:pPr>
            <a:r>
              <a:rPr lang="en-US" sz="4001" b="1" dirty="0">
                <a:gradFill>
                  <a:gsLst>
                    <a:gs pos="1250">
                      <a:srgbClr val="505050"/>
                    </a:gs>
                    <a:gs pos="100000">
                      <a:srgbClr val="505050"/>
                    </a:gs>
                  </a:gsLst>
                  <a:lin ang="5400000" scaled="0"/>
                </a:gradFill>
              </a:rPr>
              <a:t>Data in Motion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5172" y="2572096"/>
            <a:ext cx="3858865" cy="3858865"/>
          </a:xfrm>
          <a:prstGeom prst="rect">
            <a:avLst/>
          </a:prstGeom>
        </p:spPr>
      </p:pic>
      <p:pic>
        <p:nvPicPr>
          <p:cNvPr id="9" name="Picture 8"/>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722438" y="2572096"/>
            <a:ext cx="4038600" cy="3858865"/>
          </a:xfrm>
          <a:prstGeom prst="rect">
            <a:avLst/>
          </a:prstGeom>
        </p:spPr>
      </p:pic>
      <p:sp>
        <p:nvSpPr>
          <p:cNvPr id="10" name="Text Placeholder 2"/>
          <p:cNvSpPr txBox="1">
            <a:spLocks/>
          </p:cNvSpPr>
          <p:nvPr/>
        </p:nvSpPr>
        <p:spPr>
          <a:xfrm>
            <a:off x="1263739" y="1523078"/>
            <a:ext cx="4762119" cy="738790"/>
          </a:xfrm>
          <a:prstGeom prst="rect">
            <a:avLst/>
          </a:prstGeom>
        </p:spPr>
        <p:txBody>
          <a:bodyPr vert="horz" wrap="square" lIns="146304" tIns="91439" rIns="146304" bIns="91439" rtlCol="0">
            <a:spAutoFit/>
          </a:bodyPr>
          <a:lstStyle>
            <a:lvl1pPr marL="0" marR="0" indent="0" algn="l" defTabSz="699463" rtl="0" eaLnBrk="1" fontAlgn="auto" latinLnBrk="0" hangingPunct="1">
              <a:lnSpc>
                <a:spcPct val="90000"/>
              </a:lnSpc>
              <a:spcBef>
                <a:spcPct val="20000"/>
              </a:spcBef>
              <a:spcAft>
                <a:spcPts val="0"/>
              </a:spcAft>
              <a:buClr>
                <a:schemeClr val="tx1"/>
              </a:buClr>
              <a:buSzPct val="100000"/>
              <a:buFontTx/>
              <a:buNone/>
              <a:tabLst/>
              <a:defRPr sz="3000" kern="1200" spc="0" baseline="0">
                <a:gradFill>
                  <a:gsLst>
                    <a:gs pos="1250">
                      <a:schemeClr val="tx1"/>
                    </a:gs>
                    <a:gs pos="100000">
                      <a:schemeClr val="tx1"/>
                    </a:gs>
                  </a:gsLst>
                  <a:lin ang="5400000" scaled="0"/>
                </a:gradFill>
                <a:latin typeface="+mj-lt"/>
                <a:ea typeface="+mn-ea"/>
                <a:cs typeface="+mn-cs"/>
              </a:defRPr>
            </a:lvl1pPr>
            <a:lvl2pPr marL="21428" marR="0" indent="0" algn="l" defTabSz="699463" rtl="0" eaLnBrk="1" fontAlgn="auto" latinLnBrk="0" hangingPunct="1">
              <a:lnSpc>
                <a:spcPct val="90000"/>
              </a:lnSpc>
              <a:spcBef>
                <a:spcPct val="20000"/>
              </a:spcBef>
              <a:spcAft>
                <a:spcPts val="0"/>
              </a:spcAft>
              <a:buClr>
                <a:schemeClr val="tx1"/>
              </a:buClr>
              <a:buSzPct val="100000"/>
              <a:buFontTx/>
              <a:buNone/>
              <a:tabLst/>
              <a:defRPr sz="1500" kern="1200" spc="0" baseline="0">
                <a:gradFill>
                  <a:gsLst>
                    <a:gs pos="1250">
                      <a:schemeClr val="tx1"/>
                    </a:gs>
                    <a:gs pos="100000">
                      <a:schemeClr val="tx1"/>
                    </a:gs>
                  </a:gsLst>
                  <a:lin ang="5400000" scaled="0"/>
                </a:gradFill>
                <a:latin typeface="+mn-lt"/>
                <a:ea typeface="+mn-ea"/>
                <a:cs typeface="+mn-cs"/>
              </a:defRPr>
            </a:lvl2pPr>
            <a:lvl3pPr marL="167856" marR="0" indent="0" algn="l" defTabSz="699463" rtl="0" eaLnBrk="1" fontAlgn="auto" latinLnBrk="0" hangingPunct="1">
              <a:lnSpc>
                <a:spcPct val="90000"/>
              </a:lnSpc>
              <a:spcBef>
                <a:spcPct val="20000"/>
              </a:spcBef>
              <a:spcAft>
                <a:spcPts val="0"/>
              </a:spcAft>
              <a:buClr>
                <a:schemeClr val="tx1"/>
              </a:buClr>
              <a:buSzPct val="100000"/>
              <a:buFontTx/>
              <a:buNone/>
              <a:tabLst/>
              <a:defRPr sz="1500" kern="1200" spc="0" baseline="0">
                <a:gradFill>
                  <a:gsLst>
                    <a:gs pos="1250">
                      <a:schemeClr val="tx1"/>
                    </a:gs>
                    <a:gs pos="100000">
                      <a:schemeClr val="tx1"/>
                    </a:gs>
                  </a:gsLst>
                  <a:lin ang="5400000" scaled="0"/>
                </a:gradFill>
                <a:latin typeface="+mn-lt"/>
                <a:ea typeface="+mn-ea"/>
                <a:cs typeface="+mn-cs"/>
              </a:defRPr>
            </a:lvl3pPr>
            <a:lvl4pPr marL="357140" marR="0" indent="0" algn="l" defTabSz="699463" rtl="0" eaLnBrk="1" fontAlgn="auto" latinLnBrk="0" hangingPunct="1">
              <a:lnSpc>
                <a:spcPct val="90000"/>
              </a:lnSpc>
              <a:spcBef>
                <a:spcPct val="20000"/>
              </a:spcBef>
              <a:spcAft>
                <a:spcPts val="0"/>
              </a:spcAft>
              <a:buClr>
                <a:schemeClr val="tx1"/>
              </a:buClr>
              <a:buSzPct val="100000"/>
              <a:buFontTx/>
              <a:buNone/>
              <a:tabLst/>
              <a:defRPr sz="1350" kern="1200" spc="0" baseline="0">
                <a:gradFill>
                  <a:gsLst>
                    <a:gs pos="1250">
                      <a:schemeClr val="tx1"/>
                    </a:gs>
                    <a:gs pos="100000">
                      <a:schemeClr val="tx1"/>
                    </a:gs>
                  </a:gsLst>
                  <a:lin ang="5400000" scaled="0"/>
                </a:gradFill>
                <a:latin typeface="+mn-lt"/>
                <a:ea typeface="+mn-ea"/>
                <a:cs typeface="+mn-cs"/>
              </a:defRPr>
            </a:lvl4pPr>
            <a:lvl5pPr marL="554757" marR="0" indent="0" algn="l" defTabSz="699463" rtl="0" eaLnBrk="1" fontAlgn="auto" latinLnBrk="0" hangingPunct="1">
              <a:lnSpc>
                <a:spcPct val="90000"/>
              </a:lnSpc>
              <a:spcBef>
                <a:spcPct val="20000"/>
              </a:spcBef>
              <a:spcAft>
                <a:spcPts val="0"/>
              </a:spcAft>
              <a:buClr>
                <a:schemeClr val="tx1"/>
              </a:buClr>
              <a:buSzPct val="100000"/>
              <a:buFontTx/>
              <a:buNone/>
              <a:tabLst/>
              <a:defRPr sz="135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ctr">
              <a:buClr>
                <a:srgbClr val="505050"/>
              </a:buClr>
            </a:pPr>
            <a:r>
              <a:rPr lang="en-US" sz="4001" b="1" dirty="0">
                <a:gradFill>
                  <a:gsLst>
                    <a:gs pos="1250">
                      <a:srgbClr val="505050"/>
                    </a:gs>
                    <a:gs pos="100000">
                      <a:srgbClr val="505050"/>
                    </a:gs>
                  </a:gsLst>
                  <a:lin ang="5400000" scaled="0"/>
                </a:gradFill>
              </a:rPr>
              <a:t>Data at Rest</a:t>
            </a:r>
          </a:p>
        </p:txBody>
      </p:sp>
    </p:spTree>
    <p:extLst>
      <p:ext uri="{BB962C8B-B14F-4D97-AF65-F5344CB8AC3E}">
        <p14:creationId xmlns:p14="http://schemas.microsoft.com/office/powerpoint/2010/main" val="331868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23468" y="230936"/>
            <a:ext cx="10724938" cy="1351952"/>
          </a:xfrm>
        </p:spPr>
        <p:txBody>
          <a:bodyPr anchor="t"/>
          <a:lstStyle/>
          <a:p>
            <a:r>
              <a:rPr lang="en-US" dirty="0"/>
              <a:t>Microsoft Azure </a:t>
            </a:r>
            <a:r>
              <a:rPr lang="en-US" dirty="0" err="1"/>
              <a:t>IoT</a:t>
            </a:r>
            <a:r>
              <a:rPr lang="en-US" dirty="0"/>
              <a:t> Platform</a:t>
            </a:r>
          </a:p>
        </p:txBody>
      </p:sp>
      <p:sp>
        <p:nvSpPr>
          <p:cNvPr id="5" name="Rectangle 4"/>
          <p:cNvSpPr/>
          <p:nvPr/>
        </p:nvSpPr>
        <p:spPr>
          <a:xfrm>
            <a:off x="1085810" y="3084068"/>
            <a:ext cx="1044516" cy="3405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28" dirty="0"/>
              <a:t>Devices</a:t>
            </a:r>
          </a:p>
        </p:txBody>
      </p:sp>
      <p:sp>
        <p:nvSpPr>
          <p:cNvPr id="9" name="Rectangle 8"/>
          <p:cNvSpPr/>
          <p:nvPr/>
        </p:nvSpPr>
        <p:spPr>
          <a:xfrm>
            <a:off x="1076484" y="4560219"/>
            <a:ext cx="1063168" cy="5290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28" dirty="0"/>
              <a:t>Field Gateway</a:t>
            </a:r>
          </a:p>
        </p:txBody>
      </p:sp>
      <p:sp>
        <p:nvSpPr>
          <p:cNvPr id="11" name="Rectangle 10"/>
          <p:cNvSpPr/>
          <p:nvPr/>
        </p:nvSpPr>
        <p:spPr>
          <a:xfrm>
            <a:off x="855768" y="1299167"/>
            <a:ext cx="1495274" cy="521720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480050" y="1305645"/>
            <a:ext cx="1495274" cy="521720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104332" y="1305645"/>
            <a:ext cx="1495274" cy="521720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728614" y="1305645"/>
            <a:ext cx="1495274" cy="521720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260543" y="3628420"/>
            <a:ext cx="1164201" cy="1009737"/>
          </a:xfrm>
          <a:prstGeom prst="rect">
            <a:avLst/>
          </a:prstGeom>
          <a:solidFill>
            <a:schemeClr val="bg1"/>
          </a:solidFill>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solidFill>
                  <a:srgbClr val="7030A0"/>
                </a:solidFill>
              </a:rPr>
              <a:t>IoT</a:t>
            </a:r>
            <a:r>
              <a:rPr lang="en-US" dirty="0">
                <a:solidFill>
                  <a:srgbClr val="7030A0"/>
                </a:solidFill>
              </a:rPr>
              <a:t> Hub</a:t>
            </a:r>
          </a:p>
        </p:txBody>
      </p:sp>
      <p:sp>
        <p:nvSpPr>
          <p:cNvPr id="16" name="Rectangle 15"/>
          <p:cNvSpPr/>
          <p:nvPr/>
        </p:nvSpPr>
        <p:spPr>
          <a:xfrm>
            <a:off x="5923671" y="2504978"/>
            <a:ext cx="1164201" cy="786047"/>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32" dirty="0">
                <a:solidFill>
                  <a:srgbClr val="7030A0"/>
                </a:solidFill>
              </a:rPr>
              <a:t>Stream Analytics</a:t>
            </a:r>
          </a:p>
        </p:txBody>
      </p:sp>
      <p:sp>
        <p:nvSpPr>
          <p:cNvPr id="17" name="Rectangle 16"/>
          <p:cNvSpPr/>
          <p:nvPr/>
        </p:nvSpPr>
        <p:spPr>
          <a:xfrm>
            <a:off x="5884825" y="3735920"/>
            <a:ext cx="1164201" cy="7906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32" dirty="0"/>
              <a:t>HDInsight STORM</a:t>
            </a:r>
          </a:p>
        </p:txBody>
      </p:sp>
      <p:sp>
        <p:nvSpPr>
          <p:cNvPr id="18" name="Rectangle 17"/>
          <p:cNvSpPr/>
          <p:nvPr/>
        </p:nvSpPr>
        <p:spPr>
          <a:xfrm>
            <a:off x="5932997" y="5001094"/>
            <a:ext cx="1164201" cy="763966"/>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32" dirty="0">
                <a:solidFill>
                  <a:srgbClr val="7030A0"/>
                </a:solidFill>
              </a:rPr>
              <a:t>Event Processor Host</a:t>
            </a:r>
          </a:p>
        </p:txBody>
      </p:sp>
      <p:sp>
        <p:nvSpPr>
          <p:cNvPr id="19" name="Rectangle 18"/>
          <p:cNvSpPr/>
          <p:nvPr/>
        </p:nvSpPr>
        <p:spPr>
          <a:xfrm>
            <a:off x="7389424" y="1293215"/>
            <a:ext cx="1495274" cy="522963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cv</a:t>
            </a:r>
          </a:p>
        </p:txBody>
      </p:sp>
      <p:sp>
        <p:nvSpPr>
          <p:cNvPr id="20" name="Rectangle 19"/>
          <p:cNvSpPr/>
          <p:nvPr/>
        </p:nvSpPr>
        <p:spPr>
          <a:xfrm>
            <a:off x="7554961" y="4314082"/>
            <a:ext cx="1164201" cy="2733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28" dirty="0"/>
              <a:t>Event Hub</a:t>
            </a:r>
          </a:p>
        </p:txBody>
      </p:sp>
      <p:sp>
        <p:nvSpPr>
          <p:cNvPr id="21" name="Rectangle 20"/>
          <p:cNvSpPr/>
          <p:nvPr/>
        </p:nvSpPr>
        <p:spPr>
          <a:xfrm>
            <a:off x="7573715" y="2794600"/>
            <a:ext cx="1164201" cy="273369"/>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32" dirty="0">
                <a:solidFill>
                  <a:srgbClr val="7030A0"/>
                </a:solidFill>
              </a:rPr>
              <a:t>BLOB</a:t>
            </a:r>
          </a:p>
        </p:txBody>
      </p:sp>
      <p:sp>
        <p:nvSpPr>
          <p:cNvPr id="22" name="Rectangle 21"/>
          <p:cNvSpPr/>
          <p:nvPr/>
        </p:nvSpPr>
        <p:spPr>
          <a:xfrm>
            <a:off x="7566754" y="3178832"/>
            <a:ext cx="1164201" cy="273370"/>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32" dirty="0">
                <a:solidFill>
                  <a:srgbClr val="7030A0"/>
                </a:solidFill>
              </a:rPr>
              <a:t>SQL DB</a:t>
            </a:r>
          </a:p>
        </p:txBody>
      </p:sp>
      <p:sp>
        <p:nvSpPr>
          <p:cNvPr id="26" name="Rectangle 25"/>
          <p:cNvSpPr/>
          <p:nvPr/>
        </p:nvSpPr>
        <p:spPr>
          <a:xfrm>
            <a:off x="7566755" y="3570311"/>
            <a:ext cx="1164201" cy="273369"/>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32" dirty="0">
                <a:solidFill>
                  <a:srgbClr val="7030A0"/>
                </a:solidFill>
              </a:rPr>
              <a:t>QUEUE</a:t>
            </a:r>
          </a:p>
        </p:txBody>
      </p:sp>
      <p:sp>
        <p:nvSpPr>
          <p:cNvPr id="27" name="Rectangle 26"/>
          <p:cNvSpPr/>
          <p:nvPr/>
        </p:nvSpPr>
        <p:spPr>
          <a:xfrm>
            <a:off x="7496716" y="3958700"/>
            <a:ext cx="1311833" cy="2645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28" dirty="0"/>
              <a:t>Document DB</a:t>
            </a:r>
          </a:p>
        </p:txBody>
      </p:sp>
      <p:sp>
        <p:nvSpPr>
          <p:cNvPr id="28" name="Rectangle 27"/>
          <p:cNvSpPr/>
          <p:nvPr/>
        </p:nvSpPr>
        <p:spPr>
          <a:xfrm>
            <a:off x="7565065" y="4684597"/>
            <a:ext cx="1164201" cy="2733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28" dirty="0"/>
              <a:t>HDInsight</a:t>
            </a:r>
          </a:p>
        </p:txBody>
      </p:sp>
      <p:sp>
        <p:nvSpPr>
          <p:cNvPr id="29" name="Rectangle 28"/>
          <p:cNvSpPr/>
          <p:nvPr/>
        </p:nvSpPr>
        <p:spPr>
          <a:xfrm>
            <a:off x="9050233" y="1305645"/>
            <a:ext cx="1499913" cy="521720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cv</a:t>
            </a:r>
          </a:p>
        </p:txBody>
      </p:sp>
      <p:sp>
        <p:nvSpPr>
          <p:cNvPr id="30" name="Rectangle 29"/>
          <p:cNvSpPr/>
          <p:nvPr/>
        </p:nvSpPr>
        <p:spPr>
          <a:xfrm>
            <a:off x="7562699" y="5063024"/>
            <a:ext cx="1164201" cy="2733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28" dirty="0"/>
              <a:t>Data Lake</a:t>
            </a:r>
          </a:p>
        </p:txBody>
      </p:sp>
      <p:sp>
        <p:nvSpPr>
          <p:cNvPr id="31" name="Rectangle 30"/>
          <p:cNvSpPr/>
          <p:nvPr/>
        </p:nvSpPr>
        <p:spPr>
          <a:xfrm>
            <a:off x="7559615" y="5447732"/>
            <a:ext cx="1169651" cy="2733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28" dirty="0"/>
              <a:t>Data Factory</a:t>
            </a:r>
          </a:p>
        </p:txBody>
      </p:sp>
      <p:sp>
        <p:nvSpPr>
          <p:cNvPr id="32" name="Rectangle 31"/>
          <p:cNvSpPr/>
          <p:nvPr/>
        </p:nvSpPr>
        <p:spPr>
          <a:xfrm>
            <a:off x="9214982" y="3459250"/>
            <a:ext cx="1164201" cy="786047"/>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32" dirty="0">
                <a:solidFill>
                  <a:srgbClr val="7030A0"/>
                </a:solidFill>
              </a:rPr>
              <a:t>Azure ML</a:t>
            </a:r>
          </a:p>
        </p:txBody>
      </p:sp>
      <p:sp>
        <p:nvSpPr>
          <p:cNvPr id="33" name="Rectangle 32"/>
          <p:cNvSpPr/>
          <p:nvPr/>
        </p:nvSpPr>
        <p:spPr>
          <a:xfrm>
            <a:off x="9224308" y="4428276"/>
            <a:ext cx="1164201" cy="809898"/>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32" dirty="0">
                <a:solidFill>
                  <a:srgbClr val="7030A0"/>
                </a:solidFill>
              </a:rPr>
              <a:t>Power BI</a:t>
            </a:r>
          </a:p>
        </p:txBody>
      </p:sp>
      <p:sp>
        <p:nvSpPr>
          <p:cNvPr id="36" name="Rectangle 35"/>
          <p:cNvSpPr/>
          <p:nvPr/>
        </p:nvSpPr>
        <p:spPr>
          <a:xfrm>
            <a:off x="10728120" y="1305645"/>
            <a:ext cx="1495274" cy="521720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cv</a:t>
            </a:r>
          </a:p>
        </p:txBody>
      </p:sp>
      <p:sp>
        <p:nvSpPr>
          <p:cNvPr id="37" name="Rectangle 36"/>
          <p:cNvSpPr/>
          <p:nvPr/>
        </p:nvSpPr>
        <p:spPr>
          <a:xfrm>
            <a:off x="10907692" y="3959693"/>
            <a:ext cx="1164201" cy="3386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28" dirty="0"/>
              <a:t>Logic Apps</a:t>
            </a:r>
          </a:p>
        </p:txBody>
      </p:sp>
      <p:sp>
        <p:nvSpPr>
          <p:cNvPr id="38" name="Rectangle 37"/>
          <p:cNvSpPr/>
          <p:nvPr/>
        </p:nvSpPr>
        <p:spPr>
          <a:xfrm>
            <a:off x="10862627" y="3268827"/>
            <a:ext cx="1254331" cy="479395"/>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32" dirty="0">
                <a:solidFill>
                  <a:srgbClr val="7030A0"/>
                </a:solidFill>
              </a:rPr>
              <a:t>Notification Hub</a:t>
            </a:r>
          </a:p>
        </p:txBody>
      </p:sp>
      <p:cxnSp>
        <p:nvCxnSpPr>
          <p:cNvPr id="40" name="Straight Arrow Connector 39"/>
          <p:cNvCxnSpPr>
            <a:stCxn id="5" idx="2"/>
            <a:endCxn id="9" idx="0"/>
          </p:cNvCxnSpPr>
          <p:nvPr/>
        </p:nvCxnSpPr>
        <p:spPr>
          <a:xfrm>
            <a:off x="1608068" y="3424650"/>
            <a:ext cx="0" cy="1135569"/>
          </a:xfrm>
          <a:prstGeom prst="straightConnector1">
            <a:avLst/>
          </a:prstGeom>
          <a:ln>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5" idx="0"/>
            <a:endCxn id="16" idx="1"/>
          </p:cNvCxnSpPr>
          <p:nvPr/>
        </p:nvCxnSpPr>
        <p:spPr>
          <a:xfrm rot="5400000" flipH="1" flipV="1">
            <a:off x="5017947" y="2722698"/>
            <a:ext cx="730419" cy="1081027"/>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15" idx="2"/>
            <a:endCxn id="18" idx="1"/>
          </p:cNvCxnSpPr>
          <p:nvPr/>
        </p:nvCxnSpPr>
        <p:spPr>
          <a:xfrm rot="16200000" flipH="1">
            <a:off x="5015359" y="4465440"/>
            <a:ext cx="744920" cy="1090353"/>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018653" y="5597795"/>
            <a:ext cx="1148289" cy="1438725"/>
          </a:xfrm>
          <a:prstGeom prst="rect">
            <a:avLst/>
          </a:prstGeom>
          <a:noFill/>
        </p:spPr>
        <p:txBody>
          <a:bodyPr wrap="square" rtlCol="0">
            <a:spAutoFit/>
          </a:bodyPr>
          <a:lstStyle/>
          <a:p>
            <a:r>
              <a:rPr lang="en-US" sz="1071" dirty="0"/>
              <a:t>{ </a:t>
            </a:r>
            <a:r>
              <a:rPr lang="en-US" sz="1071" b="1" dirty="0">
                <a:solidFill>
                  <a:srgbClr val="7030A0"/>
                </a:solidFill>
              </a:rPr>
              <a:t>SDK</a:t>
            </a:r>
            <a:r>
              <a:rPr lang="en-US" sz="1071" dirty="0"/>
              <a:t> – .NET C#, </a:t>
            </a:r>
          </a:p>
          <a:p>
            <a:r>
              <a:rPr lang="en-US" sz="1071" dirty="0"/>
              <a:t>  JS, C, JAVA }</a:t>
            </a:r>
          </a:p>
          <a:p>
            <a:endParaRPr lang="en-US" sz="1071" dirty="0"/>
          </a:p>
          <a:p>
            <a:r>
              <a:rPr lang="en-US" sz="1071" dirty="0"/>
              <a:t>{ </a:t>
            </a:r>
            <a:r>
              <a:rPr lang="en-US" sz="1071" b="1" dirty="0">
                <a:solidFill>
                  <a:srgbClr val="7030A0"/>
                </a:solidFill>
              </a:rPr>
              <a:t>OS</a:t>
            </a:r>
            <a:r>
              <a:rPr lang="en-US" sz="1071" dirty="0"/>
              <a:t> - Win, Linux,     </a:t>
            </a:r>
          </a:p>
          <a:p>
            <a:r>
              <a:rPr lang="en-US" sz="1071" dirty="0"/>
              <a:t>  RTOS, MBED }</a:t>
            </a:r>
          </a:p>
          <a:p>
            <a:endParaRPr lang="en-US" sz="1071" dirty="0"/>
          </a:p>
        </p:txBody>
      </p:sp>
      <p:cxnSp>
        <p:nvCxnSpPr>
          <p:cNvPr id="104" name="Elbow Connector 103"/>
          <p:cNvCxnSpPr>
            <a:stCxn id="5" idx="0"/>
          </p:cNvCxnSpPr>
          <p:nvPr/>
        </p:nvCxnSpPr>
        <p:spPr>
          <a:xfrm rot="16200000" flipH="1">
            <a:off x="2838029" y="1854106"/>
            <a:ext cx="525942" cy="2985865"/>
          </a:xfrm>
          <a:prstGeom prst="bentConnector4">
            <a:avLst>
              <a:gd name="adj1" fmla="val -44330"/>
              <a:gd name="adj2" fmla="val 9997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stCxn id="9" idx="2"/>
          </p:cNvCxnSpPr>
          <p:nvPr/>
        </p:nvCxnSpPr>
        <p:spPr>
          <a:xfrm rot="5400000" flipH="1" flipV="1">
            <a:off x="2876347" y="3380990"/>
            <a:ext cx="439982" cy="2976541"/>
          </a:xfrm>
          <a:prstGeom prst="bentConnector4">
            <a:avLst>
              <a:gd name="adj1" fmla="val -52991"/>
              <a:gd name="adj2" fmla="val 9997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4143972" y="1355896"/>
            <a:ext cx="1417581" cy="1150849"/>
          </a:xfrm>
          <a:prstGeom prst="rect">
            <a:avLst/>
          </a:prstGeom>
          <a:solidFill>
            <a:srgbClr val="7030A0"/>
          </a:solidFill>
        </p:spPr>
        <p:txBody>
          <a:bodyPr wrap="square" rtlCol="0">
            <a:spAutoFit/>
          </a:bodyPr>
          <a:lstStyle/>
          <a:p>
            <a:r>
              <a:rPr lang="en-US" sz="1122" b="1" dirty="0">
                <a:solidFill>
                  <a:schemeClr val="bg1"/>
                </a:solidFill>
              </a:rPr>
              <a:t>D2C Ingestion</a:t>
            </a:r>
          </a:p>
          <a:p>
            <a:r>
              <a:rPr lang="en-US" sz="1122" b="1" dirty="0">
                <a:solidFill>
                  <a:schemeClr val="bg1"/>
                </a:solidFill>
              </a:rPr>
              <a:t>C2D Messaging</a:t>
            </a:r>
          </a:p>
          <a:p>
            <a:r>
              <a:rPr lang="en-US" sz="1122" b="1" dirty="0">
                <a:solidFill>
                  <a:schemeClr val="bg1"/>
                </a:solidFill>
              </a:rPr>
              <a:t>Device Registry</a:t>
            </a:r>
          </a:p>
          <a:p>
            <a:r>
              <a:rPr lang="en-US" sz="1122" b="1" dirty="0">
                <a:solidFill>
                  <a:schemeClr val="bg1"/>
                </a:solidFill>
              </a:rPr>
              <a:t>Device Identity</a:t>
            </a:r>
          </a:p>
          <a:p>
            <a:r>
              <a:rPr lang="en-US" sz="1122" b="1" dirty="0">
                <a:solidFill>
                  <a:schemeClr val="bg1"/>
                </a:solidFill>
              </a:rPr>
              <a:t>Device Provisioning</a:t>
            </a:r>
          </a:p>
        </p:txBody>
      </p:sp>
      <p:sp>
        <p:nvSpPr>
          <p:cNvPr id="111" name="TextBox 110"/>
          <p:cNvSpPr txBox="1"/>
          <p:nvPr/>
        </p:nvSpPr>
        <p:spPr>
          <a:xfrm>
            <a:off x="2568631" y="5306705"/>
            <a:ext cx="2489305" cy="254262"/>
          </a:xfrm>
          <a:prstGeom prst="rect">
            <a:avLst/>
          </a:prstGeom>
          <a:noFill/>
        </p:spPr>
        <p:txBody>
          <a:bodyPr wrap="square" rtlCol="0">
            <a:spAutoFit/>
          </a:bodyPr>
          <a:lstStyle/>
          <a:p>
            <a:r>
              <a:rPr lang="en-US" sz="1020" dirty="0"/>
              <a:t>AMQP, HTTPS, MQTT</a:t>
            </a:r>
          </a:p>
        </p:txBody>
      </p:sp>
      <p:sp>
        <p:nvSpPr>
          <p:cNvPr id="132" name="TextBox 131"/>
          <p:cNvSpPr txBox="1"/>
          <p:nvPr/>
        </p:nvSpPr>
        <p:spPr>
          <a:xfrm>
            <a:off x="4104332" y="913605"/>
            <a:ext cx="8119062" cy="318286"/>
          </a:xfrm>
          <a:prstGeom prst="rect">
            <a:avLst/>
          </a:prstGeom>
          <a:solidFill>
            <a:schemeClr val="tx1"/>
          </a:solidFill>
        </p:spPr>
        <p:txBody>
          <a:bodyPr wrap="square" rtlCol="0">
            <a:spAutoFit/>
          </a:bodyPr>
          <a:lstStyle/>
          <a:p>
            <a:r>
              <a:rPr lang="en-US" sz="1428" b="1" dirty="0">
                <a:solidFill>
                  <a:schemeClr val="bg1"/>
                </a:solidFill>
              </a:rPr>
              <a:t>Azure</a:t>
            </a:r>
          </a:p>
        </p:txBody>
      </p:sp>
      <p:sp>
        <p:nvSpPr>
          <p:cNvPr id="139" name="TextBox 138"/>
          <p:cNvSpPr txBox="1"/>
          <p:nvPr/>
        </p:nvSpPr>
        <p:spPr>
          <a:xfrm>
            <a:off x="859247" y="922172"/>
            <a:ext cx="1497640" cy="542399"/>
          </a:xfrm>
          <a:prstGeom prst="rect">
            <a:avLst/>
          </a:prstGeom>
          <a:solidFill>
            <a:schemeClr val="bg1">
              <a:lumMod val="75000"/>
            </a:schemeClr>
          </a:solidFill>
        </p:spPr>
        <p:txBody>
          <a:bodyPr wrap="square" rtlCol="0">
            <a:spAutoFit/>
          </a:bodyPr>
          <a:lstStyle/>
          <a:p>
            <a:r>
              <a:rPr lang="en-US" sz="1428" b="1" dirty="0">
                <a:solidFill>
                  <a:schemeClr val="bg1"/>
                </a:solidFill>
              </a:rPr>
              <a:t>On-</a:t>
            </a:r>
            <a:r>
              <a:rPr lang="en-US" sz="1428" b="1" dirty="0" err="1">
                <a:solidFill>
                  <a:schemeClr val="bg1"/>
                </a:solidFill>
              </a:rPr>
              <a:t>Prem</a:t>
            </a:r>
            <a:r>
              <a:rPr lang="en-US" sz="1428" b="1" dirty="0">
                <a:solidFill>
                  <a:schemeClr val="bg1"/>
                </a:solidFill>
              </a:rPr>
              <a:t> / Field</a:t>
            </a:r>
          </a:p>
        </p:txBody>
      </p:sp>
      <p:sp>
        <p:nvSpPr>
          <p:cNvPr id="140" name="TextBox 139"/>
          <p:cNvSpPr txBox="1"/>
          <p:nvPr/>
        </p:nvSpPr>
        <p:spPr>
          <a:xfrm>
            <a:off x="2486642" y="914868"/>
            <a:ext cx="1497640" cy="542399"/>
          </a:xfrm>
          <a:prstGeom prst="rect">
            <a:avLst/>
          </a:prstGeom>
          <a:solidFill>
            <a:schemeClr val="tx1">
              <a:lumMod val="65000"/>
              <a:lumOff val="35000"/>
            </a:schemeClr>
          </a:solidFill>
        </p:spPr>
        <p:txBody>
          <a:bodyPr wrap="square" rtlCol="0">
            <a:spAutoFit/>
          </a:bodyPr>
          <a:lstStyle/>
          <a:p>
            <a:r>
              <a:rPr lang="en-US" sz="1428" b="1" dirty="0">
                <a:solidFill>
                  <a:schemeClr val="bg1"/>
                </a:solidFill>
              </a:rPr>
              <a:t>On-</a:t>
            </a:r>
            <a:r>
              <a:rPr lang="en-US" sz="1428" b="1" dirty="0" err="1">
                <a:solidFill>
                  <a:schemeClr val="bg1"/>
                </a:solidFill>
              </a:rPr>
              <a:t>Prem</a:t>
            </a:r>
            <a:r>
              <a:rPr lang="en-US" sz="1428" b="1" dirty="0">
                <a:solidFill>
                  <a:schemeClr val="bg1"/>
                </a:solidFill>
              </a:rPr>
              <a:t> / Azure</a:t>
            </a:r>
          </a:p>
        </p:txBody>
      </p:sp>
      <p:sp>
        <p:nvSpPr>
          <p:cNvPr id="141" name="Rectangle 140"/>
          <p:cNvSpPr/>
          <p:nvPr/>
        </p:nvSpPr>
        <p:spPr>
          <a:xfrm>
            <a:off x="10900261" y="4492939"/>
            <a:ext cx="1164201" cy="3386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28" dirty="0"/>
              <a:t>Web Apps</a:t>
            </a:r>
          </a:p>
        </p:txBody>
      </p:sp>
      <p:sp>
        <p:nvSpPr>
          <p:cNvPr id="142" name="Rectangle 141"/>
          <p:cNvSpPr/>
          <p:nvPr/>
        </p:nvSpPr>
        <p:spPr>
          <a:xfrm>
            <a:off x="10923207" y="5025174"/>
            <a:ext cx="1164201" cy="3386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28" dirty="0"/>
              <a:t>Mobile Apps</a:t>
            </a:r>
          </a:p>
        </p:txBody>
      </p:sp>
      <p:sp>
        <p:nvSpPr>
          <p:cNvPr id="143" name="TextBox 142"/>
          <p:cNvSpPr txBox="1"/>
          <p:nvPr/>
        </p:nvSpPr>
        <p:spPr>
          <a:xfrm>
            <a:off x="981350" y="6605423"/>
            <a:ext cx="2489305" cy="254262"/>
          </a:xfrm>
          <a:prstGeom prst="rect">
            <a:avLst/>
          </a:prstGeom>
          <a:noFill/>
        </p:spPr>
        <p:txBody>
          <a:bodyPr wrap="square" rtlCol="0">
            <a:spAutoFit/>
          </a:bodyPr>
          <a:lstStyle/>
          <a:p>
            <a:r>
              <a:rPr lang="en-US" sz="1020" dirty="0"/>
              <a:t>Key </a:t>
            </a:r>
            <a:r>
              <a:rPr lang="en-US" sz="1020" dirty="0" err="1"/>
              <a:t>IoT</a:t>
            </a:r>
            <a:r>
              <a:rPr lang="en-US" sz="1020" dirty="0"/>
              <a:t> Capabilities and Technologies</a:t>
            </a:r>
          </a:p>
        </p:txBody>
      </p:sp>
      <p:sp>
        <p:nvSpPr>
          <p:cNvPr id="144" name="Rectangle 143"/>
          <p:cNvSpPr/>
          <p:nvPr/>
        </p:nvSpPr>
        <p:spPr>
          <a:xfrm>
            <a:off x="855768" y="6658836"/>
            <a:ext cx="149217" cy="144295"/>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p:cNvSpPr txBox="1"/>
          <p:nvPr/>
        </p:nvSpPr>
        <p:spPr>
          <a:xfrm>
            <a:off x="4927727" y="2912287"/>
            <a:ext cx="2489305" cy="254262"/>
          </a:xfrm>
          <a:prstGeom prst="rect">
            <a:avLst/>
          </a:prstGeom>
          <a:noFill/>
        </p:spPr>
        <p:txBody>
          <a:bodyPr wrap="square" rtlCol="0">
            <a:spAutoFit/>
          </a:bodyPr>
          <a:lstStyle/>
          <a:p>
            <a:r>
              <a:rPr lang="en-US" sz="1020" dirty="0"/>
              <a:t>AMQP</a:t>
            </a:r>
          </a:p>
        </p:txBody>
      </p:sp>
      <p:sp>
        <p:nvSpPr>
          <p:cNvPr id="146" name="TextBox 145"/>
          <p:cNvSpPr txBox="1"/>
          <p:nvPr/>
        </p:nvSpPr>
        <p:spPr>
          <a:xfrm>
            <a:off x="4978639" y="5418149"/>
            <a:ext cx="2489305" cy="254262"/>
          </a:xfrm>
          <a:prstGeom prst="rect">
            <a:avLst/>
          </a:prstGeom>
          <a:noFill/>
        </p:spPr>
        <p:txBody>
          <a:bodyPr wrap="square" rtlCol="0">
            <a:spAutoFit/>
          </a:bodyPr>
          <a:lstStyle/>
          <a:p>
            <a:r>
              <a:rPr lang="en-US" sz="1020" dirty="0"/>
              <a:t>AMQP</a:t>
            </a:r>
          </a:p>
        </p:txBody>
      </p:sp>
      <p:sp>
        <p:nvSpPr>
          <p:cNvPr id="153" name="TextBox 152"/>
          <p:cNvSpPr txBox="1"/>
          <p:nvPr/>
        </p:nvSpPr>
        <p:spPr>
          <a:xfrm>
            <a:off x="5758134" y="1363651"/>
            <a:ext cx="1453317" cy="446397"/>
          </a:xfrm>
          <a:prstGeom prst="rect">
            <a:avLst/>
          </a:prstGeom>
          <a:solidFill>
            <a:srgbClr val="7030A0"/>
          </a:solidFill>
        </p:spPr>
        <p:txBody>
          <a:bodyPr wrap="square" rtlCol="0">
            <a:spAutoFit/>
          </a:bodyPr>
          <a:lstStyle/>
          <a:p>
            <a:r>
              <a:rPr lang="en-US" sz="1122" b="1" dirty="0">
                <a:solidFill>
                  <a:schemeClr val="bg1"/>
                </a:solidFill>
              </a:rPr>
              <a:t>Real-time Processing</a:t>
            </a:r>
          </a:p>
        </p:txBody>
      </p:sp>
      <p:sp>
        <p:nvSpPr>
          <p:cNvPr id="154" name="TextBox 153"/>
          <p:cNvSpPr txBox="1"/>
          <p:nvPr/>
        </p:nvSpPr>
        <p:spPr>
          <a:xfrm>
            <a:off x="2519690" y="1363652"/>
            <a:ext cx="1417581" cy="270285"/>
          </a:xfrm>
          <a:prstGeom prst="rect">
            <a:avLst/>
          </a:prstGeom>
          <a:solidFill>
            <a:srgbClr val="7030A0"/>
          </a:solidFill>
        </p:spPr>
        <p:txBody>
          <a:bodyPr wrap="square" rtlCol="0">
            <a:spAutoFit/>
          </a:bodyPr>
          <a:lstStyle/>
          <a:p>
            <a:r>
              <a:rPr lang="en-US" sz="1122" b="1" dirty="0">
                <a:solidFill>
                  <a:schemeClr val="bg1"/>
                </a:solidFill>
              </a:rPr>
              <a:t>Protocol Bridge</a:t>
            </a:r>
          </a:p>
        </p:txBody>
      </p:sp>
      <p:sp>
        <p:nvSpPr>
          <p:cNvPr id="155" name="TextBox 154"/>
          <p:cNvSpPr txBox="1"/>
          <p:nvPr/>
        </p:nvSpPr>
        <p:spPr>
          <a:xfrm>
            <a:off x="896590" y="1372405"/>
            <a:ext cx="1417581" cy="446397"/>
          </a:xfrm>
          <a:prstGeom prst="rect">
            <a:avLst/>
          </a:prstGeom>
          <a:solidFill>
            <a:srgbClr val="7030A0"/>
          </a:solidFill>
        </p:spPr>
        <p:txBody>
          <a:bodyPr wrap="square" rtlCol="0">
            <a:spAutoFit/>
          </a:bodyPr>
          <a:lstStyle/>
          <a:p>
            <a:r>
              <a:rPr lang="en-US" sz="1122" b="1" dirty="0">
                <a:solidFill>
                  <a:schemeClr val="bg1"/>
                </a:solidFill>
              </a:rPr>
              <a:t>Client Connectivity</a:t>
            </a:r>
          </a:p>
        </p:txBody>
      </p:sp>
      <p:sp>
        <p:nvSpPr>
          <p:cNvPr id="156" name="TextBox 155"/>
          <p:cNvSpPr txBox="1"/>
          <p:nvPr/>
        </p:nvSpPr>
        <p:spPr>
          <a:xfrm>
            <a:off x="7418945" y="1372405"/>
            <a:ext cx="1417581" cy="622511"/>
          </a:xfrm>
          <a:prstGeom prst="rect">
            <a:avLst/>
          </a:prstGeom>
          <a:solidFill>
            <a:srgbClr val="7030A0"/>
          </a:solidFill>
        </p:spPr>
        <p:txBody>
          <a:bodyPr wrap="square" rtlCol="0">
            <a:spAutoFit/>
          </a:bodyPr>
          <a:lstStyle/>
          <a:p>
            <a:r>
              <a:rPr lang="en-US" sz="1122" b="1" dirty="0">
                <a:solidFill>
                  <a:schemeClr val="bg1"/>
                </a:solidFill>
              </a:rPr>
              <a:t>Storage</a:t>
            </a:r>
          </a:p>
          <a:p>
            <a:r>
              <a:rPr lang="en-US" sz="1122" b="1" dirty="0">
                <a:solidFill>
                  <a:schemeClr val="bg1"/>
                </a:solidFill>
              </a:rPr>
              <a:t>Event Ingestion</a:t>
            </a:r>
          </a:p>
          <a:p>
            <a:r>
              <a:rPr lang="en-US" sz="1122" b="1" dirty="0">
                <a:solidFill>
                  <a:schemeClr val="bg1"/>
                </a:solidFill>
              </a:rPr>
              <a:t>Data Analytics</a:t>
            </a:r>
          </a:p>
        </p:txBody>
      </p:sp>
      <p:sp>
        <p:nvSpPr>
          <p:cNvPr id="157" name="TextBox 156"/>
          <p:cNvSpPr txBox="1"/>
          <p:nvPr/>
        </p:nvSpPr>
        <p:spPr>
          <a:xfrm>
            <a:off x="9062673" y="1365015"/>
            <a:ext cx="1470348" cy="622511"/>
          </a:xfrm>
          <a:prstGeom prst="rect">
            <a:avLst/>
          </a:prstGeom>
          <a:solidFill>
            <a:srgbClr val="7030A0"/>
          </a:solidFill>
        </p:spPr>
        <p:txBody>
          <a:bodyPr wrap="square" rtlCol="0">
            <a:spAutoFit/>
          </a:bodyPr>
          <a:lstStyle/>
          <a:p>
            <a:r>
              <a:rPr lang="en-US" sz="1122" b="1" dirty="0">
                <a:solidFill>
                  <a:schemeClr val="bg1"/>
                </a:solidFill>
              </a:rPr>
              <a:t>Predictive Analytics</a:t>
            </a:r>
          </a:p>
          <a:p>
            <a:r>
              <a:rPr lang="en-US" sz="1122" b="1" dirty="0">
                <a:solidFill>
                  <a:schemeClr val="bg1"/>
                </a:solidFill>
              </a:rPr>
              <a:t>Dashboards</a:t>
            </a:r>
          </a:p>
        </p:txBody>
      </p:sp>
      <p:sp>
        <p:nvSpPr>
          <p:cNvPr id="158" name="TextBox 157"/>
          <p:cNvSpPr txBox="1"/>
          <p:nvPr/>
        </p:nvSpPr>
        <p:spPr>
          <a:xfrm>
            <a:off x="10776251" y="1369048"/>
            <a:ext cx="1417581" cy="446397"/>
          </a:xfrm>
          <a:prstGeom prst="rect">
            <a:avLst/>
          </a:prstGeom>
          <a:solidFill>
            <a:srgbClr val="7030A0"/>
          </a:solidFill>
        </p:spPr>
        <p:txBody>
          <a:bodyPr wrap="square" rtlCol="0">
            <a:spAutoFit/>
          </a:bodyPr>
          <a:lstStyle/>
          <a:p>
            <a:r>
              <a:rPr lang="en-US" sz="1122" b="1" dirty="0">
                <a:solidFill>
                  <a:schemeClr val="bg1"/>
                </a:solidFill>
              </a:rPr>
              <a:t>Process Automation</a:t>
            </a:r>
          </a:p>
        </p:txBody>
      </p:sp>
      <p:sp>
        <p:nvSpPr>
          <p:cNvPr id="159" name="TextBox 158"/>
          <p:cNvSpPr txBox="1"/>
          <p:nvPr/>
        </p:nvSpPr>
        <p:spPr>
          <a:xfrm>
            <a:off x="2562833" y="2869648"/>
            <a:ext cx="2489305" cy="254262"/>
          </a:xfrm>
          <a:prstGeom prst="rect">
            <a:avLst/>
          </a:prstGeom>
          <a:noFill/>
        </p:spPr>
        <p:txBody>
          <a:bodyPr wrap="square" rtlCol="0">
            <a:spAutoFit/>
          </a:bodyPr>
          <a:lstStyle/>
          <a:p>
            <a:r>
              <a:rPr lang="en-US" sz="1020" dirty="0"/>
              <a:t>AMQP, HTTPS, MQTT</a:t>
            </a:r>
          </a:p>
        </p:txBody>
      </p:sp>
    </p:spTree>
    <p:extLst>
      <p:ext uri="{BB962C8B-B14F-4D97-AF65-F5344CB8AC3E}">
        <p14:creationId xmlns:p14="http://schemas.microsoft.com/office/powerpoint/2010/main" val="10965345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6" cstate="screen">
            <a:extLst>
              <a:ext uri="{28A0092B-C50C-407E-A947-70E740481C1C}">
                <a14:useLocalDpi xmlns:a14="http://schemas.microsoft.com/office/drawing/2010/main" val="0"/>
              </a:ext>
            </a:extLst>
          </a:blip>
          <a:srcRect l="5847" r="1539"/>
          <a:stretch/>
        </p:blipFill>
        <p:spPr>
          <a:xfrm>
            <a:off x="8229314" y="2857280"/>
            <a:ext cx="3931362" cy="3382800"/>
          </a:xfrm>
          <a:prstGeom prst="rect">
            <a:avLst/>
          </a:prstGeom>
        </p:spPr>
      </p:pic>
      <p:pic>
        <p:nvPicPr>
          <p:cNvPr id="13" name="Picture 12"/>
          <p:cNvPicPr>
            <a:picLocks noChangeAspect="1"/>
          </p:cNvPicPr>
          <p:nvPr/>
        </p:nvPicPr>
        <p:blipFill rotWithShape="1">
          <a:blip r:embed="rId7" cstate="screen">
            <a:extLst>
              <a:ext uri="{28A0092B-C50C-407E-A947-70E740481C1C}">
                <a14:useLocalDpi xmlns:a14="http://schemas.microsoft.com/office/drawing/2010/main" val="0"/>
              </a:ext>
            </a:extLst>
          </a:blip>
          <a:srcRect l="1047" r="9379"/>
          <a:stretch/>
        </p:blipFill>
        <p:spPr>
          <a:xfrm>
            <a:off x="275162" y="2857280"/>
            <a:ext cx="3931362" cy="3382800"/>
          </a:xfrm>
          <a:prstGeom prst="rect">
            <a:avLst/>
          </a:prstGeom>
        </p:spPr>
      </p:pic>
      <p:pic>
        <p:nvPicPr>
          <p:cNvPr id="16" name="Picture 2" descr="C:\Users\v-abb\Dropbox\SQL Server 14\Hybrid IT Image_no people.jpg"/>
          <p:cNvPicPr>
            <a:picLocks noChangeAspect="1" noChangeArrowheads="1"/>
          </p:cNvPicPr>
          <p:nvPr/>
        </p:nvPicPr>
        <p:blipFill rotWithShape="1">
          <a:blip r:embed="rId8" cstate="screen">
            <a:extLst>
              <a:ext uri="{BEBA8EAE-BF5A-486C-A8C5-ECC9F3942E4B}">
                <a14:imgProps xmlns:a14="http://schemas.microsoft.com/office/drawing/2010/main">
                  <a14:imgLayer r:embed="rId9">
                    <a14:imgEffect>
                      <a14:sharpenSoften amount="50000"/>
                    </a14:imgEffect>
                    <a14:imgEffect>
                      <a14:brightnessContrast bright="-11000" contrast="43000"/>
                    </a14:imgEffect>
                  </a14:imgLayer>
                </a14:imgProps>
              </a:ext>
              <a:ext uri="{28A0092B-C50C-407E-A947-70E740481C1C}">
                <a14:useLocalDpi xmlns:a14="http://schemas.microsoft.com/office/drawing/2010/main" val="0"/>
              </a:ext>
            </a:extLst>
          </a:blip>
          <a:srcRect r="23147" b="2631"/>
          <a:stretch/>
        </p:blipFill>
        <p:spPr bwMode="auto">
          <a:xfrm>
            <a:off x="4252239" y="2857279"/>
            <a:ext cx="3931362" cy="3382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5482" y="295730"/>
            <a:ext cx="11887101" cy="917445"/>
          </a:xfrm>
        </p:spPr>
        <p:txBody>
          <a:bodyPr/>
          <a:lstStyle/>
          <a:p>
            <a:r>
              <a:rPr lang="en-US" dirty="0" smtClean="0"/>
              <a:t>Introducing </a:t>
            </a:r>
            <a:r>
              <a:rPr lang="en-US" b="1" dirty="0" smtClean="0"/>
              <a:t>Azure Stream Analytics</a:t>
            </a:r>
            <a:endParaRPr lang="en-US" b="1" dirty="0"/>
          </a:p>
        </p:txBody>
      </p:sp>
      <p:sp>
        <p:nvSpPr>
          <p:cNvPr id="7" name="Rectangle 6"/>
          <p:cNvSpPr>
            <a:spLocks/>
          </p:cNvSpPr>
          <p:nvPr>
            <p:custDataLst>
              <p:tags r:id="rId1"/>
            </p:custDataLst>
          </p:nvPr>
        </p:nvSpPr>
        <p:spPr bwMode="auto">
          <a:xfrm>
            <a:off x="4252239" y="1667238"/>
            <a:ext cx="3931362" cy="118855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22">
              <a:lnSpc>
                <a:spcPct val="90000"/>
              </a:lnSpc>
            </a:pPr>
            <a:r>
              <a:rPr lang="en-US" sz="3200" dirty="0">
                <a:gradFill flip="none" rotWithShape="1">
                  <a:gsLst>
                    <a:gs pos="0">
                      <a:srgbClr val="FFFFFF"/>
                    </a:gs>
                    <a:gs pos="100000">
                      <a:srgbClr val="FFFFFF"/>
                    </a:gs>
                  </a:gsLst>
                  <a:lin ang="5400000" scaled="0"/>
                  <a:tileRect/>
                </a:gradFill>
                <a:latin typeface="Segoe UI Light"/>
                <a:ea typeface="Segoe UI" pitchFamily="34" charset="0"/>
                <a:cs typeface="Segoe UI" pitchFamily="34" charset="0"/>
              </a:rPr>
              <a:t>Mission critical reliability and scale </a:t>
            </a:r>
          </a:p>
        </p:txBody>
      </p:sp>
      <p:sp>
        <p:nvSpPr>
          <p:cNvPr id="11" name="Rectangle 10"/>
          <p:cNvSpPr>
            <a:spLocks/>
          </p:cNvSpPr>
          <p:nvPr>
            <p:custDataLst>
              <p:tags r:id="rId2"/>
            </p:custDataLst>
          </p:nvPr>
        </p:nvSpPr>
        <p:spPr bwMode="auto">
          <a:xfrm>
            <a:off x="8229315" y="1667238"/>
            <a:ext cx="3931362" cy="11885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22">
              <a:lnSpc>
                <a:spcPct val="90000"/>
              </a:lnSpc>
            </a:pPr>
            <a:r>
              <a:rPr lang="en-US" sz="3200" dirty="0">
                <a:gradFill flip="none" rotWithShape="1">
                  <a:gsLst>
                    <a:gs pos="0">
                      <a:srgbClr val="FFFFFF"/>
                    </a:gs>
                    <a:gs pos="100000">
                      <a:srgbClr val="FFFFFF"/>
                    </a:gs>
                  </a:gsLst>
                  <a:lin ang="5400000" scaled="0"/>
                  <a:tileRect/>
                </a:gradFill>
                <a:latin typeface="Segoe UI Light"/>
                <a:ea typeface="Segoe UI" pitchFamily="34" charset="0"/>
                <a:cs typeface="Segoe UI" pitchFamily="34" charset="0"/>
              </a:rPr>
              <a:t>Enables rapid development</a:t>
            </a:r>
          </a:p>
        </p:txBody>
      </p:sp>
      <p:sp>
        <p:nvSpPr>
          <p:cNvPr id="14" name="Rectangle 13"/>
          <p:cNvSpPr>
            <a:spLocks/>
          </p:cNvSpPr>
          <p:nvPr>
            <p:custDataLst>
              <p:tags r:id="rId3"/>
            </p:custDataLst>
          </p:nvPr>
        </p:nvSpPr>
        <p:spPr bwMode="auto">
          <a:xfrm>
            <a:off x="275163" y="1667238"/>
            <a:ext cx="3931362" cy="118855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22">
              <a:lnSpc>
                <a:spcPct val="90000"/>
              </a:lnSpc>
            </a:pPr>
            <a:r>
              <a:rPr lang="en-US" sz="3200" dirty="0">
                <a:gradFill flip="none" rotWithShape="1">
                  <a:gsLst>
                    <a:gs pos="0">
                      <a:srgbClr val="FFFFFF"/>
                    </a:gs>
                    <a:gs pos="100000">
                      <a:srgbClr val="FFFFFF"/>
                    </a:gs>
                  </a:gsLst>
                  <a:lin ang="5400000" scaled="0"/>
                  <a:tileRect/>
                </a:gradFill>
                <a:latin typeface="Segoe UI Light"/>
                <a:ea typeface="Segoe UI" pitchFamily="34" charset="0"/>
                <a:cs typeface="Segoe UI" pitchFamily="34" charset="0"/>
              </a:rPr>
              <a:t>Fully managed </a:t>
            </a:r>
            <a:br>
              <a:rPr lang="en-US" sz="3200" dirty="0">
                <a:gradFill flip="none" rotWithShape="1">
                  <a:gsLst>
                    <a:gs pos="0">
                      <a:srgbClr val="FFFFFF"/>
                    </a:gs>
                    <a:gs pos="100000">
                      <a:srgbClr val="FFFFFF"/>
                    </a:gs>
                  </a:gsLst>
                  <a:lin ang="5400000" scaled="0"/>
                  <a:tileRect/>
                </a:gradFill>
                <a:latin typeface="Segoe UI Light"/>
                <a:ea typeface="Segoe UI" pitchFamily="34" charset="0"/>
                <a:cs typeface="Segoe UI" pitchFamily="34" charset="0"/>
              </a:rPr>
            </a:br>
            <a:r>
              <a:rPr lang="en-US" sz="3200" dirty="0">
                <a:gradFill flip="none" rotWithShape="1">
                  <a:gsLst>
                    <a:gs pos="0">
                      <a:srgbClr val="FFFFFF"/>
                    </a:gs>
                    <a:gs pos="100000">
                      <a:srgbClr val="FFFFFF"/>
                    </a:gs>
                  </a:gsLst>
                  <a:lin ang="5400000" scaled="0"/>
                  <a:tileRect/>
                </a:gradFill>
                <a:latin typeface="Segoe UI Light"/>
                <a:ea typeface="Segoe UI" pitchFamily="34" charset="0"/>
                <a:cs typeface="Segoe UI" pitchFamily="34" charset="0"/>
              </a:rPr>
              <a:t>real-time analytics</a:t>
            </a:r>
          </a:p>
        </p:txBody>
      </p:sp>
    </p:spTree>
    <p:extLst>
      <p:ext uri="{BB962C8B-B14F-4D97-AF65-F5344CB8AC3E}">
        <p14:creationId xmlns:p14="http://schemas.microsoft.com/office/powerpoint/2010/main" val="13925058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4" cstate="screen">
            <a:extLst>
              <a:ext uri="{28A0092B-C50C-407E-A947-70E740481C1C}">
                <a14:useLocalDpi xmlns:a14="http://schemas.microsoft.com/office/drawing/2010/main" val="0"/>
              </a:ext>
            </a:extLst>
          </a:blip>
          <a:srcRect l="1047" r="9379"/>
          <a:stretch/>
        </p:blipFill>
        <p:spPr>
          <a:xfrm>
            <a:off x="275162" y="2857280"/>
            <a:ext cx="3931362" cy="3382800"/>
          </a:xfrm>
          <a:prstGeom prst="rect">
            <a:avLst/>
          </a:prstGeom>
        </p:spPr>
      </p:pic>
      <p:sp>
        <p:nvSpPr>
          <p:cNvPr id="2" name="Title 1"/>
          <p:cNvSpPr>
            <a:spLocks noGrp="1"/>
          </p:cNvSpPr>
          <p:nvPr>
            <p:ph type="title"/>
          </p:nvPr>
        </p:nvSpPr>
        <p:spPr>
          <a:xfrm>
            <a:off x="275482" y="295730"/>
            <a:ext cx="11887101" cy="917445"/>
          </a:xfrm>
        </p:spPr>
        <p:txBody>
          <a:bodyPr/>
          <a:lstStyle/>
          <a:p>
            <a:r>
              <a:rPr lang="en-US" dirty="0" smtClean="0"/>
              <a:t>Real-time analytics</a:t>
            </a:r>
            <a:endParaRPr lang="en-US" dirty="0"/>
          </a:p>
        </p:txBody>
      </p:sp>
      <p:sp>
        <p:nvSpPr>
          <p:cNvPr id="14" name="Rectangle 13"/>
          <p:cNvSpPr>
            <a:spLocks/>
          </p:cNvSpPr>
          <p:nvPr>
            <p:custDataLst>
              <p:tags r:id="rId1"/>
            </p:custDataLst>
          </p:nvPr>
        </p:nvSpPr>
        <p:spPr bwMode="auto">
          <a:xfrm>
            <a:off x="275163" y="1668742"/>
            <a:ext cx="3931362" cy="118855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22">
              <a:lnSpc>
                <a:spcPct val="90000"/>
              </a:lnSpc>
            </a:pPr>
            <a:r>
              <a:rPr lang="en-US" sz="3200" dirty="0">
                <a:gradFill flip="none" rotWithShape="1">
                  <a:gsLst>
                    <a:gs pos="0">
                      <a:srgbClr val="FFFFFF"/>
                    </a:gs>
                    <a:gs pos="100000">
                      <a:srgbClr val="FFFFFF"/>
                    </a:gs>
                  </a:gsLst>
                  <a:lin ang="5400000" scaled="0"/>
                  <a:tileRect/>
                </a:gradFill>
                <a:latin typeface="Segoe UI Light"/>
                <a:ea typeface="Segoe UI" pitchFamily="34" charset="0"/>
                <a:cs typeface="Segoe UI" pitchFamily="34" charset="0"/>
              </a:rPr>
              <a:t>Fully managed </a:t>
            </a:r>
            <a:br>
              <a:rPr lang="en-US" sz="3200" dirty="0">
                <a:gradFill flip="none" rotWithShape="1">
                  <a:gsLst>
                    <a:gs pos="0">
                      <a:srgbClr val="FFFFFF"/>
                    </a:gs>
                    <a:gs pos="100000">
                      <a:srgbClr val="FFFFFF"/>
                    </a:gs>
                  </a:gsLst>
                  <a:lin ang="5400000" scaled="0"/>
                  <a:tileRect/>
                </a:gradFill>
                <a:latin typeface="Segoe UI Light"/>
                <a:ea typeface="Segoe UI" pitchFamily="34" charset="0"/>
                <a:cs typeface="Segoe UI" pitchFamily="34" charset="0"/>
              </a:rPr>
            </a:br>
            <a:r>
              <a:rPr lang="en-US" sz="3200" dirty="0">
                <a:gradFill flip="none" rotWithShape="1">
                  <a:gsLst>
                    <a:gs pos="0">
                      <a:srgbClr val="FFFFFF"/>
                    </a:gs>
                    <a:gs pos="100000">
                      <a:srgbClr val="FFFFFF"/>
                    </a:gs>
                  </a:gsLst>
                  <a:lin ang="5400000" scaled="0"/>
                  <a:tileRect/>
                </a:gradFill>
                <a:latin typeface="Segoe UI Light"/>
                <a:ea typeface="Segoe UI" pitchFamily="34" charset="0"/>
                <a:cs typeface="Segoe UI" pitchFamily="34" charset="0"/>
              </a:rPr>
              <a:t>real-time analytics</a:t>
            </a:r>
          </a:p>
        </p:txBody>
      </p:sp>
      <p:sp>
        <p:nvSpPr>
          <p:cNvPr id="3" name="Rectangle 2"/>
          <p:cNvSpPr/>
          <p:nvPr/>
        </p:nvSpPr>
        <p:spPr>
          <a:xfrm>
            <a:off x="5341223" y="1516062"/>
            <a:ext cx="7029168" cy="4616648"/>
          </a:xfrm>
          <a:prstGeom prst="rect">
            <a:avLst/>
          </a:prstGeom>
        </p:spPr>
        <p:txBody>
          <a:bodyPr wrap="none">
            <a:spAutoFit/>
          </a:bodyPr>
          <a:lstStyle/>
          <a:p>
            <a:pPr>
              <a:spcBef>
                <a:spcPts val="1801"/>
              </a:spcBef>
            </a:pPr>
            <a:r>
              <a:rPr lang="en-US" sz="2400" dirty="0" smtClean="0">
                <a:solidFill>
                  <a:srgbClr val="505050"/>
                </a:solidFill>
              </a:rPr>
              <a:t>Real-time Analytics</a:t>
            </a:r>
          </a:p>
          <a:p>
            <a:pPr marL="285750" indent="-285750">
              <a:spcBef>
                <a:spcPts val="1801"/>
              </a:spcBef>
              <a:buFont typeface="Arial" panose="020B0604020202020204" pitchFamily="34" charset="0"/>
              <a:buChar char="•"/>
            </a:pPr>
            <a:r>
              <a:rPr lang="en-US" dirty="0" smtClean="0">
                <a:solidFill>
                  <a:srgbClr val="505050"/>
                </a:solidFill>
              </a:rPr>
              <a:t>Intake </a:t>
            </a:r>
            <a:r>
              <a:rPr lang="en-US" b="1" dirty="0">
                <a:solidFill>
                  <a:srgbClr val="505050"/>
                </a:solidFill>
              </a:rPr>
              <a:t>millions of events per </a:t>
            </a:r>
            <a:r>
              <a:rPr lang="en-US" b="1" dirty="0" smtClean="0">
                <a:solidFill>
                  <a:srgbClr val="505050"/>
                </a:solidFill>
              </a:rPr>
              <a:t>second </a:t>
            </a:r>
            <a:r>
              <a:rPr lang="en-US" dirty="0" smtClean="0">
                <a:solidFill>
                  <a:srgbClr val="505050"/>
                </a:solidFill>
              </a:rPr>
              <a:t>(up to 1 GB/s)</a:t>
            </a:r>
          </a:p>
          <a:p>
            <a:pPr marL="285750" indent="-285750">
              <a:spcBef>
                <a:spcPts val="1801"/>
              </a:spcBef>
              <a:buFont typeface="Arial" panose="020B0604020202020204" pitchFamily="34" charset="0"/>
              <a:buChar char="•"/>
            </a:pPr>
            <a:r>
              <a:rPr lang="en-US" b="1" dirty="0" smtClean="0">
                <a:solidFill>
                  <a:srgbClr val="505050"/>
                </a:solidFill>
              </a:rPr>
              <a:t>Low processing latency</a:t>
            </a:r>
            <a:r>
              <a:rPr lang="en-US" dirty="0" smtClean="0">
                <a:solidFill>
                  <a:srgbClr val="505050"/>
                </a:solidFill>
              </a:rPr>
              <a:t>, auto adaptive (sub-second to seconds)</a:t>
            </a:r>
          </a:p>
          <a:p>
            <a:pPr marL="285750" indent="-285750">
              <a:spcBef>
                <a:spcPts val="1801"/>
              </a:spcBef>
              <a:buFont typeface="Arial" panose="020B0604020202020204" pitchFamily="34" charset="0"/>
              <a:buChar char="•"/>
            </a:pPr>
            <a:r>
              <a:rPr lang="en-US" b="1" dirty="0" smtClean="0">
                <a:solidFill>
                  <a:srgbClr val="505050"/>
                </a:solidFill>
              </a:rPr>
              <a:t>Correlate</a:t>
            </a:r>
            <a:r>
              <a:rPr lang="en-US" dirty="0" smtClean="0">
                <a:solidFill>
                  <a:srgbClr val="505050"/>
                </a:solidFill>
              </a:rPr>
              <a:t> between different streams, or with reference data</a:t>
            </a:r>
          </a:p>
          <a:p>
            <a:pPr marL="285750" indent="-285750">
              <a:spcBef>
                <a:spcPts val="1801"/>
              </a:spcBef>
              <a:buFont typeface="Arial" panose="020B0604020202020204" pitchFamily="34" charset="0"/>
              <a:buChar char="•"/>
            </a:pPr>
            <a:r>
              <a:rPr lang="en-US" dirty="0" smtClean="0">
                <a:solidFill>
                  <a:srgbClr val="505050"/>
                </a:solidFill>
              </a:rPr>
              <a:t>Find </a:t>
            </a:r>
            <a:r>
              <a:rPr lang="en-US" b="1" dirty="0" smtClean="0">
                <a:solidFill>
                  <a:srgbClr val="505050"/>
                </a:solidFill>
              </a:rPr>
              <a:t>patterns</a:t>
            </a:r>
            <a:r>
              <a:rPr lang="en-US" dirty="0" smtClean="0">
                <a:solidFill>
                  <a:srgbClr val="505050"/>
                </a:solidFill>
              </a:rPr>
              <a:t> or lack of patterns in data in real-time</a:t>
            </a:r>
          </a:p>
          <a:p>
            <a:pPr>
              <a:spcBef>
                <a:spcPts val="1801"/>
              </a:spcBef>
            </a:pPr>
            <a:r>
              <a:rPr lang="en-US" sz="2400" dirty="0" smtClean="0">
                <a:solidFill>
                  <a:srgbClr val="505050"/>
                </a:solidFill>
              </a:rPr>
              <a:t>Fully Managed Cloud Service</a:t>
            </a:r>
          </a:p>
          <a:p>
            <a:pPr marL="285750" indent="-285750">
              <a:spcBef>
                <a:spcPts val="1801"/>
              </a:spcBef>
              <a:buFont typeface="Arial" panose="020B0604020202020204" pitchFamily="34" charset="0"/>
              <a:buChar char="•"/>
            </a:pPr>
            <a:r>
              <a:rPr lang="en-US" dirty="0" smtClean="0">
                <a:solidFill>
                  <a:srgbClr val="505050"/>
                </a:solidFill>
              </a:rPr>
              <a:t>No </a:t>
            </a:r>
            <a:r>
              <a:rPr lang="en-US" dirty="0">
                <a:solidFill>
                  <a:srgbClr val="505050"/>
                </a:solidFill>
              </a:rPr>
              <a:t>hardware acquisition and </a:t>
            </a:r>
            <a:r>
              <a:rPr lang="en-US" dirty="0" smtClean="0">
                <a:solidFill>
                  <a:srgbClr val="505050"/>
                </a:solidFill>
              </a:rPr>
              <a:t>maintenance</a:t>
            </a:r>
          </a:p>
          <a:p>
            <a:pPr marL="285750" indent="-285750">
              <a:spcBef>
                <a:spcPts val="1801"/>
              </a:spcBef>
              <a:buFont typeface="Arial" panose="020B0604020202020204" pitchFamily="34" charset="0"/>
              <a:buChar char="•"/>
            </a:pPr>
            <a:r>
              <a:rPr lang="en-US" dirty="0" smtClean="0">
                <a:solidFill>
                  <a:srgbClr val="505050"/>
                </a:solidFill>
              </a:rPr>
              <a:t>No platform/infrastructure </a:t>
            </a:r>
            <a:r>
              <a:rPr lang="en-US" dirty="0">
                <a:solidFill>
                  <a:srgbClr val="505050"/>
                </a:solidFill>
              </a:rPr>
              <a:t>deployment </a:t>
            </a:r>
            <a:r>
              <a:rPr lang="en-US" dirty="0" smtClean="0">
                <a:solidFill>
                  <a:srgbClr val="505050"/>
                </a:solidFill>
              </a:rPr>
              <a:t>and maintenance</a:t>
            </a:r>
          </a:p>
          <a:p>
            <a:pPr marL="285750" indent="-285750">
              <a:spcBef>
                <a:spcPts val="1801"/>
              </a:spcBef>
              <a:buFont typeface="Arial" panose="020B0604020202020204" pitchFamily="34" charset="0"/>
              <a:buChar char="•"/>
            </a:pPr>
            <a:r>
              <a:rPr lang="en-US" dirty="0">
                <a:solidFill>
                  <a:srgbClr val="505050"/>
                </a:solidFill>
              </a:rPr>
              <a:t>Easily </a:t>
            </a:r>
            <a:r>
              <a:rPr lang="en-US" b="1" dirty="0">
                <a:solidFill>
                  <a:srgbClr val="505050"/>
                </a:solidFill>
              </a:rPr>
              <a:t>expand your business </a:t>
            </a:r>
            <a:r>
              <a:rPr lang="en-US" b="1" dirty="0" smtClean="0">
                <a:solidFill>
                  <a:srgbClr val="505050"/>
                </a:solidFill>
              </a:rPr>
              <a:t>globally </a:t>
            </a:r>
            <a:r>
              <a:rPr lang="en-US" dirty="0" smtClean="0">
                <a:solidFill>
                  <a:srgbClr val="505050"/>
                </a:solidFill>
              </a:rPr>
              <a:t>leveraging Azure regions</a:t>
            </a:r>
            <a:endParaRPr lang="en-US" dirty="0">
              <a:solidFill>
                <a:srgbClr val="505050"/>
              </a:solidFill>
            </a:endParaRPr>
          </a:p>
        </p:txBody>
      </p:sp>
    </p:spTree>
    <p:extLst>
      <p:ext uri="{BB962C8B-B14F-4D97-AF65-F5344CB8AC3E}">
        <p14:creationId xmlns:p14="http://schemas.microsoft.com/office/powerpoint/2010/main" val="138811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482" y="295730"/>
            <a:ext cx="11887101" cy="917445"/>
          </a:xfrm>
        </p:spPr>
        <p:txBody>
          <a:bodyPr/>
          <a:lstStyle/>
          <a:p>
            <a:r>
              <a:rPr lang="en-US" dirty="0" smtClean="0"/>
              <a:t>Mission critical</a:t>
            </a:r>
            <a:endParaRPr lang="en-US" dirty="0"/>
          </a:p>
        </p:txBody>
      </p:sp>
      <p:sp>
        <p:nvSpPr>
          <p:cNvPr id="3" name="Rectangle 2"/>
          <p:cNvSpPr/>
          <p:nvPr/>
        </p:nvSpPr>
        <p:spPr>
          <a:xfrm>
            <a:off x="5341223" y="1511627"/>
            <a:ext cx="6973014" cy="4201150"/>
          </a:xfrm>
          <a:prstGeom prst="rect">
            <a:avLst/>
          </a:prstGeom>
        </p:spPr>
        <p:txBody>
          <a:bodyPr wrap="square">
            <a:spAutoFit/>
          </a:bodyPr>
          <a:lstStyle/>
          <a:p>
            <a:pPr>
              <a:spcBef>
                <a:spcPts val="1801"/>
              </a:spcBef>
            </a:pPr>
            <a:r>
              <a:rPr lang="en-US" sz="2400" dirty="0" smtClean="0">
                <a:solidFill>
                  <a:srgbClr val="505050"/>
                </a:solidFill>
              </a:rPr>
              <a:t>Mission Critical Reliability</a:t>
            </a:r>
          </a:p>
          <a:p>
            <a:pPr marL="285750" indent="-285750">
              <a:spcBef>
                <a:spcPts val="1801"/>
              </a:spcBef>
              <a:buFont typeface="Arial" panose="020B0604020202020204" pitchFamily="34" charset="0"/>
              <a:buChar char="•"/>
            </a:pPr>
            <a:r>
              <a:rPr lang="en-US" b="1" dirty="0" smtClean="0">
                <a:solidFill>
                  <a:srgbClr val="505050"/>
                </a:solidFill>
              </a:rPr>
              <a:t>Guaranteed event </a:t>
            </a:r>
            <a:r>
              <a:rPr lang="en-US" b="1" dirty="0">
                <a:solidFill>
                  <a:srgbClr val="505050"/>
                </a:solidFill>
              </a:rPr>
              <a:t>d</a:t>
            </a:r>
            <a:r>
              <a:rPr lang="en-US" b="1" dirty="0" smtClean="0">
                <a:solidFill>
                  <a:srgbClr val="505050"/>
                </a:solidFill>
              </a:rPr>
              <a:t>elivery</a:t>
            </a:r>
          </a:p>
          <a:p>
            <a:pPr marL="285750" indent="-285750">
              <a:spcBef>
                <a:spcPts val="1801"/>
              </a:spcBef>
              <a:buFont typeface="Arial" panose="020B0604020202020204" pitchFamily="34" charset="0"/>
              <a:buChar char="•"/>
            </a:pPr>
            <a:r>
              <a:rPr lang="en-US" b="1" dirty="0" smtClean="0">
                <a:solidFill>
                  <a:srgbClr val="505050"/>
                </a:solidFill>
              </a:rPr>
              <a:t>Guaranteed business continuity</a:t>
            </a:r>
            <a:r>
              <a:rPr lang="en-US" dirty="0" smtClean="0">
                <a:solidFill>
                  <a:srgbClr val="505050"/>
                </a:solidFill>
              </a:rPr>
              <a:t>: Automatic and fast recovery</a:t>
            </a:r>
          </a:p>
          <a:p>
            <a:pPr>
              <a:spcBef>
                <a:spcPts val="1801"/>
              </a:spcBef>
            </a:pPr>
            <a:r>
              <a:rPr lang="en-US" sz="2400" dirty="0" smtClean="0">
                <a:solidFill>
                  <a:srgbClr val="505050"/>
                </a:solidFill>
              </a:rPr>
              <a:t>Effective Audits</a:t>
            </a:r>
            <a:endParaRPr lang="en-US" sz="2400" dirty="0">
              <a:solidFill>
                <a:srgbClr val="505050"/>
              </a:solidFill>
            </a:endParaRPr>
          </a:p>
          <a:p>
            <a:pPr marL="285750" lvl="1" indent="-285750">
              <a:spcBef>
                <a:spcPts val="1801"/>
              </a:spcBef>
              <a:buFont typeface="Arial" panose="020B0604020202020204" pitchFamily="34" charset="0"/>
              <a:buChar char="•"/>
            </a:pPr>
            <a:r>
              <a:rPr lang="en-US" b="1" dirty="0" smtClean="0">
                <a:solidFill>
                  <a:srgbClr val="505050"/>
                </a:solidFill>
              </a:rPr>
              <a:t>Privacy and security </a:t>
            </a:r>
            <a:r>
              <a:rPr lang="en-US" dirty="0" smtClean="0">
                <a:solidFill>
                  <a:srgbClr val="505050"/>
                </a:solidFill>
              </a:rPr>
              <a:t>properties of solutions are evident</a:t>
            </a:r>
          </a:p>
          <a:p>
            <a:pPr marL="285750" lvl="1" indent="-285750">
              <a:spcBef>
                <a:spcPts val="1801"/>
              </a:spcBef>
              <a:buFont typeface="Arial" panose="020B0604020202020204" pitchFamily="34" charset="0"/>
              <a:buChar char="•"/>
            </a:pPr>
            <a:r>
              <a:rPr lang="en-US" dirty="0">
                <a:solidFill>
                  <a:srgbClr val="404040"/>
                </a:solidFill>
                <a:cs typeface="ＭＳ Ｐゴシック" charset="0"/>
              </a:rPr>
              <a:t>Azure integration for </a:t>
            </a:r>
            <a:r>
              <a:rPr lang="en-US" b="1" dirty="0">
                <a:solidFill>
                  <a:srgbClr val="404040"/>
                </a:solidFill>
                <a:cs typeface="ＭＳ Ｐゴシック" charset="0"/>
              </a:rPr>
              <a:t>monitoring and ops </a:t>
            </a:r>
            <a:r>
              <a:rPr lang="en-US" b="1" dirty="0" smtClean="0">
                <a:solidFill>
                  <a:srgbClr val="404040"/>
                </a:solidFill>
                <a:cs typeface="ＭＳ Ｐゴシック" charset="0"/>
              </a:rPr>
              <a:t>alerting</a:t>
            </a:r>
            <a:endParaRPr lang="en-US" b="1" dirty="0">
              <a:solidFill>
                <a:srgbClr val="505050"/>
              </a:solidFill>
            </a:endParaRPr>
          </a:p>
          <a:p>
            <a:pPr>
              <a:spcBef>
                <a:spcPts val="1801"/>
              </a:spcBef>
            </a:pPr>
            <a:r>
              <a:rPr lang="en-US" sz="2400" dirty="0" smtClean="0">
                <a:solidFill>
                  <a:srgbClr val="505050"/>
                </a:solidFill>
              </a:rPr>
              <a:t>Easy To Scale</a:t>
            </a:r>
          </a:p>
          <a:p>
            <a:pPr marL="285750" lvl="1" indent="-285750">
              <a:spcBef>
                <a:spcPts val="1801"/>
              </a:spcBef>
              <a:buFont typeface="Arial" panose="020B0604020202020204" pitchFamily="34" charset="0"/>
              <a:buChar char="•"/>
            </a:pPr>
            <a:r>
              <a:rPr lang="en-US" b="1" dirty="0" smtClean="0">
                <a:solidFill>
                  <a:srgbClr val="505050"/>
                </a:solidFill>
              </a:rPr>
              <a:t>Scale</a:t>
            </a:r>
            <a:r>
              <a:rPr lang="en-US" dirty="0" smtClean="0">
                <a:solidFill>
                  <a:srgbClr val="505050"/>
                </a:solidFill>
              </a:rPr>
              <a:t> </a:t>
            </a:r>
            <a:r>
              <a:rPr lang="en-US" dirty="0">
                <a:solidFill>
                  <a:srgbClr val="505050"/>
                </a:solidFill>
              </a:rPr>
              <a:t>from small to large </a:t>
            </a:r>
            <a:r>
              <a:rPr lang="en-US" dirty="0" smtClean="0">
                <a:solidFill>
                  <a:srgbClr val="505050"/>
                </a:solidFill>
              </a:rPr>
              <a:t>on demand</a:t>
            </a:r>
            <a:endParaRPr lang="en-US" dirty="0">
              <a:solidFill>
                <a:srgbClr val="505050"/>
              </a:solidFill>
            </a:endParaRPr>
          </a:p>
        </p:txBody>
      </p:sp>
      <p:pic>
        <p:nvPicPr>
          <p:cNvPr id="6" name="Picture 2" descr="C:\Users\v-abb\Dropbox\SQL Server 14\Hybrid IT Image_no people.jpg"/>
          <p:cNvPicPr>
            <a:picLocks noChangeAspect="1" noChangeArrowheads="1"/>
          </p:cNvPicPr>
          <p:nvPr/>
        </p:nvPicPr>
        <p:blipFill rotWithShape="1">
          <a:blip r:embed="rId4" cstate="screen">
            <a:extLst>
              <a:ext uri="{BEBA8EAE-BF5A-486C-A8C5-ECC9F3942E4B}">
                <a14:imgProps xmlns:a14="http://schemas.microsoft.com/office/drawing/2010/main">
                  <a14:imgLayer r:embed="rId5">
                    <a14:imgEffect>
                      <a14:sharpenSoften amount="50000"/>
                    </a14:imgEffect>
                    <a14:imgEffect>
                      <a14:brightnessContrast bright="-11000" contrast="43000"/>
                    </a14:imgEffect>
                  </a14:imgLayer>
                </a14:imgProps>
              </a:ext>
              <a:ext uri="{28A0092B-C50C-407E-A947-70E740481C1C}">
                <a14:useLocalDpi xmlns:a14="http://schemas.microsoft.com/office/drawing/2010/main" val="0"/>
              </a:ext>
            </a:extLst>
          </a:blip>
          <a:srcRect r="23147" b="2631"/>
          <a:stretch/>
        </p:blipFill>
        <p:spPr bwMode="auto">
          <a:xfrm>
            <a:off x="275482" y="2857279"/>
            <a:ext cx="3931362" cy="33828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p:cNvSpPr>
          <p:nvPr>
            <p:custDataLst>
              <p:tags r:id="rId1"/>
            </p:custDataLst>
          </p:nvPr>
        </p:nvSpPr>
        <p:spPr bwMode="auto">
          <a:xfrm>
            <a:off x="275482" y="1668742"/>
            <a:ext cx="3931362" cy="118855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22">
              <a:lnSpc>
                <a:spcPct val="90000"/>
              </a:lnSpc>
            </a:pPr>
            <a:r>
              <a:rPr lang="en-US" sz="3200" dirty="0">
                <a:gradFill flip="none" rotWithShape="1">
                  <a:gsLst>
                    <a:gs pos="0">
                      <a:srgbClr val="FFFFFF"/>
                    </a:gs>
                    <a:gs pos="100000">
                      <a:srgbClr val="FFFFFF"/>
                    </a:gs>
                  </a:gsLst>
                  <a:lin ang="5400000" scaled="0"/>
                  <a:tileRect/>
                </a:gradFill>
                <a:latin typeface="Segoe UI Light"/>
                <a:ea typeface="Segoe UI" pitchFamily="34" charset="0"/>
                <a:cs typeface="Segoe UI" pitchFamily="34" charset="0"/>
              </a:rPr>
              <a:t>Mission critical reliability and scale </a:t>
            </a:r>
          </a:p>
        </p:txBody>
      </p:sp>
    </p:spTree>
    <p:extLst>
      <p:ext uri="{BB962C8B-B14F-4D97-AF65-F5344CB8AC3E}">
        <p14:creationId xmlns:p14="http://schemas.microsoft.com/office/powerpoint/2010/main" val="3090102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482" y="295730"/>
            <a:ext cx="11887101" cy="917445"/>
          </a:xfrm>
        </p:spPr>
        <p:txBody>
          <a:bodyPr/>
          <a:lstStyle/>
          <a:p>
            <a:r>
              <a:rPr lang="en-US" dirty="0" smtClean="0"/>
              <a:t>Rapid development</a:t>
            </a:r>
            <a:endParaRPr lang="en-US" dirty="0"/>
          </a:p>
        </p:txBody>
      </p:sp>
      <p:sp>
        <p:nvSpPr>
          <p:cNvPr id="3" name="Rectangle 2"/>
          <p:cNvSpPr/>
          <p:nvPr/>
        </p:nvSpPr>
        <p:spPr>
          <a:xfrm>
            <a:off x="5341223" y="1516062"/>
            <a:ext cx="6636047" cy="4385816"/>
          </a:xfrm>
          <a:prstGeom prst="rect">
            <a:avLst/>
          </a:prstGeom>
        </p:spPr>
        <p:txBody>
          <a:bodyPr wrap="none">
            <a:spAutoFit/>
          </a:bodyPr>
          <a:lstStyle/>
          <a:p>
            <a:pPr>
              <a:spcBef>
                <a:spcPts val="1801"/>
              </a:spcBef>
            </a:pPr>
            <a:r>
              <a:rPr lang="en-US" sz="2400" dirty="0" smtClean="0">
                <a:solidFill>
                  <a:srgbClr val="505050"/>
                </a:solidFill>
              </a:rPr>
              <a:t>Rapid Development with SQL like language</a:t>
            </a:r>
          </a:p>
          <a:p>
            <a:pPr marL="285750" indent="-285750">
              <a:spcBef>
                <a:spcPts val="1801"/>
              </a:spcBef>
              <a:buFont typeface="Arial" panose="020B0604020202020204" pitchFamily="34" charset="0"/>
              <a:buChar char="•"/>
            </a:pPr>
            <a:r>
              <a:rPr lang="en-US" b="1" dirty="0" smtClean="0">
                <a:solidFill>
                  <a:srgbClr val="505050"/>
                </a:solidFill>
              </a:rPr>
              <a:t>High-level</a:t>
            </a:r>
            <a:r>
              <a:rPr lang="en-US" dirty="0" smtClean="0">
                <a:solidFill>
                  <a:srgbClr val="505050"/>
                </a:solidFill>
              </a:rPr>
              <a:t>: focus on stream analytics solution</a:t>
            </a:r>
          </a:p>
          <a:p>
            <a:pPr marL="285750" indent="-285750">
              <a:spcBef>
                <a:spcPts val="1801"/>
              </a:spcBef>
              <a:buFont typeface="Arial" panose="020B0604020202020204" pitchFamily="34" charset="0"/>
              <a:buChar char="•"/>
            </a:pPr>
            <a:r>
              <a:rPr lang="en-US" b="1" dirty="0" smtClean="0">
                <a:solidFill>
                  <a:srgbClr val="404040"/>
                </a:solidFill>
              </a:rPr>
              <a:t>Concise</a:t>
            </a:r>
            <a:r>
              <a:rPr lang="en-US" dirty="0" smtClean="0">
                <a:solidFill>
                  <a:srgbClr val="404040"/>
                </a:solidFill>
              </a:rPr>
              <a:t>: less code to maintain</a:t>
            </a:r>
            <a:endParaRPr lang="en-US" dirty="0">
              <a:solidFill>
                <a:srgbClr val="404040"/>
              </a:solidFill>
            </a:endParaRPr>
          </a:p>
          <a:p>
            <a:pPr marL="285750" indent="-285750">
              <a:spcBef>
                <a:spcPts val="1801"/>
              </a:spcBef>
              <a:buFont typeface="Arial" panose="020B0604020202020204" pitchFamily="34" charset="0"/>
              <a:buChar char="•"/>
            </a:pPr>
            <a:r>
              <a:rPr lang="en-US" b="1" dirty="0" smtClean="0">
                <a:solidFill>
                  <a:srgbClr val="404040"/>
                </a:solidFill>
                <a:cs typeface="ＭＳ Ｐゴシック" charset="0"/>
              </a:rPr>
              <a:t>Fast test</a:t>
            </a:r>
            <a:r>
              <a:rPr lang="en-US" dirty="0" smtClean="0">
                <a:solidFill>
                  <a:srgbClr val="404040"/>
                </a:solidFill>
                <a:cs typeface="ＭＳ Ｐゴシック" charset="0"/>
              </a:rPr>
              <a:t>: Rapid development</a:t>
            </a:r>
            <a:r>
              <a:rPr lang="en-US" dirty="0">
                <a:solidFill>
                  <a:srgbClr val="404040"/>
                </a:solidFill>
                <a:cs typeface="ＭＳ Ｐゴシック" charset="0"/>
              </a:rPr>
              <a:t> </a:t>
            </a:r>
            <a:r>
              <a:rPr lang="en-US" dirty="0" smtClean="0">
                <a:solidFill>
                  <a:srgbClr val="404040"/>
                </a:solidFill>
                <a:cs typeface="ＭＳ Ｐゴシック" charset="0"/>
              </a:rPr>
              <a:t>and debugging</a:t>
            </a:r>
          </a:p>
          <a:p>
            <a:pPr marL="285750" indent="-285750">
              <a:spcBef>
                <a:spcPts val="1801"/>
              </a:spcBef>
              <a:buFont typeface="Arial" panose="020B0604020202020204" pitchFamily="34" charset="0"/>
              <a:buChar char="•"/>
            </a:pPr>
            <a:r>
              <a:rPr lang="en-US" dirty="0" smtClean="0">
                <a:solidFill>
                  <a:srgbClr val="404040"/>
                </a:solidFill>
                <a:cs typeface="ＭＳ Ｐゴシック" charset="0"/>
              </a:rPr>
              <a:t>First-class support for </a:t>
            </a:r>
            <a:r>
              <a:rPr lang="en-US" b="1" dirty="0" smtClean="0">
                <a:solidFill>
                  <a:srgbClr val="404040"/>
                </a:solidFill>
                <a:cs typeface="ＭＳ Ｐゴシック" charset="0"/>
              </a:rPr>
              <a:t>event streams and reference data</a:t>
            </a:r>
          </a:p>
          <a:p>
            <a:pPr>
              <a:spcBef>
                <a:spcPts val="1801"/>
              </a:spcBef>
            </a:pPr>
            <a:r>
              <a:rPr lang="en-US" sz="2400" dirty="0" smtClean="0">
                <a:solidFill>
                  <a:srgbClr val="505050"/>
                </a:solidFill>
              </a:rPr>
              <a:t>Built in temporal semantics</a:t>
            </a:r>
          </a:p>
          <a:p>
            <a:pPr marL="285750" lvl="1" indent="-285750">
              <a:spcBef>
                <a:spcPts val="1801"/>
              </a:spcBef>
              <a:buFont typeface="Arial" panose="020B0604020202020204" pitchFamily="34" charset="0"/>
              <a:buChar char="•"/>
            </a:pPr>
            <a:r>
              <a:rPr lang="en-US" dirty="0" smtClean="0">
                <a:solidFill>
                  <a:srgbClr val="505050"/>
                </a:solidFill>
              </a:rPr>
              <a:t>Built-in </a:t>
            </a:r>
            <a:r>
              <a:rPr lang="en-US" b="1" dirty="0" smtClean="0">
                <a:solidFill>
                  <a:srgbClr val="505050"/>
                </a:solidFill>
              </a:rPr>
              <a:t>temporal windowing and joining</a:t>
            </a:r>
            <a:endParaRPr lang="en-US" b="1" dirty="0">
              <a:solidFill>
                <a:srgbClr val="505050"/>
              </a:solidFill>
            </a:endParaRPr>
          </a:p>
          <a:p>
            <a:pPr marL="285750" lvl="1" indent="-285750">
              <a:spcBef>
                <a:spcPts val="1801"/>
              </a:spcBef>
              <a:buFont typeface="Arial" panose="020B0604020202020204" pitchFamily="34" charset="0"/>
              <a:buChar char="•"/>
            </a:pPr>
            <a:r>
              <a:rPr lang="en-US" dirty="0" smtClean="0">
                <a:solidFill>
                  <a:srgbClr val="505050"/>
                </a:solidFill>
              </a:rPr>
              <a:t>Simple </a:t>
            </a:r>
            <a:r>
              <a:rPr lang="en-US" b="1" dirty="0" smtClean="0">
                <a:solidFill>
                  <a:srgbClr val="505050"/>
                </a:solidFill>
              </a:rPr>
              <a:t>policy configuration </a:t>
            </a:r>
            <a:r>
              <a:rPr lang="en-US" dirty="0" smtClean="0">
                <a:solidFill>
                  <a:srgbClr val="505050"/>
                </a:solidFill>
              </a:rPr>
              <a:t>to manage out-of-order events</a:t>
            </a:r>
            <a:br>
              <a:rPr lang="en-US" dirty="0" smtClean="0">
                <a:solidFill>
                  <a:srgbClr val="505050"/>
                </a:solidFill>
              </a:rPr>
            </a:br>
            <a:r>
              <a:rPr lang="en-US" dirty="0" smtClean="0">
                <a:solidFill>
                  <a:srgbClr val="505050"/>
                </a:solidFill>
              </a:rPr>
              <a:t>and late arrivals</a:t>
            </a:r>
            <a:endParaRPr lang="en-US" dirty="0">
              <a:solidFill>
                <a:srgbClr val="505050"/>
              </a:solidFill>
            </a:endParaRPr>
          </a:p>
        </p:txBody>
      </p:sp>
      <p:pic>
        <p:nvPicPr>
          <p:cNvPr id="8" name="Picture 7"/>
          <p:cNvPicPr>
            <a:picLocks noChangeAspect="1"/>
          </p:cNvPicPr>
          <p:nvPr/>
        </p:nvPicPr>
        <p:blipFill rotWithShape="1">
          <a:blip r:embed="rId4" cstate="screen">
            <a:extLst>
              <a:ext uri="{28A0092B-C50C-407E-A947-70E740481C1C}">
                <a14:useLocalDpi xmlns:a14="http://schemas.microsoft.com/office/drawing/2010/main" val="0"/>
              </a:ext>
            </a:extLst>
          </a:blip>
          <a:srcRect l="5847" r="1539"/>
          <a:stretch/>
        </p:blipFill>
        <p:spPr>
          <a:xfrm>
            <a:off x="275482" y="2857280"/>
            <a:ext cx="3931362" cy="3382800"/>
          </a:xfrm>
          <a:prstGeom prst="rect">
            <a:avLst/>
          </a:prstGeom>
        </p:spPr>
      </p:pic>
      <p:sp>
        <p:nvSpPr>
          <p:cNvPr id="9" name="Rectangle 8"/>
          <p:cNvSpPr>
            <a:spLocks/>
          </p:cNvSpPr>
          <p:nvPr>
            <p:custDataLst>
              <p:tags r:id="rId1"/>
            </p:custDataLst>
          </p:nvPr>
        </p:nvSpPr>
        <p:spPr bwMode="auto">
          <a:xfrm>
            <a:off x="275483" y="1668742"/>
            <a:ext cx="3931362" cy="11885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22">
              <a:lnSpc>
                <a:spcPct val="90000"/>
              </a:lnSpc>
            </a:pPr>
            <a:r>
              <a:rPr lang="en-US" sz="3200" dirty="0">
                <a:gradFill flip="none" rotWithShape="1">
                  <a:gsLst>
                    <a:gs pos="0">
                      <a:srgbClr val="FFFFFF"/>
                    </a:gs>
                    <a:gs pos="100000">
                      <a:srgbClr val="FFFFFF"/>
                    </a:gs>
                  </a:gsLst>
                  <a:lin ang="5400000" scaled="0"/>
                  <a:tileRect/>
                </a:gradFill>
                <a:latin typeface="Segoe UI Light"/>
                <a:ea typeface="Segoe UI" pitchFamily="34" charset="0"/>
                <a:cs typeface="Segoe UI" pitchFamily="34" charset="0"/>
              </a:rPr>
              <a:t>Enables rapid development</a:t>
            </a:r>
          </a:p>
        </p:txBody>
      </p:sp>
    </p:spTree>
    <p:extLst>
      <p:ext uri="{BB962C8B-B14F-4D97-AF65-F5344CB8AC3E}">
        <p14:creationId xmlns:p14="http://schemas.microsoft.com/office/powerpoint/2010/main" val="133220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4617" y="249095"/>
            <a:ext cx="11888787" cy="917575"/>
          </a:xfrm>
        </p:spPr>
        <p:txBody>
          <a:bodyPr vert="horz" wrap="square" lIns="146304" tIns="91440" rIns="146304" bIns="91440" rtlCol="0" anchor="t">
            <a:noAutofit/>
          </a:bodyPr>
          <a:lstStyle/>
          <a:p>
            <a:r>
              <a:rPr lang="en-US" dirty="0">
                <a:latin typeface="Segoe UI Light" panose="020B0502040204020203" pitchFamily="34" charset="0"/>
                <a:cs typeface="Segoe UI Light" panose="020B0502040204020203" pitchFamily="34" charset="0"/>
              </a:rPr>
              <a:t>Customers</a:t>
            </a:r>
            <a:r>
              <a:rPr lang="en-US" sz="4400" dirty="0">
                <a:latin typeface="Segoe UI Light" panose="020B0502040204020203" pitchFamily="34" charset="0"/>
                <a:cs typeface="Segoe UI Light" panose="020B0502040204020203" pitchFamily="34" charset="0"/>
              </a:rPr>
              <a:t> using Azure Stream Analytics</a:t>
            </a:r>
          </a:p>
        </p:txBody>
      </p:sp>
      <p:sp>
        <p:nvSpPr>
          <p:cNvPr id="3" name="Rounded Rectangle 2"/>
          <p:cNvSpPr/>
          <p:nvPr/>
        </p:nvSpPr>
        <p:spPr bwMode="auto">
          <a:xfrm>
            <a:off x="427038" y="5744192"/>
            <a:ext cx="4417950" cy="744756"/>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a:r>
              <a:rPr lang="en-US" dirty="0">
                <a:solidFill>
                  <a:srgbClr val="FFFFFF"/>
                </a:solidFill>
              </a:rPr>
              <a:t>Infrastructure – Procure and setup</a:t>
            </a:r>
          </a:p>
        </p:txBody>
      </p:sp>
      <p:sp>
        <p:nvSpPr>
          <p:cNvPr id="25" name="Rounded Rectangle 24"/>
          <p:cNvSpPr/>
          <p:nvPr/>
        </p:nvSpPr>
        <p:spPr bwMode="auto">
          <a:xfrm>
            <a:off x="427037" y="4862754"/>
            <a:ext cx="4417950" cy="77119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a:r>
              <a:rPr lang="en-US" dirty="0">
                <a:solidFill>
                  <a:srgbClr val="FFFFFF"/>
                </a:solidFill>
              </a:rPr>
              <a:t>Develop solution (code) for ingress, processing and egress</a:t>
            </a:r>
          </a:p>
        </p:txBody>
      </p:sp>
      <p:sp>
        <p:nvSpPr>
          <p:cNvPr id="27" name="Rounded Rectangle 26"/>
          <p:cNvSpPr/>
          <p:nvPr/>
        </p:nvSpPr>
        <p:spPr bwMode="auto">
          <a:xfrm>
            <a:off x="427037" y="3947860"/>
            <a:ext cx="4417950" cy="804648"/>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a:r>
              <a:rPr lang="en-US" dirty="0">
                <a:solidFill>
                  <a:srgbClr val="FFFFFF"/>
                </a:solidFill>
              </a:rPr>
              <a:t>Develop solutions to integrate with other components like ML, BI </a:t>
            </a:r>
            <a:r>
              <a:rPr lang="en-US" dirty="0" err="1">
                <a:solidFill>
                  <a:srgbClr val="FFFFFF"/>
                </a:solidFill>
              </a:rPr>
              <a:t>etc</a:t>
            </a:r>
            <a:endParaRPr lang="en-US" dirty="0">
              <a:solidFill>
                <a:srgbClr val="FFFFFF"/>
              </a:solidFill>
            </a:endParaRPr>
          </a:p>
        </p:txBody>
      </p:sp>
      <p:sp>
        <p:nvSpPr>
          <p:cNvPr id="28" name="Rounded Rectangle 27"/>
          <p:cNvSpPr/>
          <p:nvPr/>
        </p:nvSpPr>
        <p:spPr bwMode="auto">
          <a:xfrm>
            <a:off x="427037" y="3053324"/>
            <a:ext cx="4417949" cy="784289"/>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a:r>
              <a:rPr lang="en-US" dirty="0">
                <a:solidFill>
                  <a:srgbClr val="FFFFFF"/>
                </a:solidFill>
              </a:rPr>
              <a:t>Develop solutions to manage resiliency, such as infrastructure failures</a:t>
            </a:r>
          </a:p>
        </p:txBody>
      </p:sp>
      <p:sp>
        <p:nvSpPr>
          <p:cNvPr id="30" name="Rounded Rectangle 29"/>
          <p:cNvSpPr/>
          <p:nvPr/>
        </p:nvSpPr>
        <p:spPr bwMode="auto">
          <a:xfrm>
            <a:off x="427038" y="2206307"/>
            <a:ext cx="4417949" cy="736768"/>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a:r>
              <a:rPr lang="en-US" dirty="0">
                <a:solidFill>
                  <a:srgbClr val="FFFFFF"/>
                </a:solidFill>
              </a:rPr>
              <a:t>Develop solutions and infrastructure for increasing scale with business growth</a:t>
            </a:r>
          </a:p>
        </p:txBody>
      </p:sp>
      <p:sp>
        <p:nvSpPr>
          <p:cNvPr id="32" name="Rounded Rectangle 31"/>
          <p:cNvSpPr/>
          <p:nvPr/>
        </p:nvSpPr>
        <p:spPr bwMode="auto">
          <a:xfrm>
            <a:off x="427037" y="1363662"/>
            <a:ext cx="4417203" cy="732397"/>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a:r>
              <a:rPr lang="en-US" dirty="0">
                <a:solidFill>
                  <a:srgbClr val="FFFFFF"/>
                </a:solidFill>
              </a:rPr>
              <a:t>Monitoring and </a:t>
            </a:r>
            <a:r>
              <a:rPr lang="en-US" dirty="0" smtClean="0">
                <a:solidFill>
                  <a:srgbClr val="FFFFFF"/>
                </a:solidFill>
              </a:rPr>
              <a:t>troubleshooting </a:t>
            </a:r>
            <a:r>
              <a:rPr lang="en-US" dirty="0">
                <a:solidFill>
                  <a:srgbClr val="FFFFFF"/>
                </a:solidFill>
              </a:rPr>
              <a:t>of solution</a:t>
            </a:r>
          </a:p>
        </p:txBody>
      </p: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0388" y="1416210"/>
            <a:ext cx="616649" cy="611539"/>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3277" y="2281375"/>
            <a:ext cx="616649" cy="611539"/>
          </a:xfrm>
          <a:prstGeom prst="rect">
            <a:avLst/>
          </a:prstGeom>
        </p:spPr>
      </p:pic>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0388" y="3155604"/>
            <a:ext cx="616649" cy="611539"/>
          </a:xfrm>
          <a:prstGeom prst="rect">
            <a:avLst/>
          </a:prstGeom>
        </p:spPr>
      </p:pic>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6167" y="4036532"/>
            <a:ext cx="616649" cy="611539"/>
          </a:xfrm>
          <a:prstGeom prst="rect">
            <a:avLst/>
          </a:prstGeom>
        </p:spPr>
      </p:pic>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0388" y="4958449"/>
            <a:ext cx="616649" cy="611539"/>
          </a:xfrm>
          <a:prstGeom prst="rect">
            <a:avLst/>
          </a:prstGeom>
        </p:spPr>
      </p:pic>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0388" y="5796626"/>
            <a:ext cx="616649" cy="611539"/>
          </a:xfrm>
          <a:prstGeom prst="rect">
            <a:avLst/>
          </a:prstGeom>
        </p:spPr>
      </p:pic>
      <p:sp>
        <p:nvSpPr>
          <p:cNvPr id="22" name="Content Placeholder 2"/>
          <p:cNvSpPr txBox="1">
            <a:spLocks/>
          </p:cNvSpPr>
          <p:nvPr/>
        </p:nvSpPr>
        <p:spPr bwMode="auto">
          <a:xfrm>
            <a:off x="5386109" y="1503919"/>
            <a:ext cx="7050366" cy="35578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82854" tIns="146283" rIns="182854" bIns="146283" numCol="1" anchor="t" anchorCtr="0" compatLnSpc="1">
            <a:prstTxWarp prst="textNoShape">
              <a:avLst/>
            </a:prstTxWarp>
            <a:spAutoFit/>
          </a:bodyPr>
          <a:lstStyle>
            <a:lvl1pPr marL="342900" indent="-342900" algn="l" defTabSz="931863" rtl="0" fontAlgn="base">
              <a:lnSpc>
                <a:spcPct val="90000"/>
              </a:lnSpc>
              <a:spcBef>
                <a:spcPct val="20000"/>
              </a:spcBef>
              <a:spcAft>
                <a:spcPct val="0"/>
              </a:spcAft>
              <a:buSzPct val="90000"/>
              <a:buFont typeface="Arial" charset="0"/>
              <a:buChar char="•"/>
              <a:defRPr sz="4000" kern="1200">
                <a:gradFill>
                  <a:gsLst>
                    <a:gs pos="2917">
                      <a:schemeClr val="tx2"/>
                    </a:gs>
                    <a:gs pos="100000">
                      <a:schemeClr val="tx2"/>
                    </a:gs>
                  </a:gsLst>
                  <a:lin ang="5400000" scaled="0"/>
                </a:gradFill>
                <a:latin typeface="+mj-lt"/>
                <a:ea typeface="ＭＳ Ｐゴシック" charset="0"/>
                <a:cs typeface="ＭＳ Ｐゴシック" charset="0"/>
              </a:defRPr>
            </a:lvl1pPr>
            <a:lvl2pPr marL="584200" indent="-241300" algn="l" defTabSz="931863" rtl="0" fontAlgn="base">
              <a:lnSpc>
                <a:spcPct val="90000"/>
              </a:lnSpc>
              <a:spcBef>
                <a:spcPct val="20000"/>
              </a:spcBef>
              <a:spcAft>
                <a:spcPct val="0"/>
              </a:spcAft>
              <a:buSzPct val="90000"/>
              <a:buFont typeface="Arial" charset="0"/>
              <a:buChar char="•"/>
              <a:defRPr sz="2400" kern="1200">
                <a:gradFill>
                  <a:gsLst>
                    <a:gs pos="2917">
                      <a:schemeClr val="tx2"/>
                    </a:gs>
                    <a:gs pos="100000">
                      <a:schemeClr val="tx2"/>
                    </a:gs>
                  </a:gsLst>
                  <a:lin ang="5400000" scaled="0"/>
                </a:gradFill>
                <a:latin typeface="+mn-lt"/>
                <a:ea typeface="ＭＳ Ｐゴシック" charset="0"/>
                <a:cs typeface="+mn-cs"/>
              </a:defRPr>
            </a:lvl2pPr>
            <a:lvl3pPr marL="800100" indent="-228600" algn="l" defTabSz="931863" rtl="0" fontAlgn="base">
              <a:lnSpc>
                <a:spcPct val="90000"/>
              </a:lnSpc>
              <a:spcBef>
                <a:spcPct val="20000"/>
              </a:spcBef>
              <a:spcAft>
                <a:spcPct val="0"/>
              </a:spcAft>
              <a:buSzPct val="90000"/>
              <a:buFont typeface="Arial" charset="0"/>
              <a:buChar char="•"/>
              <a:defRPr sz="2000" kern="1200">
                <a:gradFill>
                  <a:gsLst>
                    <a:gs pos="2917">
                      <a:schemeClr val="tx2"/>
                    </a:gs>
                    <a:gs pos="100000">
                      <a:schemeClr val="tx2"/>
                    </a:gs>
                  </a:gsLst>
                  <a:lin ang="5400000" scaled="0"/>
                </a:gradFill>
                <a:latin typeface="+mn-lt"/>
                <a:ea typeface="ＭＳ Ｐゴシック" charset="0"/>
                <a:cs typeface="+mn-cs"/>
              </a:defRPr>
            </a:lvl3pPr>
            <a:lvl4pPr marL="1028700" indent="-228600" algn="l" defTabSz="931863" rtl="0" fontAlgn="base">
              <a:lnSpc>
                <a:spcPct val="90000"/>
              </a:lnSpc>
              <a:spcBef>
                <a:spcPct val="20000"/>
              </a:spcBef>
              <a:spcAft>
                <a:spcPct val="0"/>
              </a:spcAft>
              <a:buSzPct val="90000"/>
              <a:buFont typeface="Arial" charset="0"/>
              <a:buChar char="•"/>
              <a:defRPr kern="1200">
                <a:gradFill>
                  <a:gsLst>
                    <a:gs pos="2917">
                      <a:schemeClr val="tx2"/>
                    </a:gs>
                    <a:gs pos="100000">
                      <a:schemeClr val="tx2"/>
                    </a:gs>
                  </a:gsLst>
                  <a:lin ang="5400000" scaled="0"/>
                </a:gradFill>
                <a:latin typeface="+mn-lt"/>
                <a:ea typeface="ＭＳ Ｐゴシック" charset="0"/>
                <a:cs typeface="+mn-cs"/>
              </a:defRPr>
            </a:lvl4pPr>
            <a:lvl5pPr marL="1257300" indent="-228600" algn="l" defTabSz="931863" rtl="0" fontAlgn="base">
              <a:lnSpc>
                <a:spcPct val="90000"/>
              </a:lnSpc>
              <a:spcBef>
                <a:spcPct val="20000"/>
              </a:spcBef>
              <a:spcAft>
                <a:spcPct val="0"/>
              </a:spcAft>
              <a:buSzPct val="90000"/>
              <a:buFont typeface="Arial" charset="0"/>
              <a:buChar char="•"/>
              <a:defRPr kern="1200">
                <a:gradFill>
                  <a:gsLst>
                    <a:gs pos="2917">
                      <a:schemeClr val="tx2"/>
                    </a:gs>
                    <a:gs pos="100000">
                      <a:schemeClr val="tx2"/>
                    </a:gs>
                  </a:gsLst>
                  <a:lin ang="5400000" scaled="0"/>
                </a:gradFill>
                <a:latin typeface="+mn-lt"/>
                <a:ea typeface="ＭＳ Ｐゴシック" charset="0"/>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smtClean="0">
                <a:gradFill>
                  <a:gsLst>
                    <a:gs pos="2917">
                      <a:srgbClr val="00188F"/>
                    </a:gs>
                    <a:gs pos="100000">
                      <a:srgbClr val="00188F"/>
                    </a:gs>
                  </a:gsLst>
                  <a:lin ang="5400000" scaled="0"/>
                </a:gradFill>
              </a:rPr>
              <a:t>Focus on building solutions</a:t>
            </a:r>
          </a:p>
          <a:p>
            <a:pPr marL="0" indent="0">
              <a:buFont typeface="Arial" charset="0"/>
              <a:buNone/>
            </a:pPr>
            <a:endParaRPr lang="en-US" b="1" dirty="0">
              <a:gradFill>
                <a:gsLst>
                  <a:gs pos="2917">
                    <a:srgbClr val="00188F"/>
                  </a:gs>
                  <a:gs pos="100000">
                    <a:srgbClr val="00188F"/>
                  </a:gs>
                </a:gsLst>
                <a:lin ang="5400000" scaled="0"/>
              </a:gradFill>
            </a:endParaRPr>
          </a:p>
          <a:p>
            <a:pPr marL="0" indent="0">
              <a:buFont typeface="Arial" charset="0"/>
              <a:buNone/>
            </a:pPr>
            <a:r>
              <a:rPr lang="en-US" b="1" dirty="0" smtClean="0">
                <a:gradFill>
                  <a:gsLst>
                    <a:gs pos="2917">
                      <a:srgbClr val="00188F"/>
                    </a:gs>
                    <a:gs pos="100000">
                      <a:srgbClr val="00188F"/>
                    </a:gs>
                  </a:gsLst>
                  <a:lin ang="5400000" scaled="0"/>
                </a:gradFill>
              </a:rPr>
              <a:t>… not on solution infrastructure</a:t>
            </a:r>
          </a:p>
          <a:p>
            <a:pPr marL="0" indent="0">
              <a:buFont typeface="Arial" charset="0"/>
              <a:buNone/>
            </a:pPr>
            <a:endParaRPr lang="en-US" b="1" dirty="0">
              <a:gradFill>
                <a:gsLst>
                  <a:gs pos="2917">
                    <a:srgbClr val="00188F"/>
                  </a:gs>
                  <a:gs pos="100000">
                    <a:srgbClr val="00188F"/>
                  </a:gs>
                </a:gsLst>
                <a:lin ang="5400000" scaled="0"/>
              </a:gradFill>
            </a:endParaRPr>
          </a:p>
          <a:p>
            <a:pPr marL="0" indent="0">
              <a:buFont typeface="Arial" charset="0"/>
              <a:buNone/>
            </a:pPr>
            <a:r>
              <a:rPr lang="en-US" b="1" dirty="0" smtClean="0">
                <a:gradFill>
                  <a:gsLst>
                    <a:gs pos="2917">
                      <a:srgbClr val="00188F"/>
                    </a:gs>
                    <a:gs pos="100000">
                      <a:srgbClr val="00188F"/>
                    </a:gs>
                  </a:gsLst>
                  <a:lin ang="5400000" scaled="0"/>
                </a:gradFill>
              </a:rPr>
              <a:t>… and get there faster</a:t>
            </a:r>
            <a:endParaRPr lang="en-US" b="1" u="sng" dirty="0">
              <a:gradFill>
                <a:gsLst>
                  <a:gs pos="2917">
                    <a:srgbClr val="00188F"/>
                  </a:gs>
                  <a:gs pos="100000">
                    <a:srgbClr val="00188F"/>
                  </a:gs>
                </a:gsLst>
                <a:lin ang="5400000" scaled="0"/>
              </a:gradFill>
            </a:endParaRPr>
          </a:p>
        </p:txBody>
      </p:sp>
    </p:spTree>
    <p:extLst>
      <p:ext uri="{BB962C8B-B14F-4D97-AF65-F5344CB8AC3E}">
        <p14:creationId xmlns:p14="http://schemas.microsoft.com/office/powerpoint/2010/main" val="214309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2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28"/>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30"/>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50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22">
                                            <p:txEl>
                                              <p:pRg st="0" end="0"/>
                                            </p:txEl>
                                          </p:spTgt>
                                        </p:tgtEl>
                                        <p:attrNameLst>
                                          <p:attrName>style.visibility</p:attrName>
                                        </p:attrNameLst>
                                      </p:cBhvr>
                                      <p:to>
                                        <p:strVal val="visible"/>
                                      </p:to>
                                    </p:set>
                                    <p:anim calcmode="lin" valueType="num">
                                      <p:cBhvr>
                                        <p:cTn id="23" dur="10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22">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22">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22">
                                            <p:txEl>
                                              <p:pRg st="0" end="0"/>
                                            </p:txEl>
                                          </p:spTgt>
                                        </p:tgtEl>
                                      </p:cBhvr>
                                    </p:animEffect>
                                  </p:childTnLst>
                                </p:cTn>
                              </p:par>
                              <p:par>
                                <p:cTn id="27" presetID="31" presetClass="entr" presetSubtype="0" fill="hold" nodeType="withEffect">
                                  <p:stCondLst>
                                    <p:cond delay="0"/>
                                  </p:stCondLst>
                                  <p:childTnLst>
                                    <p:set>
                                      <p:cBhvr>
                                        <p:cTn id="28" dur="1" fill="hold">
                                          <p:stCondLst>
                                            <p:cond delay="0"/>
                                          </p:stCondLst>
                                        </p:cTn>
                                        <p:tgtEl>
                                          <p:spTgt spid="22">
                                            <p:txEl>
                                              <p:pRg st="2" end="2"/>
                                            </p:txEl>
                                          </p:spTgt>
                                        </p:tgtEl>
                                        <p:attrNameLst>
                                          <p:attrName>style.visibility</p:attrName>
                                        </p:attrNameLst>
                                      </p:cBhvr>
                                      <p:to>
                                        <p:strVal val="visible"/>
                                      </p:to>
                                    </p:set>
                                    <p:anim calcmode="lin" valueType="num">
                                      <p:cBhvr>
                                        <p:cTn id="29" dur="1000" fill="hold"/>
                                        <p:tgtEl>
                                          <p:spTgt spid="22">
                                            <p:txEl>
                                              <p:pRg st="2" end="2"/>
                                            </p:txEl>
                                          </p:spTgt>
                                        </p:tgtEl>
                                        <p:attrNameLst>
                                          <p:attrName>ppt_w</p:attrName>
                                        </p:attrNameLst>
                                      </p:cBhvr>
                                      <p:tavLst>
                                        <p:tav tm="0">
                                          <p:val>
                                            <p:fltVal val="0"/>
                                          </p:val>
                                        </p:tav>
                                        <p:tav tm="100000">
                                          <p:val>
                                            <p:strVal val="#ppt_w"/>
                                          </p:val>
                                        </p:tav>
                                      </p:tavLst>
                                    </p:anim>
                                    <p:anim calcmode="lin" valueType="num">
                                      <p:cBhvr>
                                        <p:cTn id="30" dur="1000" fill="hold"/>
                                        <p:tgtEl>
                                          <p:spTgt spid="22">
                                            <p:txEl>
                                              <p:pRg st="2" end="2"/>
                                            </p:txEl>
                                          </p:spTgt>
                                        </p:tgtEl>
                                        <p:attrNameLst>
                                          <p:attrName>ppt_h</p:attrName>
                                        </p:attrNameLst>
                                      </p:cBhvr>
                                      <p:tavLst>
                                        <p:tav tm="0">
                                          <p:val>
                                            <p:fltVal val="0"/>
                                          </p:val>
                                        </p:tav>
                                        <p:tav tm="100000">
                                          <p:val>
                                            <p:strVal val="#ppt_h"/>
                                          </p:val>
                                        </p:tav>
                                      </p:tavLst>
                                    </p:anim>
                                    <p:anim calcmode="lin" valueType="num">
                                      <p:cBhvr>
                                        <p:cTn id="31" dur="1000" fill="hold"/>
                                        <p:tgtEl>
                                          <p:spTgt spid="22">
                                            <p:txEl>
                                              <p:pRg st="2" end="2"/>
                                            </p:txEl>
                                          </p:spTgt>
                                        </p:tgtEl>
                                        <p:attrNameLst>
                                          <p:attrName>style.rotation</p:attrName>
                                        </p:attrNameLst>
                                      </p:cBhvr>
                                      <p:tavLst>
                                        <p:tav tm="0">
                                          <p:val>
                                            <p:fltVal val="90"/>
                                          </p:val>
                                        </p:tav>
                                        <p:tav tm="100000">
                                          <p:val>
                                            <p:fltVal val="0"/>
                                          </p:val>
                                        </p:tav>
                                      </p:tavLst>
                                    </p:anim>
                                    <p:animEffect transition="in" filter="fade">
                                      <p:cBhvr>
                                        <p:cTn id="32" dur="1000"/>
                                        <p:tgtEl>
                                          <p:spTgt spid="22">
                                            <p:txEl>
                                              <p:pRg st="2" end="2"/>
                                            </p:txEl>
                                          </p:spTgt>
                                        </p:tgtEl>
                                      </p:cBhvr>
                                    </p:animEffect>
                                  </p:childTnLst>
                                </p:cTn>
                              </p:par>
                              <p:par>
                                <p:cTn id="33" presetID="31" presetClass="entr" presetSubtype="0" fill="hold" nodeType="withEffect">
                                  <p:stCondLst>
                                    <p:cond delay="0"/>
                                  </p:stCondLst>
                                  <p:childTnLst>
                                    <p:set>
                                      <p:cBhvr>
                                        <p:cTn id="34" dur="1" fill="hold">
                                          <p:stCondLst>
                                            <p:cond delay="0"/>
                                          </p:stCondLst>
                                        </p:cTn>
                                        <p:tgtEl>
                                          <p:spTgt spid="22">
                                            <p:txEl>
                                              <p:pRg st="4" end="4"/>
                                            </p:txEl>
                                          </p:spTgt>
                                        </p:tgtEl>
                                        <p:attrNameLst>
                                          <p:attrName>style.visibility</p:attrName>
                                        </p:attrNameLst>
                                      </p:cBhvr>
                                      <p:to>
                                        <p:strVal val="visible"/>
                                      </p:to>
                                    </p:set>
                                    <p:anim calcmode="lin" valueType="num">
                                      <p:cBhvr>
                                        <p:cTn id="35" dur="1000" fill="hold"/>
                                        <p:tgtEl>
                                          <p:spTgt spid="22">
                                            <p:txEl>
                                              <p:pRg st="4" end="4"/>
                                            </p:txEl>
                                          </p:spTgt>
                                        </p:tgtEl>
                                        <p:attrNameLst>
                                          <p:attrName>ppt_w</p:attrName>
                                        </p:attrNameLst>
                                      </p:cBhvr>
                                      <p:tavLst>
                                        <p:tav tm="0">
                                          <p:val>
                                            <p:fltVal val="0"/>
                                          </p:val>
                                        </p:tav>
                                        <p:tav tm="100000">
                                          <p:val>
                                            <p:strVal val="#ppt_w"/>
                                          </p:val>
                                        </p:tav>
                                      </p:tavLst>
                                    </p:anim>
                                    <p:anim calcmode="lin" valueType="num">
                                      <p:cBhvr>
                                        <p:cTn id="36" dur="1000" fill="hold"/>
                                        <p:tgtEl>
                                          <p:spTgt spid="22">
                                            <p:txEl>
                                              <p:pRg st="4" end="4"/>
                                            </p:txEl>
                                          </p:spTgt>
                                        </p:tgtEl>
                                        <p:attrNameLst>
                                          <p:attrName>ppt_h</p:attrName>
                                        </p:attrNameLst>
                                      </p:cBhvr>
                                      <p:tavLst>
                                        <p:tav tm="0">
                                          <p:val>
                                            <p:fltVal val="0"/>
                                          </p:val>
                                        </p:tav>
                                        <p:tav tm="100000">
                                          <p:val>
                                            <p:strVal val="#ppt_h"/>
                                          </p:val>
                                        </p:tav>
                                      </p:tavLst>
                                    </p:anim>
                                    <p:anim calcmode="lin" valueType="num">
                                      <p:cBhvr>
                                        <p:cTn id="37" dur="1000" fill="hold"/>
                                        <p:tgtEl>
                                          <p:spTgt spid="22">
                                            <p:txEl>
                                              <p:pRg st="4" end="4"/>
                                            </p:txEl>
                                          </p:spTgt>
                                        </p:tgtEl>
                                        <p:attrNameLst>
                                          <p:attrName>style.rotation</p:attrName>
                                        </p:attrNameLst>
                                      </p:cBhvr>
                                      <p:tavLst>
                                        <p:tav tm="0">
                                          <p:val>
                                            <p:fltVal val="90"/>
                                          </p:val>
                                        </p:tav>
                                        <p:tav tm="100000">
                                          <p:val>
                                            <p:fltVal val="0"/>
                                          </p:val>
                                        </p:tav>
                                      </p:tavLst>
                                    </p:anim>
                                    <p:animEffect transition="in" filter="fade">
                                      <p:cBhvr>
                                        <p:cTn id="38" dur="1000"/>
                                        <p:tgtEl>
                                          <p:spTgt spid="22">
                                            <p:txEl>
                                              <p:pRg st="4" end="4"/>
                                            </p:txEl>
                                          </p:spTgt>
                                        </p:tgtEl>
                                      </p:cBhvr>
                                    </p:animEffect>
                                  </p:childTnLst>
                                </p:cTn>
                              </p:par>
                              <p:par>
                                <p:cTn id="39" presetID="3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p:cTn id="41" dur="1000" fill="hold"/>
                                        <p:tgtEl>
                                          <p:spTgt spid="23"/>
                                        </p:tgtEl>
                                        <p:attrNameLst>
                                          <p:attrName>ppt_w</p:attrName>
                                        </p:attrNameLst>
                                      </p:cBhvr>
                                      <p:tavLst>
                                        <p:tav tm="0">
                                          <p:val>
                                            <p:fltVal val="0"/>
                                          </p:val>
                                        </p:tav>
                                        <p:tav tm="100000">
                                          <p:val>
                                            <p:strVal val="#ppt_w"/>
                                          </p:val>
                                        </p:tav>
                                      </p:tavLst>
                                    </p:anim>
                                    <p:anim calcmode="lin" valueType="num">
                                      <p:cBhvr>
                                        <p:cTn id="42" dur="1000" fill="hold"/>
                                        <p:tgtEl>
                                          <p:spTgt spid="23"/>
                                        </p:tgtEl>
                                        <p:attrNameLst>
                                          <p:attrName>ppt_h</p:attrName>
                                        </p:attrNameLst>
                                      </p:cBhvr>
                                      <p:tavLst>
                                        <p:tav tm="0">
                                          <p:val>
                                            <p:fltVal val="0"/>
                                          </p:val>
                                        </p:tav>
                                        <p:tav tm="100000">
                                          <p:val>
                                            <p:strVal val="#ppt_h"/>
                                          </p:val>
                                        </p:tav>
                                      </p:tavLst>
                                    </p:anim>
                                    <p:anim calcmode="lin" valueType="num">
                                      <p:cBhvr>
                                        <p:cTn id="43" dur="1000" fill="hold"/>
                                        <p:tgtEl>
                                          <p:spTgt spid="23"/>
                                        </p:tgtEl>
                                        <p:attrNameLst>
                                          <p:attrName>style.rotation</p:attrName>
                                        </p:attrNameLst>
                                      </p:cBhvr>
                                      <p:tavLst>
                                        <p:tav tm="0">
                                          <p:val>
                                            <p:fltVal val="90"/>
                                          </p:val>
                                        </p:tav>
                                        <p:tav tm="100000">
                                          <p:val>
                                            <p:fltVal val="0"/>
                                          </p:val>
                                        </p:tav>
                                      </p:tavLst>
                                    </p:anim>
                                    <p:animEffect transition="in" filter="fade">
                                      <p:cBhvr>
                                        <p:cTn id="44" dur="1000"/>
                                        <p:tgtEl>
                                          <p:spTgt spid="23"/>
                                        </p:tgtEl>
                                      </p:cBhvr>
                                    </p:animEffect>
                                  </p:childTnLst>
                                </p:cTn>
                              </p:par>
                              <p:par>
                                <p:cTn id="45" presetID="3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p:cTn id="47" dur="1000" fill="hold"/>
                                        <p:tgtEl>
                                          <p:spTgt spid="26"/>
                                        </p:tgtEl>
                                        <p:attrNameLst>
                                          <p:attrName>ppt_w</p:attrName>
                                        </p:attrNameLst>
                                      </p:cBhvr>
                                      <p:tavLst>
                                        <p:tav tm="0">
                                          <p:val>
                                            <p:fltVal val="0"/>
                                          </p:val>
                                        </p:tav>
                                        <p:tav tm="100000">
                                          <p:val>
                                            <p:strVal val="#ppt_w"/>
                                          </p:val>
                                        </p:tav>
                                      </p:tavLst>
                                    </p:anim>
                                    <p:anim calcmode="lin" valueType="num">
                                      <p:cBhvr>
                                        <p:cTn id="48" dur="1000" fill="hold"/>
                                        <p:tgtEl>
                                          <p:spTgt spid="26"/>
                                        </p:tgtEl>
                                        <p:attrNameLst>
                                          <p:attrName>ppt_h</p:attrName>
                                        </p:attrNameLst>
                                      </p:cBhvr>
                                      <p:tavLst>
                                        <p:tav tm="0">
                                          <p:val>
                                            <p:fltVal val="0"/>
                                          </p:val>
                                        </p:tav>
                                        <p:tav tm="100000">
                                          <p:val>
                                            <p:strVal val="#ppt_h"/>
                                          </p:val>
                                        </p:tav>
                                      </p:tavLst>
                                    </p:anim>
                                    <p:anim calcmode="lin" valueType="num">
                                      <p:cBhvr>
                                        <p:cTn id="49" dur="1000" fill="hold"/>
                                        <p:tgtEl>
                                          <p:spTgt spid="26"/>
                                        </p:tgtEl>
                                        <p:attrNameLst>
                                          <p:attrName>style.rotation</p:attrName>
                                        </p:attrNameLst>
                                      </p:cBhvr>
                                      <p:tavLst>
                                        <p:tav tm="0">
                                          <p:val>
                                            <p:fltVal val="90"/>
                                          </p:val>
                                        </p:tav>
                                        <p:tav tm="100000">
                                          <p:val>
                                            <p:fltVal val="0"/>
                                          </p:val>
                                        </p:tav>
                                      </p:tavLst>
                                    </p:anim>
                                    <p:animEffect transition="in" filter="fade">
                                      <p:cBhvr>
                                        <p:cTn id="50" dur="1000"/>
                                        <p:tgtEl>
                                          <p:spTgt spid="26"/>
                                        </p:tgtEl>
                                      </p:cBhvr>
                                    </p:animEffect>
                                  </p:childTnLst>
                                </p:cTn>
                              </p:par>
                              <p:par>
                                <p:cTn id="51" presetID="3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p:cTn id="53" dur="1000" fill="hold"/>
                                        <p:tgtEl>
                                          <p:spTgt spid="29"/>
                                        </p:tgtEl>
                                        <p:attrNameLst>
                                          <p:attrName>ppt_w</p:attrName>
                                        </p:attrNameLst>
                                      </p:cBhvr>
                                      <p:tavLst>
                                        <p:tav tm="0">
                                          <p:val>
                                            <p:fltVal val="0"/>
                                          </p:val>
                                        </p:tav>
                                        <p:tav tm="100000">
                                          <p:val>
                                            <p:strVal val="#ppt_w"/>
                                          </p:val>
                                        </p:tav>
                                      </p:tavLst>
                                    </p:anim>
                                    <p:anim calcmode="lin" valueType="num">
                                      <p:cBhvr>
                                        <p:cTn id="54" dur="1000" fill="hold"/>
                                        <p:tgtEl>
                                          <p:spTgt spid="29"/>
                                        </p:tgtEl>
                                        <p:attrNameLst>
                                          <p:attrName>ppt_h</p:attrName>
                                        </p:attrNameLst>
                                      </p:cBhvr>
                                      <p:tavLst>
                                        <p:tav tm="0">
                                          <p:val>
                                            <p:fltVal val="0"/>
                                          </p:val>
                                        </p:tav>
                                        <p:tav tm="100000">
                                          <p:val>
                                            <p:strVal val="#ppt_h"/>
                                          </p:val>
                                        </p:tav>
                                      </p:tavLst>
                                    </p:anim>
                                    <p:anim calcmode="lin" valueType="num">
                                      <p:cBhvr>
                                        <p:cTn id="55" dur="1000" fill="hold"/>
                                        <p:tgtEl>
                                          <p:spTgt spid="29"/>
                                        </p:tgtEl>
                                        <p:attrNameLst>
                                          <p:attrName>style.rotation</p:attrName>
                                        </p:attrNameLst>
                                      </p:cBhvr>
                                      <p:tavLst>
                                        <p:tav tm="0">
                                          <p:val>
                                            <p:fltVal val="90"/>
                                          </p:val>
                                        </p:tav>
                                        <p:tav tm="100000">
                                          <p:val>
                                            <p:fltVal val="0"/>
                                          </p:val>
                                        </p:tav>
                                      </p:tavLst>
                                    </p:anim>
                                    <p:animEffect transition="in" filter="fade">
                                      <p:cBhvr>
                                        <p:cTn id="56" dur="1000"/>
                                        <p:tgtEl>
                                          <p:spTgt spid="29"/>
                                        </p:tgtEl>
                                      </p:cBhvr>
                                    </p:animEffect>
                                  </p:childTnLst>
                                </p:cTn>
                              </p:par>
                              <p:par>
                                <p:cTn id="57" presetID="31"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p:cTn id="59" dur="1000" fill="hold"/>
                                        <p:tgtEl>
                                          <p:spTgt spid="31"/>
                                        </p:tgtEl>
                                        <p:attrNameLst>
                                          <p:attrName>ppt_w</p:attrName>
                                        </p:attrNameLst>
                                      </p:cBhvr>
                                      <p:tavLst>
                                        <p:tav tm="0">
                                          <p:val>
                                            <p:fltVal val="0"/>
                                          </p:val>
                                        </p:tav>
                                        <p:tav tm="100000">
                                          <p:val>
                                            <p:strVal val="#ppt_w"/>
                                          </p:val>
                                        </p:tav>
                                      </p:tavLst>
                                    </p:anim>
                                    <p:anim calcmode="lin" valueType="num">
                                      <p:cBhvr>
                                        <p:cTn id="60" dur="1000" fill="hold"/>
                                        <p:tgtEl>
                                          <p:spTgt spid="31"/>
                                        </p:tgtEl>
                                        <p:attrNameLst>
                                          <p:attrName>ppt_h</p:attrName>
                                        </p:attrNameLst>
                                      </p:cBhvr>
                                      <p:tavLst>
                                        <p:tav tm="0">
                                          <p:val>
                                            <p:fltVal val="0"/>
                                          </p:val>
                                        </p:tav>
                                        <p:tav tm="100000">
                                          <p:val>
                                            <p:strVal val="#ppt_h"/>
                                          </p:val>
                                        </p:tav>
                                      </p:tavLst>
                                    </p:anim>
                                    <p:anim calcmode="lin" valueType="num">
                                      <p:cBhvr>
                                        <p:cTn id="61" dur="1000" fill="hold"/>
                                        <p:tgtEl>
                                          <p:spTgt spid="31"/>
                                        </p:tgtEl>
                                        <p:attrNameLst>
                                          <p:attrName>style.rotation</p:attrName>
                                        </p:attrNameLst>
                                      </p:cBhvr>
                                      <p:tavLst>
                                        <p:tav tm="0">
                                          <p:val>
                                            <p:fltVal val="90"/>
                                          </p:val>
                                        </p:tav>
                                        <p:tav tm="100000">
                                          <p:val>
                                            <p:fltVal val="0"/>
                                          </p:val>
                                        </p:tav>
                                      </p:tavLst>
                                    </p:anim>
                                    <p:animEffect transition="in" filter="fade">
                                      <p:cBhvr>
                                        <p:cTn id="62" dur="1000"/>
                                        <p:tgtEl>
                                          <p:spTgt spid="31"/>
                                        </p:tgtEl>
                                      </p:cBhvr>
                                    </p:animEffect>
                                  </p:childTnLst>
                                </p:cTn>
                              </p:par>
                              <p:par>
                                <p:cTn id="63" presetID="31" presetClass="entr" presetSubtype="0" fill="hold" nodeType="withEffect">
                                  <p:stCondLst>
                                    <p:cond delay="0"/>
                                  </p:stCondLst>
                                  <p:childTnLst>
                                    <p:set>
                                      <p:cBhvr>
                                        <p:cTn id="64" dur="1" fill="hold">
                                          <p:stCondLst>
                                            <p:cond delay="0"/>
                                          </p:stCondLst>
                                        </p:cTn>
                                        <p:tgtEl>
                                          <p:spTgt spid="38"/>
                                        </p:tgtEl>
                                        <p:attrNameLst>
                                          <p:attrName>style.visibility</p:attrName>
                                        </p:attrNameLst>
                                      </p:cBhvr>
                                      <p:to>
                                        <p:strVal val="visible"/>
                                      </p:to>
                                    </p:set>
                                    <p:anim calcmode="lin" valueType="num">
                                      <p:cBhvr>
                                        <p:cTn id="65" dur="1000" fill="hold"/>
                                        <p:tgtEl>
                                          <p:spTgt spid="38"/>
                                        </p:tgtEl>
                                        <p:attrNameLst>
                                          <p:attrName>ppt_w</p:attrName>
                                        </p:attrNameLst>
                                      </p:cBhvr>
                                      <p:tavLst>
                                        <p:tav tm="0">
                                          <p:val>
                                            <p:fltVal val="0"/>
                                          </p:val>
                                        </p:tav>
                                        <p:tav tm="100000">
                                          <p:val>
                                            <p:strVal val="#ppt_w"/>
                                          </p:val>
                                        </p:tav>
                                      </p:tavLst>
                                    </p:anim>
                                    <p:anim calcmode="lin" valueType="num">
                                      <p:cBhvr>
                                        <p:cTn id="66" dur="1000" fill="hold"/>
                                        <p:tgtEl>
                                          <p:spTgt spid="38"/>
                                        </p:tgtEl>
                                        <p:attrNameLst>
                                          <p:attrName>ppt_h</p:attrName>
                                        </p:attrNameLst>
                                      </p:cBhvr>
                                      <p:tavLst>
                                        <p:tav tm="0">
                                          <p:val>
                                            <p:fltVal val="0"/>
                                          </p:val>
                                        </p:tav>
                                        <p:tav tm="100000">
                                          <p:val>
                                            <p:strVal val="#ppt_h"/>
                                          </p:val>
                                        </p:tav>
                                      </p:tavLst>
                                    </p:anim>
                                    <p:anim calcmode="lin" valueType="num">
                                      <p:cBhvr>
                                        <p:cTn id="67" dur="1000" fill="hold"/>
                                        <p:tgtEl>
                                          <p:spTgt spid="38"/>
                                        </p:tgtEl>
                                        <p:attrNameLst>
                                          <p:attrName>style.rotation</p:attrName>
                                        </p:attrNameLst>
                                      </p:cBhvr>
                                      <p:tavLst>
                                        <p:tav tm="0">
                                          <p:val>
                                            <p:fltVal val="90"/>
                                          </p:val>
                                        </p:tav>
                                        <p:tav tm="100000">
                                          <p:val>
                                            <p:fltVal val="0"/>
                                          </p:val>
                                        </p:tav>
                                      </p:tavLst>
                                    </p:anim>
                                    <p:animEffect transition="in" filter="fade">
                                      <p:cBhvr>
                                        <p:cTn id="68" dur="1000"/>
                                        <p:tgtEl>
                                          <p:spTgt spid="38"/>
                                        </p:tgtEl>
                                      </p:cBhvr>
                                    </p:animEffect>
                                  </p:childTnLst>
                                </p:cTn>
                              </p:par>
                              <p:par>
                                <p:cTn id="69" presetID="31" presetClass="entr" presetSubtype="0" fill="hold" nodeType="withEffect">
                                  <p:stCondLst>
                                    <p:cond delay="0"/>
                                  </p:stCondLst>
                                  <p:childTnLst>
                                    <p:set>
                                      <p:cBhvr>
                                        <p:cTn id="70" dur="1" fill="hold">
                                          <p:stCondLst>
                                            <p:cond delay="0"/>
                                          </p:stCondLst>
                                        </p:cTn>
                                        <p:tgtEl>
                                          <p:spTgt spid="46"/>
                                        </p:tgtEl>
                                        <p:attrNameLst>
                                          <p:attrName>style.visibility</p:attrName>
                                        </p:attrNameLst>
                                      </p:cBhvr>
                                      <p:to>
                                        <p:strVal val="visible"/>
                                      </p:to>
                                    </p:set>
                                    <p:anim calcmode="lin" valueType="num">
                                      <p:cBhvr>
                                        <p:cTn id="71" dur="1000" fill="hold"/>
                                        <p:tgtEl>
                                          <p:spTgt spid="46"/>
                                        </p:tgtEl>
                                        <p:attrNameLst>
                                          <p:attrName>ppt_w</p:attrName>
                                        </p:attrNameLst>
                                      </p:cBhvr>
                                      <p:tavLst>
                                        <p:tav tm="0">
                                          <p:val>
                                            <p:fltVal val="0"/>
                                          </p:val>
                                        </p:tav>
                                        <p:tav tm="100000">
                                          <p:val>
                                            <p:strVal val="#ppt_w"/>
                                          </p:val>
                                        </p:tav>
                                      </p:tavLst>
                                    </p:anim>
                                    <p:anim calcmode="lin" valueType="num">
                                      <p:cBhvr>
                                        <p:cTn id="72" dur="1000" fill="hold"/>
                                        <p:tgtEl>
                                          <p:spTgt spid="46"/>
                                        </p:tgtEl>
                                        <p:attrNameLst>
                                          <p:attrName>ppt_h</p:attrName>
                                        </p:attrNameLst>
                                      </p:cBhvr>
                                      <p:tavLst>
                                        <p:tav tm="0">
                                          <p:val>
                                            <p:fltVal val="0"/>
                                          </p:val>
                                        </p:tav>
                                        <p:tav tm="100000">
                                          <p:val>
                                            <p:strVal val="#ppt_h"/>
                                          </p:val>
                                        </p:tav>
                                      </p:tavLst>
                                    </p:anim>
                                    <p:anim calcmode="lin" valueType="num">
                                      <p:cBhvr>
                                        <p:cTn id="73" dur="1000" fill="hold"/>
                                        <p:tgtEl>
                                          <p:spTgt spid="46"/>
                                        </p:tgtEl>
                                        <p:attrNameLst>
                                          <p:attrName>style.rotation</p:attrName>
                                        </p:attrNameLst>
                                      </p:cBhvr>
                                      <p:tavLst>
                                        <p:tav tm="0">
                                          <p:val>
                                            <p:fltVal val="90"/>
                                          </p:val>
                                        </p:tav>
                                        <p:tav tm="100000">
                                          <p:val>
                                            <p:fltVal val="0"/>
                                          </p:val>
                                        </p:tav>
                                      </p:tavLst>
                                    </p:anim>
                                    <p:animEffect transition="in" filter="fade">
                                      <p:cBhvr>
                                        <p:cTn id="74"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8" grpId="0" animBg="1"/>
      <p:bldP spid="30" grpId="0" animBg="1"/>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a:spLocks noGrp="1"/>
          </p:cNvSpPr>
          <p:nvPr>
            <p:ph type="body" sz="quarter" idx="10"/>
          </p:nvPr>
        </p:nvSpPr>
        <p:spPr>
          <a:xfrm>
            <a:off x="569516" y="1298578"/>
            <a:ext cx="3286521" cy="3995453"/>
          </a:xfrm>
          <a:prstGeom prst="rect">
            <a:avLst/>
          </a:prstGeom>
          <a:noFill/>
        </p:spPr>
        <p:txBody>
          <a:bodyPr vert="horz" wrap="square" lIns="0" tIns="0" rIns="0" bIns="0" rtlCol="0">
            <a:spAutoFit/>
          </a:bodyPr>
          <a:lstStyle/>
          <a:p>
            <a:pPr marL="0" indent="0" defTabSz="932597">
              <a:buNone/>
            </a:pPr>
            <a:r>
              <a:rPr lang="en-US" sz="2448" b="1" spc="-72" dirty="0">
                <a:gradFill>
                  <a:gsLst>
                    <a:gs pos="2917">
                      <a:schemeClr val="tx1"/>
                    </a:gs>
                    <a:gs pos="30000">
                      <a:schemeClr val="tx1"/>
                    </a:gs>
                  </a:gsLst>
                  <a:lin ang="5400000" scaled="0"/>
                </a:gradFill>
                <a:latin typeface="+mn-lt"/>
              </a:rPr>
              <a:t>DML</a:t>
            </a:r>
          </a:p>
          <a:p>
            <a:pPr marL="291388" indent="-291388" defTabSz="932597"/>
            <a:r>
              <a:rPr lang="en-US" sz="1800" dirty="0">
                <a:solidFill>
                  <a:schemeClr val="tx1"/>
                </a:solidFill>
                <a:latin typeface="Consolas"/>
                <a:cs typeface="+mn-cs"/>
              </a:rPr>
              <a:t>SELECT</a:t>
            </a:r>
          </a:p>
          <a:p>
            <a:pPr marL="291388" indent="-291388" defTabSz="932597"/>
            <a:r>
              <a:rPr lang="en-US" sz="1800" dirty="0">
                <a:solidFill>
                  <a:schemeClr val="tx1"/>
                </a:solidFill>
                <a:latin typeface="Consolas"/>
                <a:cs typeface="+mn-cs"/>
              </a:rPr>
              <a:t>FROM</a:t>
            </a:r>
          </a:p>
          <a:p>
            <a:pPr marL="291388" indent="-291388" defTabSz="932597"/>
            <a:r>
              <a:rPr lang="en-US" sz="1800" dirty="0">
                <a:solidFill>
                  <a:schemeClr val="tx1"/>
                </a:solidFill>
                <a:latin typeface="Consolas"/>
                <a:cs typeface="+mn-cs"/>
              </a:rPr>
              <a:t>WHERE</a:t>
            </a:r>
          </a:p>
          <a:p>
            <a:pPr marL="291388" indent="-291388" defTabSz="932597"/>
            <a:r>
              <a:rPr lang="en-US" sz="1800" dirty="0">
                <a:solidFill>
                  <a:schemeClr val="tx1"/>
                </a:solidFill>
                <a:latin typeface="Consolas"/>
                <a:cs typeface="+mn-cs"/>
              </a:rPr>
              <a:t>GROUP BY</a:t>
            </a:r>
          </a:p>
          <a:p>
            <a:pPr marL="291388" indent="-291388" defTabSz="932597"/>
            <a:r>
              <a:rPr lang="en-US" sz="1800" dirty="0">
                <a:solidFill>
                  <a:schemeClr val="tx1"/>
                </a:solidFill>
                <a:latin typeface="Consolas"/>
                <a:cs typeface="+mn-cs"/>
              </a:rPr>
              <a:t>HAVING</a:t>
            </a:r>
          </a:p>
          <a:p>
            <a:pPr marL="291388" indent="-291388" defTabSz="932597"/>
            <a:r>
              <a:rPr lang="en-US" sz="1800" dirty="0" smtClean="0">
                <a:solidFill>
                  <a:schemeClr val="tx1"/>
                </a:solidFill>
                <a:latin typeface="Consolas"/>
                <a:cs typeface="+mn-cs"/>
              </a:rPr>
              <a:t>CASE WHEN THEN ELSE</a:t>
            </a:r>
            <a:endParaRPr lang="en-US" sz="1800" dirty="0">
              <a:solidFill>
                <a:schemeClr val="tx1"/>
              </a:solidFill>
              <a:latin typeface="Consolas"/>
              <a:cs typeface="+mn-cs"/>
            </a:endParaRPr>
          </a:p>
          <a:p>
            <a:pPr marL="291388" indent="-291388" defTabSz="932597"/>
            <a:r>
              <a:rPr lang="en-US" sz="1800" dirty="0">
                <a:solidFill>
                  <a:schemeClr val="tx1"/>
                </a:solidFill>
                <a:latin typeface="Consolas"/>
                <a:cs typeface="+mn-cs"/>
              </a:rPr>
              <a:t>INNER/LEFT OUTER JOIN</a:t>
            </a:r>
          </a:p>
          <a:p>
            <a:pPr marL="291388" indent="-291388" defTabSz="932597"/>
            <a:r>
              <a:rPr lang="en-US" sz="1800" dirty="0">
                <a:solidFill>
                  <a:schemeClr val="tx1"/>
                </a:solidFill>
                <a:latin typeface="Consolas"/>
                <a:cs typeface="+mn-cs"/>
              </a:rPr>
              <a:t>UNION</a:t>
            </a:r>
          </a:p>
          <a:p>
            <a:pPr marL="291388" indent="-291388" defTabSz="932597"/>
            <a:r>
              <a:rPr lang="en-US" sz="1800" dirty="0">
                <a:solidFill>
                  <a:schemeClr val="tx1"/>
                </a:solidFill>
                <a:latin typeface="Consolas"/>
                <a:cs typeface="+mn-cs"/>
              </a:rPr>
              <a:t>CROSS/OUTER APPLY</a:t>
            </a:r>
          </a:p>
          <a:p>
            <a:pPr marL="291388" indent="-291388" defTabSz="932597"/>
            <a:r>
              <a:rPr lang="en-US" sz="1800" dirty="0">
                <a:solidFill>
                  <a:schemeClr val="tx1"/>
                </a:solidFill>
                <a:latin typeface="Consolas"/>
                <a:cs typeface="+mn-cs"/>
              </a:rPr>
              <a:t>CAST</a:t>
            </a:r>
          </a:p>
          <a:p>
            <a:pPr marL="291388" indent="-291388" defTabSz="932597"/>
            <a:r>
              <a:rPr lang="en-US" sz="1800" dirty="0">
                <a:solidFill>
                  <a:schemeClr val="tx1"/>
                </a:solidFill>
                <a:latin typeface="Consolas"/>
                <a:cs typeface="+mn-cs"/>
              </a:rPr>
              <a:t>INTO</a:t>
            </a:r>
          </a:p>
          <a:p>
            <a:pPr marL="291388" indent="-291388" defTabSz="932597"/>
            <a:r>
              <a:rPr lang="en-US" sz="1800" dirty="0">
                <a:solidFill>
                  <a:schemeClr val="tx1"/>
                </a:solidFill>
                <a:latin typeface="Consolas"/>
                <a:cs typeface="+mn-cs"/>
              </a:rPr>
              <a:t>ORDER BY ASC, DSC</a:t>
            </a:r>
          </a:p>
        </p:txBody>
      </p:sp>
      <p:sp>
        <p:nvSpPr>
          <p:cNvPr id="3" name="Title 2"/>
          <p:cNvSpPr>
            <a:spLocks noGrp="1"/>
          </p:cNvSpPr>
          <p:nvPr>
            <p:ph type="title"/>
          </p:nvPr>
        </p:nvSpPr>
        <p:spPr>
          <a:xfrm>
            <a:off x="558601" y="295274"/>
            <a:ext cx="11889564" cy="917575"/>
          </a:xfrm>
        </p:spPr>
        <p:txBody>
          <a:bodyPr/>
          <a:lstStyle/>
          <a:p>
            <a:r>
              <a:rPr lang="en-US" dirty="0" smtClean="0"/>
              <a:t>SAQL – Language &amp; Library</a:t>
            </a:r>
            <a:endParaRPr lang="en-US" dirty="0"/>
          </a:p>
        </p:txBody>
      </p:sp>
      <p:sp>
        <p:nvSpPr>
          <p:cNvPr id="5" name="TextBox 4"/>
          <p:cNvSpPr txBox="1"/>
          <p:nvPr/>
        </p:nvSpPr>
        <p:spPr>
          <a:xfrm>
            <a:off x="569516" y="5530426"/>
            <a:ext cx="2544864" cy="1207703"/>
          </a:xfrm>
          <a:prstGeom prst="rect">
            <a:avLst/>
          </a:prstGeom>
          <a:noFill/>
        </p:spPr>
        <p:txBody>
          <a:bodyPr wrap="none" lIns="0" tIns="0" rIns="0" bIns="0" rtlCol="0">
            <a:spAutoFit/>
          </a:bodyPr>
          <a:lstStyle/>
          <a:p>
            <a:r>
              <a:rPr lang="en-US" sz="2448" b="1" spc="-72" dirty="0">
                <a:gradFill>
                  <a:gsLst>
                    <a:gs pos="2917">
                      <a:srgbClr val="404040"/>
                    </a:gs>
                    <a:gs pos="30000">
                      <a:srgbClr val="404040"/>
                    </a:gs>
                  </a:gsLst>
                  <a:lin ang="5400000" scaled="0"/>
                </a:gradFill>
              </a:rPr>
              <a:t>Scaling Extensions</a:t>
            </a:r>
          </a:p>
          <a:p>
            <a:pPr marL="291388" indent="-291388">
              <a:buFont typeface="Arial" panose="020B0604020202020204" pitchFamily="34" charset="0"/>
              <a:buChar char="•"/>
            </a:pPr>
            <a:r>
              <a:rPr lang="en-US" dirty="0">
                <a:solidFill>
                  <a:srgbClr val="404040"/>
                </a:solidFill>
                <a:latin typeface="Consolas"/>
              </a:rPr>
              <a:t>WITH</a:t>
            </a:r>
          </a:p>
          <a:p>
            <a:pPr marL="291388" indent="-291388">
              <a:buFont typeface="Arial" panose="020B0604020202020204" pitchFamily="34" charset="0"/>
              <a:buChar char="•"/>
            </a:pPr>
            <a:r>
              <a:rPr lang="en-US" dirty="0">
                <a:solidFill>
                  <a:srgbClr val="404040"/>
                </a:solidFill>
                <a:latin typeface="Consolas"/>
              </a:rPr>
              <a:t>PARTITION B</a:t>
            </a:r>
            <a:r>
              <a:rPr lang="en-US" spc="-72" dirty="0">
                <a:gradFill>
                  <a:gsLst>
                    <a:gs pos="2917">
                      <a:srgbClr val="404040"/>
                    </a:gs>
                    <a:gs pos="30000">
                      <a:srgbClr val="404040"/>
                    </a:gs>
                  </a:gsLst>
                  <a:lin ang="5400000" scaled="0"/>
                </a:gradFill>
              </a:rPr>
              <a:t>Y</a:t>
            </a:r>
          </a:p>
          <a:p>
            <a:pPr marL="291388" indent="-291388">
              <a:buFont typeface="Arial" panose="020B0604020202020204" pitchFamily="34" charset="0"/>
              <a:buChar char="•"/>
            </a:pPr>
            <a:r>
              <a:rPr lang="en-US" dirty="0">
                <a:solidFill>
                  <a:srgbClr val="404040"/>
                </a:solidFill>
                <a:latin typeface="Consolas"/>
              </a:rPr>
              <a:t>OVER</a:t>
            </a:r>
          </a:p>
        </p:txBody>
      </p:sp>
      <p:sp>
        <p:nvSpPr>
          <p:cNvPr id="6" name="TextBox 5"/>
          <p:cNvSpPr txBox="1"/>
          <p:nvPr/>
        </p:nvSpPr>
        <p:spPr>
          <a:xfrm>
            <a:off x="4128253" y="1305595"/>
            <a:ext cx="3511405" cy="2689304"/>
          </a:xfrm>
          <a:prstGeom prst="rect">
            <a:avLst/>
          </a:prstGeom>
          <a:noFill/>
        </p:spPr>
        <p:txBody>
          <a:bodyPr wrap="none" lIns="0" tIns="0" rIns="0" bIns="0" rtlCol="0">
            <a:spAutoFit/>
          </a:bodyPr>
          <a:lstStyle/>
          <a:p>
            <a:r>
              <a:rPr lang="en-US" sz="2448" b="1" spc="-72" dirty="0">
                <a:gradFill>
                  <a:gsLst>
                    <a:gs pos="2917">
                      <a:srgbClr val="404040"/>
                    </a:gs>
                    <a:gs pos="30000">
                      <a:srgbClr val="404040"/>
                    </a:gs>
                  </a:gsLst>
                  <a:lin ang="5400000" scaled="0"/>
                </a:gradFill>
              </a:rPr>
              <a:t>Date and Time Functions</a:t>
            </a:r>
          </a:p>
          <a:p>
            <a:pPr marL="291388" indent="-291388">
              <a:buFont typeface="Arial" panose="020B0604020202020204" pitchFamily="34" charset="0"/>
              <a:buChar char="•"/>
            </a:pPr>
            <a:r>
              <a:rPr lang="en-US" dirty="0" err="1">
                <a:solidFill>
                  <a:srgbClr val="7030A0"/>
                </a:solidFill>
                <a:latin typeface="Consolas"/>
              </a:rPr>
              <a:t>DateName</a:t>
            </a:r>
            <a:endParaRPr lang="en-US" dirty="0">
              <a:solidFill>
                <a:srgbClr val="7030A0"/>
              </a:solidFill>
              <a:latin typeface="Consolas"/>
            </a:endParaRPr>
          </a:p>
          <a:p>
            <a:pPr marL="291388" indent="-291388">
              <a:buFont typeface="Arial" panose="020B0604020202020204" pitchFamily="34" charset="0"/>
              <a:buChar char="•"/>
            </a:pPr>
            <a:r>
              <a:rPr lang="en-US" dirty="0" err="1">
                <a:solidFill>
                  <a:srgbClr val="7030A0"/>
                </a:solidFill>
                <a:latin typeface="Consolas"/>
              </a:rPr>
              <a:t>DatePart</a:t>
            </a:r>
            <a:endParaRPr lang="en-US" dirty="0">
              <a:solidFill>
                <a:srgbClr val="7030A0"/>
              </a:solidFill>
              <a:latin typeface="Consolas"/>
            </a:endParaRPr>
          </a:p>
          <a:p>
            <a:pPr marL="291388" indent="-291388">
              <a:buFont typeface="Arial" panose="020B0604020202020204" pitchFamily="34" charset="0"/>
              <a:buChar char="•"/>
            </a:pPr>
            <a:r>
              <a:rPr lang="en-US" dirty="0">
                <a:solidFill>
                  <a:srgbClr val="7030A0"/>
                </a:solidFill>
                <a:latin typeface="Consolas"/>
              </a:rPr>
              <a:t>Day</a:t>
            </a:r>
          </a:p>
          <a:p>
            <a:pPr marL="291388" indent="-291388">
              <a:buFont typeface="Arial" panose="020B0604020202020204" pitchFamily="34" charset="0"/>
              <a:buChar char="•"/>
            </a:pPr>
            <a:r>
              <a:rPr lang="en-US" dirty="0">
                <a:solidFill>
                  <a:srgbClr val="7030A0"/>
                </a:solidFill>
                <a:latin typeface="Consolas"/>
              </a:rPr>
              <a:t>Month</a:t>
            </a:r>
          </a:p>
          <a:p>
            <a:pPr marL="291388" indent="-291388">
              <a:buFont typeface="Arial" panose="020B0604020202020204" pitchFamily="34" charset="0"/>
              <a:buChar char="•"/>
            </a:pPr>
            <a:r>
              <a:rPr lang="en-US" dirty="0">
                <a:solidFill>
                  <a:srgbClr val="7030A0"/>
                </a:solidFill>
                <a:latin typeface="Consolas"/>
              </a:rPr>
              <a:t>Year</a:t>
            </a:r>
          </a:p>
          <a:p>
            <a:pPr marL="291388" indent="-291388">
              <a:buFont typeface="Arial" panose="020B0604020202020204" pitchFamily="34" charset="0"/>
              <a:buChar char="•"/>
            </a:pPr>
            <a:r>
              <a:rPr lang="en-US" dirty="0" err="1">
                <a:solidFill>
                  <a:srgbClr val="7030A0"/>
                </a:solidFill>
                <a:latin typeface="Consolas"/>
              </a:rPr>
              <a:t>DateTimeFromParts</a:t>
            </a:r>
            <a:endParaRPr lang="en-US" dirty="0">
              <a:solidFill>
                <a:srgbClr val="7030A0"/>
              </a:solidFill>
              <a:latin typeface="Consolas"/>
            </a:endParaRPr>
          </a:p>
          <a:p>
            <a:pPr marL="291388" indent="-291388">
              <a:buFont typeface="Arial" panose="020B0604020202020204" pitchFamily="34" charset="0"/>
              <a:buChar char="•"/>
            </a:pPr>
            <a:r>
              <a:rPr lang="en-US" dirty="0" err="1">
                <a:solidFill>
                  <a:srgbClr val="7030A0"/>
                </a:solidFill>
                <a:latin typeface="Consolas"/>
              </a:rPr>
              <a:t>DateDiff</a:t>
            </a:r>
            <a:endParaRPr lang="en-US" dirty="0">
              <a:solidFill>
                <a:srgbClr val="7030A0"/>
              </a:solidFill>
              <a:latin typeface="Consolas"/>
            </a:endParaRPr>
          </a:p>
          <a:p>
            <a:pPr marL="291388" indent="-291388">
              <a:buFont typeface="Arial" panose="020B0604020202020204" pitchFamily="34" charset="0"/>
              <a:buChar char="•"/>
            </a:pPr>
            <a:r>
              <a:rPr lang="en-US" dirty="0" err="1">
                <a:solidFill>
                  <a:srgbClr val="7030A0"/>
                </a:solidFill>
                <a:latin typeface="Consolas"/>
              </a:rPr>
              <a:t>DateAdd</a:t>
            </a:r>
            <a:endParaRPr lang="en-US" dirty="0">
              <a:solidFill>
                <a:srgbClr val="7030A0"/>
              </a:solidFill>
              <a:latin typeface="Consolas"/>
            </a:endParaRPr>
          </a:p>
        </p:txBody>
      </p:sp>
      <p:sp>
        <p:nvSpPr>
          <p:cNvPr id="7" name="TextBox 6"/>
          <p:cNvSpPr txBox="1"/>
          <p:nvPr/>
        </p:nvSpPr>
        <p:spPr>
          <a:xfrm>
            <a:off x="4128254" y="5538822"/>
            <a:ext cx="3235561" cy="1248618"/>
          </a:xfrm>
          <a:prstGeom prst="rect">
            <a:avLst/>
          </a:prstGeom>
          <a:noFill/>
        </p:spPr>
        <p:txBody>
          <a:bodyPr wrap="none" lIns="0" tIns="0" rIns="0" bIns="0" rtlCol="0">
            <a:spAutoFit/>
          </a:bodyPr>
          <a:lstStyle/>
          <a:p>
            <a:r>
              <a:rPr lang="en-US" sz="2448" b="1" spc="-72" dirty="0">
                <a:gradFill>
                  <a:gsLst>
                    <a:gs pos="2917">
                      <a:srgbClr val="404040"/>
                    </a:gs>
                    <a:gs pos="30000">
                      <a:srgbClr val="404040"/>
                    </a:gs>
                  </a:gsLst>
                  <a:lin ang="5400000" scaled="0"/>
                </a:gradFill>
              </a:rPr>
              <a:t>Windowing Extensions</a:t>
            </a:r>
          </a:p>
          <a:p>
            <a:pPr marL="291388" indent="-291388">
              <a:buFont typeface="Arial" panose="020B0604020202020204" pitchFamily="34" charset="0"/>
              <a:buChar char="•"/>
            </a:pPr>
            <a:r>
              <a:rPr lang="en-US" dirty="0" err="1">
                <a:solidFill>
                  <a:srgbClr val="7030A0"/>
                </a:solidFill>
                <a:latin typeface="Consolas"/>
              </a:rPr>
              <a:t>TumblingWindow</a:t>
            </a:r>
            <a:endParaRPr lang="en-US" dirty="0">
              <a:solidFill>
                <a:srgbClr val="7030A0"/>
              </a:solidFill>
              <a:latin typeface="Consolas"/>
            </a:endParaRPr>
          </a:p>
          <a:p>
            <a:pPr marL="291388" indent="-291388">
              <a:buFont typeface="Arial" panose="020B0604020202020204" pitchFamily="34" charset="0"/>
              <a:buChar char="•"/>
            </a:pPr>
            <a:r>
              <a:rPr lang="en-US" dirty="0" err="1">
                <a:solidFill>
                  <a:srgbClr val="7030A0"/>
                </a:solidFill>
                <a:latin typeface="Consolas"/>
              </a:rPr>
              <a:t>HoppingWindow</a:t>
            </a:r>
            <a:endParaRPr lang="en-US" dirty="0">
              <a:solidFill>
                <a:srgbClr val="7030A0"/>
              </a:solidFill>
              <a:latin typeface="Consolas"/>
            </a:endParaRPr>
          </a:p>
          <a:p>
            <a:pPr marL="291388" indent="-291388">
              <a:buFont typeface="Arial" panose="020B0604020202020204" pitchFamily="34" charset="0"/>
              <a:buChar char="•"/>
            </a:pPr>
            <a:r>
              <a:rPr lang="en-US" dirty="0" err="1">
                <a:solidFill>
                  <a:srgbClr val="7030A0"/>
                </a:solidFill>
                <a:latin typeface="Consolas"/>
              </a:rPr>
              <a:t>SlidingWindow</a:t>
            </a:r>
            <a:endParaRPr lang="en-US" dirty="0">
              <a:solidFill>
                <a:srgbClr val="7030A0"/>
              </a:solidFill>
              <a:latin typeface="Consolas"/>
            </a:endParaRPr>
          </a:p>
        </p:txBody>
      </p:sp>
      <p:sp>
        <p:nvSpPr>
          <p:cNvPr id="8" name="TextBox 7"/>
          <p:cNvSpPr txBox="1"/>
          <p:nvPr/>
        </p:nvSpPr>
        <p:spPr>
          <a:xfrm>
            <a:off x="8602492" y="1307521"/>
            <a:ext cx="2947816" cy="2977441"/>
          </a:xfrm>
          <a:prstGeom prst="rect">
            <a:avLst/>
          </a:prstGeom>
          <a:noFill/>
        </p:spPr>
        <p:txBody>
          <a:bodyPr wrap="none" lIns="0" tIns="0" rIns="0" bIns="0" rtlCol="0">
            <a:spAutoFit/>
          </a:bodyPr>
          <a:lstStyle/>
          <a:p>
            <a:r>
              <a:rPr lang="en-US" sz="2448" b="1" spc="-72" dirty="0">
                <a:gradFill>
                  <a:gsLst>
                    <a:gs pos="2917">
                      <a:srgbClr val="404040"/>
                    </a:gs>
                    <a:gs pos="30000">
                      <a:srgbClr val="404040"/>
                    </a:gs>
                  </a:gsLst>
                  <a:lin ang="5400000" scaled="0"/>
                </a:gradFill>
              </a:rPr>
              <a:t>Aggregate Functions</a:t>
            </a:r>
          </a:p>
          <a:p>
            <a:pPr marL="291388" indent="-291388">
              <a:buFont typeface="Arial" panose="020B0604020202020204" pitchFamily="34" charset="0"/>
              <a:buChar char="•"/>
            </a:pPr>
            <a:r>
              <a:rPr lang="en-US" dirty="0">
                <a:solidFill>
                  <a:srgbClr val="7030A0"/>
                </a:solidFill>
                <a:latin typeface="Consolas"/>
              </a:rPr>
              <a:t>Sum</a:t>
            </a:r>
          </a:p>
          <a:p>
            <a:pPr marL="291388" indent="-291388">
              <a:buFont typeface="Arial" panose="020B0604020202020204" pitchFamily="34" charset="0"/>
              <a:buChar char="•"/>
            </a:pPr>
            <a:r>
              <a:rPr lang="en-US" dirty="0">
                <a:solidFill>
                  <a:srgbClr val="7030A0"/>
                </a:solidFill>
                <a:latin typeface="Consolas"/>
              </a:rPr>
              <a:t>Count</a:t>
            </a:r>
          </a:p>
          <a:p>
            <a:pPr marL="291388" indent="-291388">
              <a:buFont typeface="Arial" panose="020B0604020202020204" pitchFamily="34" charset="0"/>
              <a:buChar char="•"/>
            </a:pPr>
            <a:r>
              <a:rPr lang="en-US" dirty="0" err="1">
                <a:solidFill>
                  <a:srgbClr val="7030A0"/>
                </a:solidFill>
                <a:latin typeface="Consolas"/>
              </a:rPr>
              <a:t>Avg</a:t>
            </a:r>
            <a:endParaRPr lang="en-US" dirty="0">
              <a:solidFill>
                <a:srgbClr val="7030A0"/>
              </a:solidFill>
              <a:latin typeface="Consolas"/>
            </a:endParaRPr>
          </a:p>
          <a:p>
            <a:pPr marL="291388" indent="-291388">
              <a:buFont typeface="Arial" panose="020B0604020202020204" pitchFamily="34" charset="0"/>
              <a:buChar char="•"/>
            </a:pPr>
            <a:r>
              <a:rPr lang="en-US" dirty="0">
                <a:solidFill>
                  <a:srgbClr val="7030A0"/>
                </a:solidFill>
                <a:latin typeface="Consolas"/>
              </a:rPr>
              <a:t>Min</a:t>
            </a:r>
          </a:p>
          <a:p>
            <a:pPr marL="291388" indent="-291388">
              <a:buFont typeface="Arial" panose="020B0604020202020204" pitchFamily="34" charset="0"/>
              <a:buChar char="•"/>
            </a:pPr>
            <a:r>
              <a:rPr lang="en-US" dirty="0">
                <a:solidFill>
                  <a:srgbClr val="7030A0"/>
                </a:solidFill>
                <a:latin typeface="Consolas"/>
              </a:rPr>
              <a:t>Max</a:t>
            </a:r>
          </a:p>
          <a:p>
            <a:pPr marL="291388" indent="-291388">
              <a:buFont typeface="Arial" panose="020B0604020202020204" pitchFamily="34" charset="0"/>
              <a:buChar char="•"/>
            </a:pPr>
            <a:r>
              <a:rPr lang="en-US" dirty="0" err="1">
                <a:solidFill>
                  <a:srgbClr val="7030A0"/>
                </a:solidFill>
                <a:latin typeface="Consolas"/>
              </a:rPr>
              <a:t>StDev</a:t>
            </a:r>
            <a:endParaRPr lang="en-US" dirty="0">
              <a:solidFill>
                <a:srgbClr val="7030A0"/>
              </a:solidFill>
              <a:latin typeface="Consolas"/>
            </a:endParaRPr>
          </a:p>
          <a:p>
            <a:pPr marL="291388" indent="-291388">
              <a:buFont typeface="Arial" panose="020B0604020202020204" pitchFamily="34" charset="0"/>
              <a:buChar char="•"/>
            </a:pPr>
            <a:r>
              <a:rPr lang="en-US" dirty="0" err="1">
                <a:solidFill>
                  <a:srgbClr val="7030A0"/>
                </a:solidFill>
                <a:latin typeface="Consolas"/>
              </a:rPr>
              <a:t>StDevP</a:t>
            </a:r>
            <a:endParaRPr lang="en-US" dirty="0">
              <a:solidFill>
                <a:srgbClr val="7030A0"/>
              </a:solidFill>
              <a:latin typeface="Consolas"/>
            </a:endParaRPr>
          </a:p>
          <a:p>
            <a:pPr marL="291388" indent="-291388">
              <a:buFont typeface="Arial" panose="020B0604020202020204" pitchFamily="34" charset="0"/>
              <a:buChar char="•"/>
            </a:pPr>
            <a:r>
              <a:rPr lang="en-US" dirty="0" err="1">
                <a:solidFill>
                  <a:srgbClr val="7030A0"/>
                </a:solidFill>
                <a:latin typeface="Consolas"/>
              </a:rPr>
              <a:t>Var</a:t>
            </a:r>
            <a:endParaRPr lang="en-US" dirty="0">
              <a:solidFill>
                <a:srgbClr val="7030A0"/>
              </a:solidFill>
              <a:latin typeface="Consolas"/>
            </a:endParaRPr>
          </a:p>
          <a:p>
            <a:pPr marL="291388" indent="-291388">
              <a:buFont typeface="Arial" panose="020B0604020202020204" pitchFamily="34" charset="0"/>
              <a:buChar char="•"/>
            </a:pPr>
            <a:r>
              <a:rPr lang="en-US" dirty="0" err="1">
                <a:solidFill>
                  <a:srgbClr val="7030A0"/>
                </a:solidFill>
                <a:latin typeface="Consolas"/>
              </a:rPr>
              <a:t>VarP</a:t>
            </a:r>
            <a:endParaRPr lang="en-US" dirty="0">
              <a:solidFill>
                <a:srgbClr val="7030A0"/>
              </a:solidFill>
              <a:latin typeface="Consolas"/>
            </a:endParaRPr>
          </a:p>
        </p:txBody>
      </p:sp>
      <p:sp>
        <p:nvSpPr>
          <p:cNvPr id="9" name="TextBox 8"/>
          <p:cNvSpPr txBox="1"/>
          <p:nvPr/>
        </p:nvSpPr>
        <p:spPr>
          <a:xfrm>
            <a:off x="8602492" y="4471786"/>
            <a:ext cx="2296597" cy="1824892"/>
          </a:xfrm>
          <a:prstGeom prst="rect">
            <a:avLst/>
          </a:prstGeom>
          <a:noFill/>
        </p:spPr>
        <p:txBody>
          <a:bodyPr wrap="none" lIns="0" tIns="0" rIns="0" bIns="0" rtlCol="0">
            <a:spAutoFit/>
          </a:bodyPr>
          <a:lstStyle/>
          <a:p>
            <a:r>
              <a:rPr lang="en-US" sz="2448" b="1" spc="-72" dirty="0">
                <a:gradFill>
                  <a:gsLst>
                    <a:gs pos="2917">
                      <a:srgbClr val="404040"/>
                    </a:gs>
                    <a:gs pos="30000">
                      <a:srgbClr val="404040"/>
                    </a:gs>
                  </a:gsLst>
                  <a:lin ang="5400000" scaled="0"/>
                </a:gradFill>
              </a:rPr>
              <a:t>String Functions</a:t>
            </a:r>
          </a:p>
          <a:p>
            <a:pPr marL="342834" indent="-342834">
              <a:buFont typeface="Arial" panose="020B0604020202020204" pitchFamily="34" charset="0"/>
              <a:buChar char="•"/>
            </a:pPr>
            <a:r>
              <a:rPr lang="en-US" dirty="0">
                <a:solidFill>
                  <a:srgbClr val="7030A0"/>
                </a:solidFill>
                <a:latin typeface="Consolas"/>
              </a:rPr>
              <a:t>Len</a:t>
            </a:r>
          </a:p>
          <a:p>
            <a:pPr marL="342834" indent="-342834">
              <a:buFont typeface="Arial" panose="020B0604020202020204" pitchFamily="34" charset="0"/>
              <a:buChar char="•"/>
            </a:pPr>
            <a:r>
              <a:rPr lang="en-US" dirty="0" err="1">
                <a:solidFill>
                  <a:srgbClr val="7030A0"/>
                </a:solidFill>
                <a:latin typeface="Consolas"/>
              </a:rPr>
              <a:t>Concat</a:t>
            </a:r>
            <a:endParaRPr lang="en-US" dirty="0">
              <a:solidFill>
                <a:srgbClr val="7030A0"/>
              </a:solidFill>
              <a:latin typeface="Consolas"/>
            </a:endParaRPr>
          </a:p>
          <a:p>
            <a:pPr marL="342834" indent="-342834">
              <a:buFont typeface="Arial" panose="020B0604020202020204" pitchFamily="34" charset="0"/>
              <a:buChar char="•"/>
            </a:pPr>
            <a:r>
              <a:rPr lang="en-US" dirty="0" err="1">
                <a:solidFill>
                  <a:srgbClr val="7030A0"/>
                </a:solidFill>
                <a:latin typeface="Consolas"/>
              </a:rPr>
              <a:t>CharIndex</a:t>
            </a:r>
            <a:endParaRPr lang="en-US" dirty="0">
              <a:solidFill>
                <a:srgbClr val="7030A0"/>
              </a:solidFill>
              <a:latin typeface="Consolas"/>
            </a:endParaRPr>
          </a:p>
          <a:p>
            <a:pPr marL="342834" indent="-342834">
              <a:buFont typeface="Arial" panose="020B0604020202020204" pitchFamily="34" charset="0"/>
              <a:buChar char="•"/>
            </a:pPr>
            <a:r>
              <a:rPr lang="en-US" dirty="0">
                <a:solidFill>
                  <a:srgbClr val="7030A0"/>
                </a:solidFill>
                <a:latin typeface="Consolas"/>
              </a:rPr>
              <a:t>Substring</a:t>
            </a:r>
          </a:p>
          <a:p>
            <a:pPr marL="342834" indent="-342834">
              <a:buFont typeface="Arial" panose="020B0604020202020204" pitchFamily="34" charset="0"/>
              <a:buChar char="•"/>
            </a:pPr>
            <a:r>
              <a:rPr lang="en-US" dirty="0" err="1">
                <a:solidFill>
                  <a:srgbClr val="7030A0"/>
                </a:solidFill>
                <a:latin typeface="Consolas"/>
              </a:rPr>
              <a:t>PatIndex</a:t>
            </a:r>
            <a:endParaRPr lang="en-US" dirty="0">
              <a:solidFill>
                <a:srgbClr val="7030A0"/>
              </a:solidFill>
              <a:latin typeface="Consolas"/>
            </a:endParaRPr>
          </a:p>
        </p:txBody>
      </p:sp>
      <p:sp>
        <p:nvSpPr>
          <p:cNvPr id="10" name="TextBox 9"/>
          <p:cNvSpPr txBox="1"/>
          <p:nvPr/>
        </p:nvSpPr>
        <p:spPr>
          <a:xfrm>
            <a:off x="4125889" y="4259262"/>
            <a:ext cx="2726259" cy="941733"/>
          </a:xfrm>
          <a:prstGeom prst="rect">
            <a:avLst/>
          </a:prstGeom>
          <a:noFill/>
        </p:spPr>
        <p:txBody>
          <a:bodyPr wrap="none" lIns="0" tIns="0" rIns="0" bIns="0" rtlCol="0">
            <a:spAutoFit/>
          </a:bodyPr>
          <a:lstStyle/>
          <a:p>
            <a:r>
              <a:rPr lang="en-US" sz="2448" b="1" spc="-72" dirty="0" smtClean="0">
                <a:gradFill>
                  <a:gsLst>
                    <a:gs pos="2917">
                      <a:srgbClr val="404040"/>
                    </a:gs>
                    <a:gs pos="30000">
                      <a:srgbClr val="404040"/>
                    </a:gs>
                  </a:gsLst>
                  <a:lin ang="5400000" scaled="0"/>
                </a:gradFill>
              </a:rPr>
              <a:t>Temporal Functions</a:t>
            </a:r>
            <a:endParaRPr lang="en-US" sz="1836" spc="-72" dirty="0" smtClean="0">
              <a:gradFill>
                <a:gsLst>
                  <a:gs pos="2917">
                    <a:srgbClr val="404040"/>
                  </a:gs>
                  <a:gs pos="30000">
                    <a:srgbClr val="404040"/>
                  </a:gs>
                </a:gsLst>
                <a:lin ang="5400000" scaled="0"/>
              </a:gradFill>
            </a:endParaRPr>
          </a:p>
          <a:p>
            <a:pPr marL="342834" indent="-342834">
              <a:buFont typeface="Arial" panose="020B0604020202020204" pitchFamily="34" charset="0"/>
              <a:buChar char="•"/>
            </a:pPr>
            <a:r>
              <a:rPr lang="en-US" dirty="0">
                <a:solidFill>
                  <a:srgbClr val="7030A0"/>
                </a:solidFill>
                <a:latin typeface="Consolas"/>
              </a:rPr>
              <a:t>Lag</a:t>
            </a:r>
            <a:r>
              <a:rPr lang="en-US" sz="1836" spc="-72" dirty="0" smtClean="0">
                <a:gradFill>
                  <a:gsLst>
                    <a:gs pos="2917">
                      <a:srgbClr val="404040"/>
                    </a:gs>
                    <a:gs pos="30000">
                      <a:srgbClr val="404040"/>
                    </a:gs>
                  </a:gsLst>
                  <a:lin ang="5400000" scaled="0"/>
                </a:gradFill>
              </a:rPr>
              <a:t>, </a:t>
            </a:r>
            <a:r>
              <a:rPr lang="en-US" dirty="0" err="1">
                <a:solidFill>
                  <a:srgbClr val="7030A0"/>
                </a:solidFill>
                <a:latin typeface="Consolas"/>
              </a:rPr>
              <a:t>IsFirst</a:t>
            </a:r>
            <a:endParaRPr lang="en-US" dirty="0">
              <a:solidFill>
                <a:srgbClr val="7030A0"/>
              </a:solidFill>
              <a:latin typeface="Consolas"/>
            </a:endParaRPr>
          </a:p>
          <a:p>
            <a:pPr marL="342834" indent="-342834">
              <a:buFont typeface="Arial" panose="020B0604020202020204" pitchFamily="34" charset="0"/>
              <a:buChar char="•"/>
            </a:pPr>
            <a:r>
              <a:rPr lang="en-US" dirty="0" err="1">
                <a:solidFill>
                  <a:srgbClr val="7030A0"/>
                </a:solidFill>
                <a:latin typeface="Consolas"/>
              </a:rPr>
              <a:t>CollectTop</a:t>
            </a:r>
            <a:endParaRPr lang="en-US" dirty="0">
              <a:solidFill>
                <a:srgbClr val="7030A0"/>
              </a:solidFill>
              <a:latin typeface="Consolas"/>
            </a:endParaRPr>
          </a:p>
        </p:txBody>
      </p:sp>
    </p:spTree>
    <p:extLst>
      <p:ext uri="{BB962C8B-B14F-4D97-AF65-F5344CB8AC3E}">
        <p14:creationId xmlns:p14="http://schemas.microsoft.com/office/powerpoint/2010/main" val="303525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7" id="{C59F33F0-2C47-43A0-BEBF-EE4A5C104C26}" vid="{ABA23486-81FB-40DB-891A-16D16CD9398D}"/>
    </a:ext>
  </a:extLst>
</a:theme>
</file>

<file path=ppt/theme/theme2.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7" id="{C59F33F0-2C47-43A0-BEBF-EE4A5C104C26}" vid="{BFB81FF2-7201-49B7-B8E9-A790537454A9}"/>
    </a:ext>
  </a:extLst>
</a:theme>
</file>

<file path=ppt/theme/theme3.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4.xml><?xml version="1.0" encoding="utf-8"?>
<a:theme xmlns:a="http://schemas.openxmlformats.org/drawingml/2006/main" name="LIGHT COLOR 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peaker PPT Template Feb12" id="{1F62F72E-3156-4F93-9453-C2255272D65F}" vid="{F8866550-0401-492C-A312-58A8C0666A1D}"/>
    </a:ext>
  </a:extLst>
</a:theme>
</file>

<file path=ppt/theme/theme5.xml><?xml version="1.0" encoding="utf-8"?>
<a:theme xmlns:a="http://schemas.openxmlformats.org/drawingml/2006/main" name="2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2.potx" id="{AE6B0D47-3488-4D7E-AEFE-4DBC34C239F2}" vid="{FE055DFB-2179-4F25-980C-29B98161779E}"/>
    </a:ext>
  </a:extLst>
</a:theme>
</file>

<file path=ppt/theme/theme6.xml><?xml version="1.0" encoding="utf-8"?>
<a:theme xmlns:a="http://schemas.openxmlformats.org/drawingml/2006/main" name="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7.xml><?xml version="1.0" encoding="utf-8"?>
<a:theme xmlns:a="http://schemas.openxmlformats.org/drawingml/2006/main" name="Master End Slide">
  <a:themeElements>
    <a:clrScheme name="Fujitsu corporate palette">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FFFFFF"/>
      </a:hlink>
      <a:folHlink>
        <a:srgbClr val="4B4595"/>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84597D265A0264A95F7EE3B420F6B45" ma:contentTypeVersion="3" ma:contentTypeDescription="Create a new document." ma:contentTypeScope="" ma:versionID="f869b84d8a011993c22b09bb39a7c59a">
  <xsd:schema xmlns:xsd="http://www.w3.org/2001/XMLSchema" xmlns:xs="http://www.w3.org/2001/XMLSchema" xmlns:p="http://schemas.microsoft.com/office/2006/metadata/properties" xmlns:ns2="a58f2924-f443-4b21-b184-8bb3a7b8da74" xmlns:ns3="726a8b8c-c114-4b84-9160-15ce7cca3527" targetNamespace="http://schemas.microsoft.com/office/2006/metadata/properties" ma:root="true" ma:fieldsID="0300b73bfcc7efb01f5e8b338bbda93c" ns2:_="" ns3:_="">
    <xsd:import namespace="a58f2924-f443-4b21-b184-8bb3a7b8da74"/>
    <xsd:import namespace="726a8b8c-c114-4b84-9160-15ce7cca3527"/>
    <xsd:element name="properties">
      <xsd:complexType>
        <xsd:sequence>
          <xsd:element name="documentManagement">
            <xsd:complexType>
              <xsd:all>
                <xsd:element ref="ns2: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8f2924-f443-4b21-b184-8bb3a7b8da7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26a8b8c-c114-4b84-9160-15ce7cca3527" elementFormDefault="qualified">
    <xsd:import namespace="http://schemas.microsoft.com/office/2006/documentManagement/types"/>
    <xsd:import namespace="http://schemas.microsoft.com/office/infopath/2007/PartnerControls"/>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ingHintHash xmlns="726a8b8c-c114-4b84-9160-15ce7cca3527">-103767253</SharingHintHash>
    <SharedWithUsers xmlns="a58f2924-f443-4b21-b184-8bb3a7b8da74">
      <UserInfo>
        <DisplayName/>
        <AccountId xsi:nil="true"/>
        <AccountType/>
      </UserInfo>
    </SharedWithUsers>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615E8A-6A93-443F-8C03-1F9BB9E24F95}">
  <ds:schemaRefs>
    <ds:schemaRef ds:uri="http://schemas.microsoft.com/sharepoint/v3/contenttype/forms"/>
  </ds:schemaRefs>
</ds:datastoreItem>
</file>

<file path=customXml/itemProps2.xml><?xml version="1.0" encoding="utf-8"?>
<ds:datastoreItem xmlns:ds="http://schemas.openxmlformats.org/officeDocument/2006/customXml" ds:itemID="{2BD1B84D-E136-4A9D-B3FF-D3BE403101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8f2924-f443-4b21-b184-8bb3a7b8da74"/>
    <ds:schemaRef ds:uri="726a8b8c-c114-4b84-9160-15ce7cca35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726a8b8c-c114-4b84-9160-15ce7cca3527"/>
    <ds:schemaRef ds:uri="http://schemas.microsoft.com/office/2006/metadata/properties"/>
    <ds:schemaRef ds:uri="http://schemas.microsoft.com/office/infopath/2007/PartnerControls"/>
    <ds:schemaRef ds:uri="http://schemas.microsoft.com/office/2006/documentManagement/types"/>
    <ds:schemaRef ds:uri="http://purl.org/dc/elements/1.1/"/>
    <ds:schemaRef ds:uri="http://www.w3.org/XML/1998/namespace"/>
    <ds:schemaRef ds:uri="http://purl.org/dc/terms/"/>
    <ds:schemaRef ds:uri="http://schemas.openxmlformats.org/package/2006/metadata/core-properties"/>
    <ds:schemaRef ds:uri="a58f2924-f443-4b21-b184-8bb3a7b8da74"/>
    <ds:schemaRef ds:uri="http://purl.org/dc/dcmitype/"/>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Presentation7</Template>
  <TotalTime>153</TotalTime>
  <Words>1923</Words>
  <Application>Microsoft Office PowerPoint</Application>
  <PresentationFormat>自訂</PresentationFormat>
  <Paragraphs>399</Paragraphs>
  <Slides>19</Slides>
  <Notes>16</Notes>
  <HiddenSlides>2</HiddenSlides>
  <MMClips>0</MMClips>
  <ScaleCrop>false</ScaleCrop>
  <HeadingPairs>
    <vt:vector size="6" baseType="variant">
      <vt:variant>
        <vt:lpstr>使用字型</vt:lpstr>
      </vt:variant>
      <vt:variant>
        <vt:i4>10</vt:i4>
      </vt:variant>
      <vt:variant>
        <vt:lpstr>佈景主題</vt:lpstr>
      </vt:variant>
      <vt:variant>
        <vt:i4>7</vt:i4>
      </vt:variant>
      <vt:variant>
        <vt:lpstr>投影片標題</vt:lpstr>
      </vt:variant>
      <vt:variant>
        <vt:i4>19</vt:i4>
      </vt:variant>
    </vt:vector>
  </HeadingPairs>
  <TitlesOfParts>
    <vt:vector size="36" baseType="lpstr">
      <vt:lpstr>Avenir LT Pro 45 Book</vt:lpstr>
      <vt:lpstr>ＭＳ Ｐゴシック</vt:lpstr>
      <vt:lpstr>Arial</vt:lpstr>
      <vt:lpstr>Consolas</vt:lpstr>
      <vt:lpstr>Courier New</vt:lpstr>
      <vt:lpstr>Segoe UI</vt:lpstr>
      <vt:lpstr>Segoe UI Light</vt:lpstr>
      <vt:lpstr>Segoe UI Semibold</vt:lpstr>
      <vt:lpstr>Times New Roman</vt:lpstr>
      <vt:lpstr>Wingdings</vt:lpstr>
      <vt:lpstr>5-30629_Build_Template_WHITE</vt:lpstr>
      <vt:lpstr>5-30629_Build_Template_DARK BLUE</vt:lpstr>
      <vt:lpstr>1_5-30629_Build_Template_WHITE</vt:lpstr>
      <vt:lpstr>LIGHT COLOR TEMPLATE</vt:lpstr>
      <vt:lpstr>2_5-30629_Build_Template_WHITE</vt:lpstr>
      <vt:lpstr>5-30610_Microsoft_Ignite_Keynote_Template</vt:lpstr>
      <vt:lpstr>Master End Slide</vt:lpstr>
      <vt:lpstr>Real-time analysis Azure Stream Analytics &amp; Event Processor Host</vt:lpstr>
      <vt:lpstr>What is Streaming Data?</vt:lpstr>
      <vt:lpstr>Microsoft Azure IoT Platform</vt:lpstr>
      <vt:lpstr>Introducing Azure Stream Analytics</vt:lpstr>
      <vt:lpstr>Real-time analytics</vt:lpstr>
      <vt:lpstr>Mission critical</vt:lpstr>
      <vt:lpstr>Rapid development</vt:lpstr>
      <vt:lpstr>Customers using Azure Stream Analytics</vt:lpstr>
      <vt:lpstr>SAQL – Language &amp; Library</vt:lpstr>
      <vt:lpstr>Windowing Concepts</vt:lpstr>
      <vt:lpstr>Hopping Windows</vt:lpstr>
      <vt:lpstr>Joining multiple streams</vt:lpstr>
      <vt:lpstr>Detecting absence of events</vt:lpstr>
      <vt:lpstr>PowerPoint 簡報</vt:lpstr>
      <vt:lpstr>Scaling using Partitions </vt:lpstr>
      <vt:lpstr>Multiple steps, multiple outputs</vt:lpstr>
      <vt:lpstr>PowerPoint 簡報</vt:lpstr>
      <vt:lpstr>Write your own logic…</vt:lpstr>
      <vt:lpstr>PowerPoint 簡報</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Gaining Real-Time IoT Insights using Azure Stream Analytics, AzureML and PowerBI</dc:title>
  <dc:subject>Build 2015</dc:subject>
  <dc:creator>c.szyperski@qut.edu.au</dc:creator>
  <cp:keywords>Build 2015</cp:keywords>
  <dc:description>Template: Mitchell Derrey, Silver Fox Productions
Formatting: 
Audience Type:</dc:description>
  <cp:lastModifiedBy>Michael SH Chi</cp:lastModifiedBy>
  <cp:revision>31</cp:revision>
  <dcterms:created xsi:type="dcterms:W3CDTF">2015-04-30T19:51:02Z</dcterms:created>
  <dcterms:modified xsi:type="dcterms:W3CDTF">2016-04-20T06:00:55Z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0x010100884597D265A0264A95F7EE3B420F6B45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173;#Moscone Center|d4f36a2e-dd0d-4424-990f-7c93b4e9f063</vt:lpwstr>
  </property>
  <property fmtid="{D5CDD505-2E9C-101B-9397-08002B2CF9AE}" pid="7" name="Track">
    <vt:lpwstr/>
  </property>
  <property fmtid="{D5CDD505-2E9C-101B-9397-08002B2CF9AE}" pid="8" name="Event Location">
    <vt:lpwstr>172;#San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Audience1">
    <vt:lpwstr/>
  </property>
  <property fmtid="{D5CDD505-2E9C-101B-9397-08002B2CF9AE}" pid="12" name="TaxKeyword">
    <vt:lpwstr>170;#Build 2015|54419920-0a06-43b0-b2df-79127b266d93</vt:lpwstr>
  </property>
  <property fmtid="{D5CDD505-2E9C-101B-9397-08002B2CF9AE}" pid="13" name="Event Name">
    <vt:lpwstr>171;#BUILD|58542b36-5bf5-46a6-a53f-a41fb7a73785</vt:lpwstr>
  </property>
</Properties>
</file>