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834" r:id="rId6"/>
  </p:sldMasterIdLst>
  <p:notesMasterIdLst>
    <p:notesMasterId r:id="rId22"/>
  </p:notesMasterIdLst>
  <p:handoutMasterIdLst>
    <p:handoutMasterId r:id="rId23"/>
  </p:handoutMasterIdLst>
  <p:sldIdLst>
    <p:sldId id="1352" r:id="rId7"/>
    <p:sldId id="1349" r:id="rId8"/>
    <p:sldId id="1350" r:id="rId9"/>
    <p:sldId id="1361" r:id="rId10"/>
    <p:sldId id="1365" r:id="rId11"/>
    <p:sldId id="1367" r:id="rId12"/>
    <p:sldId id="1371" r:id="rId13"/>
    <p:sldId id="1355" r:id="rId14"/>
    <p:sldId id="1368" r:id="rId15"/>
    <p:sldId id="1358" r:id="rId16"/>
    <p:sldId id="1359" r:id="rId17"/>
    <p:sldId id="1360" r:id="rId18"/>
    <p:sldId id="1370" r:id="rId19"/>
    <p:sldId id="1372" r:id="rId20"/>
    <p:sldId id="1326" r:id="rId21"/>
  </p:sldIdLst>
  <p:sldSz cx="12436475" cy="6994525"/>
  <p:notesSz cx="6858000" cy="91440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guide id="3" pos="7661" userDrawn="1">
          <p15:clr>
            <a:srgbClr val="A4A3A4"/>
          </p15:clr>
        </p15:guide>
        <p15:guide id="4" pos="7546" userDrawn="1">
          <p15:clr>
            <a:srgbClr val="A4A3A4"/>
          </p15:clr>
        </p15:guide>
        <p15:guide id="5" pos="173" userDrawn="1">
          <p15:clr>
            <a:srgbClr val="A4A3A4"/>
          </p15:clr>
        </p15:guide>
        <p15:guide id="6" pos="288" userDrawn="1">
          <p15:clr>
            <a:srgbClr val="A4A3A4"/>
          </p15:clr>
        </p15:guide>
        <p15:guide id="7" orient="horz" pos="187" userDrawn="1">
          <p15:clr>
            <a:srgbClr val="A4A3A4"/>
          </p15:clr>
        </p15:guide>
        <p15:guide id="8" orient="horz" pos="302" userDrawn="1">
          <p15:clr>
            <a:srgbClr val="A4A3A4"/>
          </p15:clr>
        </p15:guide>
        <p15:guide id="9" orient="horz" pos="4219" userDrawn="1">
          <p15:clr>
            <a:srgbClr val="A4A3A4"/>
          </p15:clr>
        </p15:guide>
        <p15:guide id="10" orient="horz" pos="41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282828"/>
    <a:srgbClr val="FFFFFF"/>
    <a:srgbClr val="000000"/>
    <a:srgbClr val="0078D7"/>
    <a:srgbClr val="0B65BA"/>
    <a:srgbClr val="89C402"/>
    <a:srgbClr val="BAD80A"/>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00" autoAdjust="0"/>
    <p:restoredTop sz="80769" autoAdjust="0"/>
  </p:normalViewPr>
  <p:slideViewPr>
    <p:cSldViewPr>
      <p:cViewPr varScale="1">
        <p:scale>
          <a:sx n="58" d="100"/>
          <a:sy n="58" d="100"/>
        </p:scale>
        <p:origin x="666" y="66"/>
      </p:cViewPr>
      <p:guideLst>
        <p:guide orient="horz" pos="2203"/>
        <p:guide pos="3917"/>
        <p:guide pos="7661"/>
        <p:guide pos="7546"/>
        <p:guide pos="173"/>
        <p:guide pos="288"/>
        <p:guide orient="horz" pos="187"/>
        <p:guide orient="horz" pos="302"/>
        <p:guide orient="horz" pos="4219"/>
        <p:guide orient="horz" pos="410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113"/>
            <a:ext cx="2971800" cy="457201"/>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830CB64-7CED-4324-AE93-657FBF27A94E}" type="datetime8">
              <a:rPr lang="en-US" altLang="en-US"/>
              <a:pPr>
                <a:defRPr/>
              </a:pPr>
              <a:t>3/10/2016 10:00 PM</a:t>
            </a:fld>
            <a:endParaRPr lang="en-US" alt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3DE2B45-DDEA-4E22-B469-2C9C9CCCA71E}" type="slidenum">
              <a:rPr lang="en-US" altLang="en-US"/>
              <a:pPr>
                <a:defRPr/>
              </a:pPr>
              <a:t>‹#›</a:t>
            </a:fld>
            <a:endParaRPr lang="en-US" altLang="en-US"/>
          </a:p>
        </p:txBody>
      </p:sp>
    </p:spTree>
    <p:extLst>
      <p:ext uri="{BB962C8B-B14F-4D97-AF65-F5344CB8AC3E}">
        <p14:creationId xmlns:p14="http://schemas.microsoft.com/office/powerpoint/2010/main" val="273624856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6FF2E09-1B83-49E8-B8DA-B0E83011BD02}" type="datetime8">
              <a:rPr lang="en-US" altLang="en-US"/>
              <a:pPr>
                <a:defRPr/>
              </a:pPr>
              <a:t>3/10/2016 10:00 PM</a:t>
            </a:fld>
            <a:endParaRPr lang="en-US"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4916297-E0FD-4839-91ED-6C75D5BE9CEA}" type="slidenum">
              <a:rPr lang="en-US" altLang="en-US"/>
              <a:pPr>
                <a:defRPr/>
              </a:pPr>
              <a:t>‹#›</a:t>
            </a:fld>
            <a:endParaRPr lang="en-US" altLang="en-US"/>
          </a:p>
        </p:txBody>
      </p:sp>
    </p:spTree>
    <p:extLst>
      <p:ext uri="{BB962C8B-B14F-4D97-AF65-F5344CB8AC3E}">
        <p14:creationId xmlns:p14="http://schemas.microsoft.com/office/powerpoint/2010/main" val="1063909351"/>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61444"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9pPr>
          </a:lstStyle>
          <a:p>
            <a:pPr defTabSz="931863" fontAlgn="base">
              <a:lnSpc>
                <a:spcPct val="100000"/>
              </a:lnSpc>
              <a:spcBef>
                <a:spcPct val="0"/>
              </a:spcBef>
              <a:spcAft>
                <a:spcPct val="0"/>
              </a:spcAft>
            </a:pPr>
            <a:endParaRPr lang="en-US" altLang="en-US" sz="1200" smtClean="0">
              <a:latin typeface="Segoe UI" panose="020B0502040204020203" pitchFamily="34" charset="0"/>
            </a:endParaRPr>
          </a:p>
        </p:txBody>
      </p:sp>
      <p:sp>
        <p:nvSpPr>
          <p:cNvPr id="5" name="Footer Placeholder 4"/>
          <p:cNvSpPr>
            <a:spLocks noGrp="1"/>
          </p:cNvSpPr>
          <p:nvPr>
            <p:ph type="ftr" sz="quarter" idx="4"/>
          </p:nvPr>
        </p:nvSpPr>
        <p:spPr>
          <a:xfrm>
            <a:off x="0" y="8686800"/>
            <a:ext cx="5920740" cy="355964"/>
          </a:xfrm>
        </p:spPr>
        <p:txBody>
          <a:bodyPr rtlCol="0"/>
          <a:lstStyle/>
          <a:p>
            <a:pPr defTabSz="914099"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
        <p:nvSpPr>
          <p:cNvPr id="61446"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9pPr>
          </a:lstStyle>
          <a:p>
            <a:pPr>
              <a:lnSpc>
                <a:spcPct val="100000"/>
              </a:lnSpc>
              <a:spcBef>
                <a:spcPct val="0"/>
              </a:spcBef>
              <a:spcAft>
                <a:spcPct val="0"/>
              </a:spcAft>
            </a:pPr>
            <a:fld id="{E5FE5E2E-9D67-4095-89AA-867FA6BCF816}" type="datetime8">
              <a:rPr lang="en-US" altLang="en-US" sz="1200" smtClean="0">
                <a:latin typeface="Segoe UI" panose="020B0502040204020203" pitchFamily="34" charset="0"/>
              </a:rPr>
              <a:pPr>
                <a:lnSpc>
                  <a:spcPct val="100000"/>
                </a:lnSpc>
                <a:spcBef>
                  <a:spcPct val="0"/>
                </a:spcBef>
                <a:spcAft>
                  <a:spcPct val="0"/>
                </a:spcAft>
              </a:pPr>
              <a:t>3/10/2016 10:00 PM</a:t>
            </a:fld>
            <a:endParaRPr lang="en-US" altLang="en-US" sz="1200" smtClean="0">
              <a:latin typeface="Segoe UI" panose="020B0502040204020203" pitchFamily="34" charset="0"/>
            </a:endParaRPr>
          </a:p>
        </p:txBody>
      </p:sp>
      <p:sp>
        <p:nvSpPr>
          <p:cNvPr id="61447"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9pPr>
          </a:lstStyle>
          <a:p>
            <a:pPr>
              <a:lnSpc>
                <a:spcPct val="100000"/>
              </a:lnSpc>
              <a:spcBef>
                <a:spcPct val="0"/>
              </a:spcBef>
              <a:spcAft>
                <a:spcPct val="0"/>
              </a:spcAft>
            </a:pPr>
            <a:fld id="{B1F7D3BA-D17A-4DC0-9347-248746B2D898}" type="slidenum">
              <a:rPr lang="en-US" altLang="en-US" sz="1200" smtClean="0">
                <a:latin typeface="Segoe UI" panose="020B0502040204020203" pitchFamily="34" charset="0"/>
              </a:rPr>
              <a:pPr>
                <a:lnSpc>
                  <a:spcPct val="100000"/>
                </a:lnSpc>
                <a:spcBef>
                  <a:spcPct val="0"/>
                </a:spcBef>
                <a:spcAft>
                  <a:spcPct val="0"/>
                </a:spcAft>
              </a:pPr>
              <a:t>1</a:t>
            </a:fld>
            <a:endParaRPr lang="en-US" altLang="en-US" sz="1200" smtClean="0">
              <a:latin typeface="Segoe UI" panose="020B0502040204020203" pitchFamily="34" charset="0"/>
            </a:endParaRPr>
          </a:p>
        </p:txBody>
      </p:sp>
    </p:spTree>
    <p:extLst>
      <p:ext uri="{BB962C8B-B14F-4D97-AF65-F5344CB8AC3E}">
        <p14:creationId xmlns:p14="http://schemas.microsoft.com/office/powerpoint/2010/main" val="4081675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剛剛的</a:t>
            </a:r>
            <a:r>
              <a:rPr lang="en-US" altLang="zh-TW" dirty="0" err="1" smtClean="0"/>
              <a:t>Twilio</a:t>
            </a:r>
            <a:r>
              <a:rPr lang="en-US" altLang="zh-TW" dirty="0" smtClean="0"/>
              <a:t> API</a:t>
            </a:r>
            <a:r>
              <a:rPr lang="zh-TW" altLang="en-US" dirty="0" smtClean="0"/>
              <a:t>就是</a:t>
            </a:r>
            <a:r>
              <a:rPr lang="en-US" altLang="zh-TW" dirty="0" smtClean="0"/>
              <a:t>Actions</a:t>
            </a:r>
            <a:r>
              <a:rPr lang="zh-TW" altLang="en-US" dirty="0" smtClean="0"/>
              <a:t>，你可以加入其他更多的</a:t>
            </a:r>
            <a:r>
              <a:rPr lang="en-US" altLang="zh-TW" dirty="0" smtClean="0"/>
              <a:t>Action</a:t>
            </a:r>
            <a:r>
              <a:rPr lang="zh-TW" altLang="en-US" dirty="0" smtClean="0"/>
              <a:t>組成更複雜的</a:t>
            </a:r>
            <a:r>
              <a:rPr lang="en-US" altLang="zh-TW" dirty="0" smtClean="0"/>
              <a:t>Workflow</a:t>
            </a:r>
            <a:r>
              <a:rPr lang="zh-TW" altLang="en-US" dirty="0" smtClean="0"/>
              <a:t>。</a:t>
            </a:r>
            <a:endParaRPr lang="en-US" altLang="zh-TW" dirty="0" smtClean="0"/>
          </a:p>
          <a:p>
            <a:r>
              <a:rPr lang="zh-TW" altLang="en-US" dirty="0" smtClean="0"/>
              <a:t>除了微軟本身自己出的</a:t>
            </a:r>
            <a:r>
              <a:rPr lang="en-US" altLang="zh-TW" dirty="0" smtClean="0"/>
              <a:t>Action</a:t>
            </a:r>
            <a:r>
              <a:rPr lang="zh-TW" altLang="en-US" dirty="0" smtClean="0"/>
              <a:t>，未來也會有更多第三方的</a:t>
            </a:r>
            <a:r>
              <a:rPr lang="en-US" altLang="zh-TW" dirty="0" smtClean="0"/>
              <a:t>Action</a:t>
            </a:r>
            <a:r>
              <a:rPr lang="zh-TW" altLang="en-US" dirty="0" smtClean="0"/>
              <a:t>；如果不足，你也可以寫自己的</a:t>
            </a:r>
            <a:r>
              <a:rPr lang="en-US" altLang="zh-TW" dirty="0" smtClean="0"/>
              <a:t>Action</a:t>
            </a:r>
            <a:r>
              <a:rPr lang="zh-TW" altLang="en-US" dirty="0" smtClean="0"/>
              <a:t>使用。</a:t>
            </a:r>
            <a:endParaRPr lang="en-US" dirty="0"/>
          </a:p>
        </p:txBody>
      </p:sp>
      <p:sp>
        <p:nvSpPr>
          <p:cNvPr id="4" name="頁首版面配置區 3"/>
          <p:cNvSpPr>
            <a:spLocks noGrp="1"/>
          </p:cNvSpPr>
          <p:nvPr>
            <p:ph type="hdr" sz="quarter" idx="10"/>
          </p:nvPr>
        </p:nvSpPr>
        <p:spPr/>
        <p:txBody>
          <a:bodyPr/>
          <a:lstStyle/>
          <a:p>
            <a:endParaRPr lang="en-US" dirty="0"/>
          </a:p>
        </p:txBody>
      </p:sp>
      <p:sp>
        <p:nvSpPr>
          <p:cNvPr id="5" name="頁尾版面配置區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版面配置區 5"/>
          <p:cNvSpPr>
            <a:spLocks noGrp="1"/>
          </p:cNvSpPr>
          <p:nvPr>
            <p:ph type="dt" idx="12"/>
          </p:nvPr>
        </p:nvSpPr>
        <p:spPr/>
        <p:txBody>
          <a:bodyPr/>
          <a:lstStyle/>
          <a:p>
            <a:fld id="{38EEC551-8CDA-4EB6-89BB-2A86C9F091C8}" type="datetime8">
              <a:rPr lang="en-US" smtClean="0"/>
              <a:t>3/10/2016 10:00 PM</a:t>
            </a:fld>
            <a:endParaRPr lang="en-US" dirty="0"/>
          </a:p>
        </p:txBody>
      </p:sp>
      <p:sp>
        <p:nvSpPr>
          <p:cNvPr id="7" name="投影片編號版面配置區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73209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Pulling</a:t>
            </a:r>
            <a:r>
              <a:rPr lang="en-US" altLang="zh-TW" baseline="0" dirty="0" smtClean="0"/>
              <a:t> Trigger</a:t>
            </a:r>
          </a:p>
          <a:p>
            <a:r>
              <a:rPr lang="en-US" altLang="zh-TW" baseline="0" dirty="0" smtClean="0"/>
              <a:t>Pushing Trigger – pushing directly to the Run API</a:t>
            </a:r>
          </a:p>
          <a:p>
            <a:r>
              <a:rPr lang="zh-TW" altLang="en-US" baseline="0" dirty="0" smtClean="0"/>
              <a:t>以剛剛的例子來看，</a:t>
            </a:r>
            <a:r>
              <a:rPr lang="en-US" altLang="zh-TW" baseline="0" dirty="0" smtClean="0"/>
              <a:t>POP3 connector</a:t>
            </a:r>
            <a:r>
              <a:rPr lang="zh-TW" altLang="en-US" baseline="0" dirty="0" smtClean="0"/>
              <a:t>就是</a:t>
            </a:r>
            <a:r>
              <a:rPr lang="en-US" altLang="zh-TW" baseline="0" dirty="0" smtClean="0"/>
              <a:t>trigger</a:t>
            </a:r>
            <a:r>
              <a:rPr lang="zh-TW" altLang="en-US" baseline="0" dirty="0" smtClean="0"/>
              <a:t>；他從我指定的信箱收信，把內容回傳給</a:t>
            </a:r>
            <a:r>
              <a:rPr lang="en-US" altLang="zh-TW" baseline="0" dirty="0" smtClean="0"/>
              <a:t>Workflow</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3/10/2016 10:00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3155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Ubike</a:t>
            </a:r>
            <a:r>
              <a:rPr lang="en-US" dirty="0" smtClean="0"/>
              <a:t> API :</a:t>
            </a:r>
            <a:r>
              <a:rPr lang="en-US" baseline="0" dirty="0" smtClean="0"/>
              <a:t> http://data.taipei/opendata/datalist/apiAccess?scope=resourceAquire&amp;rid=ddb80380-f1b3-4f8e-8016-7ed9cba571d5</a:t>
            </a:r>
          </a:p>
          <a:p>
            <a:pPr marL="171450" marR="0" indent="-171450" algn="l" defTabSz="931863" rtl="0" eaLnBrk="0" fontAlgn="base" latinLnBrk="0" hangingPunct="0">
              <a:lnSpc>
                <a:spcPct val="90000"/>
              </a:lnSpc>
              <a:spcBef>
                <a:spcPct val="30000"/>
              </a:spcBef>
              <a:spcAft>
                <a:spcPts val="338"/>
              </a:spcAft>
              <a:buClrTx/>
              <a:buSzTx/>
              <a:buFont typeface="Arial" panose="020B0604020202020204" pitchFamily="34" charset="0"/>
              <a:buChar char="•"/>
              <a:tabLst/>
              <a:defRPr/>
            </a:pPr>
            <a:r>
              <a:rPr lang="en-US" dirty="0" err="1" smtClean="0"/>
              <a:t>Twilio</a:t>
            </a:r>
            <a:r>
              <a:rPr lang="en-US" baseline="0" dirty="0" smtClean="0"/>
              <a:t> From </a:t>
            </a:r>
            <a:r>
              <a:rPr lang="en-US" sz="900" b="0" i="0" kern="1200" dirty="0" smtClean="0">
                <a:solidFill>
                  <a:schemeClr val="tx1"/>
                </a:solidFill>
                <a:effectLst/>
                <a:latin typeface="Segoe UI Light" pitchFamily="34" charset="0"/>
                <a:ea typeface="MS PGothic" panose="020B0600070205080204" pitchFamily="34" charset="-128"/>
                <a:cs typeface="ＭＳ Ｐゴシック" charset="0"/>
              </a:rPr>
              <a:t>+81 345400035</a:t>
            </a:r>
            <a:endParaRPr lang="en-US" baseline="0" dirty="0" smtClean="0"/>
          </a:p>
          <a:p>
            <a:pPr marL="171450" marR="0" indent="-171450" algn="l" defTabSz="931863" rtl="0" eaLnBrk="0" fontAlgn="base" latinLnBrk="0" hangingPunct="0">
              <a:lnSpc>
                <a:spcPct val="90000"/>
              </a:lnSpc>
              <a:spcBef>
                <a:spcPct val="30000"/>
              </a:spcBef>
              <a:spcAft>
                <a:spcPts val="338"/>
              </a:spcAft>
              <a:buClrTx/>
              <a:buSzTx/>
              <a:buFont typeface="Arial" panose="020B0604020202020204" pitchFamily="34" charset="0"/>
              <a:buChar char="•"/>
              <a:tabLst/>
              <a:defRPr/>
            </a:pPr>
            <a:endParaRPr lang="en-US" baseline="0" dirty="0" smtClean="0"/>
          </a:p>
          <a:p>
            <a:pPr marL="171450" marR="0" indent="-171450" algn="l" defTabSz="931863" rtl="0" eaLnBrk="0" fontAlgn="base" latinLnBrk="0" hangingPunct="0">
              <a:lnSpc>
                <a:spcPct val="90000"/>
              </a:lnSpc>
              <a:spcBef>
                <a:spcPct val="30000"/>
              </a:spcBef>
              <a:spcAft>
                <a:spcPts val="338"/>
              </a:spcAft>
              <a:buClrTx/>
              <a:buSzTx/>
              <a:buFont typeface="Arial" panose="020B0604020202020204" pitchFamily="34" charset="0"/>
              <a:buChar char="•"/>
              <a:tabLst/>
              <a:defRPr/>
            </a:pPr>
            <a:r>
              <a:rPr lang="en-US" dirty="0" smtClean="0"/>
              <a:t>@</a:t>
            </a:r>
            <a:r>
              <a:rPr lang="en-US" dirty="0" err="1" smtClean="0"/>
              <a:t>concat</a:t>
            </a:r>
            <a:r>
              <a:rPr lang="en-US" dirty="0" smtClean="0"/>
              <a:t>( 'Site =' , </a:t>
            </a:r>
            <a:r>
              <a:rPr lang="en-US" dirty="0" err="1" smtClean="0"/>
              <a:t>repeatItem</a:t>
            </a:r>
            <a:r>
              <a:rPr lang="en-US" dirty="0" smtClean="0"/>
              <a:t>().</a:t>
            </a:r>
            <a:r>
              <a:rPr lang="en-US" dirty="0" err="1" smtClean="0"/>
              <a:t>sno</a:t>
            </a:r>
            <a:r>
              <a:rPr lang="en-US" dirty="0" smtClean="0"/>
              <a:t> , ' and </a:t>
            </a:r>
            <a:r>
              <a:rPr lang="en-US" dirty="0" err="1" smtClean="0"/>
              <a:t>StartTime</a:t>
            </a:r>
            <a:r>
              <a:rPr lang="en-US" dirty="0" smtClean="0"/>
              <a:t> &lt; ', substring(</a:t>
            </a:r>
            <a:r>
              <a:rPr lang="en-US" dirty="0" err="1" smtClean="0"/>
              <a:t>repeatItem</a:t>
            </a:r>
            <a:r>
              <a:rPr lang="en-US" dirty="0" smtClean="0"/>
              <a:t>().mday,8, 6), ' and </a:t>
            </a:r>
            <a:r>
              <a:rPr lang="en-US" dirty="0" err="1" smtClean="0"/>
              <a:t>Endtime</a:t>
            </a:r>
            <a:r>
              <a:rPr lang="en-US" dirty="0" smtClean="0"/>
              <a:t> &gt; ' , substring(</a:t>
            </a:r>
            <a:r>
              <a:rPr lang="en-US" dirty="0" err="1" smtClean="0"/>
              <a:t>repeatItem</a:t>
            </a:r>
            <a:r>
              <a:rPr lang="en-US" dirty="0" smtClean="0"/>
              <a:t>().mday,8, 6)) </a:t>
            </a: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98021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602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defTabSz="931863" fontAlgn="base">
              <a:lnSpc>
                <a:spcPct val="100000"/>
              </a:lnSpc>
              <a:spcBef>
                <a:spcPct val="0"/>
              </a:spcBef>
              <a:spcAft>
                <a:spcPct val="0"/>
              </a:spcAft>
            </a:pPr>
            <a:endParaRPr lang="en-US" altLang="en-US" sz="1200" smtClean="0">
              <a:solidFill>
                <a:srgbClr val="000000"/>
              </a:solidFill>
              <a:latin typeface="Segoe UI" panose="020B0502040204020203" pitchFamily="34" charset="0"/>
            </a:endParaRPr>
          </a:p>
        </p:txBody>
      </p:sp>
      <p:sp>
        <p:nvSpPr>
          <p:cNvPr id="8602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D27D8817-B7FA-4051-9F5E-B195219DB269}" type="datetime8">
              <a:rPr lang="en-US" altLang="en-US" sz="1200" smtClean="0">
                <a:solidFill>
                  <a:srgbClr val="000000"/>
                </a:solidFill>
                <a:latin typeface="Segoe UI" panose="020B0502040204020203" pitchFamily="34" charset="0"/>
              </a:rPr>
              <a:pPr>
                <a:lnSpc>
                  <a:spcPct val="100000"/>
                </a:lnSpc>
                <a:spcBef>
                  <a:spcPct val="0"/>
                </a:spcBef>
                <a:spcAft>
                  <a:spcPct val="0"/>
                </a:spcAft>
              </a:pPr>
              <a:t>3/10/2016 10:00 PM</a:t>
            </a:fld>
            <a:endParaRPr lang="en-US" altLang="en-US" sz="1200" smtClean="0">
              <a:solidFill>
                <a:srgbClr val="000000"/>
              </a:solidFill>
              <a:latin typeface="Segoe UI" panose="020B0502040204020203" pitchFamily="34" charset="0"/>
            </a:endParaRPr>
          </a:p>
        </p:txBody>
      </p:sp>
      <p:sp>
        <p:nvSpPr>
          <p:cNvPr id="86022"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anose="020B0600070205080204"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9D53D199-88AE-4EA3-9B54-351B6109F2AC}" type="slidenum">
              <a:rPr lang="en-US" altLang="en-US" sz="1200" smtClean="0">
                <a:solidFill>
                  <a:srgbClr val="000000"/>
                </a:solidFill>
                <a:latin typeface="Segoe UI" panose="020B0502040204020203" pitchFamily="34" charset="0"/>
              </a:rPr>
              <a:pPr>
                <a:lnSpc>
                  <a:spcPct val="100000"/>
                </a:lnSpc>
                <a:spcBef>
                  <a:spcPct val="0"/>
                </a:spcBef>
                <a:spcAft>
                  <a:spcPct val="0"/>
                </a:spcAft>
              </a:pPr>
              <a:t>15</a:t>
            </a:fld>
            <a:endParaRPr lang="en-US" altLang="en-US" sz="1200" smtClean="0">
              <a:solidFill>
                <a:srgbClr val="000000"/>
              </a:solidFill>
              <a:latin typeface="Segoe UI" panose="020B0502040204020203" pitchFamily="34" charset="0"/>
            </a:endParaRPr>
          </a:p>
        </p:txBody>
      </p:sp>
      <p:sp>
        <p:nvSpPr>
          <p:cNvPr id="6" name="Footer Placeholder 5"/>
          <p:cNvSpPr>
            <a:spLocks noGrp="1"/>
          </p:cNvSpPr>
          <p:nvPr>
            <p:ph type="ftr" sz="quarter" idx="4"/>
          </p:nvPr>
        </p:nvSpPr>
        <p:spPr>
          <a:xfrm>
            <a:off x="0" y="8686800"/>
            <a:ext cx="5920740" cy="355964"/>
          </a:xfrm>
        </p:spPr>
        <p:txBody>
          <a:bodyPr rtlCol="0"/>
          <a:lstStyle/>
          <a:p>
            <a:pPr defTabSz="914099"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3119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49020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1338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great examples</a:t>
            </a:r>
            <a:r>
              <a:rPr lang="en-US" baseline="0" dirty="0" smtClean="0"/>
              <a:t>, I would like to further explain what Azure App Service is and the value it brings to customer</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3/10/2016 10:00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05522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Azure App Service provides an integrated cloud app platform for delivering modern enterprise apps across cloud and mobile devices.  Azure</a:t>
            </a:r>
            <a:r>
              <a:rPr lang="en-US" baseline="0" dirty="0" smtClean="0"/>
              <a:t> App Service is an </a:t>
            </a:r>
            <a:r>
              <a:rPr lang="en-US" dirty="0" smtClean="0"/>
              <a:t>integrated offering that delivers features and capabilities from a number of existing Azure services – Websites, Mobile Services, API Mgmt. and BizTalk Services – while also adding new features unique to the App Service offer. </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smtClean="0">
              <a:latin typeface="Segoe UI Light" panose="020B0502040204020203" pitchFamily="34" charset="0"/>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smtClean="0">
                <a:latin typeface="Segoe UI Light" panose="020B0502040204020203" pitchFamily="34" charset="0"/>
              </a:rPr>
              <a:t>The benefits of App Service is that now all apps enjoy the same core platform capabilities: </a:t>
            </a:r>
          </a:p>
          <a:p>
            <a:pPr marL="171450" marR="0" indent="-1714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for example with App Service Environment you get VPN connectivity. </a:t>
            </a:r>
          </a:p>
          <a:p>
            <a:pPr marL="171450" marR="0" indent="-1714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Web Apps offers staging slots to streamline app deployment, not mobile and API have the same capabilities </a:t>
            </a:r>
          </a:p>
          <a:p>
            <a:pPr marL="171450" marR="0" indent="-1714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Existing Web Apps can now easily add mobile functionality </a:t>
            </a: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baseline="0" dirty="0" smtClean="0">
              <a:latin typeface="Segoe UI Light" panose="020B0502040204020203" pitchFamily="34" charset="0"/>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smtClean="0">
                <a:latin typeface="Segoe UI Light" panose="020B0502040204020203" pitchFamily="34" charset="0"/>
              </a:rPr>
              <a:t>Some of the new capabilities we introduced with App Services are </a:t>
            </a:r>
          </a:p>
          <a:p>
            <a:pPr marL="171450" marR="0" indent="-1714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API Apps that allows you to connect your app to dozens of popular services like Office 365 and salesforce.com in minutes, and integrate your own as needed.</a:t>
            </a:r>
          </a:p>
          <a:p>
            <a:pPr marL="171450" marR="0" indent="-1714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And with </a:t>
            </a:r>
            <a:r>
              <a:rPr lang="en-US" baseline="0" dirty="0" smtClean="0"/>
              <a:t>Logic Apps, you can automate business processes using a simple no-code experience.</a:t>
            </a:r>
          </a:p>
          <a:p>
            <a:pPr marL="171450" marR="0" indent="-1714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baseline="0" dirty="0" smtClean="0">
              <a:latin typeface="Segoe UI Light" panose="020B0502040204020203" pitchFamily="34" charset="0"/>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baseline="0" dirty="0" smtClean="0">
              <a:latin typeface="Segoe UI Light" panose="020B0502040204020203" pitchFamily="34" charset="0"/>
            </a:endParaRP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Two existing successful services + Logic and API (glue and execution engine) </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smtClean="0"/>
          </a:p>
          <a:p>
            <a:pPr marL="285750" indent="-285750">
              <a:buFont typeface="Arial" panose="020B0604020202020204" pitchFamily="34" charset="0"/>
              <a:buChar char="•"/>
            </a:pPr>
            <a:r>
              <a:rPr lang="en-US" baseline="0" dirty="0" smtClean="0"/>
              <a:t>And finally with Logic Apps, you can automate business processes using a simple no-code experience.</a:t>
            </a:r>
          </a:p>
          <a:p>
            <a:pPr marL="285750" indent="-285750">
              <a:buFont typeface="Arial" panose="020B0604020202020204" pitchFamily="34" charset="0"/>
              <a:buChar char="•"/>
            </a:pPr>
            <a:endParaRPr lang="en-US" baseline="0" dirty="0" smtClean="0"/>
          </a:p>
          <a:p>
            <a:pPr marL="285750" indent="-285750">
              <a:buFont typeface="Arial" panose="020B0604020202020204" pitchFamily="34" charset="0"/>
              <a:buChar char="•"/>
            </a:pPr>
            <a:endParaRPr lang="en-US" baseline="0" dirty="0" smtClean="0"/>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228114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Ubike</a:t>
            </a:r>
            <a:r>
              <a:rPr lang="en-US" dirty="0" smtClean="0"/>
              <a:t> API :</a:t>
            </a:r>
            <a:r>
              <a:rPr lang="en-US" baseline="0" dirty="0" smtClean="0"/>
              <a:t> http://data.taipei/opendata/datalist/apiAccess?scope=resourceAquire&amp;rid=ddb80380-f1b3-4f8e-8016-7ed9cba571d5</a:t>
            </a:r>
          </a:p>
          <a:p>
            <a:pPr marL="171450" marR="0" indent="-171450" algn="l" defTabSz="931863" rtl="0" eaLnBrk="0" fontAlgn="base" latinLnBrk="0" hangingPunct="0">
              <a:lnSpc>
                <a:spcPct val="90000"/>
              </a:lnSpc>
              <a:spcBef>
                <a:spcPct val="30000"/>
              </a:spcBef>
              <a:spcAft>
                <a:spcPts val="338"/>
              </a:spcAft>
              <a:buClrTx/>
              <a:buSzTx/>
              <a:buFont typeface="Arial" panose="020B0604020202020204" pitchFamily="34" charset="0"/>
              <a:buChar char="•"/>
              <a:tabLst/>
              <a:defRPr/>
            </a:pPr>
            <a:r>
              <a:rPr lang="en-US" dirty="0" err="1" smtClean="0"/>
              <a:t>Twilio</a:t>
            </a:r>
            <a:r>
              <a:rPr lang="en-US" baseline="0" dirty="0" smtClean="0"/>
              <a:t> From </a:t>
            </a:r>
            <a:r>
              <a:rPr lang="en-US" sz="900" b="0" i="0" kern="1200" dirty="0" smtClean="0">
                <a:solidFill>
                  <a:schemeClr val="tx1"/>
                </a:solidFill>
                <a:effectLst/>
                <a:latin typeface="Segoe UI Light" pitchFamily="34" charset="0"/>
                <a:ea typeface="MS PGothic" panose="020B0600070205080204" pitchFamily="34" charset="-128"/>
                <a:cs typeface="ＭＳ Ｐゴシック" charset="0"/>
              </a:rPr>
              <a:t>+81 345400035</a:t>
            </a:r>
            <a:endParaRPr lang="en-US" baseline="0" dirty="0" smtClean="0"/>
          </a:p>
          <a:p>
            <a:pPr marL="171450" marR="0" indent="-171450" algn="l" defTabSz="931863" rtl="0" eaLnBrk="0" fontAlgn="base" latinLnBrk="0" hangingPunct="0">
              <a:lnSpc>
                <a:spcPct val="90000"/>
              </a:lnSpc>
              <a:spcBef>
                <a:spcPct val="30000"/>
              </a:spcBef>
              <a:spcAft>
                <a:spcPts val="338"/>
              </a:spcAft>
              <a:buClrTx/>
              <a:buSzTx/>
              <a:buFont typeface="Arial" panose="020B0604020202020204" pitchFamily="34" charset="0"/>
              <a:buChar char="•"/>
              <a:tabLst/>
              <a:defRPr/>
            </a:pPr>
            <a:endParaRPr lang="en-US" baseline="0" dirty="0" smtClean="0"/>
          </a:p>
          <a:p>
            <a:pPr marL="171450" marR="0" indent="-171450" algn="l" defTabSz="931863" rtl="0" eaLnBrk="0" fontAlgn="base" latinLnBrk="0" hangingPunct="0">
              <a:lnSpc>
                <a:spcPct val="90000"/>
              </a:lnSpc>
              <a:spcBef>
                <a:spcPct val="30000"/>
              </a:spcBef>
              <a:spcAft>
                <a:spcPts val="338"/>
              </a:spcAft>
              <a:buClrTx/>
              <a:buSzTx/>
              <a:buFont typeface="Arial" panose="020B0604020202020204" pitchFamily="34" charset="0"/>
              <a:buChar char="•"/>
              <a:tabLst/>
              <a:defRPr/>
            </a:pPr>
            <a:r>
              <a:rPr lang="en-US" dirty="0" smtClean="0"/>
              <a:t>@</a:t>
            </a:r>
            <a:r>
              <a:rPr lang="en-US" dirty="0" err="1" smtClean="0"/>
              <a:t>concat</a:t>
            </a:r>
            <a:r>
              <a:rPr lang="en-US" dirty="0" smtClean="0"/>
              <a:t>( 'Site =' , </a:t>
            </a:r>
            <a:r>
              <a:rPr lang="en-US" dirty="0" err="1" smtClean="0"/>
              <a:t>repeatItem</a:t>
            </a:r>
            <a:r>
              <a:rPr lang="en-US" dirty="0" smtClean="0"/>
              <a:t>().</a:t>
            </a:r>
            <a:r>
              <a:rPr lang="en-US" dirty="0" err="1" smtClean="0"/>
              <a:t>sno</a:t>
            </a:r>
            <a:r>
              <a:rPr lang="en-US" dirty="0" smtClean="0"/>
              <a:t> , ' and </a:t>
            </a:r>
            <a:r>
              <a:rPr lang="en-US" dirty="0" err="1" smtClean="0"/>
              <a:t>StartTime</a:t>
            </a:r>
            <a:r>
              <a:rPr lang="en-US" dirty="0" smtClean="0"/>
              <a:t> &lt; ', substring(</a:t>
            </a:r>
            <a:r>
              <a:rPr lang="en-US" dirty="0" err="1" smtClean="0"/>
              <a:t>repeatItem</a:t>
            </a:r>
            <a:r>
              <a:rPr lang="en-US" dirty="0" smtClean="0"/>
              <a:t>().mday,8, 6), ' and </a:t>
            </a:r>
            <a:r>
              <a:rPr lang="en-US" dirty="0" err="1" smtClean="0"/>
              <a:t>Endtime</a:t>
            </a:r>
            <a:r>
              <a:rPr lang="en-US" dirty="0" smtClean="0"/>
              <a:t> &gt; ' , substring(</a:t>
            </a:r>
            <a:r>
              <a:rPr lang="en-US" dirty="0" err="1" smtClean="0"/>
              <a:t>repeatItem</a:t>
            </a:r>
            <a:r>
              <a:rPr lang="en-US" dirty="0" smtClean="0"/>
              <a:t>().mday,8, 6)) </a:t>
            </a: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9510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great examples</a:t>
            </a:r>
            <a:r>
              <a:rPr lang="en-US" baseline="0" dirty="0" smtClean="0"/>
              <a:t>, I would like to further explain what Azure App Service is and the value it brings to customer</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3/10/2016 10:00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25805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3/10/2016 10:00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61807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Pulling</a:t>
            </a:r>
            <a:r>
              <a:rPr lang="en-US" altLang="zh-TW" baseline="0" dirty="0" smtClean="0"/>
              <a:t> Trigger</a:t>
            </a:r>
          </a:p>
          <a:p>
            <a:r>
              <a:rPr lang="en-US" altLang="zh-TW" baseline="0" dirty="0" smtClean="0"/>
              <a:t>Pushing Trigger – pushing directly to the Run API</a:t>
            </a:r>
          </a:p>
          <a:p>
            <a:r>
              <a:rPr lang="zh-TW" altLang="en-US" baseline="0" dirty="0" smtClean="0"/>
              <a:t>以剛剛的例子來看，</a:t>
            </a:r>
            <a:r>
              <a:rPr lang="en-US" altLang="zh-TW" baseline="0" dirty="0" smtClean="0"/>
              <a:t>POP3 connector</a:t>
            </a:r>
            <a:r>
              <a:rPr lang="zh-TW" altLang="en-US" baseline="0" dirty="0" smtClean="0"/>
              <a:t>就是</a:t>
            </a:r>
            <a:r>
              <a:rPr lang="en-US" altLang="zh-TW" baseline="0" dirty="0" smtClean="0"/>
              <a:t>trigger</a:t>
            </a:r>
            <a:r>
              <a:rPr lang="zh-TW" altLang="en-US" baseline="0" dirty="0" smtClean="0"/>
              <a:t>；他從我指定的信箱收信，把內容回傳給</a:t>
            </a:r>
            <a:r>
              <a:rPr lang="en-US" altLang="zh-TW" baseline="0" dirty="0" smtClean="0"/>
              <a:t>Workflow</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3/10/2016 10:00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81738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solidFill>
          <a:srgbClr val="0078D7"/>
        </a:solidFill>
        <a:effectLst/>
      </p:bgPr>
    </p:bg>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357188" y="407988"/>
            <a:ext cx="150653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59400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098085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467527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2751698"/>
          </a:xfrm>
          <a:noFill/>
        </p:spPr>
        <p:txBody>
          <a:bodyPr anchorCtr="0"/>
          <a:lstStyle>
            <a:lvl1pPr>
              <a:defRPr sz="7200" spc="-100" baseline="0">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2493854959"/>
      </p:ext>
    </p:extLst>
  </p:cSld>
  <p:clrMapOvr>
    <a:overrideClrMapping bg1="dk1" tx1="lt1" bg2="dk2" tx2="lt2" accent1="accent1" accent2="accent2" accent3="accent3" accent4="accent4" accent5="accent5" accent6="accent6" hlink="hlink" folHlink="folHlink"/>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2751698"/>
          </a:xfrm>
          <a:noFill/>
        </p:spPr>
        <p:txBody>
          <a:bodyPr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10530753"/>
      </p:ext>
    </p:extLst>
  </p:cSld>
  <p:clrMapOvr>
    <a:overrideClrMapping bg1="dk1" tx1="lt1" bg2="dk2" tx2="lt2" accent1="accent1" accent2="accent2" accent3="accent3" accent4="accent4" accent5="accent5" accent6="accent6" hlink="hlink" folHlink="folHlink"/>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46216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8560336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3207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3615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389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45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7200" y="6121400"/>
            <a:ext cx="1828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2" y="2117165"/>
            <a:ext cx="8229535" cy="1828800"/>
          </a:xfrm>
          <a:noFill/>
        </p:spPr>
        <p:txBody>
          <a:bodyPr anchorCtr="0"/>
          <a:lstStyle>
            <a:lvl1pPr>
              <a:defRPr sz="54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37782411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9237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eaLnBrk="1" hangingPunct="1">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939963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lIns="182880" tIns="146304" rIns="182880" bIns="146304">
            <a:spAutoFit/>
          </a:bodyPr>
          <a:lstStyle/>
          <a:p>
            <a:pPr defTabSz="932290" fontAlgn="auto">
              <a:spcBef>
                <a:spcPts val="0"/>
              </a:spcBef>
              <a:spcAft>
                <a:spcPts val="0"/>
              </a:spcAft>
              <a:defRPr/>
            </a:pPr>
            <a:r>
              <a:rPr lang="en-US" sz="700" dirty="0">
                <a:gradFill>
                  <a:gsLst>
                    <a:gs pos="0">
                      <a:schemeClr val="tx1"/>
                    </a:gs>
                    <a:gs pos="100000">
                      <a:schemeClr val="tx1"/>
                    </a:gs>
                  </a:gsLst>
                  <a:lin ang="5400000" scaled="0"/>
                </a:gradFill>
                <a:latin typeface="+mn-lt"/>
                <a:ea typeface="+mn-ea"/>
                <a:cs typeface="Segoe UI" pitchFamily="34" charset="0"/>
              </a:rPr>
              <a:t>© 2014 Microsoft Corporation. All rights reserved. </a:t>
            </a:r>
          </a:p>
        </p:txBody>
      </p:sp>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600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9620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l="1089" t="1852" r="2943"/>
          <a:stretch>
            <a:fillRect/>
          </a:stretch>
        </p:blipFill>
        <p:spPr bwMode="auto">
          <a:xfrm>
            <a:off x="0"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bwMode="auto">
          <a:xfrm>
            <a:off x="274638" y="2119313"/>
            <a:ext cx="6400800" cy="366395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eaLnBrk="1" hangingPunct="1">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invGray">
          <a:xfrm>
            <a:off x="457200" y="479425"/>
            <a:ext cx="1828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bwMode="auto">
          <a:xfrm>
            <a:off x="274702" y="2119178"/>
            <a:ext cx="6402388" cy="1828800"/>
          </a:xfrm>
          <a:noFill/>
        </p:spPr>
        <p:txBody>
          <a:bodyPr anchorCtr="0"/>
          <a:lstStyle>
            <a:lvl1pPr>
              <a:defRPr sz="5400" spc="-100" baseline="0">
                <a:gradFill>
                  <a:gsLst>
                    <a:gs pos="57576">
                      <a:srgbClr val="FFFFFF"/>
                    </a:gs>
                    <a:gs pos="35000">
                      <a:srgbClr val="FFFFFF"/>
                    </a:gs>
                  </a:gsLst>
                  <a:lin ang="5400000" scaled="0"/>
                </a:gradFill>
              </a:defRPr>
            </a:lvl1pPr>
          </a:lstStyle>
          <a:p>
            <a:r>
              <a:rPr lang="en-US" smtClean="0"/>
              <a:t>Click to edit Master title style</a:t>
            </a:r>
            <a:endParaRPr lang="en-US" dirty="0"/>
          </a:p>
        </p:txBody>
      </p:sp>
      <p:sp>
        <p:nvSpPr>
          <p:cNvPr id="3" name="Text Placeholder 2"/>
          <p:cNvSpPr>
            <a:spLocks noGrp="1"/>
          </p:cNvSpPr>
          <p:nvPr>
            <p:ph type="body" sz="quarter" idx="14"/>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smtClean="0"/>
              <a:t>Click to edit Master text styles</a:t>
            </a:r>
          </a:p>
        </p:txBody>
      </p:sp>
    </p:spTree>
    <p:extLst>
      <p:ext uri="{BB962C8B-B14F-4D97-AF65-F5344CB8AC3E}">
        <p14:creationId xmlns:p14="http://schemas.microsoft.com/office/powerpoint/2010/main" val="3727349596"/>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7200" y="6121400"/>
            <a:ext cx="1828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274702" y="2125678"/>
            <a:ext cx="9143936" cy="1828786"/>
          </a:xfrm>
          <a:noFill/>
        </p:spPr>
        <p:txBody>
          <a:bodyPr anchorCtr="0"/>
          <a:lstStyle>
            <a:lvl1pPr>
              <a:defRPr sz="5400" spc="-100" baseline="0">
                <a:gradFill>
                  <a:gsLst>
                    <a:gs pos="91000">
                      <a:schemeClr val="tx1"/>
                    </a:gs>
                    <a:gs pos="0">
                      <a:schemeClr val="tx1"/>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74701" y="3955786"/>
            <a:ext cx="7315137" cy="1828007"/>
          </a:xfrm>
          <a:noFill/>
        </p:spPr>
        <p:txBody>
          <a:bodyPr tIns="109728"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481713035"/>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246446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lvl1pPr>
              <a:defRPr sz="3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92199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117364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07030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797511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8823014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a:noFill/>
        </p:spPr>
        <p:txBody>
          <a:bodyPr anchorCtr="0">
            <a:spAutoFit/>
          </a:bodyPr>
          <a:lstStyle>
            <a:lvl1pPr>
              <a:defRPr sz="7200" spc="-100" baseline="0">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74638" y="3954463"/>
            <a:ext cx="10058401" cy="794064"/>
          </a:xfrm>
          <a:noFill/>
        </p:spPr>
        <p:txBody>
          <a:bodyPr lIns="182880" tIns="146304" rIns="182880" bIns="146304"/>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1306334308"/>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a:noFill/>
        </p:spPr>
        <p:txBody>
          <a:bodyPr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6125345"/>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13566055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26087482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86010286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51924876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284350727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03146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3146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77251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09291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5617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eaLnBrk="1" hangingPunct="1">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190997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lIns="182880" tIns="146304" rIns="182880" bIns="146304">
            <a:spAutoFit/>
          </a:bodyPr>
          <a:lstStyle/>
          <a:p>
            <a:pPr defTabSz="932290" fontAlgn="auto">
              <a:spcBef>
                <a:spcPts val="0"/>
              </a:spcBef>
              <a:spcAft>
                <a:spcPts val="0"/>
              </a:spcAft>
              <a:defRPr/>
            </a:pPr>
            <a:r>
              <a:rPr lang="en-US" sz="700" dirty="0">
                <a:gradFill>
                  <a:gsLst>
                    <a:gs pos="0">
                      <a:schemeClr val="tx1"/>
                    </a:gs>
                    <a:gs pos="100000">
                      <a:schemeClr val="tx1"/>
                    </a:gs>
                  </a:gsLst>
                  <a:lin ang="5400000" scaled="0"/>
                </a:gradFill>
                <a:latin typeface="+mn-lt"/>
                <a:ea typeface="+mn-ea"/>
                <a:cs typeface="Segoe UI" pitchFamily="34" charset="0"/>
              </a:rPr>
              <a:t>© </a:t>
            </a:r>
            <a:r>
              <a:rPr lang="en-US" sz="700" dirty="0" smtClean="0">
                <a:gradFill>
                  <a:gsLst>
                    <a:gs pos="0">
                      <a:schemeClr val="tx1"/>
                    </a:gs>
                    <a:gs pos="100000">
                      <a:schemeClr val="tx1"/>
                    </a:gs>
                  </a:gsLst>
                  <a:lin ang="5400000" scaled="0"/>
                </a:gradFill>
                <a:latin typeface="+mn-lt"/>
                <a:ea typeface="+mn-ea"/>
                <a:cs typeface="Segoe UI" pitchFamily="34" charset="0"/>
              </a:rPr>
              <a:t>2015 </a:t>
            </a:r>
            <a:r>
              <a:rPr lang="en-US" sz="700" dirty="0">
                <a:gradFill>
                  <a:gsLst>
                    <a:gs pos="0">
                      <a:schemeClr val="tx1"/>
                    </a:gs>
                    <a:gs pos="100000">
                      <a:schemeClr val="tx1"/>
                    </a:gs>
                  </a:gsLst>
                  <a:lin ang="5400000" scaled="0"/>
                </a:gradFill>
                <a:latin typeface="+mn-lt"/>
                <a:ea typeface="+mn-ea"/>
                <a:cs typeface="Segoe UI" pitchFamily="34" charset="0"/>
              </a:rPr>
              <a:t>Microsoft Corporation. All rights reserved. </a:t>
            </a:r>
          </a:p>
        </p:txBody>
      </p:sp>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21754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0285386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1934440"/>
          </a:xfrm>
        </p:spPr>
        <p:txBody>
          <a:bodyPr vert="horz" wrap="square" lIns="146304" tIns="91440" rIns="146304" bIns="91440" rtlCol="0">
            <a:noAutofit/>
          </a:bodyPr>
          <a:lstStyle>
            <a:lvl1pPr>
              <a:defRPr lang="en-US" sz="3999" smtClean="0"/>
            </a:lvl1pPr>
            <a:lvl2pPr>
              <a:defRPr lang="en-US" sz="3599" smtClean="0">
                <a:latin typeface="+mj-lt"/>
              </a:defRPr>
            </a:lvl2pPr>
            <a:lvl3pPr>
              <a:defRPr lang="en-US" sz="3199" smtClean="0"/>
            </a:lvl3pPr>
            <a:lvl4pPr>
              <a:defRPr lang="en-US" sz="2800" smtClean="0"/>
            </a:lvl4pPr>
            <a:lvl5pPr>
              <a:defRPr lang="en-US" sz="2800" dirty="0"/>
            </a:lvl5pPr>
          </a:lstStyle>
          <a:p>
            <a:pPr lvl="0">
              <a:buFont typeface="Wingdings" panose="05000000000000000000" pitchFamily="2" charset="2"/>
              <a:buChar char="à"/>
            </a:pPr>
            <a:r>
              <a:rPr lang="en-US" dirty="0" smtClean="0"/>
              <a:t>Click to edit Master text styles</a:t>
            </a:r>
          </a:p>
          <a:p>
            <a:pPr lvl="1">
              <a:buFont typeface="Wingdings" panose="05000000000000000000" pitchFamily="2" charset="2"/>
              <a:buChar char="à"/>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989047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052811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4962"/>
            <a:ext cx="10056812" cy="1015663"/>
          </a:xfrm>
          <a:noFill/>
        </p:spPr>
        <p:txBody>
          <a:bodyPr tIns="91440" bIns="91440" anchor="b" anchorCtr="0">
            <a:spAutoFit/>
          </a:bodyPr>
          <a:lstStyle>
            <a:lvl1pPr>
              <a:defRPr sz="59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53078" y="3768007"/>
            <a:ext cx="10058401" cy="683264"/>
          </a:xfrm>
          <a:noFill/>
        </p:spPr>
        <p:txBody>
          <a:bodyPr lIns="182880" tIns="146304" rIns="182880" bIns="146304">
            <a:spAutoFit/>
          </a:bodyPr>
          <a:lstStyle>
            <a:lvl1pPr marL="0" indent="0">
              <a:spcBef>
                <a:spcPts val="0"/>
              </a:spcBef>
              <a:buNone/>
              <a:defRPr sz="28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832440" y="3497263"/>
            <a:ext cx="10079038"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53078" y="4290791"/>
            <a:ext cx="10058401" cy="627864"/>
          </a:xfrm>
          <a:noFill/>
        </p:spPr>
        <p:txBody>
          <a:bodyPr lIns="182880" tIns="146304" rIns="182880" bIns="146304">
            <a:spAutoFit/>
          </a:bodyPr>
          <a:lstStyle>
            <a:lvl1pPr marL="0" indent="0">
              <a:spcBef>
                <a:spcPts val="0"/>
              </a:spcBef>
              <a:buNone/>
              <a:defRPr sz="24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869035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5674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072641"/>
            <a:ext cx="11887199" cy="625023"/>
          </a:xfrm>
          <a:prstGeom prst="rect">
            <a:avLst/>
          </a:prstGeom>
          <a:noFill/>
          <a:ln w="12700">
            <a:noFill/>
            <a:miter lim="800000"/>
            <a:headEnd type="none" w="sm" len="sm"/>
            <a:tailEnd type="none" w="sm" len="sm"/>
          </a:ln>
          <a:effectLst/>
        </p:spPr>
        <p:txBody>
          <a:bodyPr vert="horz" wrap="square" lIns="182854" tIns="146283" rIns="182854" bIns="146283" numCol="1" anchor="b" anchorCtr="0" compatLnSpc="1">
            <a:prstTxWarp prst="textNoShape">
              <a:avLst/>
            </a:prstTxWarp>
            <a:spAutoFit/>
          </a:bodyPr>
          <a:lstStyle/>
          <a:p>
            <a:pPr defTabSz="932111" fontAlgn="auto">
              <a:spcBef>
                <a:spcPts val="0"/>
              </a:spcBef>
              <a:spcAft>
                <a:spcPts val="0"/>
              </a:spcAft>
            </a:pPr>
            <a:r>
              <a:rPr lang="en-US" sz="700" dirty="0" smtClean="0">
                <a:gradFill>
                  <a:gsLst>
                    <a:gs pos="0">
                      <a:srgbClr val="FFFFFF"/>
                    </a:gs>
                    <a:gs pos="100000">
                      <a:srgbClr val="FFFFFF"/>
                    </a:gs>
                  </a:gsLst>
                  <a:lin ang="5400000" scaled="0"/>
                </a:gradFill>
                <a:latin typeface="Segoe UI"/>
                <a:ea typeface="+mn-ea"/>
                <a:cs typeface="Segoe UI" pitchFamily="34" charset="0"/>
              </a:rPr>
              <a:t>© 2014 Microsoft Corporation. All rights reserved. Microsoft, Windows, Windows Vista and other product names are or may be registered trademarks and/or trademarks in the U.S. and/or other countries.</a:t>
            </a:r>
          </a:p>
          <a:p>
            <a:pPr defTabSz="932111" fontAlgn="auto">
              <a:spcBef>
                <a:spcPts val="0"/>
              </a:spcBef>
              <a:spcAft>
                <a:spcPts val="0"/>
              </a:spcAft>
            </a:pPr>
            <a:r>
              <a:rPr lang="en-US" sz="700" dirty="0" smtClean="0">
                <a:gradFill>
                  <a:gsLst>
                    <a:gs pos="0">
                      <a:srgbClr val="FFFFFF"/>
                    </a:gs>
                    <a:gs pos="100000">
                      <a:srgbClr val="FFFFFF"/>
                    </a:gs>
                  </a:gsLst>
                  <a:lin ang="5400000" scaled="0"/>
                </a:gradFill>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stretch>
            <a:fillRect/>
          </a:stretch>
        </p:blipFill>
        <p:spPr bwMode="black">
          <a:xfrm>
            <a:off x="459233" y="3145040"/>
            <a:ext cx="3291840" cy="705836"/>
          </a:xfrm>
          <a:prstGeom prst="rect">
            <a:avLst/>
          </a:prstGeom>
        </p:spPr>
      </p:pic>
    </p:spTree>
    <p:extLst>
      <p:ext uri="{BB962C8B-B14F-4D97-AF65-F5344CB8AC3E}">
        <p14:creationId xmlns:p14="http://schemas.microsoft.com/office/powerpoint/2010/main" val="327130508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lvl1pPr>
              <a:defRPr sz="36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822661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1" hangingPunct="1">
              <a:lnSpc>
                <a:spcPct val="90000"/>
              </a:lnSpc>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764626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7"/>
            </a:lvl1pPr>
          </a:lstStyle>
          <a:p>
            <a:r>
              <a:rPr lang="en-US" smtClean="0"/>
              <a:t>Click to edit Master title style</a:t>
            </a:r>
            <a:endParaRPr lang="en-US"/>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smtClean="0"/>
              <a:t>Click to edit Master subtitle style</a:t>
            </a:r>
            <a:endParaRPr lang="en-US"/>
          </a:p>
        </p:txBody>
      </p:sp>
      <p:sp>
        <p:nvSpPr>
          <p:cNvPr id="4" name="Date Placeholder 3"/>
          <p:cNvSpPr>
            <a:spLocks noGrp="1"/>
          </p:cNvSpPr>
          <p:nvPr>
            <p:ph type="dt" sz="half" idx="10"/>
          </p:nvPr>
        </p:nvSpPr>
        <p:spPr>
          <a:xfrm>
            <a:off x="855009" y="6482890"/>
            <a:ext cx="2798207" cy="372394"/>
          </a:xfrm>
          <a:prstGeom prst="rect">
            <a:avLst/>
          </a:prstGeom>
        </p:spPr>
        <p:txBody>
          <a:bodyPr/>
          <a:lstStyle/>
          <a:p>
            <a:pPr defTabSz="932563" eaLnBrk="1" fontAlgn="auto" hangingPunct="1">
              <a:spcBef>
                <a:spcPts val="0"/>
              </a:spcBef>
              <a:spcAft>
                <a:spcPts val="0"/>
              </a:spcAft>
            </a:pPr>
            <a:fld id="{F1203EA9-62F3-492D-8ADC-F75183D5F882}" type="datetimeFigureOut">
              <a:rPr lang="en-US" smtClean="0">
                <a:solidFill>
                  <a:srgbClr val="FFFFFF"/>
                </a:solidFill>
                <a:latin typeface="Segoe UI"/>
                <a:ea typeface="+mn-ea"/>
              </a:rPr>
              <a:pPr defTabSz="932563" eaLnBrk="1" fontAlgn="auto" hangingPunct="1">
                <a:spcBef>
                  <a:spcPts val="0"/>
                </a:spcBef>
                <a:spcAft>
                  <a:spcPts val="0"/>
                </a:spcAft>
              </a:pPr>
              <a:t>3/10/2016</a:t>
            </a:fld>
            <a:endParaRPr lang="en-US">
              <a:solidFill>
                <a:srgbClr val="FFFFFF"/>
              </a:solidFill>
              <a:latin typeface="Segoe UI"/>
              <a:ea typeface="+mn-ea"/>
            </a:endParaRPr>
          </a:p>
        </p:txBody>
      </p:sp>
      <p:sp>
        <p:nvSpPr>
          <p:cNvPr id="5" name="Footer Placeholder 4"/>
          <p:cNvSpPr>
            <a:spLocks noGrp="1"/>
          </p:cNvSpPr>
          <p:nvPr>
            <p:ph type="ftr" sz="quarter" idx="11"/>
          </p:nvPr>
        </p:nvSpPr>
        <p:spPr>
          <a:xfrm>
            <a:off x="4119583" y="6482890"/>
            <a:ext cx="4197310" cy="372394"/>
          </a:xfrm>
          <a:prstGeom prst="rect">
            <a:avLst/>
          </a:prstGeom>
        </p:spPr>
        <p:txBody>
          <a:bodyPr/>
          <a:lstStyle/>
          <a:p>
            <a:pPr defTabSz="932563" eaLnBrk="1" fontAlgn="auto" hangingPunct="1">
              <a:spcBef>
                <a:spcPts val="0"/>
              </a:spcBef>
              <a:spcAft>
                <a:spcPts val="0"/>
              </a:spcAft>
            </a:pPr>
            <a:endParaRPr lang="en-US">
              <a:solidFill>
                <a:srgbClr val="FFFFFF"/>
              </a:solidFill>
              <a:latin typeface="Segoe UI"/>
              <a:ea typeface="+mn-ea"/>
            </a:endParaRPr>
          </a:p>
        </p:txBody>
      </p:sp>
      <p:sp>
        <p:nvSpPr>
          <p:cNvPr id="6" name="Slide Number Placeholder 5"/>
          <p:cNvSpPr>
            <a:spLocks noGrp="1"/>
          </p:cNvSpPr>
          <p:nvPr>
            <p:ph type="sldNum" sz="quarter" idx="12"/>
          </p:nvPr>
        </p:nvSpPr>
        <p:spPr>
          <a:xfrm>
            <a:off x="8783260" y="6482890"/>
            <a:ext cx="2798207" cy="372394"/>
          </a:xfrm>
          <a:prstGeom prst="rect">
            <a:avLst/>
          </a:prstGeom>
        </p:spPr>
        <p:txBody>
          <a:bodyPr/>
          <a:lstStyle/>
          <a:p>
            <a:pPr defTabSz="932563" eaLnBrk="1" fontAlgn="auto" hangingPunct="1">
              <a:spcBef>
                <a:spcPts val="0"/>
              </a:spcBef>
              <a:spcAft>
                <a:spcPts val="0"/>
              </a:spcAft>
            </a:pPr>
            <a:fld id="{70833D83-0C9A-4274-A034-7E994ED0305A}" type="slidenum">
              <a:rPr lang="en-US" smtClean="0">
                <a:solidFill>
                  <a:srgbClr val="FFFFFF"/>
                </a:solidFill>
                <a:latin typeface="Segoe UI"/>
                <a:ea typeface="+mn-ea"/>
              </a:rPr>
              <a:pPr defTabSz="932563" eaLnBrk="1" fontAlgn="auto" hangingPunct="1">
                <a:spcBef>
                  <a:spcPts val="0"/>
                </a:spcBef>
                <a:spcAft>
                  <a:spcPts val="0"/>
                </a:spcAft>
              </a:pPr>
              <a:t>‹#›</a:t>
            </a:fld>
            <a:endParaRPr lang="en-US">
              <a:solidFill>
                <a:srgbClr val="FFFFFF"/>
              </a:solidFill>
              <a:latin typeface="Segoe UI"/>
              <a:ea typeface="+mn-ea"/>
            </a:endParaRPr>
          </a:p>
        </p:txBody>
      </p:sp>
    </p:spTree>
    <p:extLst>
      <p:ext uri="{BB962C8B-B14F-4D97-AF65-F5344CB8AC3E}">
        <p14:creationId xmlns:p14="http://schemas.microsoft.com/office/powerpoint/2010/main" val="7960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lvl1pPr>
              <a:defRPr sz="3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71282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81906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93371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93691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28" name="Picture 6"/>
          <p:cNvPicPr>
            <a:picLocks noChangeAspect="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2444413" y="0"/>
            <a:ext cx="8937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70" r:id="rId1"/>
    <p:sldLayoutId id="2147484771" r:id="rId2"/>
    <p:sldLayoutId id="2147484752" r:id="rId3"/>
    <p:sldLayoutId id="2147484753" r:id="rId4"/>
    <p:sldLayoutId id="2147484754" r:id="rId5"/>
    <p:sldLayoutId id="2147484755" r:id="rId6"/>
    <p:sldLayoutId id="2147484756" r:id="rId7"/>
    <p:sldLayoutId id="2147484757" r:id="rId8"/>
    <p:sldLayoutId id="2147484758" r:id="rId9"/>
    <p:sldLayoutId id="2147484759" r:id="rId10"/>
    <p:sldLayoutId id="2147484760" r:id="rId11"/>
    <p:sldLayoutId id="2147484772" r:id="rId12"/>
    <p:sldLayoutId id="2147484773" r:id="rId13"/>
    <p:sldLayoutId id="2147484774" r:id="rId14"/>
    <p:sldLayoutId id="2147484775" r:id="rId15"/>
    <p:sldLayoutId id="2147484776" r:id="rId16"/>
    <p:sldLayoutId id="2147484761" r:id="rId17"/>
    <p:sldLayoutId id="2147484777" r:id="rId18"/>
    <p:sldLayoutId id="2147484778" r:id="rId19"/>
    <p:sldLayoutId id="2147484779" r:id="rId20"/>
    <p:sldLayoutId id="2147484780" r:id="rId21"/>
    <p:sldLayoutId id="2147484781" r:id="rId22"/>
    <p:sldLayoutId id="2147484782" r:id="rId23"/>
  </p:sldLayoutIdLst>
  <p:transition>
    <p:fade/>
  </p:transition>
  <p:txStyles>
    <p:titleStyle>
      <a:lvl1pPr algn="l" defTabSz="931863" rtl="0" eaLnBrk="1" fontAlgn="base" hangingPunct="1">
        <a:lnSpc>
          <a:spcPct val="90000"/>
        </a:lnSpc>
        <a:spcBef>
          <a:spcPct val="0"/>
        </a:spcBef>
        <a:spcAft>
          <a:spcPct val="0"/>
        </a:spcAft>
        <a:defRPr lang="en-US" sz="48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eaLnBrk="1" fontAlgn="base" hangingPunct="1">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2pPr>
      <a:lvl3pPr algn="l" defTabSz="931863" rtl="0" eaLnBrk="1" fontAlgn="base" hangingPunct="1">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3pPr>
      <a:lvl4pPr algn="l" defTabSz="931863" rtl="0" eaLnBrk="1" fontAlgn="base" hangingPunct="1">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4pPr>
      <a:lvl5pPr algn="l" defTabSz="931863" rtl="0" eaLnBrk="1" fontAlgn="base" hangingPunct="1">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5pPr>
      <a:lvl6pPr marL="457200" algn="l" defTabSz="931863" rtl="0" eaLnBrk="1" fontAlgn="base" hangingPunct="1">
        <a:lnSpc>
          <a:spcPct val="90000"/>
        </a:lnSpc>
        <a:spcBef>
          <a:spcPct val="0"/>
        </a:spcBef>
        <a:spcAft>
          <a:spcPct val="0"/>
        </a:spcAft>
        <a:defRPr sz="4800">
          <a:solidFill>
            <a:schemeClr val="tx1"/>
          </a:solidFill>
          <a:latin typeface="Segoe UI Light" charset="0"/>
          <a:ea typeface="ＭＳ Ｐゴシック" charset="0"/>
        </a:defRPr>
      </a:lvl6pPr>
      <a:lvl7pPr marL="914400" algn="l" defTabSz="931863" rtl="0" eaLnBrk="1" fontAlgn="base" hangingPunct="1">
        <a:lnSpc>
          <a:spcPct val="90000"/>
        </a:lnSpc>
        <a:spcBef>
          <a:spcPct val="0"/>
        </a:spcBef>
        <a:spcAft>
          <a:spcPct val="0"/>
        </a:spcAft>
        <a:defRPr sz="4800">
          <a:solidFill>
            <a:schemeClr val="tx1"/>
          </a:solidFill>
          <a:latin typeface="Segoe UI Light" charset="0"/>
          <a:ea typeface="ＭＳ Ｐゴシック" charset="0"/>
        </a:defRPr>
      </a:lvl7pPr>
      <a:lvl8pPr marL="1371600" algn="l" defTabSz="931863" rtl="0" eaLnBrk="1" fontAlgn="base" hangingPunct="1">
        <a:lnSpc>
          <a:spcPct val="90000"/>
        </a:lnSpc>
        <a:spcBef>
          <a:spcPct val="0"/>
        </a:spcBef>
        <a:spcAft>
          <a:spcPct val="0"/>
        </a:spcAft>
        <a:defRPr sz="4800">
          <a:solidFill>
            <a:schemeClr val="tx1"/>
          </a:solidFill>
          <a:latin typeface="Segoe UI Light" charset="0"/>
          <a:ea typeface="ＭＳ Ｐゴシック" charset="0"/>
        </a:defRPr>
      </a:lvl8pPr>
      <a:lvl9pPr marL="1828800" algn="l" defTabSz="931863" rtl="0" eaLnBrk="1" fontAlgn="base" hangingPunct="1">
        <a:lnSpc>
          <a:spcPct val="90000"/>
        </a:lnSpc>
        <a:spcBef>
          <a:spcPct val="0"/>
        </a:spcBef>
        <a:spcAft>
          <a:spcPct val="0"/>
        </a:spcAft>
        <a:defRPr sz="4800">
          <a:solidFill>
            <a:schemeClr val="tx1"/>
          </a:solidFill>
          <a:latin typeface="Segoe UI Light" charset="0"/>
          <a:ea typeface="ＭＳ Ｐゴシック" charset="0"/>
        </a:defRPr>
      </a:lvl9pPr>
    </p:titleStyle>
    <p:bodyStyle>
      <a:lvl1pPr marL="342900" indent="-342900" algn="l" defTabSz="931863" rtl="0" eaLnBrk="1" fontAlgn="base" hangingPunct="1">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ＭＳ Ｐゴシック" charset="0"/>
        </a:defRPr>
      </a:lvl1pPr>
      <a:lvl2pPr marL="584200" indent="-241300" algn="l" defTabSz="931863" rtl="0" eaLnBrk="1" fontAlgn="base" hangingPunct="1">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eaLnBrk="1" fontAlgn="base" hangingPunct="1">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eaLnBrk="1" fontAlgn="base" hangingPunct="1">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eaLnBrk="1" fontAlgn="base" hangingPunct="1">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052" name="Picture 6"/>
          <p:cNvPicPr>
            <a:picLocks noChangeAspect="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12444413" y="0"/>
            <a:ext cx="8937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4783" r:id="rId1"/>
    <p:sldLayoutId id="2147484784" r:id="rId2"/>
    <p:sldLayoutId id="2147484762" r:id="rId3"/>
    <p:sldLayoutId id="2147484763" r:id="rId4"/>
    <p:sldLayoutId id="2147484764" r:id="rId5"/>
    <p:sldLayoutId id="2147484765" r:id="rId6"/>
    <p:sldLayoutId id="2147484766" r:id="rId7"/>
    <p:sldLayoutId id="2147484785" r:id="rId8"/>
    <p:sldLayoutId id="2147484786" r:id="rId9"/>
    <p:sldLayoutId id="2147484767" r:id="rId10"/>
    <p:sldLayoutId id="2147484787" r:id="rId11"/>
    <p:sldLayoutId id="2147484788" r:id="rId12"/>
    <p:sldLayoutId id="2147484789" r:id="rId13"/>
    <p:sldLayoutId id="2147484768" r:id="rId14"/>
    <p:sldLayoutId id="2147484769" r:id="rId15"/>
    <p:sldLayoutId id="2147484790" r:id="rId16"/>
    <p:sldLayoutId id="2147484791" r:id="rId17"/>
    <p:sldLayoutId id="2147484792" r:id="rId18"/>
    <p:sldLayoutId id="2147484793" r:id="rId19"/>
    <p:sldLayoutId id="2147484794" r:id="rId20"/>
    <p:sldLayoutId id="2147484795" r:id="rId21"/>
  </p:sldLayoutIdLst>
  <p:transition>
    <p:fade/>
  </p:transition>
  <p:txStyles>
    <p:titleStyle>
      <a:lvl1pPr algn="l" defTabSz="931863" rtl="0" eaLnBrk="0" fontAlgn="base" hangingPunct="0">
        <a:lnSpc>
          <a:spcPct val="90000"/>
        </a:lnSpc>
        <a:spcBef>
          <a:spcPct val="0"/>
        </a:spcBef>
        <a:spcAft>
          <a:spcPct val="0"/>
        </a:spcAft>
        <a:defRPr lang="en-US" sz="48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2pPr>
      <a:lvl3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3pPr>
      <a:lvl4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4pPr>
      <a:lvl5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5pPr>
      <a:lvl6pPr marL="4572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6pPr>
      <a:lvl7pPr marL="9144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7pPr>
      <a:lvl8pPr marL="13716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8pPr>
      <a:lvl9pPr marL="18288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9pPr>
    </p:titleStyle>
    <p:bodyStyle>
      <a:lvl1pPr marL="342900" indent="-342900" algn="l" defTabSz="931863" rtl="0" eaLnBrk="0" fontAlgn="base" hangingPunct="0">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ＭＳ Ｐゴシック" charset="0"/>
        </a:defRPr>
      </a:lvl1pPr>
      <a:lvl2pPr marL="584200" indent="-241300" algn="l" defTabSz="931863" rtl="0" eaLnBrk="0" fontAlgn="base" hangingPunct="0">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eaLnBrk="0" fontAlgn="base" hangingPunct="0">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eaLnBrk="0" fontAlgn="base" hangingPunct="0">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eaLnBrk="0" fontAlgn="base" hangingPunct="0">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415347"/>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520638942"/>
      </p:ext>
    </p:extLst>
  </p:cSld>
  <p:clrMap bg1="dk1" tx1="lt1" bg2="dk2" tx2="lt2" accent1="accent1" accent2="accent2" accent3="accent3" accent4="accent4" accent5="accent5" accent6="accent6" hlink="hlink" folHlink="folHlink"/>
  <p:sldLayoutIdLst>
    <p:sldLayoutId id="2147484835" r:id="rId1"/>
    <p:sldLayoutId id="2147484836" r:id="rId2"/>
    <p:sldLayoutId id="2147484837" r:id="rId3"/>
    <p:sldLayoutId id="2147484838" r:id="rId4"/>
    <p:sldLayoutId id="2147484839" r:id="rId5"/>
    <p:sldLayoutId id="2147484840" r:id="rId6"/>
    <p:sldLayoutId id="2147484841" r:id="rId7"/>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solidFill>
            <a:srgbClr val="00B0F0"/>
          </a:soli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azure/dn948512.aspx"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3.emf"/><Relationship Id="rId5" Type="http://schemas.openxmlformats.org/officeDocument/2006/relationships/image" Target="../media/image12.em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337" y="2033588"/>
            <a:ext cx="10995605" cy="2566987"/>
          </a:xfrm>
        </p:spPr>
        <p:txBody>
          <a:bodyPr/>
          <a:lstStyle/>
          <a:p>
            <a:pPr defTabSz="932742" fontAlgn="auto">
              <a:lnSpc>
                <a:spcPct val="100000"/>
              </a:lnSpc>
              <a:spcAft>
                <a:spcPts val="0"/>
              </a:spcAft>
              <a:defRPr/>
            </a:pPr>
            <a:r>
              <a:rPr lang="en-US" altLang="zh-TW" sz="6600" dirty="0" smtClean="0">
                <a:solidFill>
                  <a:srgbClr val="FFFFFF"/>
                </a:solidFill>
                <a:ea typeface="+mn-ea"/>
              </a:rPr>
              <a:t>Azure Logic App</a:t>
            </a:r>
            <a:endParaRPr dirty="0">
              <a:solidFill>
                <a:srgbClr val="FFFFFF"/>
              </a:solidFill>
              <a:ea typeface="+mn-ea"/>
            </a:endParaRPr>
          </a:p>
        </p:txBody>
      </p:sp>
      <p:sp>
        <p:nvSpPr>
          <p:cNvPr id="60419" name="Text Placeholder 2"/>
          <p:cNvSpPr>
            <a:spLocks noGrp="1"/>
          </p:cNvSpPr>
          <p:nvPr>
            <p:ph type="body" sz="quarter" idx="4294967295"/>
          </p:nvPr>
        </p:nvSpPr>
        <p:spPr bwMode="auto">
          <a:xfrm>
            <a:off x="171450" y="5326063"/>
            <a:ext cx="3565525" cy="16496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t" anchorCtr="0" compatLnSpc="1">
            <a:prstTxWarp prst="textNoShape">
              <a:avLst/>
            </a:prstTxWarp>
          </a:bodyPr>
          <a:lstStyle/>
          <a:p>
            <a:pPr marL="0" indent="0" eaLnBrk="1" hangingPunct="1">
              <a:lnSpc>
                <a:spcPct val="100000"/>
              </a:lnSpc>
              <a:buFont typeface="Arial" panose="020B0604020202020204" pitchFamily="34" charset="0"/>
              <a:buNone/>
            </a:pPr>
            <a:r>
              <a:rPr lang="en-US" altLang="en-US" sz="2800" b="1" dirty="0" smtClean="0">
                <a:solidFill>
                  <a:srgbClr val="FFFFFF"/>
                </a:solidFill>
              </a:rPr>
              <a:t>Michael Chi</a:t>
            </a:r>
          </a:p>
          <a:p>
            <a:pPr marL="0" indent="0" eaLnBrk="1" hangingPunct="1">
              <a:lnSpc>
                <a:spcPct val="100000"/>
              </a:lnSpc>
              <a:buFont typeface="Arial" panose="020B0604020202020204" pitchFamily="34" charset="0"/>
              <a:buNone/>
            </a:pPr>
            <a:r>
              <a:rPr lang="en-US" altLang="en-US" sz="2800" b="1" dirty="0" smtClean="0">
                <a:solidFill>
                  <a:srgbClr val="FFFFFF"/>
                </a:solidFill>
              </a:rPr>
              <a:t>Technical Evangelist</a:t>
            </a:r>
          </a:p>
          <a:p>
            <a:pPr marL="0" indent="0" eaLnBrk="1" hangingPunct="1">
              <a:lnSpc>
                <a:spcPct val="100000"/>
              </a:lnSpc>
              <a:buFont typeface="Arial" panose="020B0604020202020204" pitchFamily="34" charset="0"/>
              <a:buNone/>
            </a:pPr>
            <a:r>
              <a:rPr lang="en-US" altLang="en-US" sz="2800" b="1" dirty="0" smtClean="0">
                <a:solidFill>
                  <a:srgbClr val="FFFFFF"/>
                </a:solidFill>
              </a:rPr>
              <a:t>michi@microsoft.com</a:t>
            </a:r>
          </a:p>
        </p:txBody>
      </p:sp>
    </p:spTree>
    <p:extLst>
      <p:ext uri="{BB962C8B-B14F-4D97-AF65-F5344CB8AC3E}">
        <p14:creationId xmlns:p14="http://schemas.microsoft.com/office/powerpoint/2010/main" val="249806432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9594" y="1212850"/>
            <a:ext cx="8777288" cy="3077766"/>
          </a:xfrm>
        </p:spPr>
        <p:txBody>
          <a:bodyPr/>
          <a:lstStyle/>
          <a:p>
            <a:pPr marL="571500" indent="-571500">
              <a:buFont typeface="Arial" panose="020B0604020202020204" pitchFamily="34" charset="0"/>
              <a:buChar char="•"/>
            </a:pPr>
            <a:r>
              <a:rPr lang="en-US" altLang="zh-TW" dirty="0"/>
              <a:t>Logic Apps allow developers to design workflows that start from a trigger and then execute a series of </a:t>
            </a:r>
            <a:r>
              <a:rPr lang="en-US" altLang="zh-TW" dirty="0" smtClean="0"/>
              <a:t>steps</a:t>
            </a:r>
          </a:p>
          <a:p>
            <a:pPr marL="571500" indent="-571500">
              <a:buFont typeface="Arial" panose="020B0604020202020204" pitchFamily="34" charset="0"/>
              <a:buChar char="•"/>
            </a:pPr>
            <a:endParaRPr lang="zh-TW" altLang="en-US" dirty="0"/>
          </a:p>
        </p:txBody>
      </p:sp>
      <p:sp>
        <p:nvSpPr>
          <p:cNvPr id="3" name="Title 2"/>
          <p:cNvSpPr>
            <a:spLocks noGrp="1"/>
          </p:cNvSpPr>
          <p:nvPr>
            <p:ph type="title"/>
          </p:nvPr>
        </p:nvSpPr>
        <p:spPr/>
        <p:txBody>
          <a:bodyPr/>
          <a:lstStyle/>
          <a:p>
            <a:r>
              <a:rPr lang="en-US" altLang="zh-TW" dirty="0" smtClean="0"/>
              <a:t>Workflow</a:t>
            </a:r>
            <a:endParaRPr lang="zh-TW" altLang="en-US" dirty="0"/>
          </a:p>
        </p:txBody>
      </p:sp>
    </p:spTree>
    <p:extLst>
      <p:ext uri="{BB962C8B-B14F-4D97-AF65-F5344CB8AC3E}">
        <p14:creationId xmlns:p14="http://schemas.microsoft.com/office/powerpoint/2010/main" val="24204809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9594" y="1212850"/>
            <a:ext cx="8777288" cy="2646878"/>
          </a:xfrm>
        </p:spPr>
        <p:txBody>
          <a:bodyPr/>
          <a:lstStyle/>
          <a:p>
            <a:pPr marL="571500" indent="-571500">
              <a:buFont typeface="Arial" panose="020B0604020202020204" pitchFamily="34" charset="0"/>
              <a:buChar char="•"/>
            </a:pPr>
            <a:r>
              <a:rPr lang="en-US" altLang="zh-TW" dirty="0" smtClean="0"/>
              <a:t>Calls that can initiate a run of the workflow</a:t>
            </a:r>
          </a:p>
          <a:p>
            <a:pPr marL="571500" indent="-571500">
              <a:buFont typeface="Arial" panose="020B0604020202020204" pitchFamily="34" charset="0"/>
              <a:buChar char="•"/>
            </a:pPr>
            <a:r>
              <a:rPr lang="en-US" altLang="zh-TW" dirty="0" smtClean="0"/>
              <a:t>Pulling trigger</a:t>
            </a:r>
          </a:p>
          <a:p>
            <a:pPr marL="571500" indent="-571500">
              <a:buFont typeface="Arial" panose="020B0604020202020204" pitchFamily="34" charset="0"/>
              <a:buChar char="•"/>
            </a:pPr>
            <a:r>
              <a:rPr lang="en-US" altLang="zh-TW" dirty="0" smtClean="0"/>
              <a:t>Pushing trigger</a:t>
            </a:r>
            <a:endParaRPr lang="zh-TW" altLang="en-US" dirty="0"/>
          </a:p>
        </p:txBody>
      </p:sp>
      <p:sp>
        <p:nvSpPr>
          <p:cNvPr id="3" name="Title 2"/>
          <p:cNvSpPr>
            <a:spLocks noGrp="1"/>
          </p:cNvSpPr>
          <p:nvPr>
            <p:ph type="title"/>
          </p:nvPr>
        </p:nvSpPr>
        <p:spPr/>
        <p:txBody>
          <a:bodyPr/>
          <a:lstStyle/>
          <a:p>
            <a:r>
              <a:rPr lang="en-US" altLang="zh-TW" dirty="0" smtClean="0"/>
              <a:t>Triggers</a:t>
            </a:r>
            <a:endParaRPr lang="zh-TW" altLang="en-US" dirty="0"/>
          </a:p>
        </p:txBody>
      </p:sp>
    </p:spTree>
    <p:extLst>
      <p:ext uri="{BB962C8B-B14F-4D97-AF65-F5344CB8AC3E}">
        <p14:creationId xmlns:p14="http://schemas.microsoft.com/office/powerpoint/2010/main" val="39409205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9594" y="1212850"/>
            <a:ext cx="8777288" cy="1631216"/>
          </a:xfrm>
        </p:spPr>
        <p:txBody>
          <a:bodyPr/>
          <a:lstStyle/>
          <a:p>
            <a:pPr marL="571500" indent="-571500">
              <a:buFont typeface="Arial" panose="020B0604020202020204" pitchFamily="34" charset="0"/>
              <a:buChar char="•"/>
            </a:pPr>
            <a:r>
              <a:rPr lang="en-US" altLang="zh-TW" dirty="0" smtClean="0"/>
              <a:t>APIs provided by 1</a:t>
            </a:r>
            <a:r>
              <a:rPr lang="en-US" altLang="zh-TW" baseline="30000" dirty="0" smtClean="0"/>
              <a:t>st</a:t>
            </a:r>
            <a:r>
              <a:rPr lang="en-US" altLang="zh-TW" dirty="0" smtClean="0"/>
              <a:t> or 3</a:t>
            </a:r>
            <a:r>
              <a:rPr lang="en-US" altLang="zh-TW" baseline="30000" dirty="0" smtClean="0"/>
              <a:t>rd</a:t>
            </a:r>
            <a:r>
              <a:rPr lang="en-US" altLang="zh-TW" dirty="0" smtClean="0"/>
              <a:t> party API services</a:t>
            </a:r>
          </a:p>
          <a:p>
            <a:pPr lvl="1"/>
            <a:endParaRPr lang="en-US" altLang="zh-TW" dirty="0" smtClean="0"/>
          </a:p>
        </p:txBody>
      </p:sp>
      <p:sp>
        <p:nvSpPr>
          <p:cNvPr id="3" name="Title 2"/>
          <p:cNvSpPr>
            <a:spLocks noGrp="1"/>
          </p:cNvSpPr>
          <p:nvPr>
            <p:ph type="title"/>
          </p:nvPr>
        </p:nvSpPr>
        <p:spPr/>
        <p:txBody>
          <a:bodyPr/>
          <a:lstStyle/>
          <a:p>
            <a:r>
              <a:rPr lang="en-US" altLang="zh-TW" dirty="0" smtClean="0"/>
              <a:t>Actions</a:t>
            </a:r>
            <a:endParaRPr lang="zh-TW" altLang="en-US" dirty="0"/>
          </a:p>
        </p:txBody>
      </p:sp>
    </p:spTree>
    <p:extLst>
      <p:ext uri="{BB962C8B-B14F-4D97-AF65-F5344CB8AC3E}">
        <p14:creationId xmlns:p14="http://schemas.microsoft.com/office/powerpoint/2010/main" val="38794072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40457" y="1212850"/>
            <a:ext cx="11522967" cy="5626156"/>
          </a:xfrm>
        </p:spPr>
        <p:txBody>
          <a:bodyPr/>
          <a:lstStyle/>
          <a:p>
            <a:r>
              <a:rPr lang="en-US" altLang="zh-TW" dirty="0"/>
              <a:t>JSON values in template can be literals or expressions (special kinds of strings</a:t>
            </a:r>
            <a:r>
              <a:rPr lang="en-US" altLang="zh-TW" dirty="0" smtClean="0"/>
              <a:t>)</a:t>
            </a:r>
            <a:endParaRPr lang="en-US" altLang="zh-TW" dirty="0"/>
          </a:p>
          <a:p>
            <a:pPr marL="342900" indent="-342900">
              <a:buFont typeface="Arial" panose="020B0604020202020204" pitchFamily="34" charset="0"/>
              <a:buChar char="•"/>
            </a:pPr>
            <a:r>
              <a:rPr lang="en-US" altLang="zh-TW" sz="2800" dirty="0"/>
              <a:t>Denoted by the '@' symbol: "@</a:t>
            </a:r>
            <a:r>
              <a:rPr lang="en-US" altLang="zh-TW" sz="2800" dirty="0" err="1"/>
              <a:t>exp</a:t>
            </a:r>
            <a:r>
              <a:rPr lang="en-US" altLang="zh-TW" sz="2800" dirty="0"/>
              <a:t>"</a:t>
            </a:r>
          </a:p>
          <a:p>
            <a:pPr marL="342900" indent="-342900">
              <a:buFont typeface="Arial" panose="020B0604020202020204" pitchFamily="34" charset="0"/>
              <a:buChar char="•"/>
            </a:pPr>
            <a:r>
              <a:rPr lang="en-US" altLang="zh-TW" sz="2800" dirty="0"/>
              <a:t>Or in form of string interpolation "… @{ </a:t>
            </a:r>
            <a:r>
              <a:rPr lang="en-US" altLang="zh-TW" sz="2800" dirty="0" err="1"/>
              <a:t>exp</a:t>
            </a:r>
            <a:r>
              <a:rPr lang="en-US" altLang="zh-TW" sz="2800" dirty="0"/>
              <a:t> } </a:t>
            </a:r>
            <a:r>
              <a:rPr lang="en-US" altLang="zh-TW" sz="2800" dirty="0" smtClean="0"/>
              <a:t>…"</a:t>
            </a:r>
            <a:endParaRPr lang="en-US" altLang="zh-TW" sz="2800" dirty="0"/>
          </a:p>
          <a:p>
            <a:r>
              <a:rPr lang="en-US" altLang="zh-TW" dirty="0"/>
              <a:t>Expressions </a:t>
            </a:r>
            <a:r>
              <a:rPr lang="en-US" altLang="zh-TW" dirty="0" smtClean="0"/>
              <a:t>evaluation</a:t>
            </a:r>
            <a:endParaRPr lang="en-US" altLang="zh-TW" dirty="0"/>
          </a:p>
          <a:p>
            <a:pPr marL="342900" indent="-342900">
              <a:buFont typeface="Arial" panose="020B0604020202020204" pitchFamily="34" charset="0"/>
              <a:buChar char="•"/>
            </a:pPr>
            <a:r>
              <a:rPr lang="en-US" altLang="zh-TW" sz="2800" dirty="0"/>
              <a:t>Static (agnostic to execution context): </a:t>
            </a:r>
            <a:r>
              <a:rPr lang="en-US" altLang="zh-TW" sz="2800" dirty="0">
                <a:solidFill>
                  <a:srgbClr val="C7254E"/>
                </a:solidFill>
                <a:ea typeface="Times New Roman" panose="02020603050405020304" pitchFamily="18" charset="0"/>
              </a:rPr>
              <a:t>"@sum(3, 5)"</a:t>
            </a:r>
            <a:endParaRPr lang="en-US" altLang="zh-TW" sz="2800" dirty="0"/>
          </a:p>
          <a:p>
            <a:pPr marL="342900" indent="-342900">
              <a:buFont typeface="Arial" panose="020B0604020202020204" pitchFamily="34" charset="0"/>
              <a:buChar char="•"/>
            </a:pPr>
            <a:r>
              <a:rPr lang="en-US" altLang="zh-TW" sz="2800" dirty="0"/>
              <a:t>Dynamic (can only evaluated at runtime): </a:t>
            </a:r>
            <a:r>
              <a:rPr lang="en-US" altLang="zh-TW" sz="2800" dirty="0">
                <a:solidFill>
                  <a:srgbClr val="C7254E"/>
                </a:solidFill>
                <a:ea typeface="Times New Roman" panose="02020603050405020304" pitchFamily="18" charset="0"/>
              </a:rPr>
              <a:t>"@outputs('act1').</a:t>
            </a:r>
            <a:r>
              <a:rPr lang="en-US" altLang="zh-TW" sz="2800" dirty="0" smtClean="0">
                <a:solidFill>
                  <a:srgbClr val="C7254E"/>
                </a:solidFill>
                <a:ea typeface="Times New Roman" panose="02020603050405020304" pitchFamily="18" charset="0"/>
              </a:rPr>
              <a:t>body“</a:t>
            </a:r>
          </a:p>
          <a:p>
            <a:pPr marL="342900" indent="-342900">
              <a:buFont typeface="Arial" panose="020B0604020202020204" pitchFamily="34" charset="0"/>
              <a:buChar char="•"/>
            </a:pPr>
            <a:endParaRPr lang="en-US" altLang="zh-TW" sz="2800" dirty="0">
              <a:solidFill>
                <a:srgbClr val="C7254E"/>
              </a:solidFill>
              <a:ea typeface="Times New Roman" panose="02020603050405020304" pitchFamily="18" charset="0"/>
            </a:endParaRPr>
          </a:p>
          <a:p>
            <a:pPr marL="342900" indent="-342900">
              <a:buFont typeface="Arial" panose="020B0604020202020204" pitchFamily="34" charset="0"/>
              <a:buChar char="•"/>
            </a:pPr>
            <a:endParaRPr lang="en-US" altLang="zh-TW" sz="2800" dirty="0" smtClean="0">
              <a:solidFill>
                <a:srgbClr val="C7254E"/>
              </a:solidFill>
              <a:ea typeface="Times New Roman" panose="02020603050405020304" pitchFamily="18" charset="0"/>
            </a:endParaRPr>
          </a:p>
          <a:p>
            <a:endParaRPr lang="en-US" altLang="zh-TW" sz="2800" dirty="0" smtClean="0">
              <a:solidFill>
                <a:srgbClr val="C7254E"/>
              </a:solidFill>
              <a:ea typeface="Times New Roman" panose="02020603050405020304" pitchFamily="18" charset="0"/>
            </a:endParaRPr>
          </a:p>
          <a:p>
            <a:r>
              <a:rPr lang="en-US" altLang="zh-TW" sz="2000" dirty="0" smtClean="0">
                <a:hlinkClick r:id="rId3"/>
              </a:rPr>
              <a:t>https</a:t>
            </a:r>
            <a:r>
              <a:rPr lang="en-US" altLang="zh-TW" sz="2000" dirty="0">
                <a:hlinkClick r:id="rId3"/>
              </a:rPr>
              <a:t>://</a:t>
            </a:r>
            <a:r>
              <a:rPr lang="en-US" altLang="zh-TW" sz="2000" dirty="0" smtClean="0">
                <a:hlinkClick r:id="rId3"/>
              </a:rPr>
              <a:t>msdn.microsoft.com/en-us/library/azure/dn948512.aspx</a:t>
            </a:r>
            <a:r>
              <a:rPr lang="en-US" altLang="zh-TW" sz="2000" dirty="0" smtClean="0"/>
              <a:t> </a:t>
            </a:r>
            <a:endParaRPr lang="zh-TW" altLang="en-US" sz="2000" dirty="0"/>
          </a:p>
        </p:txBody>
      </p:sp>
      <p:sp>
        <p:nvSpPr>
          <p:cNvPr id="3" name="Title 2"/>
          <p:cNvSpPr>
            <a:spLocks noGrp="1"/>
          </p:cNvSpPr>
          <p:nvPr>
            <p:ph type="title"/>
          </p:nvPr>
        </p:nvSpPr>
        <p:spPr/>
        <p:txBody>
          <a:bodyPr/>
          <a:lstStyle/>
          <a:p>
            <a:r>
              <a:rPr lang="en-US" altLang="zh-TW" dirty="0"/>
              <a:t>Template Language Expressions (TLEs)</a:t>
            </a:r>
            <a:endParaRPr lang="zh-TW" altLang="en-US" dirty="0"/>
          </a:p>
        </p:txBody>
      </p:sp>
    </p:spTree>
    <p:extLst>
      <p:ext uri="{BB962C8B-B14F-4D97-AF65-F5344CB8AC3E}">
        <p14:creationId xmlns:p14="http://schemas.microsoft.com/office/powerpoint/2010/main" val="22845448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rgbClr val="00B0F0"/>
                </a:solidFill>
              </a:rPr>
              <a:t>Demo: </a:t>
            </a:r>
            <a:r>
              <a:rPr lang="en-US" dirty="0" smtClean="0"/>
              <a:t>Azure Logic App</a:t>
            </a:r>
            <a:endParaRPr lang="en-US" dirty="0"/>
          </a:p>
        </p:txBody>
      </p:sp>
      <p:sp>
        <p:nvSpPr>
          <p:cNvPr id="2" name="文字版面配置區 1"/>
          <p:cNvSpPr>
            <a:spLocks noGrp="1"/>
          </p:cNvSpPr>
          <p:nvPr>
            <p:ph type="body" sz="quarter" idx="12"/>
          </p:nvPr>
        </p:nvSpPr>
        <p:spPr/>
        <p:txBody>
          <a:bodyPr/>
          <a:lstStyle/>
          <a:p>
            <a:pPr marL="571500" indent="-571500">
              <a:buFont typeface="Arial" panose="020B0604020202020204" pitchFamily="34" charset="0"/>
              <a:buChar char="•"/>
            </a:pPr>
            <a:r>
              <a:rPr lang="en-US" dirty="0" smtClean="0"/>
              <a:t>Overview</a:t>
            </a:r>
          </a:p>
          <a:p>
            <a:pPr marL="571500" indent="-571500">
              <a:buFont typeface="Arial" panose="020B0604020202020204" pitchFamily="34" charset="0"/>
              <a:buChar char="•"/>
            </a:pPr>
            <a:r>
              <a:rPr lang="en-US" dirty="0" smtClean="0"/>
              <a:t>Father is coming home service</a:t>
            </a:r>
            <a:endParaRPr lang="en-US" dirty="0"/>
          </a:p>
        </p:txBody>
      </p:sp>
    </p:spTree>
    <p:extLst>
      <p:ext uri="{BB962C8B-B14F-4D97-AF65-F5344CB8AC3E}">
        <p14:creationId xmlns:p14="http://schemas.microsoft.com/office/powerpoint/2010/main" val="135886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935384"/>
            <a:ext cx="3981450" cy="3123757"/>
          </a:xfrm>
          <a:prstGeom prst="rect">
            <a:avLst/>
          </a:prstGeom>
        </p:spPr>
        <p:txBody>
          <a:bodyPr anchor="ctr" anchorCtr="0"/>
          <a:lstStyle/>
          <a:p>
            <a:pPr>
              <a:lnSpc>
                <a:spcPct val="100000"/>
              </a:lnSpc>
            </a:pPr>
            <a:r>
              <a:rPr lang="en-US" sz="3999" dirty="0">
                <a:gradFill>
                  <a:gsLst>
                    <a:gs pos="0">
                      <a:schemeClr val="accent3"/>
                    </a:gs>
                    <a:gs pos="63000">
                      <a:schemeClr val="accent3"/>
                    </a:gs>
                  </a:gsLst>
                  <a:lin ang="5400000" scaled="1"/>
                </a:gradFill>
              </a:rPr>
              <a:t>Azure App Service delivers…</a:t>
            </a:r>
          </a:p>
        </p:txBody>
      </p:sp>
      <p:sp>
        <p:nvSpPr>
          <p:cNvPr id="4" name="TextBox 3"/>
          <p:cNvSpPr txBox="1"/>
          <p:nvPr/>
        </p:nvSpPr>
        <p:spPr>
          <a:xfrm>
            <a:off x="4937760" y="1935384"/>
            <a:ext cx="6949440" cy="3123757"/>
          </a:xfrm>
          <a:prstGeom prst="rect">
            <a:avLst/>
          </a:prstGeom>
          <a:noFill/>
        </p:spPr>
        <p:txBody>
          <a:bodyPr wrap="square" rtlCol="0" anchor="ctr" anchorCtr="0">
            <a:noAutofit/>
          </a:bodyPr>
          <a:lstStyle/>
          <a:p>
            <a:pPr marL="63488" defTabSz="896009" eaLnBrk="1" fontAlgn="auto" hangingPunct="1">
              <a:spcBef>
                <a:spcPts val="0"/>
              </a:spcBef>
              <a:spcAft>
                <a:spcPts val="2400"/>
              </a:spcAft>
            </a:pPr>
            <a:r>
              <a:rPr lang="en-US" sz="2000" dirty="0">
                <a:gradFill>
                  <a:gsLst>
                    <a:gs pos="0">
                      <a:srgbClr val="505050"/>
                    </a:gs>
                    <a:gs pos="63000">
                      <a:srgbClr val="505050"/>
                    </a:gs>
                  </a:gsLst>
                  <a:lin ang="5400000" scaled="1"/>
                </a:gradFill>
                <a:latin typeface="Segoe UI"/>
              </a:rPr>
              <a:t>The fastest experience for building web &amp; mobile apps</a:t>
            </a:r>
            <a:r>
              <a:rPr lang="en-US" sz="2000" dirty="0" smtClean="0">
                <a:gradFill>
                  <a:gsLst>
                    <a:gs pos="0">
                      <a:srgbClr val="505050"/>
                    </a:gs>
                    <a:gs pos="63000">
                      <a:srgbClr val="505050"/>
                    </a:gs>
                  </a:gsLst>
                  <a:lin ang="5400000" scaled="1"/>
                </a:gradFill>
                <a:latin typeface="Segoe UI"/>
              </a:rPr>
              <a:t>… that run </a:t>
            </a:r>
            <a:r>
              <a:rPr lang="en-US" sz="2000" dirty="0">
                <a:gradFill>
                  <a:gsLst>
                    <a:gs pos="0">
                      <a:srgbClr val="505050"/>
                    </a:gs>
                    <a:gs pos="63000">
                      <a:srgbClr val="505050"/>
                    </a:gs>
                  </a:gsLst>
                  <a:lin ang="5400000" scaled="1"/>
                </a:gradFill>
                <a:latin typeface="Segoe UI"/>
              </a:rPr>
              <a:t>on any platform or device</a:t>
            </a:r>
          </a:p>
          <a:p>
            <a:pPr marL="63488" defTabSz="896009" eaLnBrk="1" fontAlgn="auto" hangingPunct="1">
              <a:spcBef>
                <a:spcPts val="0"/>
              </a:spcBef>
              <a:spcAft>
                <a:spcPts val="2400"/>
              </a:spcAft>
            </a:pPr>
            <a:r>
              <a:rPr lang="en-US" sz="2000" dirty="0">
                <a:gradFill>
                  <a:gsLst>
                    <a:gs pos="0">
                      <a:srgbClr val="505050"/>
                    </a:gs>
                    <a:gs pos="63000">
                      <a:srgbClr val="505050"/>
                    </a:gs>
                  </a:gsLst>
                  <a:lin ang="5400000" scaled="1"/>
                </a:gradFill>
                <a:latin typeface="Segoe UI"/>
              </a:rPr>
              <a:t>Integration with any data </a:t>
            </a:r>
            <a:r>
              <a:rPr lang="en-US" sz="2000" dirty="0" smtClean="0">
                <a:gradFill>
                  <a:gsLst>
                    <a:gs pos="0">
                      <a:srgbClr val="505050"/>
                    </a:gs>
                    <a:gs pos="63000">
                      <a:srgbClr val="505050"/>
                    </a:gs>
                  </a:gsLst>
                  <a:lin ang="5400000" scaled="1"/>
                </a:gradFill>
                <a:latin typeface="Segoe UI"/>
              </a:rPr>
              <a:t>on premises </a:t>
            </a:r>
            <a:r>
              <a:rPr lang="en-US" sz="2000" dirty="0">
                <a:gradFill>
                  <a:gsLst>
                    <a:gs pos="0">
                      <a:srgbClr val="505050"/>
                    </a:gs>
                    <a:gs pos="63000">
                      <a:srgbClr val="505050"/>
                    </a:gs>
                  </a:gsLst>
                  <a:lin ang="5400000" scaled="1"/>
                </a:gradFill>
                <a:latin typeface="Segoe UI"/>
              </a:rPr>
              <a:t>and in the cloud</a:t>
            </a:r>
          </a:p>
          <a:p>
            <a:pPr marL="63488" defTabSz="896009" eaLnBrk="1" fontAlgn="auto" hangingPunct="1">
              <a:spcBef>
                <a:spcPts val="0"/>
              </a:spcBef>
              <a:spcAft>
                <a:spcPts val="2400"/>
              </a:spcAft>
            </a:pPr>
            <a:r>
              <a:rPr lang="en-US" sz="2000" dirty="0">
                <a:gradFill>
                  <a:gsLst>
                    <a:gs pos="0">
                      <a:srgbClr val="505050"/>
                    </a:gs>
                    <a:gs pos="63000">
                      <a:srgbClr val="505050"/>
                    </a:gs>
                  </a:gsLst>
                  <a:lin ang="5400000" scaled="1"/>
                </a:gradFill>
                <a:latin typeface="Segoe UI"/>
              </a:rPr>
              <a:t>A fully managed DevOps platform, with enterprise security and </a:t>
            </a:r>
            <a:r>
              <a:rPr lang="en-US" sz="2000" dirty="0" smtClean="0">
                <a:gradFill>
                  <a:gsLst>
                    <a:gs pos="0">
                      <a:srgbClr val="505050"/>
                    </a:gs>
                    <a:gs pos="63000">
                      <a:srgbClr val="505050"/>
                    </a:gs>
                  </a:gsLst>
                  <a:lin ang="5400000" scaled="1"/>
                </a:gradFill>
                <a:latin typeface="Segoe UI"/>
              </a:rPr>
              <a:t>scalability</a:t>
            </a:r>
            <a:endParaRPr lang="en-US" sz="2000" dirty="0">
              <a:gradFill>
                <a:gsLst>
                  <a:gs pos="0">
                    <a:srgbClr val="505050"/>
                  </a:gs>
                  <a:gs pos="63000">
                    <a:srgbClr val="505050"/>
                  </a:gs>
                </a:gsLst>
                <a:lin ang="5400000" scaled="1"/>
              </a:gradFill>
              <a:latin typeface="Segoe UI"/>
            </a:endParaRPr>
          </a:p>
        </p:txBody>
      </p:sp>
      <p:cxnSp>
        <p:nvCxnSpPr>
          <p:cNvPr id="5" name="Straight Connector 4"/>
          <p:cNvCxnSpPr/>
          <p:nvPr/>
        </p:nvCxnSpPr>
        <p:spPr>
          <a:xfrm>
            <a:off x="4617720" y="1935384"/>
            <a:ext cx="0" cy="3123757"/>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234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1"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935384"/>
            <a:ext cx="3981450" cy="3123757"/>
          </a:xfrm>
          <a:prstGeom prst="rect">
            <a:avLst/>
          </a:prstGeom>
        </p:spPr>
        <p:txBody>
          <a:bodyPr anchor="ctr" anchorCtr="0"/>
          <a:lstStyle/>
          <a:p>
            <a:pPr>
              <a:lnSpc>
                <a:spcPct val="100000"/>
              </a:lnSpc>
            </a:pPr>
            <a:r>
              <a:rPr lang="en-US" sz="3999" dirty="0">
                <a:gradFill>
                  <a:gsLst>
                    <a:gs pos="0">
                      <a:schemeClr val="accent3"/>
                    </a:gs>
                    <a:gs pos="63000">
                      <a:schemeClr val="accent3"/>
                    </a:gs>
                  </a:gsLst>
                  <a:lin ang="5400000" scaled="1"/>
                </a:gradFill>
              </a:rPr>
              <a:t>Get </a:t>
            </a:r>
            <a:r>
              <a:rPr lang="en-US" sz="3999" dirty="0" smtClean="0">
                <a:gradFill>
                  <a:gsLst>
                    <a:gs pos="0">
                      <a:schemeClr val="accent3"/>
                    </a:gs>
                    <a:gs pos="63000">
                      <a:schemeClr val="accent3"/>
                    </a:gs>
                  </a:gsLst>
                  <a:lin ang="5400000" scaled="1"/>
                </a:gradFill>
              </a:rPr>
              <a:t>started </a:t>
            </a:r>
            <a:r>
              <a:rPr lang="en-US" sz="3999" dirty="0">
                <a:gradFill>
                  <a:gsLst>
                    <a:gs pos="0">
                      <a:schemeClr val="accent3"/>
                    </a:gs>
                    <a:gs pos="63000">
                      <a:schemeClr val="accent3"/>
                    </a:gs>
                  </a:gsLst>
                  <a:lin ang="5400000" scaled="1"/>
                </a:gradFill>
              </a:rPr>
              <a:t>with App Service!</a:t>
            </a:r>
          </a:p>
        </p:txBody>
      </p:sp>
      <p:sp>
        <p:nvSpPr>
          <p:cNvPr id="4" name="TextBox 3"/>
          <p:cNvSpPr txBox="1"/>
          <p:nvPr/>
        </p:nvSpPr>
        <p:spPr>
          <a:xfrm>
            <a:off x="4937760" y="1935384"/>
            <a:ext cx="7224078" cy="3123757"/>
          </a:xfrm>
          <a:prstGeom prst="rect">
            <a:avLst/>
          </a:prstGeom>
          <a:noFill/>
        </p:spPr>
        <p:txBody>
          <a:bodyPr wrap="square" rtlCol="0" anchor="ctr" anchorCtr="0">
            <a:noAutofit/>
          </a:bodyPr>
          <a:lstStyle/>
          <a:p>
            <a:pPr marL="63488" defTabSz="896009" eaLnBrk="1" fontAlgn="auto" hangingPunct="1">
              <a:spcBef>
                <a:spcPts val="0"/>
              </a:spcBef>
              <a:spcAft>
                <a:spcPts val="2400"/>
              </a:spcAft>
            </a:pPr>
            <a:r>
              <a:rPr lang="en-US" sz="2000" dirty="0">
                <a:gradFill>
                  <a:gsLst>
                    <a:gs pos="0">
                      <a:srgbClr val="505050"/>
                    </a:gs>
                    <a:gs pos="63000">
                      <a:srgbClr val="505050"/>
                    </a:gs>
                  </a:gsLst>
                  <a:lin ang="5400000" scaled="1"/>
                </a:gradFill>
                <a:latin typeface="Segoe UI"/>
              </a:rPr>
              <a:t>Build free (no credit card </a:t>
            </a:r>
            <a:r>
              <a:rPr lang="en-US" sz="2000" dirty="0" smtClean="0">
                <a:gradFill>
                  <a:gsLst>
                    <a:gs pos="0">
                      <a:srgbClr val="505050"/>
                    </a:gs>
                    <a:gs pos="63000">
                      <a:srgbClr val="505050"/>
                    </a:gs>
                  </a:gsLst>
                  <a:lin ang="5400000" scaled="1"/>
                </a:gradFill>
                <a:latin typeface="Segoe UI"/>
              </a:rPr>
              <a:t>required) </a:t>
            </a:r>
            <a:r>
              <a:rPr lang="en-US" sz="2000" dirty="0">
                <a:gradFill>
                  <a:gsLst>
                    <a:gs pos="0">
                      <a:srgbClr val="505050"/>
                    </a:gs>
                    <a:gs pos="63000">
                      <a:srgbClr val="505050"/>
                    </a:gs>
                  </a:gsLst>
                  <a:lin ang="5400000" scaled="1"/>
                </a:gradFill>
                <a:latin typeface="Segoe UI"/>
              </a:rPr>
              <a:t>apps today! https://tryappservice.azure.com/</a:t>
            </a:r>
          </a:p>
          <a:p>
            <a:pPr marL="63488" defTabSz="896009" eaLnBrk="1" fontAlgn="auto" hangingPunct="1">
              <a:spcBef>
                <a:spcPts val="0"/>
              </a:spcBef>
              <a:spcAft>
                <a:spcPts val="2400"/>
              </a:spcAft>
            </a:pPr>
            <a:r>
              <a:rPr lang="en-US" sz="2000" dirty="0">
                <a:gradFill>
                  <a:gsLst>
                    <a:gs pos="0">
                      <a:srgbClr val="505050"/>
                    </a:gs>
                    <a:gs pos="63000">
                      <a:srgbClr val="505050"/>
                    </a:gs>
                  </a:gsLst>
                  <a:lin ang="5400000" scaled="1"/>
                </a:gradFill>
                <a:latin typeface="Segoe UI"/>
              </a:rPr>
              <a:t>Learn more and get free training at http://azure.microsoft.com/ </a:t>
            </a:r>
          </a:p>
        </p:txBody>
      </p:sp>
      <p:cxnSp>
        <p:nvCxnSpPr>
          <p:cNvPr id="5" name="Straight Connector 4"/>
          <p:cNvCxnSpPr/>
          <p:nvPr/>
        </p:nvCxnSpPr>
        <p:spPr>
          <a:xfrm>
            <a:off x="4617720" y="1935384"/>
            <a:ext cx="0" cy="3123757"/>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033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1"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txBox="1">
            <a:spLocks/>
          </p:cNvSpPr>
          <p:nvPr/>
        </p:nvSpPr>
        <p:spPr>
          <a:xfrm>
            <a:off x="808011" y="2375236"/>
            <a:ext cx="10820453" cy="2178519"/>
          </a:xfrm>
          <a:prstGeom prst="rect">
            <a:avLst/>
          </a:prstGeom>
          <a:noFill/>
        </p:spPr>
        <p:txBody>
          <a:bodyPr wrap="square" tIns="91427" bIns="91427" anchor="ctr"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algn="ctr" fontAlgn="auto">
              <a:spcAft>
                <a:spcPts val="0"/>
              </a:spcAft>
            </a:pPr>
            <a:r>
              <a:rPr sz="7198" b="1" dirty="0">
                <a:gradFill>
                  <a:gsLst>
                    <a:gs pos="0">
                      <a:schemeClr val="tx2">
                        <a:lumMod val="40000"/>
                        <a:lumOff val="60000"/>
                      </a:schemeClr>
                    </a:gs>
                    <a:gs pos="63000">
                      <a:schemeClr val="tx2">
                        <a:lumMod val="40000"/>
                        <a:lumOff val="60000"/>
                      </a:schemeClr>
                    </a:gs>
                  </a:gsLst>
                  <a:lin ang="5400000" scaled="1"/>
                </a:gradFill>
                <a:cs typeface="Segoe UI Semilight" panose="020B0402040204020203" pitchFamily="34" charset="0"/>
              </a:rPr>
              <a:t>Azure </a:t>
            </a:r>
            <a:r>
              <a:rPr sz="7198" dirty="0" smtClean="0">
                <a:gradFill>
                  <a:gsLst>
                    <a:gs pos="0">
                      <a:srgbClr val="FFFFFF"/>
                    </a:gs>
                    <a:gs pos="100000">
                      <a:srgbClr val="FFFFFF"/>
                    </a:gs>
                  </a:gsLst>
                  <a:lin ang="5400000" scaled="0"/>
                </a:gradFill>
                <a:cs typeface="Segoe UI Semilight" panose="020B0402040204020203" pitchFamily="34" charset="0"/>
              </a:rPr>
              <a:t>API App &amp; Logic App</a:t>
            </a:r>
          </a:p>
          <a:p>
            <a:pPr algn="ctr" fontAlgn="auto">
              <a:spcAft>
                <a:spcPts val="0"/>
              </a:spcAft>
            </a:pPr>
            <a:r>
              <a:rPr lang="en-US" sz="7198" dirty="0" smtClean="0">
                <a:gradFill>
                  <a:gsLst>
                    <a:gs pos="0">
                      <a:srgbClr val="FFFFFF"/>
                    </a:gs>
                    <a:gs pos="100000">
                      <a:srgbClr val="FFFFFF"/>
                    </a:gs>
                  </a:gsLst>
                  <a:lin ang="5400000" scaled="0"/>
                </a:gradFill>
                <a:cs typeface="Segoe UI Semilight" panose="020B0402040204020203" pitchFamily="34" charset="0"/>
              </a:rPr>
              <a:t>Overview</a:t>
            </a:r>
            <a:endParaRPr sz="7198" dirty="0">
              <a:gradFill>
                <a:gsLst>
                  <a:gs pos="0">
                    <a:srgbClr val="FFFFFF"/>
                  </a:gs>
                  <a:gs pos="100000">
                    <a:srgbClr val="FFFFFF"/>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34225347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wrap="square" lIns="146304" tIns="91440" rIns="146304" bIns="91440" rtlCol="0" anchor="t">
            <a:noAutofit/>
          </a:bodyPr>
          <a:lstStyle/>
          <a:p>
            <a:r>
              <a:rPr lang="en-US" dirty="0">
                <a:gradFill>
                  <a:gsLst>
                    <a:gs pos="1250">
                      <a:schemeClr val="tx1"/>
                    </a:gs>
                    <a:gs pos="80000">
                      <a:schemeClr val="tx1"/>
                    </a:gs>
                  </a:gsLst>
                  <a:lin ang="5400000" scaled="0"/>
                </a:gradFill>
              </a:rPr>
              <a:t>One </a:t>
            </a:r>
            <a:r>
              <a:rPr lang="en-US" dirty="0" smtClean="0">
                <a:gradFill>
                  <a:gsLst>
                    <a:gs pos="1250">
                      <a:schemeClr val="tx1"/>
                    </a:gs>
                    <a:gs pos="80000">
                      <a:schemeClr val="tx1"/>
                    </a:gs>
                  </a:gsLst>
                  <a:lin ang="5400000" scaled="0"/>
                </a:gradFill>
              </a:rPr>
              <a:t>integrated </a:t>
            </a:r>
            <a:r>
              <a:rPr lang="en-US" dirty="0">
                <a:gradFill>
                  <a:gsLst>
                    <a:gs pos="1250">
                      <a:schemeClr val="tx1"/>
                    </a:gs>
                    <a:gs pos="80000">
                      <a:schemeClr val="tx1"/>
                    </a:gs>
                  </a:gsLst>
                  <a:lin ang="5400000" scaled="0"/>
                </a:gradFill>
              </a:rPr>
              <a:t>o</a:t>
            </a:r>
            <a:r>
              <a:rPr lang="en-US" dirty="0" smtClean="0">
                <a:gradFill>
                  <a:gsLst>
                    <a:gs pos="1250">
                      <a:schemeClr val="tx1"/>
                    </a:gs>
                    <a:gs pos="80000">
                      <a:schemeClr val="tx1"/>
                    </a:gs>
                  </a:gsLst>
                  <a:lin ang="5400000" scaled="0"/>
                </a:gradFill>
              </a:rPr>
              <a:t>ffering</a:t>
            </a:r>
            <a:endParaRPr lang="en-US" dirty="0">
              <a:gradFill>
                <a:gsLst>
                  <a:gs pos="1250">
                    <a:schemeClr val="tx1"/>
                  </a:gs>
                  <a:gs pos="80000">
                    <a:schemeClr val="tx1"/>
                  </a:gs>
                </a:gsLst>
                <a:lin ang="5400000" scaled="0"/>
              </a:gradFill>
            </a:endParaRPr>
          </a:p>
        </p:txBody>
      </p:sp>
      <p:grpSp>
        <p:nvGrpSpPr>
          <p:cNvPr id="41" name="Group 40"/>
          <p:cNvGrpSpPr/>
          <p:nvPr/>
        </p:nvGrpSpPr>
        <p:grpSpPr>
          <a:xfrm>
            <a:off x="4615545" y="3649642"/>
            <a:ext cx="462576" cy="27241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1" hangingPunct="1">
                <a:lnSpc>
                  <a:spcPct val="90000"/>
                </a:lnSpc>
              </a:pPr>
              <a:endParaRPr lang="en-US" sz="2400" dirty="0" err="1">
                <a:gradFill>
                  <a:gsLst>
                    <a:gs pos="0">
                      <a:schemeClr val="tx1"/>
                    </a:gs>
                    <a:gs pos="63000">
                      <a:schemeClr val="tx1"/>
                    </a:gs>
                  </a:gsLst>
                  <a:lin ang="5400000" scaled="1"/>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1" hangingPunct="1">
                <a:lnSpc>
                  <a:spcPct val="90000"/>
                </a:lnSpc>
              </a:pPr>
              <a:endParaRPr lang="en-US" sz="2400" dirty="0" err="1">
                <a:gradFill>
                  <a:gsLst>
                    <a:gs pos="0">
                      <a:schemeClr val="tx1"/>
                    </a:gs>
                    <a:gs pos="63000">
                      <a:schemeClr val="tx1"/>
                    </a:gs>
                  </a:gsLst>
                  <a:lin ang="5400000" scaled="1"/>
                </a:gradFill>
                <a:ea typeface="Segoe UI" pitchFamily="34" charset="0"/>
                <a:cs typeface="Segoe UI" pitchFamily="34" charset="0"/>
              </a:endParaRPr>
            </a:p>
          </p:txBody>
        </p:sp>
      </p:grpSp>
      <p:grpSp>
        <p:nvGrpSpPr>
          <p:cNvPr id="35" name="Group 34"/>
          <p:cNvGrpSpPr/>
          <p:nvPr/>
        </p:nvGrpSpPr>
        <p:grpSpPr>
          <a:xfrm>
            <a:off x="884994" y="2112171"/>
            <a:ext cx="3342580" cy="3327356"/>
            <a:chOff x="827088" y="-3463925"/>
            <a:chExt cx="3833812" cy="3816350"/>
          </a:xfrm>
        </p:grpSpPr>
        <p:sp>
          <p:nvSpPr>
            <p:cNvPr id="37"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eaLnBrk="1" fontAlgn="auto" hangingPunct="1">
                <a:spcBef>
                  <a:spcPts val="0"/>
                </a:spcBef>
                <a:spcAft>
                  <a:spcPts val="0"/>
                </a:spcAft>
              </a:pPr>
              <a:endParaRPr lang="en-US">
                <a:gradFill>
                  <a:gsLst>
                    <a:gs pos="0">
                      <a:schemeClr val="tx1"/>
                    </a:gs>
                    <a:gs pos="63000">
                      <a:schemeClr val="tx1"/>
                    </a:gs>
                  </a:gsLst>
                  <a:lin ang="5400000" scaled="1"/>
                </a:gradFill>
                <a:latin typeface="Segoe UI"/>
                <a:ea typeface="+mn-ea"/>
              </a:endParaRPr>
            </a:p>
          </p:txBody>
        </p:sp>
        <p:sp>
          <p:nvSpPr>
            <p:cNvPr id="38"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eaLnBrk="1" fontAlgn="auto" hangingPunct="1">
                <a:spcBef>
                  <a:spcPts val="0"/>
                </a:spcBef>
                <a:spcAft>
                  <a:spcPts val="0"/>
                </a:spcAft>
              </a:pPr>
              <a:endParaRPr lang="en-US">
                <a:gradFill>
                  <a:gsLst>
                    <a:gs pos="0">
                      <a:schemeClr val="tx1"/>
                    </a:gs>
                    <a:gs pos="63000">
                      <a:schemeClr val="tx1"/>
                    </a:gs>
                  </a:gsLst>
                  <a:lin ang="5400000" scaled="1"/>
                </a:gradFill>
                <a:latin typeface="Segoe UI"/>
                <a:ea typeface="+mn-ea"/>
              </a:endParaRPr>
            </a:p>
          </p:txBody>
        </p:sp>
        <p:sp>
          <p:nvSpPr>
            <p:cNvPr id="43"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eaLnBrk="1" fontAlgn="auto" hangingPunct="1">
                <a:spcBef>
                  <a:spcPts val="0"/>
                </a:spcBef>
                <a:spcAft>
                  <a:spcPts val="0"/>
                </a:spcAft>
              </a:pPr>
              <a:endParaRPr lang="en-US">
                <a:gradFill>
                  <a:gsLst>
                    <a:gs pos="0">
                      <a:schemeClr val="tx1"/>
                    </a:gs>
                    <a:gs pos="63000">
                      <a:schemeClr val="tx1"/>
                    </a:gs>
                  </a:gsLst>
                  <a:lin ang="5400000" scaled="1"/>
                </a:gradFill>
                <a:latin typeface="Segoe UI"/>
                <a:ea typeface="+mn-ea"/>
              </a:endParaRPr>
            </a:p>
          </p:txBody>
        </p:sp>
        <p:sp>
          <p:nvSpPr>
            <p:cNvPr id="44"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eaLnBrk="1" fontAlgn="auto" hangingPunct="1">
                <a:spcBef>
                  <a:spcPts val="0"/>
                </a:spcBef>
                <a:spcAft>
                  <a:spcPts val="0"/>
                </a:spcAft>
              </a:pPr>
              <a:endParaRPr lang="en-US">
                <a:gradFill>
                  <a:gsLst>
                    <a:gs pos="0">
                      <a:schemeClr val="tx1"/>
                    </a:gs>
                    <a:gs pos="63000">
                      <a:schemeClr val="tx1"/>
                    </a:gs>
                  </a:gsLst>
                  <a:lin ang="5400000" scaled="1"/>
                </a:gradFill>
                <a:latin typeface="Segoe UI"/>
                <a:ea typeface="+mn-ea"/>
              </a:endParaRPr>
            </a:p>
          </p:txBody>
        </p:sp>
        <p:sp>
          <p:nvSpPr>
            <p:cNvPr id="45"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eaLnBrk="1" fontAlgn="auto" hangingPunct="1">
                <a:spcBef>
                  <a:spcPts val="0"/>
                </a:spcBef>
                <a:spcAft>
                  <a:spcPts val="0"/>
                </a:spcAft>
              </a:pPr>
              <a:endParaRPr lang="en-US">
                <a:gradFill>
                  <a:gsLst>
                    <a:gs pos="0">
                      <a:schemeClr val="tx1"/>
                    </a:gs>
                    <a:gs pos="63000">
                      <a:schemeClr val="tx1"/>
                    </a:gs>
                  </a:gsLst>
                  <a:lin ang="5400000" scaled="1"/>
                </a:gradFill>
                <a:latin typeface="Segoe UI"/>
                <a:ea typeface="+mn-ea"/>
              </a:endParaRPr>
            </a:p>
          </p:txBody>
        </p:sp>
        <p:sp>
          <p:nvSpPr>
            <p:cNvPr id="46"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eaLnBrk="1" fontAlgn="auto" hangingPunct="1">
                <a:spcBef>
                  <a:spcPts val="0"/>
                </a:spcBef>
                <a:spcAft>
                  <a:spcPts val="0"/>
                </a:spcAft>
              </a:pPr>
              <a:endParaRPr lang="en-US">
                <a:gradFill>
                  <a:gsLst>
                    <a:gs pos="0">
                      <a:schemeClr val="tx1"/>
                    </a:gs>
                    <a:gs pos="63000">
                      <a:schemeClr val="tx1"/>
                    </a:gs>
                  </a:gsLst>
                  <a:lin ang="5400000" scaled="1"/>
                </a:gradFill>
                <a:latin typeface="Segoe UI"/>
                <a:ea typeface="+mn-ea"/>
              </a:endParaRPr>
            </a:p>
          </p:txBody>
        </p:sp>
        <p:sp>
          <p:nvSpPr>
            <p:cNvPr id="47"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eaLnBrk="1" fontAlgn="auto" hangingPunct="1">
                <a:spcBef>
                  <a:spcPts val="0"/>
                </a:spcBef>
                <a:spcAft>
                  <a:spcPts val="0"/>
                </a:spcAft>
              </a:pPr>
              <a:endParaRPr lang="en-US">
                <a:gradFill>
                  <a:gsLst>
                    <a:gs pos="0">
                      <a:schemeClr val="tx1"/>
                    </a:gs>
                    <a:gs pos="63000">
                      <a:schemeClr val="tx1"/>
                    </a:gs>
                  </a:gsLst>
                  <a:lin ang="5400000" scaled="1"/>
                </a:gradFill>
                <a:latin typeface="Segoe UI"/>
                <a:ea typeface="+mn-ea"/>
              </a:endParaRPr>
            </a:p>
          </p:txBody>
        </p:sp>
        <p:sp>
          <p:nvSpPr>
            <p:cNvPr id="48"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eaLnBrk="1" fontAlgn="auto" hangingPunct="1">
                <a:spcBef>
                  <a:spcPts val="0"/>
                </a:spcBef>
                <a:spcAft>
                  <a:spcPts val="0"/>
                </a:spcAft>
              </a:pPr>
              <a:endParaRPr lang="en-US">
                <a:gradFill>
                  <a:gsLst>
                    <a:gs pos="0">
                      <a:schemeClr val="tx1"/>
                    </a:gs>
                    <a:gs pos="63000">
                      <a:schemeClr val="tx1"/>
                    </a:gs>
                  </a:gsLst>
                  <a:lin ang="5400000" scaled="1"/>
                </a:gradFill>
                <a:latin typeface="Segoe UI"/>
                <a:ea typeface="+mn-ea"/>
              </a:endParaRPr>
            </a:p>
          </p:txBody>
        </p:sp>
      </p:grpSp>
      <p:grpSp>
        <p:nvGrpSpPr>
          <p:cNvPr id="2" name="Group 1"/>
          <p:cNvGrpSpPr/>
          <p:nvPr/>
        </p:nvGrpSpPr>
        <p:grpSpPr>
          <a:xfrm>
            <a:off x="8641677" y="4262123"/>
            <a:ext cx="2634772" cy="1638430"/>
            <a:chOff x="8641677" y="4262123"/>
            <a:chExt cx="2634772" cy="1638430"/>
          </a:xfrm>
        </p:grpSpPr>
        <p:pic>
          <p:nvPicPr>
            <p:cNvPr id="42" name="Picture 41"/>
            <p:cNvPicPr>
              <a:picLocks noChangeAspect="1"/>
            </p:cNvPicPr>
            <p:nvPr/>
          </p:nvPicPr>
          <p:blipFill>
            <a:blip r:embed="rId3" cstate="print">
              <a:duotone>
                <a:prstClr val="black"/>
                <a:schemeClr val="accent3">
                  <a:tint val="45000"/>
                  <a:satMod val="400000"/>
                </a:schemeClr>
              </a:duotone>
              <a:lum bright="-30000"/>
              <a:extLst>
                <a:ext uri="{BEBA8EAE-BF5A-486C-A8C5-ECC9F3942E4B}">
                  <a14:imgProps xmlns:a14="http://schemas.microsoft.com/office/drawing/2010/main">
                    <a14:imgLayer r:embed="rId4">
                      <a14:imgEffect>
                        <a14:brightnessContrast bright="-5000" contrast="17000"/>
                      </a14:imgEffect>
                    </a14:imgLayer>
                  </a14:imgProps>
                </a:ext>
                <a:ext uri="{28A0092B-C50C-407E-A947-70E740481C1C}">
                  <a14:useLocalDpi xmlns:a14="http://schemas.microsoft.com/office/drawing/2010/main" val="0"/>
                </a:ext>
              </a:extLst>
            </a:blip>
            <a:stretch>
              <a:fillRect/>
            </a:stretch>
          </p:blipFill>
          <p:spPr>
            <a:xfrm>
              <a:off x="9617593" y="4262123"/>
              <a:ext cx="682939" cy="682939"/>
            </a:xfrm>
            <a:prstGeom prst="rect">
              <a:avLst/>
            </a:prstGeom>
          </p:spPr>
        </p:pic>
        <p:sp>
          <p:nvSpPr>
            <p:cNvPr id="49" name="TextBox 48"/>
            <p:cNvSpPr txBox="1"/>
            <p:nvPr/>
          </p:nvSpPr>
          <p:spPr>
            <a:xfrm>
              <a:off x="8641677" y="4989510"/>
              <a:ext cx="2634772" cy="572422"/>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eaLnBrk="1" fontAlgn="auto" hangingPunct="1">
                <a:spcBef>
                  <a:spcPts val="0"/>
                </a:spcBef>
              </a:pPr>
              <a:r>
                <a:rPr lang="en-US" sz="2000" b="1" dirty="0">
                  <a:gradFill>
                    <a:gsLst>
                      <a:gs pos="0">
                        <a:schemeClr val="tx1"/>
                      </a:gs>
                      <a:gs pos="63000">
                        <a:schemeClr val="tx1"/>
                      </a:gs>
                    </a:gsLst>
                    <a:lin ang="5400000" scaled="1"/>
                  </a:gradFill>
                  <a:latin typeface="Segoe UI"/>
                  <a:ea typeface="+mn-ea"/>
                </a:rPr>
                <a:t>API </a:t>
              </a:r>
              <a:r>
                <a:rPr lang="en-US" sz="2000" b="1" dirty="0" smtClean="0">
                  <a:gradFill>
                    <a:gsLst>
                      <a:gs pos="0">
                        <a:schemeClr val="tx1"/>
                      </a:gs>
                      <a:gs pos="63000">
                        <a:schemeClr val="tx1"/>
                      </a:gs>
                    </a:gsLst>
                    <a:lin ang="5400000" scaled="1"/>
                  </a:gradFill>
                  <a:latin typeface="Segoe UI"/>
                  <a:ea typeface="+mn-ea"/>
                </a:rPr>
                <a:t>apps</a:t>
              </a:r>
              <a:endParaRPr lang="en-US" sz="2000" b="1" dirty="0">
                <a:gradFill>
                  <a:gsLst>
                    <a:gs pos="0">
                      <a:schemeClr val="tx1"/>
                    </a:gs>
                    <a:gs pos="63000">
                      <a:schemeClr val="tx1"/>
                    </a:gs>
                  </a:gsLst>
                  <a:lin ang="5400000" scaled="1"/>
                </a:gradFill>
                <a:latin typeface="Segoe UI"/>
                <a:ea typeface="+mn-ea"/>
              </a:endParaRPr>
            </a:p>
          </p:txBody>
        </p:sp>
        <p:sp>
          <p:nvSpPr>
            <p:cNvPr id="54" name="TextBox 53"/>
            <p:cNvSpPr txBox="1"/>
            <p:nvPr/>
          </p:nvSpPr>
          <p:spPr>
            <a:xfrm>
              <a:off x="8641677" y="5414002"/>
              <a:ext cx="2634772" cy="486551"/>
            </a:xfrm>
            <a:prstGeom prst="rect">
              <a:avLst/>
            </a:prstGeom>
            <a:noFill/>
          </p:spPr>
          <p:txBody>
            <a:bodyPr wrap="square" lIns="186468" rIns="186468" rtlCol="0">
              <a:spAutoFit/>
            </a:bodyPr>
            <a:lstStyle>
              <a:defPPr>
                <a:defRPr lang="en-US"/>
              </a:defPPr>
              <a:lvl1pPr algn="ctr" defTabSz="932563" eaLnBrk="1" fontAlgn="auto" hangingPunct="1">
                <a:lnSpc>
                  <a:spcPts val="1530"/>
                </a:lnSpc>
                <a:spcBef>
                  <a:spcPts val="0"/>
                </a:spcBef>
                <a:spcAft>
                  <a:spcPts val="0"/>
                </a:spcAft>
                <a:defRPr sz="1600" kern="0">
                  <a:gradFill>
                    <a:gsLst>
                      <a:gs pos="0">
                        <a:schemeClr val="tx1"/>
                      </a:gs>
                      <a:gs pos="63000">
                        <a:schemeClr val="tx1"/>
                      </a:gs>
                    </a:gsLst>
                    <a:lin ang="5400000" scaled="1"/>
                  </a:gradFill>
                  <a:latin typeface="+mn-lt"/>
                  <a:ea typeface="+mn-ea"/>
                </a:defRPr>
              </a:lvl1pPr>
            </a:lstStyle>
            <a:p>
              <a:r>
                <a:rPr lang="en-US" sz="1500" dirty="0"/>
                <a:t>Easily build and consume APIs in the cloud</a:t>
              </a:r>
            </a:p>
          </p:txBody>
        </p:sp>
      </p:grpSp>
      <p:grpSp>
        <p:nvGrpSpPr>
          <p:cNvPr id="4" name="Group 3"/>
          <p:cNvGrpSpPr/>
          <p:nvPr/>
        </p:nvGrpSpPr>
        <p:grpSpPr>
          <a:xfrm>
            <a:off x="5467024" y="1773920"/>
            <a:ext cx="3380477" cy="1722474"/>
            <a:chOff x="5467024" y="1773920"/>
            <a:chExt cx="3380477" cy="1722474"/>
          </a:xfrm>
        </p:grpSpPr>
        <p:sp>
          <p:nvSpPr>
            <p:cNvPr id="56" name="TextBox 55"/>
            <p:cNvSpPr txBox="1"/>
            <p:nvPr/>
          </p:nvSpPr>
          <p:spPr>
            <a:xfrm>
              <a:off x="5680572" y="2581702"/>
              <a:ext cx="2928757" cy="572422"/>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eaLnBrk="1" fontAlgn="auto" hangingPunct="1">
                <a:spcBef>
                  <a:spcPts val="0"/>
                </a:spcBef>
              </a:pPr>
              <a:r>
                <a:rPr lang="en-US" sz="2000" b="1" dirty="0">
                  <a:gradFill>
                    <a:gsLst>
                      <a:gs pos="0">
                        <a:schemeClr val="tx1"/>
                      </a:gs>
                      <a:gs pos="63000">
                        <a:schemeClr val="tx1"/>
                      </a:gs>
                    </a:gsLst>
                    <a:lin ang="5400000" scaled="1"/>
                  </a:gradFill>
                  <a:latin typeface="Segoe UI"/>
                  <a:ea typeface="+mn-ea"/>
                </a:rPr>
                <a:t>Web </a:t>
              </a:r>
              <a:r>
                <a:rPr lang="en-US" sz="2000" b="1" dirty="0" smtClean="0">
                  <a:gradFill>
                    <a:gsLst>
                      <a:gs pos="0">
                        <a:schemeClr val="tx1"/>
                      </a:gs>
                      <a:gs pos="63000">
                        <a:schemeClr val="tx1"/>
                      </a:gs>
                    </a:gsLst>
                    <a:lin ang="5400000" scaled="1"/>
                  </a:gradFill>
                  <a:latin typeface="Segoe UI"/>
                  <a:ea typeface="+mn-ea"/>
                </a:rPr>
                <a:t>apps</a:t>
              </a:r>
              <a:endParaRPr lang="en-US" sz="2000" b="1" dirty="0">
                <a:gradFill>
                  <a:gsLst>
                    <a:gs pos="0">
                      <a:schemeClr val="tx1"/>
                    </a:gs>
                    <a:gs pos="63000">
                      <a:schemeClr val="tx1"/>
                    </a:gs>
                  </a:gsLst>
                  <a:lin ang="5400000" scaled="1"/>
                </a:gradFill>
                <a:latin typeface="Segoe UI"/>
                <a:ea typeface="+mn-ea"/>
              </a:endParaRPr>
            </a:p>
          </p:txBody>
        </p:sp>
        <p:sp>
          <p:nvSpPr>
            <p:cNvPr id="57" name="TextBox 56"/>
            <p:cNvSpPr txBox="1"/>
            <p:nvPr/>
          </p:nvSpPr>
          <p:spPr>
            <a:xfrm>
              <a:off x="5467024" y="3009843"/>
              <a:ext cx="3380477" cy="486551"/>
            </a:xfrm>
            <a:prstGeom prst="rect">
              <a:avLst/>
            </a:prstGeom>
            <a:noFill/>
          </p:spPr>
          <p:txBody>
            <a:bodyPr wrap="square" lIns="186468" rIns="186468" rtlCol="0">
              <a:spAutoFit/>
            </a:bodyPr>
            <a:lstStyle/>
            <a:p>
              <a:pPr algn="ctr" defTabSz="932563" eaLnBrk="1" fontAlgn="auto" hangingPunct="1">
                <a:lnSpc>
                  <a:spcPts val="1530"/>
                </a:lnSpc>
                <a:spcBef>
                  <a:spcPts val="0"/>
                </a:spcBef>
                <a:spcAft>
                  <a:spcPts val="0"/>
                </a:spcAft>
                <a:defRPr/>
              </a:pPr>
              <a:r>
                <a:rPr lang="en-US" sz="1500" kern="0" dirty="0">
                  <a:gradFill>
                    <a:gsLst>
                      <a:gs pos="0">
                        <a:schemeClr val="tx1"/>
                      </a:gs>
                      <a:gs pos="63000">
                        <a:schemeClr val="tx1"/>
                      </a:gs>
                    </a:gsLst>
                    <a:lin ang="5400000" scaled="1"/>
                  </a:gradFill>
                  <a:latin typeface="+mn-lt"/>
                  <a:ea typeface="+mn-ea"/>
                </a:rPr>
                <a:t>Web apps that scale </a:t>
              </a:r>
              <a:br>
                <a:rPr lang="en-US" sz="1500" kern="0" dirty="0">
                  <a:gradFill>
                    <a:gsLst>
                      <a:gs pos="0">
                        <a:schemeClr val="tx1"/>
                      </a:gs>
                      <a:gs pos="63000">
                        <a:schemeClr val="tx1"/>
                      </a:gs>
                    </a:gsLst>
                    <a:lin ang="5400000" scaled="1"/>
                  </a:gradFill>
                  <a:latin typeface="+mn-lt"/>
                  <a:ea typeface="+mn-ea"/>
                </a:rPr>
              </a:br>
              <a:r>
                <a:rPr lang="en-US" sz="1500" kern="0" dirty="0">
                  <a:gradFill>
                    <a:gsLst>
                      <a:gs pos="0">
                        <a:schemeClr val="tx1"/>
                      </a:gs>
                      <a:gs pos="63000">
                        <a:schemeClr val="tx1"/>
                      </a:gs>
                    </a:gsLst>
                    <a:lin ang="5400000" scaled="1"/>
                  </a:gradFill>
                  <a:latin typeface="+mn-lt"/>
                  <a:ea typeface="+mn-ea"/>
                </a:rPr>
                <a:t>with your business</a:t>
              </a:r>
            </a:p>
          </p:txBody>
        </p:sp>
        <p:pic>
          <p:nvPicPr>
            <p:cNvPr id="58" name="Picture 57"/>
            <p:cNvPicPr>
              <a:picLocks noChangeAspect="1"/>
            </p:cNvPicPr>
            <p:nvPr/>
          </p:nvPicPr>
          <p:blipFill>
            <a:blip r:embed="rId5">
              <a:duotone>
                <a:prstClr val="black"/>
                <a:schemeClr val="accent3">
                  <a:tint val="45000"/>
                  <a:satMod val="400000"/>
                </a:schemeClr>
              </a:duotone>
              <a:lum bright="-32000" contrast="15000"/>
            </a:blip>
            <a:stretch>
              <a:fillRect/>
            </a:stretch>
          </p:blipFill>
          <p:spPr>
            <a:xfrm>
              <a:off x="6813455" y="1773920"/>
              <a:ext cx="724179" cy="707295"/>
            </a:xfrm>
            <a:prstGeom prst="rect">
              <a:avLst/>
            </a:prstGeom>
          </p:spPr>
        </p:pic>
      </p:grpSp>
      <p:grpSp>
        <p:nvGrpSpPr>
          <p:cNvPr id="5" name="Group 4"/>
          <p:cNvGrpSpPr/>
          <p:nvPr/>
        </p:nvGrpSpPr>
        <p:grpSpPr>
          <a:xfrm>
            <a:off x="8641677" y="1726096"/>
            <a:ext cx="2634773" cy="1770298"/>
            <a:chOff x="8641677" y="1726096"/>
            <a:chExt cx="2634773" cy="1770298"/>
          </a:xfrm>
        </p:grpSpPr>
        <p:sp>
          <p:nvSpPr>
            <p:cNvPr id="60" name="TextBox 59"/>
            <p:cNvSpPr txBox="1"/>
            <p:nvPr/>
          </p:nvSpPr>
          <p:spPr>
            <a:xfrm>
              <a:off x="8641678" y="2581702"/>
              <a:ext cx="2634772" cy="572422"/>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eaLnBrk="1" fontAlgn="auto" hangingPunct="1">
                <a:spcBef>
                  <a:spcPts val="0"/>
                </a:spcBef>
              </a:pPr>
              <a:r>
                <a:rPr lang="en-US" sz="2000" b="1" dirty="0">
                  <a:gradFill>
                    <a:gsLst>
                      <a:gs pos="0">
                        <a:schemeClr val="tx1"/>
                      </a:gs>
                      <a:gs pos="63000">
                        <a:schemeClr val="tx1"/>
                      </a:gs>
                    </a:gsLst>
                    <a:lin ang="5400000" scaled="1"/>
                  </a:gradFill>
                  <a:latin typeface="Segoe UI"/>
                  <a:ea typeface="+mn-ea"/>
                </a:rPr>
                <a:t>Mobile </a:t>
              </a:r>
              <a:r>
                <a:rPr lang="en-US" sz="2000" b="1" dirty="0" smtClean="0">
                  <a:gradFill>
                    <a:gsLst>
                      <a:gs pos="0">
                        <a:schemeClr val="tx1"/>
                      </a:gs>
                      <a:gs pos="63000">
                        <a:schemeClr val="tx1"/>
                      </a:gs>
                    </a:gsLst>
                    <a:lin ang="5400000" scaled="1"/>
                  </a:gradFill>
                  <a:latin typeface="Segoe UI"/>
                  <a:ea typeface="+mn-ea"/>
                </a:rPr>
                <a:t>apps</a:t>
              </a:r>
              <a:endParaRPr lang="en-US" sz="2000" b="1" dirty="0">
                <a:gradFill>
                  <a:gsLst>
                    <a:gs pos="0">
                      <a:schemeClr val="tx1"/>
                    </a:gs>
                    <a:gs pos="63000">
                      <a:schemeClr val="tx1"/>
                    </a:gs>
                  </a:gsLst>
                  <a:lin ang="5400000" scaled="1"/>
                </a:gradFill>
                <a:latin typeface="Segoe UI"/>
                <a:ea typeface="+mn-ea"/>
              </a:endParaRPr>
            </a:p>
          </p:txBody>
        </p:sp>
        <p:sp>
          <p:nvSpPr>
            <p:cNvPr id="61" name="TextBox 60"/>
            <p:cNvSpPr txBox="1"/>
            <p:nvPr/>
          </p:nvSpPr>
          <p:spPr>
            <a:xfrm>
              <a:off x="8641677" y="3009843"/>
              <a:ext cx="2634772" cy="486551"/>
            </a:xfrm>
            <a:prstGeom prst="rect">
              <a:avLst/>
            </a:prstGeom>
            <a:noFill/>
          </p:spPr>
          <p:txBody>
            <a:bodyPr wrap="square" lIns="186468" rIns="186468" rtlCol="0">
              <a:spAutoFit/>
            </a:bodyPr>
            <a:lstStyle>
              <a:defPPr>
                <a:defRPr lang="en-US"/>
              </a:defPPr>
              <a:lvl1pPr algn="ctr" defTabSz="932563" eaLnBrk="1" fontAlgn="auto" hangingPunct="1">
                <a:lnSpc>
                  <a:spcPts val="1530"/>
                </a:lnSpc>
                <a:spcBef>
                  <a:spcPts val="0"/>
                </a:spcBef>
                <a:spcAft>
                  <a:spcPts val="0"/>
                </a:spcAft>
                <a:defRPr sz="1600" kern="0">
                  <a:gradFill>
                    <a:gsLst>
                      <a:gs pos="0">
                        <a:schemeClr val="tx1"/>
                      </a:gs>
                      <a:gs pos="63000">
                        <a:schemeClr val="tx1"/>
                      </a:gs>
                    </a:gsLst>
                    <a:lin ang="5400000" scaled="1"/>
                  </a:gradFill>
                  <a:latin typeface="+mn-lt"/>
                  <a:ea typeface="+mn-ea"/>
                </a:defRPr>
              </a:lvl1pPr>
            </a:lstStyle>
            <a:p>
              <a:r>
                <a:rPr lang="en-US" sz="1500" dirty="0"/>
                <a:t>Build Mobile apps </a:t>
              </a:r>
              <a:br>
                <a:rPr lang="en-US" sz="1500" dirty="0"/>
              </a:br>
              <a:r>
                <a:rPr lang="en-US" sz="1500" dirty="0"/>
                <a:t>for any device</a:t>
              </a:r>
            </a:p>
          </p:txBody>
        </p:sp>
        <p:pic>
          <p:nvPicPr>
            <p:cNvPr id="62" name="Picture 61"/>
            <p:cNvPicPr>
              <a:picLocks noChangeAspect="1"/>
            </p:cNvPicPr>
            <p:nvPr/>
          </p:nvPicPr>
          <p:blipFill>
            <a:blip r:embed="rId6">
              <a:duotone>
                <a:prstClr val="black"/>
                <a:schemeClr val="accent3">
                  <a:tint val="45000"/>
                  <a:satMod val="400000"/>
                </a:schemeClr>
              </a:duotone>
              <a:lum bright="-32000" contrast="20000"/>
            </a:blip>
            <a:stretch>
              <a:fillRect/>
            </a:stretch>
          </p:blipFill>
          <p:spPr>
            <a:xfrm>
              <a:off x="9632887" y="1726096"/>
              <a:ext cx="556158" cy="798586"/>
            </a:xfrm>
            <a:prstGeom prst="rect">
              <a:avLst/>
            </a:prstGeom>
          </p:spPr>
        </p:pic>
      </p:grpSp>
      <p:cxnSp>
        <p:nvCxnSpPr>
          <p:cNvPr id="63" name="Straight Connector 62"/>
          <p:cNvCxnSpPr/>
          <p:nvPr/>
        </p:nvCxnSpPr>
        <p:spPr>
          <a:xfrm>
            <a:off x="8580102" y="1769014"/>
            <a:ext cx="0" cy="4131469"/>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61103" y="3775849"/>
            <a:ext cx="5515345"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734431" y="4189427"/>
            <a:ext cx="2845672" cy="1701629"/>
            <a:chOff x="5734431" y="4189427"/>
            <a:chExt cx="2845672" cy="1701629"/>
          </a:xfrm>
        </p:grpSpPr>
        <p:pic>
          <p:nvPicPr>
            <p:cNvPr id="66" name="Picture 65"/>
            <p:cNvPicPr>
              <a:picLocks noChangeAspect="1"/>
            </p:cNvPicPr>
            <p:nvPr/>
          </p:nvPicPr>
          <p:blipFill>
            <a:blip r:embed="rId7">
              <a:duotone>
                <a:prstClr val="black"/>
                <a:schemeClr val="accent3">
                  <a:tint val="45000"/>
                  <a:satMod val="400000"/>
                </a:schemeClr>
              </a:duotone>
              <a:lum bright="-32000" contrast="19000"/>
            </a:blip>
            <a:stretch>
              <a:fillRect/>
            </a:stretch>
          </p:blipFill>
          <p:spPr>
            <a:xfrm>
              <a:off x="6822281" y="4189427"/>
              <a:ext cx="727671" cy="726859"/>
            </a:xfrm>
            <a:prstGeom prst="rect">
              <a:avLst/>
            </a:prstGeom>
          </p:spPr>
        </p:pic>
        <p:sp>
          <p:nvSpPr>
            <p:cNvPr id="67" name="TextBox 66"/>
            <p:cNvSpPr txBox="1"/>
            <p:nvPr/>
          </p:nvSpPr>
          <p:spPr>
            <a:xfrm>
              <a:off x="5839881" y="4989510"/>
              <a:ext cx="2634773" cy="572422"/>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eaLnBrk="1" fontAlgn="auto" hangingPunct="1">
                <a:spcBef>
                  <a:spcPts val="0"/>
                </a:spcBef>
              </a:pPr>
              <a:r>
                <a:rPr lang="en-US" sz="2000" b="1" dirty="0">
                  <a:gradFill>
                    <a:gsLst>
                      <a:gs pos="0">
                        <a:schemeClr val="tx1"/>
                      </a:gs>
                      <a:gs pos="63000">
                        <a:schemeClr val="tx1"/>
                      </a:gs>
                    </a:gsLst>
                    <a:lin ang="5400000" scaled="1"/>
                  </a:gradFill>
                  <a:latin typeface="Segoe UI"/>
                  <a:ea typeface="+mn-ea"/>
                </a:rPr>
                <a:t>LOGIC </a:t>
              </a:r>
              <a:r>
                <a:rPr lang="en-US" sz="2000" b="1" dirty="0" smtClean="0">
                  <a:gradFill>
                    <a:gsLst>
                      <a:gs pos="0">
                        <a:schemeClr val="tx1"/>
                      </a:gs>
                      <a:gs pos="63000">
                        <a:schemeClr val="tx1"/>
                      </a:gs>
                    </a:gsLst>
                    <a:lin ang="5400000" scaled="1"/>
                  </a:gradFill>
                  <a:latin typeface="Segoe UI"/>
                  <a:ea typeface="+mn-ea"/>
                </a:rPr>
                <a:t>apps</a:t>
              </a:r>
              <a:endParaRPr lang="en-US" sz="2000" b="1" dirty="0">
                <a:gradFill>
                  <a:gsLst>
                    <a:gs pos="0">
                      <a:schemeClr val="tx1"/>
                    </a:gs>
                    <a:gs pos="63000">
                      <a:schemeClr val="tx1"/>
                    </a:gs>
                  </a:gsLst>
                  <a:lin ang="5400000" scaled="1"/>
                </a:gradFill>
                <a:latin typeface="Segoe UI"/>
                <a:ea typeface="+mn-ea"/>
              </a:endParaRPr>
            </a:p>
          </p:txBody>
        </p:sp>
        <p:sp>
          <p:nvSpPr>
            <p:cNvPr id="68" name="TextBox 67"/>
            <p:cNvSpPr txBox="1"/>
            <p:nvPr/>
          </p:nvSpPr>
          <p:spPr>
            <a:xfrm>
              <a:off x="5734431" y="5414002"/>
              <a:ext cx="2845672" cy="477054"/>
            </a:xfrm>
            <a:prstGeom prst="rect">
              <a:avLst/>
            </a:prstGeom>
            <a:noFill/>
          </p:spPr>
          <p:txBody>
            <a:bodyPr wrap="square" lIns="186468" rIns="186468" rtlCol="0">
              <a:spAutoFit/>
            </a:bodyPr>
            <a:lstStyle>
              <a:defPPr>
                <a:defRPr lang="en-US"/>
              </a:defPPr>
              <a:lvl1pPr algn="ctr" defTabSz="932563" eaLnBrk="1" fontAlgn="auto" hangingPunct="1">
                <a:lnSpc>
                  <a:spcPts val="1530"/>
                </a:lnSpc>
                <a:spcBef>
                  <a:spcPts val="0"/>
                </a:spcBef>
                <a:spcAft>
                  <a:spcPts val="0"/>
                </a:spcAft>
                <a:defRPr sz="1600" kern="0">
                  <a:gradFill>
                    <a:gsLst>
                      <a:gs pos="0">
                        <a:schemeClr val="tx1"/>
                      </a:gs>
                      <a:gs pos="63000">
                        <a:schemeClr val="tx1"/>
                      </a:gs>
                    </a:gsLst>
                    <a:lin ang="5400000" scaled="1"/>
                  </a:gradFill>
                  <a:latin typeface="+mn-lt"/>
                  <a:ea typeface="+mn-ea"/>
                </a:defRPr>
              </a:lvl1pPr>
            </a:lstStyle>
            <a:p>
              <a:r>
                <a:rPr lang="en-US" sz="1500" dirty="0"/>
                <a:t>Automate business process across SaaS and </a:t>
              </a:r>
              <a:r>
                <a:rPr lang="en-US" sz="1500" dirty="0" smtClean="0"/>
                <a:t>on-premises </a:t>
              </a:r>
              <a:endParaRPr lang="en-US" sz="1500" dirty="0"/>
            </a:p>
          </p:txBody>
        </p:sp>
      </p:grpSp>
    </p:spTree>
    <p:extLst>
      <p:ext uri="{BB962C8B-B14F-4D97-AF65-F5344CB8AC3E}">
        <p14:creationId xmlns:p14="http://schemas.microsoft.com/office/powerpoint/2010/main" val="417531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500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repeatCount="5000" fill="hold" nodeType="withEffect">
                                  <p:stCondLst>
                                    <p:cond delay="0"/>
                                  </p:stCondLst>
                                  <p:childTnLst>
                                    <p:animEffect transition="out" filter="fade">
                                      <p:cBhvr>
                                        <p:cTn id="9" dur="500" tmFilter="0, 0; .2, .5; .8, .5; 1, 0"/>
                                        <p:tgtEl>
                                          <p:spTgt spid="2"/>
                                        </p:tgtEl>
                                      </p:cBhvr>
                                    </p:animEffect>
                                    <p:animScale>
                                      <p:cBhvr>
                                        <p:cTn id="10"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7"/>
          <p:cNvSpPr txBox="1"/>
          <p:nvPr/>
        </p:nvSpPr>
        <p:spPr>
          <a:xfrm>
            <a:off x="3748722" y="1609065"/>
            <a:ext cx="5103580" cy="3841955"/>
          </a:xfrm>
          <a:prstGeom prst="rect">
            <a:avLst/>
          </a:prstGeom>
          <a:noFill/>
        </p:spPr>
        <p:txBody>
          <a:bodyPr wrap="square" rtlCol="0" anchor="t" anchorCtr="0">
            <a:noAutofit/>
          </a:bodyPr>
          <a:lstStyle/>
          <a:p>
            <a:pPr marL="47619" defTabSz="672046">
              <a:spcAft>
                <a:spcPts val="1800"/>
              </a:spcAft>
            </a:pPr>
            <a:r>
              <a:rPr lang="en-US" sz="2400" dirty="0">
                <a:solidFill>
                  <a:srgbClr val="282828"/>
                </a:solidFill>
                <a:latin typeface="Segoe UI Light"/>
              </a:rPr>
              <a:t>Easily use cloud or custom APIs:</a:t>
            </a:r>
          </a:p>
          <a:p>
            <a:pPr marL="654471" lvl="1" indent="-257141" defTabSz="672046">
              <a:spcAft>
                <a:spcPts val="1800"/>
              </a:spcAft>
              <a:buFont typeface="Arial" panose="020B0604020202020204" pitchFamily="34" charset="0"/>
              <a:buChar char="•"/>
            </a:pPr>
            <a:r>
              <a:rPr lang="en-US" dirty="0">
                <a:solidFill>
                  <a:srgbClr val="282828"/>
                </a:solidFill>
                <a:latin typeface="Segoe UI Light"/>
              </a:rPr>
              <a:t>Dozens of built-in APIs for popular SaaS</a:t>
            </a:r>
          </a:p>
          <a:p>
            <a:pPr marL="654471" lvl="1" indent="-257141" defTabSz="672046">
              <a:spcAft>
                <a:spcPts val="1800"/>
              </a:spcAft>
              <a:buFont typeface="Arial" panose="020B0604020202020204" pitchFamily="34" charset="0"/>
              <a:buChar char="•"/>
            </a:pPr>
            <a:r>
              <a:rPr lang="en-US" dirty="0">
                <a:solidFill>
                  <a:srgbClr val="282828"/>
                </a:solidFill>
                <a:latin typeface="Segoe UI Light"/>
              </a:rPr>
              <a:t>An ecosystem of APIs for any need</a:t>
            </a:r>
          </a:p>
          <a:p>
            <a:pPr marL="654471" lvl="1" indent="-257141" defTabSz="672046">
              <a:spcAft>
                <a:spcPts val="1800"/>
              </a:spcAft>
              <a:buFont typeface="Arial" panose="020B0604020202020204" pitchFamily="34" charset="0"/>
              <a:buChar char="•"/>
            </a:pPr>
            <a:r>
              <a:rPr lang="en-US" dirty="0">
                <a:solidFill>
                  <a:srgbClr val="282828"/>
                </a:solidFill>
                <a:latin typeface="Segoe UI Light"/>
              </a:rPr>
              <a:t>Create and publish custom, reusable APIs</a:t>
            </a:r>
          </a:p>
          <a:p>
            <a:pPr marL="654471" lvl="1" indent="-257141" defTabSz="672046">
              <a:spcAft>
                <a:spcPts val="1800"/>
              </a:spcAft>
              <a:buFont typeface="Arial" panose="020B0604020202020204" pitchFamily="34" charset="0"/>
              <a:buChar char="•"/>
            </a:pPr>
            <a:r>
              <a:rPr lang="en-US" dirty="0">
                <a:solidFill>
                  <a:srgbClr val="282828"/>
                </a:solidFill>
                <a:latin typeface="Segoe UI Light"/>
              </a:rPr>
              <a:t>Visual Studio tooling with one click publish and remote debugging</a:t>
            </a:r>
          </a:p>
          <a:p>
            <a:pPr marL="654471" lvl="1" indent="-257141" defTabSz="672046">
              <a:spcAft>
                <a:spcPts val="1800"/>
              </a:spcAft>
              <a:buFont typeface="Arial" panose="020B0604020202020204" pitchFamily="34" charset="0"/>
              <a:buChar char="•"/>
            </a:pPr>
            <a:r>
              <a:rPr lang="en-US" dirty="0">
                <a:solidFill>
                  <a:srgbClr val="282828"/>
                </a:solidFill>
                <a:latin typeface="Segoe UI Light"/>
              </a:rPr>
              <a:t>Automatic client SDK generation for many languages</a:t>
            </a:r>
          </a:p>
          <a:p>
            <a:pPr marL="654471" lvl="1" indent="-257141" defTabSz="672046">
              <a:spcAft>
                <a:spcPts val="1800"/>
              </a:spcAft>
              <a:buFont typeface="Arial" panose="020B0604020202020204" pitchFamily="34" charset="0"/>
              <a:buChar char="•"/>
            </a:pPr>
            <a:endParaRPr lang="en-US" dirty="0">
              <a:solidFill>
                <a:srgbClr val="282828"/>
              </a:solidFill>
              <a:latin typeface="Segoe UI Light"/>
            </a:endParaRPr>
          </a:p>
        </p:txBody>
      </p:sp>
      <p:sp>
        <p:nvSpPr>
          <p:cNvPr id="3" name="Rectangle 48"/>
          <p:cNvSpPr/>
          <p:nvPr/>
        </p:nvSpPr>
        <p:spPr>
          <a:xfrm>
            <a:off x="981743" y="3707239"/>
            <a:ext cx="2235100" cy="646331"/>
          </a:xfrm>
          <a:prstGeom prst="rect">
            <a:avLst/>
          </a:prstGeom>
        </p:spPr>
        <p:txBody>
          <a:bodyPr wrap="none">
            <a:spAutoFit/>
          </a:bodyPr>
          <a:lstStyle/>
          <a:p>
            <a:pPr algn="ctr" defTabSz="672046"/>
            <a:r>
              <a:rPr lang="en-US" dirty="0">
                <a:solidFill>
                  <a:srgbClr val="282828"/>
                </a:solidFill>
                <a:latin typeface="Segoe UI Light"/>
              </a:rPr>
              <a:t>Create, consume and</a:t>
            </a:r>
          </a:p>
          <a:p>
            <a:pPr algn="ctr" defTabSz="672046"/>
            <a:r>
              <a:rPr lang="en-US" dirty="0">
                <a:solidFill>
                  <a:srgbClr val="282828"/>
                </a:solidFill>
                <a:latin typeface="Segoe UI Light"/>
              </a:rPr>
              <a:t>host APIs more easily</a:t>
            </a:r>
          </a:p>
        </p:txBody>
      </p:sp>
      <p:grpSp>
        <p:nvGrpSpPr>
          <p:cNvPr id="4" name="Group 6"/>
          <p:cNvGrpSpPr/>
          <p:nvPr/>
        </p:nvGrpSpPr>
        <p:grpSpPr>
          <a:xfrm>
            <a:off x="1111052" y="2705217"/>
            <a:ext cx="1976471" cy="1030777"/>
            <a:chOff x="6276897" y="3849484"/>
            <a:chExt cx="2584077" cy="1347657"/>
          </a:xfrm>
          <a:gradFill>
            <a:gsLst>
              <a:gs pos="98000">
                <a:schemeClr val="bg1">
                  <a:lumMod val="75000"/>
                </a:schemeClr>
              </a:gs>
              <a:gs pos="0">
                <a:schemeClr val="tx2">
                  <a:lumMod val="25000"/>
                </a:schemeClr>
              </a:gs>
            </a:gsLst>
            <a:lin ang="5400000" scaled="1"/>
          </a:gradFill>
        </p:grpSpPr>
        <p:sp>
          <p:nvSpPr>
            <p:cNvPr id="5" name="TextBox 8"/>
            <p:cNvSpPr txBox="1"/>
            <p:nvPr/>
          </p:nvSpPr>
          <p:spPr>
            <a:xfrm>
              <a:off x="6276897" y="4696209"/>
              <a:ext cx="2584077" cy="500932"/>
            </a:xfrm>
            <a:prstGeom prst="flowChartOffpageConnector">
              <a:avLst/>
            </a:prstGeom>
            <a:noFill/>
          </p:spPr>
          <p:txBody>
            <a:bodyPr wrap="square" rtlCol="0">
              <a:spAutoFit/>
            </a:bodyPr>
            <a:lstStyle/>
            <a:p>
              <a:pPr algn="ctr" defTabSz="685709">
                <a:defRPr/>
              </a:pPr>
              <a:r>
                <a:rPr lang="en-US" sz="1405" b="1" kern="0" cap="all" dirty="0" err="1">
                  <a:solidFill>
                    <a:srgbClr val="00BCF2"/>
                  </a:solidFill>
                </a:rPr>
                <a:t>Api</a:t>
              </a:r>
              <a:r>
                <a:rPr lang="en-US" sz="1405" b="1" kern="0" cap="all" dirty="0">
                  <a:solidFill>
                    <a:srgbClr val="00BCF2"/>
                  </a:solidFill>
                </a:rPr>
                <a:t> Apps</a:t>
              </a:r>
            </a:p>
          </p:txBody>
        </p:sp>
        <p:pic>
          <p:nvPicPr>
            <p:cNvPr id="6"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4154867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rgbClr val="00B0F0"/>
                </a:solidFill>
              </a:rPr>
              <a:t>Demo: </a:t>
            </a:r>
            <a:r>
              <a:rPr lang="en-US" dirty="0" smtClean="0"/>
              <a:t>Azure API App</a:t>
            </a:r>
            <a:endParaRPr lang="en-US" dirty="0"/>
          </a:p>
        </p:txBody>
      </p:sp>
      <p:sp>
        <p:nvSpPr>
          <p:cNvPr id="2" name="文字版面配置區 1"/>
          <p:cNvSpPr>
            <a:spLocks noGrp="1"/>
          </p:cNvSpPr>
          <p:nvPr>
            <p:ph type="body" sz="quarter" idx="12"/>
          </p:nvPr>
        </p:nvSpPr>
        <p:spPr/>
        <p:txBody>
          <a:bodyPr/>
          <a:lstStyle/>
          <a:p>
            <a:pPr marL="571500" indent="-571500">
              <a:buFont typeface="Arial" panose="020B0604020202020204" pitchFamily="34" charset="0"/>
              <a:buChar char="•"/>
            </a:pPr>
            <a:r>
              <a:rPr lang="en-US" dirty="0" smtClean="0"/>
              <a:t>Create New API App</a:t>
            </a:r>
          </a:p>
          <a:p>
            <a:pPr marL="571500" indent="-571500">
              <a:buFont typeface="Arial" panose="020B0604020202020204" pitchFamily="34" charset="0"/>
              <a:buChar char="•"/>
            </a:pPr>
            <a:r>
              <a:rPr lang="en-US" dirty="0" smtClean="0"/>
              <a:t>Deploy API App</a:t>
            </a:r>
          </a:p>
          <a:p>
            <a:pPr marL="571500" indent="-571500">
              <a:buFont typeface="Arial" panose="020B0604020202020204" pitchFamily="34" charset="0"/>
              <a:buChar char="•"/>
            </a:pPr>
            <a:r>
              <a:rPr lang="en-US" dirty="0" smtClean="0"/>
              <a:t>Remote Debug API App</a:t>
            </a:r>
            <a:endParaRPr lang="en-US" dirty="0"/>
          </a:p>
        </p:txBody>
      </p:sp>
    </p:spTree>
    <p:extLst>
      <p:ext uri="{BB962C8B-B14F-4D97-AF65-F5344CB8AC3E}">
        <p14:creationId xmlns:p14="http://schemas.microsoft.com/office/powerpoint/2010/main" val="31899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txBox="1">
            <a:spLocks/>
          </p:cNvSpPr>
          <p:nvPr/>
        </p:nvSpPr>
        <p:spPr>
          <a:xfrm>
            <a:off x="808011" y="2863783"/>
            <a:ext cx="10820453" cy="1201424"/>
          </a:xfrm>
          <a:prstGeom prst="rect">
            <a:avLst/>
          </a:prstGeom>
          <a:noFill/>
        </p:spPr>
        <p:txBody>
          <a:bodyPr wrap="square" tIns="91427" bIns="91427" anchor="ctr"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algn="ctr" fontAlgn="auto">
              <a:spcAft>
                <a:spcPts val="0"/>
              </a:spcAft>
            </a:pPr>
            <a:r>
              <a:rPr sz="7198" b="1" dirty="0">
                <a:gradFill>
                  <a:gsLst>
                    <a:gs pos="0">
                      <a:schemeClr val="tx2">
                        <a:lumMod val="40000"/>
                        <a:lumOff val="60000"/>
                      </a:schemeClr>
                    </a:gs>
                    <a:gs pos="63000">
                      <a:schemeClr val="tx2">
                        <a:lumMod val="40000"/>
                        <a:lumOff val="60000"/>
                      </a:schemeClr>
                    </a:gs>
                  </a:gsLst>
                  <a:lin ang="5400000" scaled="1"/>
                </a:gradFill>
                <a:cs typeface="Segoe UI Semilight" panose="020B0402040204020203" pitchFamily="34" charset="0"/>
              </a:rPr>
              <a:t>Azure </a:t>
            </a:r>
            <a:r>
              <a:rPr sz="7198" dirty="0" smtClean="0">
                <a:gradFill>
                  <a:gsLst>
                    <a:gs pos="0">
                      <a:srgbClr val="FFFFFF"/>
                    </a:gs>
                    <a:gs pos="100000">
                      <a:srgbClr val="FFFFFF"/>
                    </a:gs>
                  </a:gsLst>
                  <a:lin ang="5400000" scaled="0"/>
                </a:gradFill>
                <a:cs typeface="Segoe UI Semilight" panose="020B0402040204020203" pitchFamily="34" charset="0"/>
              </a:rPr>
              <a:t>Logic App</a:t>
            </a:r>
            <a:endParaRPr sz="7198" dirty="0">
              <a:gradFill>
                <a:gsLst>
                  <a:gs pos="0">
                    <a:srgbClr val="FFFFFF"/>
                  </a:gs>
                  <a:gs pos="100000">
                    <a:srgbClr val="FFFFFF"/>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13103456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7"/>
          <p:cNvSpPr txBox="1"/>
          <p:nvPr/>
        </p:nvSpPr>
        <p:spPr>
          <a:xfrm>
            <a:off x="3661444" y="1542528"/>
            <a:ext cx="5278133" cy="3841955"/>
          </a:xfrm>
          <a:prstGeom prst="rect">
            <a:avLst/>
          </a:prstGeom>
          <a:noFill/>
        </p:spPr>
        <p:txBody>
          <a:bodyPr wrap="square" rtlCol="0" anchor="t" anchorCtr="0">
            <a:noAutofit/>
          </a:bodyPr>
          <a:lstStyle/>
          <a:p>
            <a:pPr marL="47619" defTabSz="672046">
              <a:spcAft>
                <a:spcPts val="1800"/>
              </a:spcAft>
            </a:pPr>
            <a:r>
              <a:rPr lang="en-US" sz="2400" dirty="0">
                <a:solidFill>
                  <a:srgbClr val="282828"/>
                </a:solidFill>
                <a:latin typeface="Segoe UI Light"/>
              </a:rPr>
              <a:t>New Logic Apps for easy automation</a:t>
            </a:r>
          </a:p>
          <a:p>
            <a:pPr marL="654471" lvl="1" indent="-257141" defTabSz="672046">
              <a:spcAft>
                <a:spcPts val="1800"/>
              </a:spcAft>
              <a:buFont typeface="Arial" panose="020B0604020202020204" pitchFamily="34" charset="0"/>
              <a:buChar char="•"/>
            </a:pPr>
            <a:r>
              <a:rPr lang="en-US" dirty="0">
                <a:solidFill>
                  <a:srgbClr val="282828"/>
                </a:solidFill>
                <a:latin typeface="Segoe UI Light"/>
              </a:rPr>
              <a:t>No </a:t>
            </a:r>
            <a:r>
              <a:rPr lang="en-US" dirty="0" smtClean="0">
                <a:solidFill>
                  <a:srgbClr val="282828"/>
                </a:solidFill>
                <a:latin typeface="Segoe UI Light"/>
              </a:rPr>
              <a:t>code </a:t>
            </a:r>
            <a:r>
              <a:rPr lang="en-US" dirty="0">
                <a:solidFill>
                  <a:srgbClr val="282828"/>
                </a:solidFill>
                <a:latin typeface="Segoe UI Light"/>
              </a:rPr>
              <a:t>designer for rapid creation</a:t>
            </a:r>
          </a:p>
          <a:p>
            <a:pPr marL="654471" lvl="1" indent="-257141" defTabSz="672046">
              <a:spcAft>
                <a:spcPts val="1800"/>
              </a:spcAft>
              <a:buFont typeface="Arial" panose="020B0604020202020204" pitchFamily="34" charset="0"/>
              <a:buChar char="•"/>
            </a:pPr>
            <a:r>
              <a:rPr lang="en-US" dirty="0">
                <a:solidFill>
                  <a:srgbClr val="282828"/>
                </a:solidFill>
                <a:latin typeface="Segoe UI Light"/>
              </a:rPr>
              <a:t>Dozens of pre-built templates to get started</a:t>
            </a:r>
          </a:p>
          <a:p>
            <a:pPr marL="654471" lvl="1" indent="-257141" defTabSz="672046">
              <a:spcAft>
                <a:spcPts val="1800"/>
              </a:spcAft>
              <a:buFont typeface="Arial" panose="020B0604020202020204" pitchFamily="34" charset="0"/>
              <a:buChar char="•"/>
            </a:pPr>
            <a:r>
              <a:rPr lang="en-US" dirty="0">
                <a:solidFill>
                  <a:srgbClr val="282828"/>
                </a:solidFill>
                <a:latin typeface="Segoe UI Light"/>
              </a:rPr>
              <a:t>Out of box support for popular SaaS and on-premises apps</a:t>
            </a:r>
          </a:p>
          <a:p>
            <a:pPr marL="654471" lvl="1" indent="-257141" defTabSz="672046">
              <a:spcAft>
                <a:spcPts val="1800"/>
              </a:spcAft>
              <a:buFont typeface="Arial" panose="020B0604020202020204" pitchFamily="34" charset="0"/>
              <a:buChar char="•"/>
            </a:pPr>
            <a:r>
              <a:rPr lang="en-US" dirty="0">
                <a:solidFill>
                  <a:srgbClr val="282828"/>
                </a:solidFill>
                <a:latin typeface="Segoe UI Light"/>
              </a:rPr>
              <a:t>Use with custom API apps of your own</a:t>
            </a:r>
          </a:p>
          <a:p>
            <a:pPr marL="654471" lvl="1" indent="-257141" defTabSz="672046">
              <a:spcAft>
                <a:spcPts val="1800"/>
              </a:spcAft>
              <a:buFont typeface="Arial" panose="020B0604020202020204" pitchFamily="34" charset="0"/>
              <a:buChar char="•"/>
            </a:pPr>
            <a:r>
              <a:rPr lang="en-US" dirty="0" err="1">
                <a:solidFill>
                  <a:srgbClr val="282828"/>
                </a:solidFill>
                <a:latin typeface="Segoe UI Light"/>
              </a:rPr>
              <a:t>Biztalk</a:t>
            </a:r>
            <a:r>
              <a:rPr lang="en-US" dirty="0">
                <a:solidFill>
                  <a:srgbClr val="282828"/>
                </a:solidFill>
                <a:latin typeface="Segoe UI Light"/>
              </a:rPr>
              <a:t> APIs for expert integration scenarios</a:t>
            </a:r>
          </a:p>
        </p:txBody>
      </p:sp>
      <p:sp>
        <p:nvSpPr>
          <p:cNvPr id="3" name="Rectangle 48"/>
          <p:cNvSpPr/>
          <p:nvPr/>
        </p:nvSpPr>
        <p:spPr>
          <a:xfrm>
            <a:off x="1002577" y="3707239"/>
            <a:ext cx="2193421" cy="646331"/>
          </a:xfrm>
          <a:prstGeom prst="rect">
            <a:avLst/>
          </a:prstGeom>
        </p:spPr>
        <p:txBody>
          <a:bodyPr wrap="none">
            <a:spAutoFit/>
          </a:bodyPr>
          <a:lstStyle/>
          <a:p>
            <a:pPr algn="ctr" defTabSz="672046"/>
            <a:r>
              <a:rPr lang="en-US" dirty="0">
                <a:solidFill>
                  <a:srgbClr val="282828"/>
                </a:solidFill>
                <a:latin typeface="Segoe UI Light"/>
              </a:rPr>
              <a:t>Automate SaaS and</a:t>
            </a:r>
          </a:p>
          <a:p>
            <a:pPr algn="ctr" defTabSz="672046"/>
            <a:r>
              <a:rPr lang="en-US" dirty="0">
                <a:solidFill>
                  <a:srgbClr val="282828"/>
                </a:solidFill>
                <a:latin typeface="Segoe UI Light"/>
              </a:rPr>
              <a:t>on-premises systems</a:t>
            </a:r>
          </a:p>
        </p:txBody>
      </p:sp>
      <p:grpSp>
        <p:nvGrpSpPr>
          <p:cNvPr id="4" name="Group 7"/>
          <p:cNvGrpSpPr/>
          <p:nvPr/>
        </p:nvGrpSpPr>
        <p:grpSpPr>
          <a:xfrm>
            <a:off x="1111048" y="2622415"/>
            <a:ext cx="1976471" cy="1004100"/>
            <a:chOff x="8878944" y="3895961"/>
            <a:chExt cx="2635519" cy="1338914"/>
          </a:xfrm>
        </p:grpSpPr>
        <p:sp>
          <p:nvSpPr>
            <p:cNvPr id="5" name="TextBox 12"/>
            <p:cNvSpPr txBox="1"/>
            <p:nvPr/>
          </p:nvSpPr>
          <p:spPr>
            <a:xfrm>
              <a:off x="8878944" y="4823445"/>
              <a:ext cx="2635519" cy="411430"/>
            </a:xfrm>
            <a:prstGeom prst="rect">
              <a:avLst/>
            </a:prstGeom>
            <a:noFill/>
          </p:spPr>
          <p:txBody>
            <a:bodyPr wrap="square" rtlCol="0">
              <a:spAutoFit/>
            </a:bodyPr>
            <a:lstStyle/>
            <a:p>
              <a:pPr algn="ctr" defTabSz="685709">
                <a:defRPr/>
              </a:pPr>
              <a:r>
                <a:rPr lang="en-US" sz="1405" b="1" kern="0" cap="all" dirty="0">
                  <a:solidFill>
                    <a:srgbClr val="00BCF2"/>
                  </a:solidFill>
                </a:rPr>
                <a:t>LOGIC</a:t>
              </a:r>
              <a:r>
                <a:rPr lang="en-US" sz="1405" b="1" kern="0" cap="all" dirty="0">
                  <a:solidFill>
                    <a:srgbClr val="282828"/>
                  </a:solidFill>
                </a:rPr>
                <a:t> </a:t>
              </a:r>
              <a:r>
                <a:rPr lang="en-US" sz="1405" b="1" kern="0" cap="all" dirty="0">
                  <a:solidFill>
                    <a:srgbClr val="00BCF2"/>
                  </a:solidFill>
                </a:rPr>
                <a:t>Apps</a:t>
              </a:r>
            </a:p>
          </p:txBody>
        </p:sp>
        <p:pic>
          <p:nvPicPr>
            <p:cNvPr id="6" name="Picture 11"/>
            <p:cNvPicPr>
              <a:picLocks noChangeAspect="1"/>
            </p:cNvPicPr>
            <p:nvPr/>
          </p:nvPicPr>
          <p:blipFill>
            <a:blip r:embed="rId2"/>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2410128915"/>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PPT_Template.potx" id="{A2A21D7F-7FB9-4CF2-9613-5A0DACF7E1FE}" vid="{E2601300-591E-4976-B26E-CAB6F363B430}"/>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PPT_Template.potx" id="{A2A21D7F-7FB9-4CF2-9613-5A0DACF7E1FE}" vid="{1C4BCAE1-7FE9-4D29-AB57-7BD20994D8B9}"/>
    </a:ext>
  </a:extLst>
</a:theme>
</file>

<file path=ppt/theme/theme3.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2.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3.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4.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5.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6.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7.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8.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9.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ip_UnifiedCompliancePolicyUIAction xmlns="http://schemas.microsoft.com/sharepoint/v3" xsi:nil="true"/>
    <_ip_UnifiedCompliancePolicyProperties xmlns="http://schemas.microsoft.com/sharepoint/v3" xsi:nil="true"/>
    <_ShortcutUrl xmlns="0cd5e047-7587-471a-b27c-5f56c6d0ac56">
      <Url xsi:nil="true"/>
      <Description xsi:nil="true"/>
    </_Shortcut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29A1C1CFFD0545A9878BDE2DD7EC18" ma:contentTypeVersion="6" ma:contentTypeDescription="Create a new document." ma:contentTypeScope="" ma:versionID="d52a8964f6b188bed604c01f54d9d3a7">
  <xsd:schema xmlns:xsd="http://www.w3.org/2001/XMLSchema" xmlns:xs="http://www.w3.org/2001/XMLSchema" xmlns:p="http://schemas.microsoft.com/office/2006/metadata/properties" xmlns:ns1="http://schemas.microsoft.com/sharepoint/v3" xmlns:ns2="b92fdc2a-1594-4510-aa86-45464713a14f" xmlns:ns3="0cd5e047-7587-471a-b27c-5f56c6d0ac56" targetNamespace="http://schemas.microsoft.com/office/2006/metadata/properties" ma:root="true" ma:fieldsID="f8a1a1ed9e40d76e03732c17d97718dd" ns1:_="" ns2:_="" ns3:_="">
    <xsd:import namespace="http://schemas.microsoft.com/sharepoint/v3"/>
    <xsd:import namespace="b92fdc2a-1594-4510-aa86-45464713a14f"/>
    <xsd:import namespace="0cd5e047-7587-471a-b27c-5f56c6d0ac5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_ShortcutUr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2fdc2a-1594-4510-aa86-45464713a14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d5e047-7587-471a-b27c-5f56c6d0ac56" elementFormDefault="qualified">
    <xsd:import namespace="http://schemas.microsoft.com/office/2006/documentManagement/types"/>
    <xsd:import namespace="http://schemas.microsoft.com/office/infopath/2007/PartnerControls"/>
    <xsd:element name="_ShortcutUrl" ma:index="12"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F774EA-84F3-438C-A166-24F94EDBBA54}">
  <ds:schemaRefs>
    <ds:schemaRef ds:uri="http://purl.org/dc/elements/1.1/"/>
    <ds:schemaRef ds:uri="http://schemas.microsoft.com/office/infopath/2007/PartnerControl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purl.org/dc/dcmitype/"/>
    <ds:schemaRef ds:uri="0cd5e047-7587-471a-b27c-5f56c6d0ac56"/>
    <ds:schemaRef ds:uri="b92fdc2a-1594-4510-aa86-45464713a14f"/>
    <ds:schemaRef ds:uri="http://schemas.microsoft.com/sharepoint/v3"/>
    <ds:schemaRef ds:uri="http://www.w3.org/XML/1998/namespace"/>
  </ds:schemaRefs>
</ds:datastoreItem>
</file>

<file path=customXml/itemProps2.xml><?xml version="1.0" encoding="utf-8"?>
<ds:datastoreItem xmlns:ds="http://schemas.openxmlformats.org/officeDocument/2006/customXml" ds:itemID="{DEFF1C10-DBAA-4912-996C-372DBEA18614}">
  <ds:schemaRefs>
    <ds:schemaRef ds:uri="http://schemas.microsoft.com/sharepoint/v3/contenttype/forms"/>
  </ds:schemaRefs>
</ds:datastoreItem>
</file>

<file path=customXml/itemProps3.xml><?xml version="1.0" encoding="utf-8"?>
<ds:datastoreItem xmlns:ds="http://schemas.openxmlformats.org/officeDocument/2006/customXml" ds:itemID="{F5CD5890-2EAE-41FA-B87A-4CE8C4278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92fdc2a-1594-4510-aa86-45464713a14f"/>
    <ds:schemaRef ds:uri="0cd5e047-7587-471a-b27c-5f56c6d0ac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MSFT_AzureCon_PPT_Template</Template>
  <TotalTime>931</TotalTime>
  <Words>881</Words>
  <Application>Microsoft Office PowerPoint</Application>
  <PresentationFormat>自訂</PresentationFormat>
  <Paragraphs>134</Paragraphs>
  <Slides>15</Slides>
  <Notes>13</Notes>
  <HiddenSlides>3</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15</vt:i4>
      </vt:variant>
    </vt:vector>
  </HeadingPairs>
  <TitlesOfParts>
    <vt:vector size="28" baseType="lpstr">
      <vt:lpstr>MS PGothic</vt:lpstr>
      <vt:lpstr>MS PGothic</vt:lpstr>
      <vt:lpstr>Arial</vt:lpstr>
      <vt:lpstr>Consolas</vt:lpstr>
      <vt:lpstr>Segoe UI</vt:lpstr>
      <vt:lpstr>Segoe UI Light</vt:lpstr>
      <vt:lpstr>Segoe UI Semibold</vt:lpstr>
      <vt:lpstr>Segoe UI Semilight</vt:lpstr>
      <vt:lpstr>Times New Roman</vt:lpstr>
      <vt:lpstr>Wingdings</vt:lpstr>
      <vt:lpstr>WHITE TEMPLATE</vt:lpstr>
      <vt:lpstr>COLOR TEMPLATE</vt:lpstr>
      <vt:lpstr>BUILD CHARCOAL BACKGROUND</vt:lpstr>
      <vt:lpstr>Azure Logic App</vt:lpstr>
      <vt:lpstr>Azure App Service delivers…</vt:lpstr>
      <vt:lpstr>Get started with App Service!</vt:lpstr>
      <vt:lpstr>PowerPoint 簡報</vt:lpstr>
      <vt:lpstr>One integrated offering</vt:lpstr>
      <vt:lpstr>PowerPoint 簡報</vt:lpstr>
      <vt:lpstr>Demo: Azure API App</vt:lpstr>
      <vt:lpstr>PowerPoint 簡報</vt:lpstr>
      <vt:lpstr>PowerPoint 簡報</vt:lpstr>
      <vt:lpstr>Workflow</vt:lpstr>
      <vt:lpstr>Triggers</vt:lpstr>
      <vt:lpstr>Actions</vt:lpstr>
      <vt:lpstr>Template Language Expressions (TLEs)</vt:lpstr>
      <vt:lpstr>Demo: Azure Logic App</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Service, The Fastest Way To Build Web and Mobile Apps</dc:title>
  <dc:subject>&lt;Speech title here&gt;</dc:subject>
  <dc:creator>Calder Thami</dc:creator>
  <cp:keywords>MSVID, Brand Guidelines, Branding, Visual Identity, grid</cp:keywords>
  <dc:description>Template: Maryfj_x000d_
Formatting: _x000d_
Audience Type:</dc:description>
  <cp:lastModifiedBy>Michael SH Chi</cp:lastModifiedBy>
  <cp:revision>66</cp:revision>
  <dcterms:created xsi:type="dcterms:W3CDTF">2015-09-08T18:08:40Z</dcterms:created>
  <dcterms:modified xsi:type="dcterms:W3CDTF">2016-03-10T14:03:25Z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0x0101004329A1C1CFFD0545A9878BDE2DD7EC18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