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4"/>
  </p:sldMasterIdLst>
  <p:notesMasterIdLst>
    <p:notesMasterId r:id="rId26"/>
  </p:notesMasterIdLst>
  <p:handoutMasterIdLst>
    <p:handoutMasterId r:id="rId27"/>
  </p:handoutMasterIdLst>
  <p:sldIdLst>
    <p:sldId id="258" r:id="rId5"/>
    <p:sldId id="284" r:id="rId6"/>
    <p:sldId id="286" r:id="rId7"/>
    <p:sldId id="293" r:id="rId8"/>
    <p:sldId id="294" r:id="rId9"/>
    <p:sldId id="295" r:id="rId10"/>
    <p:sldId id="297" r:id="rId11"/>
    <p:sldId id="299" r:id="rId12"/>
    <p:sldId id="29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279" r:id="rId22"/>
    <p:sldId id="296" r:id="rId23"/>
    <p:sldId id="276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2" autoAdjust="0"/>
    <p:restoredTop sz="94637" autoAdjust="0"/>
  </p:normalViewPr>
  <p:slideViewPr>
    <p:cSldViewPr snapToGrid="0">
      <p:cViewPr varScale="1">
        <p:scale>
          <a:sx n="84" d="100"/>
          <a:sy n="84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12/7/24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12/7/24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60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4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BC75-5B46-4633-B543-DF68CC70A47E}" type="datetime1">
              <a:rPr lang="en-US" noProof="0" smtClean="0"/>
              <a:t>12/7/24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2EE318-9A6A-4973-A7C5-9AAA7B49F9B3}" type="datetime1">
              <a:rPr lang="en-US" noProof="0" smtClean="0"/>
              <a:t>12/7/24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228-92E6-47F8-A453-AFEAD50CDFAA}" type="datetime1">
              <a:rPr lang="en-US" smtClean="0"/>
              <a:t>12/7/24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49DEE8-560D-495A-BBA7-FBFD2E1E79BD}" type="datetime1">
              <a:rPr lang="en-US" noProof="0" smtClean="0"/>
              <a:t>12/7/24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1BC011B-02A6-442F-BCC0-0A3FCDA15544}" type="datetime1">
              <a:rPr lang="en-US" noProof="0" smtClean="0"/>
              <a:t>12/7/24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8CF575-7225-4A10-95E2-1DAB78A83B53}" type="datetime1">
              <a:rPr lang="en-US" noProof="0" smtClean="0"/>
              <a:t>12/7/24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FBA1B77-3017-4B0F-B5DC-EC836B07F03E}" type="datetime1">
              <a:rPr lang="en-US" noProof="0" smtClean="0"/>
              <a:t>12/7/24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191D2FD-BA6C-475E-A90D-2A503EBE7658}" type="datetime1">
              <a:rPr lang="en-US" noProof="0" smtClean="0"/>
              <a:t>12/7/24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8663276-E49E-4DF7-8C80-AB5BABBF7FF9}" type="datetime1">
              <a:rPr lang="en-US" noProof="0" smtClean="0"/>
              <a:t>12/7/24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3D5B40-939E-4322-8314-D8A5E3FBD40F}" type="datetime1">
              <a:rPr lang="en-US" noProof="0" smtClean="0"/>
              <a:t>12/7/24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6F3-465A-4328-A245-DB72E1CA8ADE}" type="datetime1">
              <a:rPr lang="en-US" smtClean="0"/>
              <a:t>12/7/24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8A1A-DA0D-48F9-9D57-661E20BFE16B}" type="datetime1">
              <a:rPr lang="en-US" noProof="0" smtClean="0"/>
              <a:t>12/7/24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00B8-80F2-40C5-B710-DED149F71D49}" type="datetime1">
              <a:rPr lang="en-US" noProof="0" smtClean="0"/>
              <a:t>12/7/24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7E5F-7735-4C0A-97F2-746A403BCF84}" type="datetime1">
              <a:rPr lang="en-US" smtClean="0"/>
              <a:t>12/7/24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B38B28-AB2E-41A6-9E16-3259613CC865}" type="datetime1">
              <a:rPr lang="en-US" noProof="0" smtClean="0"/>
              <a:t>12/7/24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9E902F6-B28A-4B78-A744-C22B4A3D8141}" type="datetime1">
              <a:rPr lang="en-US" noProof="0" smtClean="0"/>
              <a:t>12/7/24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7967-5546-40CC-9331-59E27E002593}" type="datetime1">
              <a:rPr lang="en-US" smtClean="0"/>
              <a:t>12/7/24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F2B1-BF8D-4170-8AFD-650B5883B404}" type="datetime1">
              <a:rPr lang="en-US" smtClean="0"/>
              <a:t>12/7/24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3027-15F3-4563-8C1F-928419393BB6}" type="datetime1">
              <a:rPr lang="en-US" smtClean="0"/>
              <a:t>12/7/24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83D2EE-4D1A-4F53-B5D8-BA75815A9B7E}" type="datetime1">
              <a:rPr lang="en-US" noProof="0" smtClean="0"/>
              <a:t>12/7/24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81118EB-CDFC-4AAE-A0EB-75D99C517069}" type="datetime1">
              <a:rPr lang="en-US" noProof="0" smtClean="0"/>
              <a:t>12/7/24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5004412" cy="3227514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LB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Backup scenario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Group 5</a:t>
            </a:r>
          </a:p>
          <a:p>
            <a:r>
              <a:rPr lang="en-US" dirty="0">
                <a:latin typeface="+mj-lt"/>
              </a:rPr>
              <a:t>12/7/2024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D59319-EBB8-A7F5-DABD-D22C89BF1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23682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6C387F-76E4-1B3B-6AB5-700753280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B1A824-8D86-9567-606A-CD29F7073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D6FC1A-F2E3-2B62-1641-111EFD14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85530" cy="145075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Application Backup Strategy for Azure VMs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54730D-052F-A763-71C4-89FFBFF7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/>
              <a:t>10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83987-EC9E-2D5B-2CFD-6188EC7D5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B66FC56F-73BA-9E87-C9C4-1612A4C1E63A}"/>
              </a:ext>
            </a:extLst>
          </p:cNvPr>
          <p:cNvSpPr txBox="1">
            <a:spLocks/>
          </p:cNvSpPr>
          <p:nvPr/>
        </p:nvSpPr>
        <p:spPr>
          <a:xfrm>
            <a:off x="1269510" y="1902741"/>
            <a:ext cx="7391411" cy="44376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Overview of Backup Requirements​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Ensure protection for both applications and VMs​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Include VM snapshots, application-level backups, schedule backups​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Easy recovery in case of failure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Backup solution </a:t>
            </a:r>
          </a:p>
          <a:p>
            <a:pPr lvl="1"/>
            <a:r>
              <a:rPr lang="en-US" dirty="0"/>
              <a:t>Azure Backup</a:t>
            </a:r>
          </a:p>
          <a:p>
            <a:pPr lvl="1"/>
            <a:r>
              <a:rPr lang="en-US" sz="1800" dirty="0"/>
              <a:t>Recovery Service 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9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FA1AD5-8E62-B4B5-E610-4A6534D5A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50D50B-6294-5D0D-2E35-5D286115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85530" cy="145075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Application Backup Strategy for Azure VMs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3505DC-182B-EE8F-B388-CC01283F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/>
              <a:t>11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0EA4C-BC94-6489-D613-2C2D74151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938FC661-E24A-DC4D-07C1-59945DB421D3}"/>
              </a:ext>
            </a:extLst>
          </p:cNvPr>
          <p:cNvSpPr txBox="1">
            <a:spLocks/>
          </p:cNvSpPr>
          <p:nvPr/>
        </p:nvSpPr>
        <p:spPr>
          <a:xfrm>
            <a:off x="1269510" y="1902741"/>
            <a:ext cx="7391411" cy="44376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Using Recovery Service Vault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Azure virtual machines backup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SQL in Azure VM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Application-level backup (Application-consistent)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Providing VM snapshots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Backup Policy: to define backups schedule and retention range.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Backup Storage redundancy: Geo-redundant / Locally-redundant</a:t>
            </a:r>
          </a:p>
        </p:txBody>
      </p:sp>
    </p:spTree>
    <p:extLst>
      <p:ext uri="{BB962C8B-B14F-4D97-AF65-F5344CB8AC3E}">
        <p14:creationId xmlns:p14="http://schemas.microsoft.com/office/powerpoint/2010/main" val="382121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AF6F38-922B-5C5A-9BB8-9C44D4BC6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9">
            <a:extLst>
              <a:ext uri="{FF2B5EF4-FFF2-40B4-BE49-F238E27FC236}">
                <a16:creationId xmlns:a16="http://schemas.microsoft.com/office/drawing/2014/main" id="{74C13DE9-AC37-6160-6E9A-A7C0DEA3B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214993"/>
              </p:ext>
            </p:extLst>
          </p:nvPr>
        </p:nvGraphicFramePr>
        <p:xfrm>
          <a:off x="346594" y="2291060"/>
          <a:ext cx="11281811" cy="310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164">
                  <a:extLst>
                    <a:ext uri="{9D8B030D-6E8A-4147-A177-3AD203B41FA5}">
                      <a16:colId xmlns:a16="http://schemas.microsoft.com/office/drawing/2014/main" val="339163235"/>
                    </a:ext>
                  </a:extLst>
                </a:gridCol>
                <a:gridCol w="1863306">
                  <a:extLst>
                    <a:ext uri="{9D8B030D-6E8A-4147-A177-3AD203B41FA5}">
                      <a16:colId xmlns:a16="http://schemas.microsoft.com/office/drawing/2014/main" val="199822831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82676541"/>
                    </a:ext>
                  </a:extLst>
                </a:gridCol>
                <a:gridCol w="4037162">
                  <a:extLst>
                    <a:ext uri="{9D8B030D-6E8A-4147-A177-3AD203B41FA5}">
                      <a16:colId xmlns:a16="http://schemas.microsoft.com/office/drawing/2014/main" val="3412357302"/>
                    </a:ext>
                  </a:extLst>
                </a:gridCol>
                <a:gridCol w="2018579">
                  <a:extLst>
                    <a:ext uri="{9D8B030D-6E8A-4147-A177-3AD203B41FA5}">
                      <a16:colId xmlns:a16="http://schemas.microsoft.com/office/drawing/2014/main" val="210243472"/>
                    </a:ext>
                  </a:extLst>
                </a:gridCol>
              </a:tblGrid>
              <a:tr h="848955">
                <a:tc gridSpan="5"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Microsoft Azure Estimate</a:t>
                      </a:r>
                    </a:p>
                  </a:txBody>
                  <a:tcPr marL="254882" marR="254882" marT="76935" marB="769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254882" marR="254882" marT="76935" marB="76935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254882" marR="254882" marT="76935" marB="76935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 marL="254882" marR="254882" marT="76935" marB="769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 marL="254882" marR="254882" marT="76935" marB="769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157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Service category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Service type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Region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Estimated monthly cost</a:t>
                      </a:r>
                    </a:p>
                    <a:p>
                      <a:pPr marL="0" marR="0" indent="0" algn="r" defTabSz="914400" rtl="1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92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Management and governance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Azure Backup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Sweden Central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Azure VMs, Standard Backup policy, 2 Instance(s) x 150 GB, LRS Redundancy, Low Average Daily Churn, 321 GB Average monthly backup data in Standard Tier, 0 GB Average monthly backup data in Archive Tier</a:t>
                      </a:r>
                    </a:p>
                    <a:p>
                      <a:pPr marL="0" marR="0" lvl="0" indent="0" algn="r" defTabSz="914400" rtl="1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$28,06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04869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483C6D6-D561-A7C1-361E-BEC7368E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85530" cy="145075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Azure Backup Cost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629BAA-268A-3BD8-2EB5-9812D26A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en-US" sz="1600"/>
              <a:pPr/>
              <a:t>12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BFD61-82D5-1932-439C-D22352487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0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4FE7B-763A-F07D-BB1C-4756693F7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B56BB7-52F9-5BAC-33C6-0EC8530D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85530" cy="145075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Azure Logging and Monitoring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A65CC-35E3-799F-6C22-9CA9A454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/>
              <a:t>13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3F169-2817-C4A5-3042-A23741ABB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BDEC0FB1-51DF-C5CB-72A2-B15AE1B87EDD}"/>
              </a:ext>
            </a:extLst>
          </p:cNvPr>
          <p:cNvSpPr txBox="1">
            <a:spLocks/>
          </p:cNvSpPr>
          <p:nvPr/>
        </p:nvSpPr>
        <p:spPr>
          <a:xfrm>
            <a:off x="1269510" y="1902741"/>
            <a:ext cx="7391411" cy="44376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Key Components of Azure Monitoring​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Azure Monitor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Application Insights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​Log Analytics</a:t>
            </a:r>
            <a:r>
              <a:rPr lang="en-US" sz="1800" b="0" i="0" dirty="0">
                <a:effectLst/>
                <a:latin typeface="Segoe UI" panose="020B0502040204020203" pitchFamily="34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53042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4603FA-532C-6971-EEE5-4A577F001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8A862A6-7F93-0FA1-F7A9-829A469DEB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1"/>
          <a:stretch/>
        </p:blipFill>
        <p:spPr>
          <a:xfrm>
            <a:off x="5900104" y="2009775"/>
            <a:ext cx="5255576" cy="480218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67E3B92-C051-FAB2-D35D-BE0FF81D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85530" cy="145075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/>
              <a:t>Best Practices for Effective Monitoring​ Monitoring​​</a:t>
            </a:r>
            <a:endParaRPr lang="en-US" sz="3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E74B1-2E6E-0DEB-44C7-40259292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/>
              <a:t>14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C9B09-6C1A-FF74-49CD-2CCBF2205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7F4331AB-49BF-097F-5A0F-C244BCCFD76D}"/>
              </a:ext>
            </a:extLst>
          </p:cNvPr>
          <p:cNvSpPr txBox="1">
            <a:spLocks/>
          </p:cNvSpPr>
          <p:nvPr/>
        </p:nvSpPr>
        <p:spPr>
          <a:xfrm>
            <a:off x="1269510" y="1902741"/>
            <a:ext cx="7391411" cy="44376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Key Components of Azure Monitoring​</a:t>
            </a:r>
            <a:endParaRPr lang="en-US" dirty="0"/>
          </a:p>
          <a:p>
            <a:pPr algn="l" rtl="0" fontAlgn="base">
              <a:lnSpc>
                <a:spcPts val="1159"/>
              </a:lnSpc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Implementing Alerts and Notifications</a:t>
            </a:r>
            <a:r>
              <a:rPr lang="en-US" sz="1800" b="0" i="0" dirty="0">
                <a:effectLst/>
                <a:latin typeface="Segoe UI" panose="020B0502040204020203" pitchFamily="34" charset="0"/>
              </a:rPr>
              <a:t>​</a:t>
            </a:r>
            <a:endParaRPr lang="en-US" dirty="0"/>
          </a:p>
          <a:p>
            <a:pPr algn="l" rtl="0" fontAlgn="base">
              <a:lnSpc>
                <a:spcPts val="1159"/>
              </a:lnSpc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Utilizing Dashboards and Reports</a:t>
            </a:r>
            <a:r>
              <a:rPr lang="en-US" sz="1800" b="0" i="0" dirty="0">
                <a:effectLst/>
                <a:latin typeface="Segoe UI" panose="020B0502040204020203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lnSpc>
                <a:spcPts val="1159"/>
              </a:lnSpc>
            </a:pPr>
            <a:r>
              <a:rPr lang="en-US" sz="1800" b="0" i="0" dirty="0">
                <a:effectLst/>
                <a:latin typeface="Segoe UI" panose="020B0502040204020203" pitchFamily="34" charset="0"/>
              </a:rPr>
              <a:t>​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Regularly Reviewing Logs and Metrics</a:t>
            </a: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574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4661E-FBA3-0F34-7B04-3619D4210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ABFB01-7646-1F45-3E5F-BECBD536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85530" cy="145075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400" dirty="0"/>
              <a:t>Azure Logging and Monitoring Tools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4A089F-7FA5-B65C-059B-8C4186A8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/>
              <a:t>15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6599E-9F09-AFD8-3617-7D1F7F11F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3CCEE75F-E253-3104-4112-A27B20477EE0}"/>
              </a:ext>
            </a:extLst>
          </p:cNvPr>
          <p:cNvSpPr txBox="1">
            <a:spLocks/>
          </p:cNvSpPr>
          <p:nvPr/>
        </p:nvSpPr>
        <p:spPr>
          <a:xfrm>
            <a:off x="1097280" y="2009165"/>
            <a:ext cx="7391411" cy="44376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Component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 Azure function​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Event Hub​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ITSM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logic app​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Secure Webhook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webhook​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0492889-59E3-5BFB-C5C9-065E7A2C47AE}"/>
              </a:ext>
            </a:extLst>
          </p:cNvPr>
          <p:cNvSpPr txBox="1">
            <a:spLocks/>
          </p:cNvSpPr>
          <p:nvPr/>
        </p:nvSpPr>
        <p:spPr>
          <a:xfrm>
            <a:off x="4491399" y="2542565"/>
            <a:ext cx="7391411" cy="44376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Component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Metric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​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Activity log</a:t>
            </a:r>
            <a:r>
              <a:rPr lang="en-US" sz="1800" b="0" i="0" dirty="0">
                <a:effectLst/>
                <a:latin typeface="Segoe UI" panose="020B0502040204020203" pitchFamily="34" charset="0"/>
              </a:rPr>
              <a:t>​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insight</a:t>
            </a:r>
            <a:endParaRPr lang="en-US" b="0" i="0" dirty="0">
              <a:effectLst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81247C89-D507-6DB3-3372-CBB198457915}"/>
              </a:ext>
            </a:extLst>
          </p:cNvPr>
          <p:cNvSpPr txBox="1">
            <a:spLocks/>
          </p:cNvSpPr>
          <p:nvPr/>
        </p:nvSpPr>
        <p:spPr>
          <a:xfrm>
            <a:off x="7463549" y="1987917"/>
            <a:ext cx="4099802" cy="44376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Component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Azure Agent and Extension ​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Azure Data Collection ​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Azure log analytics workspace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workspace​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6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958B15-1C43-5124-048D-5902CA223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CBEFCF-8F28-8B0A-B1A4-E79FFDD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85530" cy="1450757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4400" dirty="0"/>
              <a:t>Demo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AF2DF-E93F-5F14-AD6A-F44398B2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/>
              <a:t>16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18184-61DB-E381-0BEB-5571DDFED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220E5FC-CB45-9920-E067-E7611F037D49}"/>
              </a:ext>
            </a:extLst>
          </p:cNvPr>
          <p:cNvSpPr txBox="1">
            <a:spLocks/>
          </p:cNvSpPr>
          <p:nvPr/>
        </p:nvSpPr>
        <p:spPr>
          <a:xfrm>
            <a:off x="1097280" y="2009165"/>
            <a:ext cx="7391411" cy="44376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Code mode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Bicep vs ARM template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889A5-6BBD-58D4-0C71-BA671E0A65C0}"/>
              </a:ext>
            </a:extLst>
          </p:cNvPr>
          <p:cNvSpPr txBox="1"/>
          <p:nvPr/>
        </p:nvSpPr>
        <p:spPr>
          <a:xfrm>
            <a:off x="3971925" y="3198038"/>
            <a:ext cx="4438649" cy="33733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param </a:t>
            </a:r>
            <a:r>
              <a:rPr lang="en-US" sz="1800" dirty="0" err="1"/>
              <a:t>demoParam</a:t>
            </a:r>
            <a:r>
              <a:rPr lang="en-US" sz="1800" dirty="0"/>
              <a:t> string = ‘Contoso’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--------------------------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“parameters”: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“</a:t>
            </a:r>
            <a:r>
              <a:rPr lang="en-US" sz="1800" dirty="0" err="1"/>
              <a:t>demoParam</a:t>
            </a:r>
            <a:r>
              <a:rPr lang="en-US" sz="1800" dirty="0"/>
              <a:t>”: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 “type”: “string”,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 “</a:t>
            </a:r>
            <a:r>
              <a:rPr lang="en-US" sz="1800" dirty="0" err="1"/>
              <a:t>defaultValue</a:t>
            </a:r>
            <a:r>
              <a:rPr lang="en-US" sz="1800" dirty="0"/>
              <a:t>”: “Contoso”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2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EE87F2-84B8-D839-D874-7616D0832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629EFE-A23A-B010-4DC4-08987063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85530" cy="1450757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4400" dirty="0"/>
              <a:t>Demo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C96048-5A1F-9A48-5282-F264F09D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/>
              <a:t>17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55231-FED8-08C8-960A-23137715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A7FD6D18-EF5A-9A5F-4F63-0F7E986FFB37}"/>
              </a:ext>
            </a:extLst>
          </p:cNvPr>
          <p:cNvSpPr txBox="1">
            <a:spLocks/>
          </p:cNvSpPr>
          <p:nvPr/>
        </p:nvSpPr>
        <p:spPr>
          <a:xfrm>
            <a:off x="1097280" y="2009165"/>
            <a:ext cx="7391411" cy="44376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Bicep vs ARM template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42378-1353-DD2A-A901-C0345CAA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46" y="2895600"/>
            <a:ext cx="10751907" cy="302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15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681D-B806-434D-8F8F-7B268533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Cost of project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776A932-6ABB-47FE-9460-F331784DC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965871"/>
              </p:ext>
            </p:extLst>
          </p:nvPr>
        </p:nvGraphicFramePr>
        <p:xfrm>
          <a:off x="1096963" y="2222048"/>
          <a:ext cx="10058400" cy="3930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3916323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9822831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82676541"/>
                    </a:ext>
                  </a:extLst>
                </a:gridCol>
              </a:tblGrid>
              <a:tr h="830900"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Resource</a:t>
                      </a:r>
                    </a:p>
                  </a:txBody>
                  <a:tcPr marL="254882" marR="254882" marT="76935" marB="769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Number - model</a:t>
                      </a:r>
                    </a:p>
                  </a:txBody>
                  <a:tcPr marL="254882" marR="254882" marT="76935" marB="7693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One month </a:t>
                      </a:r>
                    </a:p>
                  </a:txBody>
                  <a:tcPr marL="254882" marR="254882" marT="76935" marB="7693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157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VM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$142.5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92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LB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Public IP + Network throughput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04869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Backup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Backup plan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$28,06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31040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Monitor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basic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Storage acc + agent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6016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67D203-9688-AD97-3B27-B906199B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en-US" sz="1600"/>
              <a:pPr/>
              <a:t>18</a:t>
            </a:fld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44E07-9340-7805-CDE5-7FE5DDF2F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1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FAD2A7-6D3F-3108-2B03-E9EC81A1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377D4C-2FD6-01BB-24E0-CFF79B59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Best Practice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CFA39-B0BC-8B13-1710-BE59E982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en-US" sz="1600"/>
              <a:pPr/>
              <a:t>19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BF5C6-D6D4-41DA-B684-4BB05DC37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D3BD117-BF36-B764-F7F4-E55E6AC14EBF}"/>
              </a:ext>
            </a:extLst>
          </p:cNvPr>
          <p:cNvSpPr txBox="1">
            <a:spLocks/>
          </p:cNvSpPr>
          <p:nvPr/>
        </p:nvSpPr>
        <p:spPr>
          <a:xfrm>
            <a:off x="1347148" y="2168955"/>
            <a:ext cx="8952792" cy="41369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/>
              <a:t>VMs deployed in an Availability zone or Availability set for redundancy.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containers (use bicep in Azure Devops )</a:t>
            </a:r>
            <a:endParaRPr lang="fa-IR" dirty="0"/>
          </a:p>
          <a:p>
            <a:pPr lvl="1">
              <a:lnSpc>
                <a:spcPct val="150000"/>
              </a:lnSpc>
            </a:pPr>
            <a:r>
              <a:rPr lang="en-US" dirty="0"/>
              <a:t>Use webapp for cost management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Backup Storage (Geo Redundant)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Basic tier to standard tier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Auto Tiering for move log to cool to archive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Backup RPO/RTO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445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58700"/>
            <a:ext cx="5186597" cy="5115380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About Scenario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Demo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Best practice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Question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29" name="Rectangle 28" descr="Checkmark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614760" y="3268248"/>
            <a:ext cx="373900" cy="39449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3CBF4A-38AB-3756-92F5-408A96E9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noProof="0" smtClean="0"/>
              <a:pPr/>
              <a:t>2</a:t>
            </a:fld>
            <a:endParaRPr lang="en-US" sz="1600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81BE7-F6C4-8C7B-8371-76E42493B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sp>
        <p:nvSpPr>
          <p:cNvPr id="4" name="Rectangle 3" descr="Checkmark">
            <a:extLst>
              <a:ext uri="{FF2B5EF4-FFF2-40B4-BE49-F238E27FC236}">
                <a16:creationId xmlns:a16="http://schemas.microsoft.com/office/drawing/2014/main" id="{7D08C030-1BEB-768C-DE59-6C6F1B69551A}"/>
              </a:ext>
            </a:extLst>
          </p:cNvPr>
          <p:cNvSpPr/>
          <p:nvPr/>
        </p:nvSpPr>
        <p:spPr>
          <a:xfrm>
            <a:off x="5640510" y="2398113"/>
            <a:ext cx="373900" cy="39449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ctangle 4" descr="Checkmark">
            <a:extLst>
              <a:ext uri="{FF2B5EF4-FFF2-40B4-BE49-F238E27FC236}">
                <a16:creationId xmlns:a16="http://schemas.microsoft.com/office/drawing/2014/main" id="{B85CF9BD-A3F1-7423-BAD2-F345BD7AAB77}"/>
              </a:ext>
            </a:extLst>
          </p:cNvPr>
          <p:cNvSpPr/>
          <p:nvPr/>
        </p:nvSpPr>
        <p:spPr>
          <a:xfrm>
            <a:off x="5614760" y="1765800"/>
            <a:ext cx="373900" cy="39449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angle 7" descr="Checkmark">
            <a:extLst>
              <a:ext uri="{FF2B5EF4-FFF2-40B4-BE49-F238E27FC236}">
                <a16:creationId xmlns:a16="http://schemas.microsoft.com/office/drawing/2014/main" id="{22AAAAA0-ABC4-84D4-C3F9-45AD48EEF82A}"/>
              </a:ext>
            </a:extLst>
          </p:cNvPr>
          <p:cNvSpPr/>
          <p:nvPr/>
        </p:nvSpPr>
        <p:spPr>
          <a:xfrm>
            <a:off x="5640510" y="4138383"/>
            <a:ext cx="373900" cy="39449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366F56-B8FF-48A0-AF71-EC4BD953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4FED9E-E7B7-481E-8BD9-53BE272F0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384" y="1440317"/>
            <a:ext cx="4654296" cy="3977366"/>
          </a:xfrm>
        </p:spPr>
        <p:txBody>
          <a:bodyPr/>
          <a:lstStyle/>
          <a:p>
            <a:r>
              <a:rPr lang="en-US" dirty="0"/>
              <a:t>Mohammad </a:t>
            </a:r>
            <a:r>
              <a:rPr lang="en-US" dirty="0" err="1"/>
              <a:t>Eshtiaghy</a:t>
            </a:r>
            <a:r>
              <a:rPr lang="en-US" dirty="0"/>
              <a:t>​</a:t>
            </a:r>
          </a:p>
          <a:p>
            <a:r>
              <a:rPr lang="en-US" dirty="0"/>
              <a:t>Mohsen </a:t>
            </a:r>
            <a:r>
              <a:rPr lang="en-US" dirty="0" err="1"/>
              <a:t>Akbarzadegan</a:t>
            </a:r>
            <a:r>
              <a:rPr lang="en-US" dirty="0"/>
              <a:t>​</a:t>
            </a:r>
          </a:p>
          <a:p>
            <a:r>
              <a:rPr lang="en-US" dirty="0"/>
              <a:t>Nasrin </a:t>
            </a:r>
            <a:r>
              <a:rPr lang="en-US" dirty="0" err="1"/>
              <a:t>Firoozeh</a:t>
            </a:r>
            <a:r>
              <a:rPr lang="en-US" dirty="0"/>
              <a:t>​</a:t>
            </a:r>
          </a:p>
          <a:p>
            <a:r>
              <a:rPr lang="en-US" dirty="0"/>
              <a:t>Hamed Khaki</a:t>
            </a:r>
          </a:p>
          <a:p>
            <a:r>
              <a:rPr lang="en-US" dirty="0"/>
              <a:t>Mostafa </a:t>
            </a:r>
            <a:r>
              <a:rPr lang="en-US" dirty="0" err="1"/>
              <a:t>Mostafavinezhad</a:t>
            </a:r>
            <a:endParaRPr lang="en-US" dirty="0"/>
          </a:p>
        </p:txBody>
      </p:sp>
      <p:sp>
        <p:nvSpPr>
          <p:cNvPr id="5" name="Rectangle 4" descr="Users">
            <a:extLst>
              <a:ext uri="{FF2B5EF4-FFF2-40B4-BE49-F238E27FC236}">
                <a16:creationId xmlns:a16="http://schemas.microsoft.com/office/drawing/2014/main" id="{C123C14A-AC1C-49E6-84C6-5EC75804E103}"/>
              </a:ext>
            </a:extLst>
          </p:cNvPr>
          <p:cNvSpPr/>
          <p:nvPr/>
        </p:nvSpPr>
        <p:spPr>
          <a:xfrm>
            <a:off x="4511716" y="2417888"/>
            <a:ext cx="1043437" cy="104343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9E65BF-EE73-9F75-CFA4-99340BE5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en-US" sz="1600"/>
              <a:pPr/>
              <a:t>20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89BAD-3736-C402-3FEF-7A5CAC17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8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FDE2B-1A06-0BBC-8525-778FB9C57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About Scenario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526882-F230-1EA3-DAB5-1A28A0B8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/>
              <a:t>3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3DF6E-D3A3-2E63-3792-920B3D80C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71BE184-ABE7-BFCF-AC1C-BCE7F8B3C2E6}"/>
              </a:ext>
            </a:extLst>
          </p:cNvPr>
          <p:cNvSpPr txBox="1">
            <a:spLocks/>
          </p:cNvSpPr>
          <p:nvPr/>
        </p:nvSpPr>
        <p:spPr>
          <a:xfrm>
            <a:off x="1347148" y="2168955"/>
            <a:ext cx="6804813" cy="413695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Azure Load Balancer and Backup Scenario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Goals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Implement Azure Load Balancer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Backup Solution for 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Store Application Logs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Considerations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Load Balancer Design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Log Management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Cost Optimization</a:t>
            </a:r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89CE82-E0B6-63B0-4B53-8C1342F35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F7133F-15B1-31CB-E175-7B6A2E898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877" y="1133664"/>
            <a:ext cx="7772400" cy="572433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43039BD-65B0-78FD-A93F-893C7AE8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Impalement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067625-2E6C-2E79-B8D4-EA211345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/>
              <a:t>4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E3929-D878-F303-DC56-538E056E8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41EBEF-A8D9-BD83-C5CB-437E7D11B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66A98A-1EC4-CA59-6123-1496707E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Virtual Machines in Azure​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D81B0-4218-776B-1BC2-E242386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CC0BF-3E52-4703-6FE7-3B8FB86EA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4187BDBE-AF82-5658-8265-7393FAE10A71}"/>
              </a:ext>
            </a:extLst>
          </p:cNvPr>
          <p:cNvSpPr txBox="1">
            <a:spLocks/>
          </p:cNvSpPr>
          <p:nvPr/>
        </p:nvSpPr>
        <p:spPr>
          <a:xfrm>
            <a:off x="1347148" y="2168955"/>
            <a:ext cx="6804813" cy="41369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Features:​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Fully Customizable VM Running desired OS.​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Options for high availability using Availability Sets/Zones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Integration with Azure Backup, Monitoring, and Security tools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Store Application Logs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Main Components</a:t>
            </a:r>
          </a:p>
          <a:p>
            <a:pPr lvl="1"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Compute and disk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Software (OS + software/services)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6E4C9C-09FE-A2A9-2FCD-6130E86BA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5DB783-EBA1-CDB6-837B-F224F8D8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VM vs. Webapp in Azure​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5B780-B310-F769-8522-3FAEC1995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7A79BDA5-F332-9AF2-CF6E-A71093046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581117"/>
              </p:ext>
            </p:extLst>
          </p:nvPr>
        </p:nvGraphicFramePr>
        <p:xfrm>
          <a:off x="1036320" y="1935673"/>
          <a:ext cx="10557324" cy="4693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108">
                  <a:extLst>
                    <a:ext uri="{9D8B030D-6E8A-4147-A177-3AD203B41FA5}">
                      <a16:colId xmlns:a16="http://schemas.microsoft.com/office/drawing/2014/main" val="339163235"/>
                    </a:ext>
                  </a:extLst>
                </a:gridCol>
                <a:gridCol w="3519108">
                  <a:extLst>
                    <a:ext uri="{9D8B030D-6E8A-4147-A177-3AD203B41FA5}">
                      <a16:colId xmlns:a16="http://schemas.microsoft.com/office/drawing/2014/main" val="1998228315"/>
                    </a:ext>
                  </a:extLst>
                </a:gridCol>
                <a:gridCol w="3519108">
                  <a:extLst>
                    <a:ext uri="{9D8B030D-6E8A-4147-A177-3AD203B41FA5}">
                      <a16:colId xmlns:a16="http://schemas.microsoft.com/office/drawing/2014/main" val="1982676541"/>
                    </a:ext>
                  </a:extLst>
                </a:gridCol>
              </a:tblGrid>
              <a:tr h="830900"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 marL="254882" marR="254882" marT="76935" marB="769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VM</a:t>
                      </a:r>
                    </a:p>
                  </a:txBody>
                  <a:tcPr marL="254882" marR="254882" marT="76935" marB="7693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Web App</a:t>
                      </a:r>
                    </a:p>
                  </a:txBody>
                  <a:tcPr marL="254882" marR="254882" marT="76935" marB="7693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157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Customizability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High - full OS control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Limited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92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Maintenance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Requires manual attention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Managed by Azure</a:t>
                      </a:r>
                      <a:r>
                        <a:rPr kumimoji="0" lang="fa-I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Auto-scaling to handle traffic</a:t>
                      </a:r>
                      <a:endParaRPr kumimoji="0" lang="fa-I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Integrated with CI/CD 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04869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Pay for compute, storage, and networking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Cost-efficient for web hosting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31040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Complex applications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Scalable web apps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60168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 Cost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S1 model - $146.00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DS1 v2 - 142.5 $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91183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BFE779-DB45-AFBF-4816-21282732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298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57775B-5094-114E-417C-9B7E01F6C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055DA-42F1-DD8E-5D5A-F1420ED9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Load Balancer 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1145F4-7F34-7DB7-D846-FC69750E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/>
              <a:t>7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2191D9-262F-DDBD-7BD9-C7174CC9E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3216A435-EA1B-63B9-B06C-09964AEF6F9B}"/>
              </a:ext>
            </a:extLst>
          </p:cNvPr>
          <p:cNvSpPr txBox="1">
            <a:spLocks/>
          </p:cNvSpPr>
          <p:nvPr/>
        </p:nvSpPr>
        <p:spPr>
          <a:xfrm>
            <a:off x="1269510" y="1902742"/>
            <a:ext cx="6804813" cy="41369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What is Azure Load Balancer​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Scalability 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high availability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Types of Load Balancer​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C7C154-5D63-2C0C-9F41-1BA08F13B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18188"/>
              </p:ext>
            </p:extLst>
          </p:nvPr>
        </p:nvGraphicFramePr>
        <p:xfrm>
          <a:off x="2523706" y="4135120"/>
          <a:ext cx="81279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78411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598062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80508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SKU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2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Backend Pool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 , single </a:t>
                      </a:r>
                      <a:r>
                        <a:rPr lang="en-US" dirty="0" err="1"/>
                        <a:t>avi</a:t>
                      </a:r>
                      <a:r>
                        <a:rPr lang="en-US" dirty="0"/>
                        <a:t>.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5000 instance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14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Heal probes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tcp</a:t>
                      </a:r>
                      <a:r>
                        <a:rPr lang="en-US" dirty="0"/>
                        <a:t>, 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tcp</a:t>
                      </a:r>
                      <a:r>
                        <a:rPr lang="en-US" dirty="0"/>
                        <a:t>, http, https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Availability zone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Zone-redundant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6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Secure by default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 inbound except open by NSG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4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5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09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E33909-D5C9-FCCB-3888-23672B0EA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7DB4E7-C63D-6350-299A-889FBBF5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Load Balancer 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D7F3E-FDD9-CD57-4930-0768E0B7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/>
              <a:t>8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E1A403-B833-4FC7-6897-15289868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937C90AE-1477-6106-2D7D-7E0BB4E708D9}"/>
              </a:ext>
            </a:extLst>
          </p:cNvPr>
          <p:cNvSpPr txBox="1">
            <a:spLocks/>
          </p:cNvSpPr>
          <p:nvPr/>
        </p:nvSpPr>
        <p:spPr>
          <a:xfrm>
            <a:off x="1269510" y="1902741"/>
            <a:ext cx="7391411" cy="44376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Cost of Azure Load Balancer - public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amount of data processed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number of rules used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Hourly charges for public IP addresses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Security Considerations</a:t>
            </a:r>
          </a:p>
          <a:p>
            <a:pPr lvl="1"/>
            <a:r>
              <a:rPr lang="en-US" dirty="0"/>
              <a:t>DDoS Protection</a:t>
            </a:r>
          </a:p>
          <a:p>
            <a:pPr lvl="1"/>
            <a:r>
              <a:rPr lang="en-US" dirty="0"/>
              <a:t>NSG</a:t>
            </a:r>
          </a:p>
          <a:p>
            <a:pPr lvl="1"/>
            <a:r>
              <a:rPr lang="en-US" dirty="0"/>
              <a:t>Private Load Balancer</a:t>
            </a:r>
          </a:p>
          <a:p>
            <a:pPr lvl="1"/>
            <a:r>
              <a:rPr lang="en-US" dirty="0"/>
              <a:t>SSL Terminatio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6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B9BED9-1C18-7FB9-C7B9-AD3B1B854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D3A8FF-B82E-06A9-16EE-0FCD3D04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Compare Traffic Management model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6955D2-E60F-A910-EF65-A41CEC4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/>
              <a:t>9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4F6D6-2E6C-147F-EECE-0A4716FC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A315AB-E875-E744-5232-13FDAD194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75076"/>
              </p:ext>
            </p:extLst>
          </p:nvPr>
        </p:nvGraphicFramePr>
        <p:xfrm>
          <a:off x="1036320" y="2138998"/>
          <a:ext cx="9459883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784117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9806208"/>
                    </a:ext>
                  </a:extLst>
                </a:gridCol>
                <a:gridCol w="1806599">
                  <a:extLst>
                    <a:ext uri="{9D8B030D-6E8A-4147-A177-3AD203B41FA5}">
                      <a16:colId xmlns:a16="http://schemas.microsoft.com/office/drawing/2014/main" val="3980508889"/>
                    </a:ext>
                  </a:extLst>
                </a:gridCol>
                <a:gridCol w="2066307">
                  <a:extLst>
                    <a:ext uri="{9D8B030D-6E8A-4147-A177-3AD203B41FA5}">
                      <a16:colId xmlns:a16="http://schemas.microsoft.com/office/drawing/2014/main" val="1420156159"/>
                    </a:ext>
                  </a:extLst>
                </a:gridCol>
                <a:gridCol w="2335777">
                  <a:extLst>
                    <a:ext uri="{9D8B030D-6E8A-4147-A177-3AD203B41FA5}">
                      <a16:colId xmlns:a16="http://schemas.microsoft.com/office/drawing/2014/main" val="40511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Azure LB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Azure Front 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Azure App Gateway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Azure Traffic Manager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2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Layer 4</a:t>
                      </a:r>
                      <a:endParaRPr lang="en-US" sz="1050" b="0" i="0" u="none" strike="noStrike" dirty="0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Layer 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Layer 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DNS-based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14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Traffic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Internal &amp; External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External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External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External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Routing 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Round-robin, HA for VMs</a:t>
                      </a:r>
                      <a:endParaRPr lang="en-US" sz="1050" b="0" i="0" u="none" strike="noStrike" dirty="0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URL-based routing, SSL offloading</a:t>
                      </a:r>
                      <a:endParaRPr lang="en-US" sz="1050" b="0" i="0" u="none" strike="noStrike" dirty="0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URL-based routing, SSL offloading, WAF</a:t>
                      </a:r>
                      <a:endParaRPr lang="en-US" sz="1050" b="0" i="0" u="none" strike="noStrike" dirty="0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Geolocation, performance-based routing</a:t>
                      </a:r>
                      <a:endParaRPr lang="en-SE" sz="105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69188"/>
                  </a:ext>
                </a:extLst>
              </a:tr>
              <a:tr h="393376">
                <a:tc>
                  <a:txBody>
                    <a:bodyPr/>
                    <a:lstStyle/>
                    <a:p>
                      <a:r>
                        <a:rPr lang="en-US" b="1" dirty="0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Simple LB for VMs or services</a:t>
                      </a:r>
                      <a:endParaRPr lang="en-US" sz="1050" b="0" i="0" u="none" strike="noStrike" dirty="0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Closed inbound except open by NSG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Web apps with traffic management and security</a:t>
                      </a:r>
                      <a:endParaRPr lang="en-US" sz="1050" b="0" i="0" u="none" strike="noStrike" dirty="0">
                        <a:effectLst/>
                        <a:latin typeface="Segoe UI Light" panose="020B0502040204020203" pitchFamily="34" charset="0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Global multi-region traffic distribution</a:t>
                      </a:r>
                      <a:endParaRPr lang="en-SE" sz="105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4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Key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Low-latency, highly available load balancing</a:t>
                      </a:r>
                      <a:endParaRPr lang="en-US" sz="1050" b="0" i="0" u="none" strike="noStrike" dirty="0">
                        <a:effectLst/>
                        <a:latin typeface="Segoe UI Light" panose="020B0502040204020203" pitchFamily="34" charset="0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Application acceleration, SSL offloading, CDN</a:t>
                      </a:r>
                      <a:endParaRPr lang="en-US" sz="1050" b="0" i="0" u="none" strike="noStrike" dirty="0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Web Application Firewall (WAF), SSL termination</a:t>
                      </a:r>
                      <a:endParaRPr lang="en-US" sz="1050" b="0" i="0" u="none" strike="noStrike" dirty="0">
                        <a:effectLst/>
                        <a:latin typeface="Segoe UI Light" panose="020B0502040204020203" pitchFamily="34" charset="0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Global traffic distribution, failover</a:t>
                      </a:r>
                      <a:endParaRPr lang="en-SE" sz="105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56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NSG, DDoS protection</a:t>
                      </a:r>
                      <a:endParaRPr lang="en-US" sz="1050" b="0" i="0" u="none" strike="noStrike" dirty="0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DDoS Protection, WAF, SSL offloading</a:t>
                      </a:r>
                      <a:endParaRPr lang="en-US" sz="1050" b="0" i="0" u="none" strike="noStrike" dirty="0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WAF, SSL offloading</a:t>
                      </a:r>
                      <a:endParaRPr lang="en-US" sz="1050" b="0" i="0" u="none" strike="noStrike" dirty="0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DNS security features (e.g., CNAME)</a:t>
                      </a:r>
                      <a:endParaRPr lang="en-SE" sz="105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7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3785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311</TotalTime>
  <Words>782</Words>
  <Application>Microsoft Macintosh PowerPoint</Application>
  <PresentationFormat>Widescreen</PresentationFormat>
  <Paragraphs>246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-webkit-standard</vt:lpstr>
      <vt:lpstr>Arial</vt:lpstr>
      <vt:lpstr>Calibri</vt:lpstr>
      <vt:lpstr>Segoe UI</vt:lpstr>
      <vt:lpstr>Segoe UI Light</vt:lpstr>
      <vt:lpstr>Wingdings</vt:lpstr>
      <vt:lpstr>RetrospectVTI</vt:lpstr>
      <vt:lpstr>Azure LB and  Backup scenario</vt:lpstr>
      <vt:lpstr>Agenda</vt:lpstr>
      <vt:lpstr>About Scenario</vt:lpstr>
      <vt:lpstr>Impalement model</vt:lpstr>
      <vt:lpstr>Virtual Machines in Azure​</vt:lpstr>
      <vt:lpstr>VM vs. Webapp in Azure​</vt:lpstr>
      <vt:lpstr>Load Balancer </vt:lpstr>
      <vt:lpstr>Load Balancer </vt:lpstr>
      <vt:lpstr>Compare Traffic Management model</vt:lpstr>
      <vt:lpstr>Application Backup Strategy for Azure VMs</vt:lpstr>
      <vt:lpstr>Application Backup Strategy for Azure VMs</vt:lpstr>
      <vt:lpstr>Azure Backup Cost</vt:lpstr>
      <vt:lpstr>Azure Logging and Monitoring</vt:lpstr>
      <vt:lpstr>Best Practices for Effective Monitoring​ Monitoring​​</vt:lpstr>
      <vt:lpstr>Azure Logging and Monitoring Tools</vt:lpstr>
      <vt:lpstr>Demo</vt:lpstr>
      <vt:lpstr>Demo</vt:lpstr>
      <vt:lpstr>Cost of project</vt:lpstr>
      <vt:lpstr>Best Practice</vt:lpstr>
      <vt:lpstr>Our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مصطفی مصطفوی نژاد</dc:creator>
  <cp:lastModifiedBy>Microsoft Office User</cp:lastModifiedBy>
  <cp:revision>22</cp:revision>
  <dcterms:created xsi:type="dcterms:W3CDTF">2024-11-30T17:43:26Z</dcterms:created>
  <dcterms:modified xsi:type="dcterms:W3CDTF">2024-12-07T17:46:06Z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