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5400" autoAdjust="0"/>
  </p:normalViewPr>
  <p:slideViewPr>
    <p:cSldViewPr snapToGrid="0">
      <p:cViewPr varScale="1">
        <p:scale>
          <a:sx n="50" d="100"/>
          <a:sy n="50" d="100"/>
        </p:scale>
        <p:origin x="2064" y="36"/>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08-Apr-25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r>
              <a:rPr lang="en-US" dirty="0">
                <a:cs typeface="+mn-lt"/>
              </a:rPr>
              <a:t>I want to start by saying that this presentation is normally an hour and a half long workshop, presented alongside my friends and coworkers Deepti Vaidyanathan and William Assaf, so shout-out to them. 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a:p>
            <a:r>
              <a:rPr lang="en-US" dirty="0">
                <a:cs typeface="+mn-lt"/>
              </a:rPr>
              <a:t>This talk is normally an hour and a half long workshop, but I’ll be doing it at </a:t>
            </a:r>
            <a:r>
              <a:rPr lang="en-US" dirty="0" err="1">
                <a:cs typeface="+mn-lt"/>
              </a:rPr>
              <a:t>hyperspeed</a:t>
            </a:r>
            <a:r>
              <a:rPr lang="en-US" dirty="0">
                <a:cs typeface="+mn-lt"/>
              </a:rPr>
              <a:t>. Feel free to think about your answers or what you’d design, or jot down ideas on your phone Notes app or on a piece of paper, or just listen. </a:t>
            </a: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While those of you who want to take notes get set up, let’s consider what a “TTRPG” or “table top roleplaying game” is.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Monopoly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08-Apr-25 14:37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or theme or vibe or mood.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what sorts of vibes do those pieces give? Are they bright or dark? Cooperative or competitive? Here, we’re looking to get more explicit about how we want players to feel while playing the game. List four or five words like that, to guide you along. </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the link to this and all our other presentations. There’s also a nice list of roleplaying games and video games that have super interesting mechanics, and a list of place you can consider publishing your game.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3243293"/>
            <a:ext cx="10046494" cy="1671329"/>
          </a:xfrm>
          <a:solidFill>
            <a:srgbClr val="47383A"/>
          </a:solidFill>
        </p:spPr>
        <p:txBody>
          <a:bodyPr vert="horz" lIns="0" tIns="0" rIns="0" bIns="0" rtlCol="0" anchor="t">
            <a:noAutofit/>
          </a:bodyPr>
          <a:lstStyle/>
          <a:p>
            <a:r>
              <a:rPr lang="en-US" sz="4000" i="1" dirty="0"/>
              <a:t>A DESIGN THINKING WORKSHOP</a:t>
            </a:r>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3243293"/>
          </a:xfrm>
          <a:noFill/>
        </p:spPr>
        <p:txBody>
          <a:bodyPr/>
          <a:lstStyle/>
          <a:p>
            <a:r>
              <a:rPr lang="en-US" sz="5400" dirty="0">
                <a:solidFill>
                  <a:schemeClr val="bg1"/>
                </a:solidFill>
              </a:rPr>
              <a:t>Create your own </a:t>
            </a:r>
            <a:br>
              <a:rPr lang="en-US" sz="5400" dirty="0">
                <a:solidFill>
                  <a:schemeClr val="bg1"/>
                </a:solidFill>
              </a:rPr>
            </a:br>
            <a:r>
              <a:rPr lang="en-US" sz="7500" dirty="0">
                <a:solidFill>
                  <a:schemeClr val="bg1"/>
                </a:solidFill>
              </a:rPr>
              <a:t>one-page 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540506">
            <a:off x="4612503" y="552863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437919"/>
            <a:ext cx="12217399"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40400" y="1482422"/>
            <a:ext cx="9100830" cy="400110"/>
          </a:xfrm>
          <a:prstGeom prst="rect">
            <a:avLst/>
          </a:prstGeom>
          <a:noFill/>
        </p:spPr>
        <p:txBody>
          <a:bodyPr wrap="square">
            <a:spAutoFit/>
          </a:bodyPr>
          <a:lstStyle/>
          <a:p>
            <a:r>
              <a:rPr lang="en-US" sz="2000" b="1" i="0">
                <a:solidFill>
                  <a:schemeClr val="bg1">
                    <a:lumMod val="85000"/>
                  </a:schemeClr>
                </a:solidFill>
                <a:effectLst/>
                <a:latin typeface="Segoe UI" panose="020B0502040204020203" pitchFamily="34" charset="0"/>
              </a:rPr>
              <a:t>Download slides here: </a:t>
            </a:r>
            <a:r>
              <a:rPr lang="en-US" sz="2000" b="1" i="0" u="sng">
                <a:solidFill>
                  <a:schemeClr val="bg1">
                    <a:lumMod val="85000"/>
                  </a:schemeClr>
                </a:solidFill>
                <a:effectLst/>
                <a:latin typeface="Segoe UI" panose="020B0502040204020203" pitchFamily="34" charset="0"/>
              </a:rPr>
              <a:t>https://aka.ms/ttrpgsatwork</a:t>
            </a:r>
            <a:endParaRPr lang="en-US" sz="2000" b="1" u="sng">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3338960391"/>
              </p:ext>
            </p:extLst>
          </p:nvPr>
        </p:nvGraphicFramePr>
        <p:xfrm>
          <a:off x="742123" y="1888224"/>
          <a:ext cx="7144577" cy="4836795"/>
        </p:xfrm>
        <a:graphic>
          <a:graphicData uri="http://schemas.openxmlformats.org/drawingml/2006/table">
            <a:tbl>
              <a:tblPr bandRow="1">
                <a:tableStyleId>{5C22544A-7EE6-4342-B048-85BDC9FD1C3A}</a:tableStyleId>
              </a:tblPr>
              <a:tblGrid>
                <a:gridCol w="1720286">
                  <a:extLst>
                    <a:ext uri="{9D8B030D-6E8A-4147-A177-3AD203B41FA5}">
                      <a16:colId xmlns:a16="http://schemas.microsoft.com/office/drawing/2014/main" val="3152517766"/>
                    </a:ext>
                  </a:extLst>
                </a:gridCol>
                <a:gridCol w="5424291">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a:effectLst/>
                          <a:latin typeface="Gill Sans Nova Light" panose="020B0302020104020203" pitchFamily="34" charset="0"/>
                        </a:rPr>
                        <a:t>Completely silent; No game master; players must text each other</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8083183" y="1482422"/>
            <a:ext cx="4108817" cy="5478423"/>
          </a:xfrm>
          <a:prstGeom prst="rect">
            <a:avLst/>
          </a:prstGeom>
          <a:noFill/>
        </p:spPr>
        <p:txBody>
          <a:bodyPr wrap="square" rtlCol="0">
            <a:spAutoFit/>
          </a:bodyPr>
          <a:lstStyle/>
          <a:p>
            <a:r>
              <a:rPr lang="en-US" sz="2800" dirty="0">
                <a:solidFill>
                  <a:schemeClr val="bg1"/>
                </a:solidFill>
              </a:rPr>
              <a:t>TO DO…</a:t>
            </a:r>
          </a:p>
          <a:p>
            <a:pPr marL="285750" indent="-285750">
              <a:buFont typeface="Wingdings" panose="05000000000000000000" pitchFamily="2" charset="2"/>
              <a:buChar char="q"/>
            </a:pPr>
            <a:r>
              <a:rPr lang="en-US" sz="2800" dirty="0">
                <a:solidFill>
                  <a:schemeClr val="bg1"/>
                </a:solidFill>
              </a:rPr>
              <a:t>Fill out the worksheets</a:t>
            </a:r>
          </a:p>
          <a:p>
            <a:pPr marL="285750" indent="-285750">
              <a:buFont typeface="Wingdings" panose="05000000000000000000" pitchFamily="2" charset="2"/>
              <a:buChar char="q"/>
            </a:pPr>
            <a:r>
              <a:rPr lang="en-US" sz="2800" dirty="0">
                <a:solidFill>
                  <a:schemeClr val="bg1"/>
                </a:solidFill>
              </a:rPr>
              <a:t>Write the rules on ONE PIECE OF PAPER</a:t>
            </a:r>
          </a:p>
          <a:p>
            <a:pPr marL="285750" indent="-285750">
              <a:buFont typeface="Wingdings" panose="05000000000000000000" pitchFamily="2" charset="2"/>
              <a:buChar char="q"/>
            </a:pPr>
            <a:r>
              <a:rPr lang="en-US" sz="2800" dirty="0">
                <a:solidFill>
                  <a:schemeClr val="bg1"/>
                </a:solidFill>
              </a:rPr>
              <a:t>Test the game with friends</a:t>
            </a:r>
          </a:p>
          <a:p>
            <a:pPr marL="285750" indent="-285750">
              <a:buFont typeface="Wingdings" panose="05000000000000000000" pitchFamily="2" charset="2"/>
              <a:buChar char="q"/>
            </a:pPr>
            <a:r>
              <a:rPr lang="en-US" sz="2800" dirty="0">
                <a:solidFill>
                  <a:schemeClr val="bg1"/>
                </a:solidFill>
              </a:rPr>
              <a:t>Iterate on the game</a:t>
            </a:r>
          </a:p>
          <a:p>
            <a:pPr marL="285750" indent="-285750">
              <a:buFont typeface="Wingdings" panose="05000000000000000000" pitchFamily="2" charset="2"/>
              <a:buChar char="q"/>
            </a:pPr>
            <a:r>
              <a:rPr lang="en-US" sz="2800" dirty="0">
                <a:solidFill>
                  <a:schemeClr val="bg1"/>
                </a:solidFill>
              </a:rPr>
              <a:t>Publish!</a:t>
            </a:r>
          </a:p>
          <a:p>
            <a:endParaRPr lang="en-US" dirty="0">
              <a:solidFill>
                <a:schemeClr val="bg1"/>
              </a:solidFill>
            </a:endParaRPr>
          </a:p>
          <a:p>
            <a:endParaRPr lang="en-US" dirty="0">
              <a:solidFill>
                <a:schemeClr val="bg1"/>
              </a:solidFill>
            </a:endParaRPr>
          </a:p>
          <a:p>
            <a:r>
              <a:rPr lang="en-US" dirty="0">
                <a:solidFill>
                  <a:schemeClr val="bg1"/>
                </a:solidFill>
              </a:rPr>
              <a:t>Considering publishing your game? </a:t>
            </a:r>
          </a:p>
          <a:p>
            <a:pPr marL="742950" lvl="1" indent="-285750">
              <a:buFont typeface="Arial" panose="020B0604020202020204" pitchFamily="34" charset="0"/>
              <a:buChar char="•"/>
            </a:pPr>
            <a:r>
              <a:rPr lang="en-US" dirty="0">
                <a:solidFill>
                  <a:schemeClr val="bg1"/>
                </a:solidFill>
              </a:rPr>
              <a:t>DMs Guild, </a:t>
            </a:r>
            <a:r>
              <a:rPr lang="en-US" dirty="0" err="1">
                <a:solidFill>
                  <a:schemeClr val="bg1"/>
                </a:solidFill>
              </a:rPr>
              <a:t>DrivethruRPG</a:t>
            </a:r>
            <a:r>
              <a:rPr lang="en-US" dirty="0">
                <a:solidFill>
                  <a:schemeClr val="bg1"/>
                </a:solidFill>
              </a:rPr>
              <a:t>, Roll20</a:t>
            </a:r>
          </a:p>
          <a:p>
            <a:pPr marL="742950" lvl="1" indent="-285750">
              <a:buFont typeface="Arial" panose="020B0604020202020204" pitchFamily="34" charset="0"/>
              <a:buChar char="•"/>
            </a:pPr>
            <a:r>
              <a:rPr lang="en-US" dirty="0">
                <a:solidFill>
                  <a:schemeClr val="bg1"/>
                </a:solidFill>
              </a:rPr>
              <a:t>Itch.io</a:t>
            </a:r>
          </a:p>
          <a:p>
            <a:pPr marL="742950" lvl="1" indent="-285750">
              <a:buFont typeface="Arial" panose="020B0604020202020204" pitchFamily="34" charset="0"/>
              <a:buChar char="•"/>
            </a:pPr>
            <a:r>
              <a:rPr lang="en-US" dirty="0">
                <a:solidFill>
                  <a:schemeClr val="bg1"/>
                </a:solidFill>
              </a:rPr>
              <a:t>GitHub, your own personal website</a:t>
            </a:r>
          </a:p>
          <a:p>
            <a:endParaRPr lang="en-US" dirty="0">
              <a:solidFill>
                <a:schemeClr val="bg1"/>
              </a:solidFill>
            </a:endParaRPr>
          </a:p>
        </p:txBody>
      </p:sp>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E70734-8287-49EC-B776-716BC48B1B0C}">
  <ds:schemaRefs>
    <ds:schemaRef ds:uri="http://schemas.microsoft.com/sharepoint/v3/contenttype/forms"/>
  </ds:schemaRefs>
</ds:datastoreItem>
</file>

<file path=customXml/itemProps3.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1094</TotalTime>
  <Words>2886</Words>
  <Application>Microsoft Office PowerPoint</Application>
  <PresentationFormat>Widescreen</PresentationFormat>
  <Paragraphs>199</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11</cp:revision>
  <dcterms:created xsi:type="dcterms:W3CDTF">2024-03-26T18:00:11Z</dcterms:created>
  <dcterms:modified xsi:type="dcterms:W3CDTF">2025-04-09T00:34:39Z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