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Lst>
  <p:notesMasterIdLst>
    <p:notesMasterId r:id="rId30"/>
  </p:notesMasterIdLst>
  <p:sldIdLst>
    <p:sldId id="256" r:id="rId7"/>
    <p:sldId id="416" r:id="rId8"/>
    <p:sldId id="399" r:id="rId9"/>
    <p:sldId id="400" r:id="rId10"/>
    <p:sldId id="403" r:id="rId11"/>
    <p:sldId id="454" r:id="rId12"/>
    <p:sldId id="445" r:id="rId13"/>
    <p:sldId id="449" r:id="rId14"/>
    <p:sldId id="451" r:id="rId15"/>
    <p:sldId id="452" r:id="rId16"/>
    <p:sldId id="453" r:id="rId17"/>
    <p:sldId id="446" r:id="rId18"/>
    <p:sldId id="434" r:id="rId19"/>
    <p:sldId id="417" r:id="rId20"/>
    <p:sldId id="418" r:id="rId21"/>
    <p:sldId id="441" r:id="rId22"/>
    <p:sldId id="447" r:id="rId23"/>
    <p:sldId id="420" r:id="rId24"/>
    <p:sldId id="421" r:id="rId25"/>
    <p:sldId id="455" r:id="rId26"/>
    <p:sldId id="443" r:id="rId27"/>
    <p:sldId id="444" r:id="rId28"/>
    <p:sldId id="396" r:id="rId29"/>
  </p:sldIdLst>
  <p:sldSz cx="9144000" cy="5143500" type="screen16x9"/>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964">
          <p15:clr>
            <a:srgbClr val="A4A3A4"/>
          </p15:clr>
        </p15:guide>
        <p15:guide id="2" orient="horz" pos="516">
          <p15:clr>
            <a:srgbClr val="A4A3A4"/>
          </p15:clr>
        </p15:guide>
        <p15:guide id="3" orient="horz" pos="676">
          <p15:clr>
            <a:srgbClr val="A4A3A4"/>
          </p15:clr>
        </p15:guide>
        <p15:guide id="4" pos="2880">
          <p15:clr>
            <a:srgbClr val="A4A3A4"/>
          </p15:clr>
        </p15:guide>
        <p15:guide id="5" pos="240">
          <p15:clr>
            <a:srgbClr val="A4A3A4"/>
          </p15:clr>
        </p15:guide>
        <p15:guide id="6" pos="5520">
          <p15:clr>
            <a:srgbClr val="A4A3A4"/>
          </p15:clr>
        </p15:guide>
      </p15:sldGuideLst>
    </p:ext>
    <p:ext uri="{2D200454-40CA-4A62-9FC3-DE9A4176ACB9}">
      <p15:notesGuideLst xmlns:p15="http://schemas.microsoft.com/office/powerpoint/2012/main" xmlns="">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72" autoAdjust="0"/>
  </p:normalViewPr>
  <p:slideViewPr>
    <p:cSldViewPr snapToGrid="0" snapToObjects="1">
      <p:cViewPr varScale="1">
        <p:scale>
          <a:sx n="91" d="100"/>
          <a:sy n="91" d="100"/>
        </p:scale>
        <p:origin x="-1374" y="-96"/>
      </p:cViewPr>
      <p:guideLst>
        <p:guide orient="horz" pos="2964"/>
        <p:guide orient="horz" pos="516"/>
        <p:guide orient="horz" pos="676"/>
        <p:guide pos="2880"/>
        <p:guide pos="240"/>
        <p:guide pos="5520"/>
      </p:guideLst>
    </p:cSldViewPr>
  </p:slideViewPr>
  <p:notesTextViewPr>
    <p:cViewPr>
      <p:scale>
        <a:sx n="100" d="100"/>
        <a:sy n="100" d="100"/>
      </p:scale>
      <p:origin x="0" y="1644"/>
    </p:cViewPr>
  </p:notesTextViewPr>
  <p:sorterViewPr>
    <p:cViewPr>
      <p:scale>
        <a:sx n="100" d="100"/>
        <a:sy n="100" d="100"/>
      </p:scale>
      <p:origin x="0" y="0"/>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99277B-D752-4F4B-B84C-1240D5E538A1}" type="doc">
      <dgm:prSet loTypeId="urn:microsoft.com/office/officeart/2005/8/layout/hProcess11" loCatId="process" qsTypeId="urn:microsoft.com/office/officeart/2005/8/quickstyle/simple1" qsCatId="simple" csTypeId="urn:microsoft.com/office/officeart/2005/8/colors/accent2_3" csCatId="accent2" phldr="1"/>
      <dgm:spPr/>
    </dgm:pt>
    <dgm:pt modelId="{B139A81C-72AD-48BC-A0A2-7A838588DC65}">
      <dgm:prSet phldrT="[Text]" custT="1"/>
      <dgm:spPr/>
      <dgm:t>
        <a:bodyPr/>
        <a:lstStyle/>
        <a:p>
          <a:r>
            <a:rPr lang="en-US" sz="1100" b="1" dirty="0" smtClean="0">
              <a:solidFill>
                <a:schemeClr val="tx2"/>
              </a:solidFill>
            </a:rPr>
            <a:t>PDC2008</a:t>
          </a:r>
        </a:p>
        <a:p>
          <a:r>
            <a:rPr lang="en-US" sz="1100" b="1" dirty="0" smtClean="0">
              <a:solidFill>
                <a:schemeClr val="tx2"/>
              </a:solidFill>
            </a:rPr>
            <a:t>Windows Azure CTP</a:t>
          </a:r>
        </a:p>
        <a:p>
          <a:r>
            <a:rPr lang="en-US" sz="1100" b="1" dirty="0" smtClean="0">
              <a:solidFill>
                <a:schemeClr val="tx2"/>
              </a:solidFill>
            </a:rPr>
            <a:t>Web/Worker Roles</a:t>
          </a:r>
        </a:p>
        <a:p>
          <a:r>
            <a:rPr lang="en-US" sz="1100" b="1" dirty="0" smtClean="0">
              <a:solidFill>
                <a:schemeClr val="tx2"/>
              </a:solidFill>
            </a:rPr>
            <a:t>Partial Trust .NET Only</a:t>
          </a:r>
          <a:endParaRPr lang="en-US" sz="1100" b="1" dirty="0">
            <a:solidFill>
              <a:schemeClr val="tx2"/>
            </a:solidFill>
          </a:endParaRPr>
        </a:p>
      </dgm:t>
    </dgm:pt>
    <dgm:pt modelId="{471ED040-0093-4565-B276-926D5ACCC1CE}" type="parTrans" cxnId="{EAE79DF4-D8F1-4CE6-B314-447CB223B2F1}">
      <dgm:prSet/>
      <dgm:spPr/>
      <dgm:t>
        <a:bodyPr/>
        <a:lstStyle/>
        <a:p>
          <a:endParaRPr lang="en-US"/>
        </a:p>
      </dgm:t>
    </dgm:pt>
    <dgm:pt modelId="{7405C623-FACE-449D-A784-8DAA42C8EC03}" type="sibTrans" cxnId="{EAE79DF4-D8F1-4CE6-B314-447CB223B2F1}">
      <dgm:prSet/>
      <dgm:spPr/>
      <dgm:t>
        <a:bodyPr/>
        <a:lstStyle/>
        <a:p>
          <a:endParaRPr lang="en-US"/>
        </a:p>
      </dgm:t>
    </dgm:pt>
    <dgm:pt modelId="{F9148AD3-2555-4934-843C-D59161F5064B}">
      <dgm:prSet phldrT="[Text]" custT="1"/>
      <dgm:spPr/>
      <dgm:t>
        <a:bodyPr/>
        <a:lstStyle/>
        <a:p>
          <a:r>
            <a:rPr lang="en-US" sz="1100" b="1" dirty="0" smtClean="0">
              <a:solidFill>
                <a:schemeClr val="tx2"/>
              </a:solidFill>
            </a:rPr>
            <a:t>2/2010 </a:t>
          </a:r>
        </a:p>
        <a:p>
          <a:r>
            <a:rPr lang="en-US" sz="1100" b="1" dirty="0" smtClean="0">
              <a:solidFill>
                <a:schemeClr val="tx2"/>
              </a:solidFill>
            </a:rPr>
            <a:t>Windows Azure RTM</a:t>
          </a:r>
          <a:endParaRPr lang="en-US" sz="1100" b="1" dirty="0">
            <a:solidFill>
              <a:schemeClr val="tx2"/>
            </a:solidFill>
          </a:endParaRPr>
        </a:p>
      </dgm:t>
    </dgm:pt>
    <dgm:pt modelId="{38B3A859-6A4D-4BF9-9AE4-780EEC4A63C7}" type="parTrans" cxnId="{CBB0C278-3A72-4968-9EBE-73CC4EF39373}">
      <dgm:prSet/>
      <dgm:spPr/>
      <dgm:t>
        <a:bodyPr/>
        <a:lstStyle/>
        <a:p>
          <a:endParaRPr lang="en-US"/>
        </a:p>
      </dgm:t>
    </dgm:pt>
    <dgm:pt modelId="{AB6454D7-AD64-4A2F-833C-4F3D53B6A1A7}" type="sibTrans" cxnId="{CBB0C278-3A72-4968-9EBE-73CC4EF39373}">
      <dgm:prSet/>
      <dgm:spPr/>
      <dgm:t>
        <a:bodyPr/>
        <a:lstStyle/>
        <a:p>
          <a:endParaRPr lang="en-US"/>
        </a:p>
      </dgm:t>
    </dgm:pt>
    <dgm:pt modelId="{D41C40E7-0C15-420B-88D4-FA628015D777}">
      <dgm:prSet phldrT="[Text]" custT="1"/>
      <dgm:spPr/>
      <dgm:t>
        <a:bodyPr/>
        <a:lstStyle/>
        <a:p>
          <a:r>
            <a:rPr lang="en-US" sz="1100" b="1" dirty="0" smtClean="0">
              <a:solidFill>
                <a:schemeClr val="tx2"/>
              </a:solidFill>
            </a:rPr>
            <a:t>11/2010  </a:t>
          </a:r>
        </a:p>
        <a:p>
          <a:r>
            <a:rPr lang="en-US" sz="1100" b="1" dirty="0" smtClean="0">
              <a:solidFill>
                <a:schemeClr val="tx2"/>
              </a:solidFill>
            </a:rPr>
            <a:t>VM Role</a:t>
          </a:r>
        </a:p>
        <a:p>
          <a:r>
            <a:rPr lang="en-US" sz="1100" b="1" dirty="0" smtClean="0">
              <a:solidFill>
                <a:schemeClr val="tx2"/>
              </a:solidFill>
            </a:rPr>
            <a:t>Connect</a:t>
          </a:r>
        </a:p>
        <a:p>
          <a:r>
            <a:rPr lang="en-US" sz="1100" b="1" dirty="0" smtClean="0">
              <a:solidFill>
                <a:schemeClr val="tx2"/>
              </a:solidFill>
            </a:rPr>
            <a:t>Admin Mode</a:t>
          </a:r>
        </a:p>
        <a:p>
          <a:r>
            <a:rPr lang="en-US" sz="1100" b="1" dirty="0" smtClean="0">
              <a:solidFill>
                <a:schemeClr val="tx2"/>
              </a:solidFill>
            </a:rPr>
            <a:t> Startup Tasks</a:t>
          </a:r>
        </a:p>
        <a:p>
          <a:r>
            <a:rPr lang="en-US" sz="1100" b="1" dirty="0" smtClean="0">
              <a:solidFill>
                <a:schemeClr val="tx2"/>
              </a:solidFill>
            </a:rPr>
            <a:t>Full IIS</a:t>
          </a:r>
        </a:p>
        <a:p>
          <a:r>
            <a:rPr lang="en-US" sz="1100" b="1" dirty="0" smtClean="0">
              <a:solidFill>
                <a:schemeClr val="tx2"/>
              </a:solidFill>
            </a:rPr>
            <a:t>Remote Desktop</a:t>
          </a:r>
          <a:endParaRPr lang="en-US" sz="1100" b="1" dirty="0">
            <a:solidFill>
              <a:schemeClr val="tx2"/>
            </a:solidFill>
          </a:endParaRPr>
        </a:p>
      </dgm:t>
    </dgm:pt>
    <dgm:pt modelId="{BE24003F-169E-434E-9D71-45B28259D0DF}" type="parTrans" cxnId="{5D87085C-BF09-40D3-BF06-D984D6E69F18}">
      <dgm:prSet/>
      <dgm:spPr/>
      <dgm:t>
        <a:bodyPr/>
        <a:lstStyle/>
        <a:p>
          <a:endParaRPr lang="en-US"/>
        </a:p>
      </dgm:t>
    </dgm:pt>
    <dgm:pt modelId="{214FEC46-98C8-4001-AADD-D903DDF89C34}" type="sibTrans" cxnId="{5D87085C-BF09-40D3-BF06-D984D6E69F18}">
      <dgm:prSet/>
      <dgm:spPr/>
      <dgm:t>
        <a:bodyPr/>
        <a:lstStyle/>
        <a:p>
          <a:endParaRPr lang="en-US"/>
        </a:p>
      </dgm:t>
    </dgm:pt>
    <dgm:pt modelId="{7E3D02A7-21BA-4E3C-B086-ADF04D6961F4}">
      <dgm:prSet phldrT="[Text]" custT="1"/>
      <dgm:spPr/>
      <dgm:t>
        <a:bodyPr/>
        <a:lstStyle/>
        <a:p>
          <a:r>
            <a:rPr lang="en-US" sz="1100" b="1" dirty="0" smtClean="0">
              <a:solidFill>
                <a:schemeClr val="tx2"/>
              </a:solidFill>
            </a:rPr>
            <a:t>11/2009  </a:t>
          </a:r>
        </a:p>
        <a:p>
          <a:r>
            <a:rPr lang="en-US" sz="1100" b="1" dirty="0" smtClean="0">
              <a:solidFill>
                <a:schemeClr val="tx2"/>
              </a:solidFill>
            </a:rPr>
            <a:t>Full Trust/Native</a:t>
          </a:r>
        </a:p>
        <a:p>
          <a:r>
            <a:rPr lang="en-US" sz="1100" b="1" dirty="0" smtClean="0">
              <a:solidFill>
                <a:schemeClr val="tx2"/>
              </a:solidFill>
            </a:rPr>
            <a:t>PHP &amp; Java Support</a:t>
          </a:r>
        </a:p>
      </dgm:t>
    </dgm:pt>
    <dgm:pt modelId="{9810B792-4121-4E85-BEDD-B3F8548CC308}" type="parTrans" cxnId="{7F5C6530-8ED2-46FB-8D04-B4499AAF0B51}">
      <dgm:prSet/>
      <dgm:spPr/>
      <dgm:t>
        <a:bodyPr/>
        <a:lstStyle/>
        <a:p>
          <a:endParaRPr lang="en-US"/>
        </a:p>
      </dgm:t>
    </dgm:pt>
    <dgm:pt modelId="{69CDC896-FC7E-4F44-970D-1E18D24C4383}" type="sibTrans" cxnId="{7F5C6530-8ED2-46FB-8D04-B4499AAF0B51}">
      <dgm:prSet/>
      <dgm:spPr/>
      <dgm:t>
        <a:bodyPr/>
        <a:lstStyle/>
        <a:p>
          <a:endParaRPr lang="en-US"/>
        </a:p>
      </dgm:t>
    </dgm:pt>
    <dgm:pt modelId="{DA39226F-23F5-4FF7-B506-CA9E34A3F2E8}">
      <dgm:prSet phldrT="[Text]" custT="1"/>
      <dgm:spPr/>
      <dgm:t>
        <a:bodyPr/>
        <a:lstStyle/>
        <a:p>
          <a:r>
            <a:rPr lang="en-US" sz="1100" b="1" dirty="0" smtClean="0">
              <a:solidFill>
                <a:schemeClr val="tx2"/>
              </a:solidFill>
            </a:rPr>
            <a:t>11/2011</a:t>
          </a:r>
        </a:p>
        <a:p>
          <a:r>
            <a:rPr lang="en-US" sz="1100" b="1" dirty="0" smtClean="0">
              <a:solidFill>
                <a:schemeClr val="tx2"/>
              </a:solidFill>
            </a:rPr>
            <a:t>Cross Language SDKs</a:t>
          </a:r>
        </a:p>
        <a:p>
          <a:r>
            <a:rPr lang="en-US" sz="1100" b="1" dirty="0" smtClean="0">
              <a:solidFill>
                <a:schemeClr val="tx2"/>
              </a:solidFill>
            </a:rPr>
            <a:t>Java, Node.JS</a:t>
          </a:r>
        </a:p>
        <a:p>
          <a:r>
            <a:rPr lang="en-US" sz="1100" b="1" dirty="0" smtClean="0">
              <a:solidFill>
                <a:schemeClr val="tx2"/>
              </a:solidFill>
            </a:rPr>
            <a:t>Eclipse Plugin </a:t>
          </a:r>
          <a:endParaRPr lang="en-US" sz="1100" b="1" dirty="0">
            <a:solidFill>
              <a:schemeClr val="tx2"/>
            </a:solidFill>
          </a:endParaRPr>
        </a:p>
      </dgm:t>
    </dgm:pt>
    <dgm:pt modelId="{46CC4235-0457-44F4-9A95-9744AB4F4E89}" type="parTrans" cxnId="{42D0FB67-D14D-4039-9944-41A82A316036}">
      <dgm:prSet/>
      <dgm:spPr/>
      <dgm:t>
        <a:bodyPr/>
        <a:lstStyle/>
        <a:p>
          <a:endParaRPr lang="en-US"/>
        </a:p>
      </dgm:t>
    </dgm:pt>
    <dgm:pt modelId="{E7D598A7-FD98-4E24-8CB1-6DE8CDA12C88}" type="sibTrans" cxnId="{42D0FB67-D14D-4039-9944-41A82A316036}">
      <dgm:prSet/>
      <dgm:spPr/>
      <dgm:t>
        <a:bodyPr/>
        <a:lstStyle/>
        <a:p>
          <a:endParaRPr lang="en-US"/>
        </a:p>
      </dgm:t>
    </dgm:pt>
    <dgm:pt modelId="{FFC3F2CD-E0B7-476E-80BB-9BFF49CB2019}">
      <dgm:prSet phldrT="[Text]" custT="1"/>
      <dgm:spPr/>
      <dgm:t>
        <a:bodyPr/>
        <a:lstStyle/>
        <a:p>
          <a:r>
            <a:rPr lang="en-US" sz="1100" b="1" dirty="0" smtClean="0">
              <a:solidFill>
                <a:schemeClr val="tx2"/>
              </a:solidFill>
            </a:rPr>
            <a:t>2007 </a:t>
          </a:r>
        </a:p>
        <a:p>
          <a:r>
            <a:rPr lang="en-US" sz="1100" b="1" dirty="0" smtClean="0">
              <a:solidFill>
                <a:schemeClr val="tx2"/>
              </a:solidFill>
            </a:rPr>
            <a:t>Project Red Dog Launched</a:t>
          </a:r>
          <a:endParaRPr lang="en-US" sz="1100" b="1" dirty="0">
            <a:solidFill>
              <a:schemeClr val="tx2"/>
            </a:solidFill>
          </a:endParaRPr>
        </a:p>
      </dgm:t>
    </dgm:pt>
    <dgm:pt modelId="{151A6775-A529-4FDF-9F4F-1181667135D7}" type="parTrans" cxnId="{FE50B5EF-3E4F-42A0-9C0A-15BB1B5479E8}">
      <dgm:prSet/>
      <dgm:spPr/>
      <dgm:t>
        <a:bodyPr/>
        <a:lstStyle/>
        <a:p>
          <a:endParaRPr lang="en-US"/>
        </a:p>
      </dgm:t>
    </dgm:pt>
    <dgm:pt modelId="{ADA9A716-2C01-4494-A287-43FD386C385E}" type="sibTrans" cxnId="{FE50B5EF-3E4F-42A0-9C0A-15BB1B5479E8}">
      <dgm:prSet/>
      <dgm:spPr/>
      <dgm:t>
        <a:bodyPr/>
        <a:lstStyle/>
        <a:p>
          <a:endParaRPr lang="en-US"/>
        </a:p>
      </dgm:t>
    </dgm:pt>
    <dgm:pt modelId="{AAAF7C6F-6FCA-4BE5-8929-018DB0E70976}" type="pres">
      <dgm:prSet presAssocID="{5299277B-D752-4F4B-B84C-1240D5E538A1}" presName="Name0" presStyleCnt="0">
        <dgm:presLayoutVars>
          <dgm:dir/>
          <dgm:resizeHandles val="exact"/>
        </dgm:presLayoutVars>
      </dgm:prSet>
      <dgm:spPr/>
    </dgm:pt>
    <dgm:pt modelId="{FAE46C24-0486-476F-9F40-5447E7EE5FFA}" type="pres">
      <dgm:prSet presAssocID="{5299277B-D752-4F4B-B84C-1240D5E538A1}" presName="arrow" presStyleLbl="bgShp" presStyleIdx="0" presStyleCnt="1"/>
      <dgm:spPr/>
    </dgm:pt>
    <dgm:pt modelId="{5249355C-F074-41E6-82EC-05D555B0A37E}" type="pres">
      <dgm:prSet presAssocID="{5299277B-D752-4F4B-B84C-1240D5E538A1}" presName="points" presStyleCnt="0"/>
      <dgm:spPr/>
    </dgm:pt>
    <dgm:pt modelId="{A6EBBCD0-B117-43FA-AC53-001F3EF844B9}" type="pres">
      <dgm:prSet presAssocID="{FFC3F2CD-E0B7-476E-80BB-9BFF49CB2019}" presName="compositeA" presStyleCnt="0"/>
      <dgm:spPr/>
    </dgm:pt>
    <dgm:pt modelId="{9E11F8A6-6665-42FB-8510-A3F64F94A977}" type="pres">
      <dgm:prSet presAssocID="{FFC3F2CD-E0B7-476E-80BB-9BFF49CB2019}" presName="textA" presStyleLbl="revTx" presStyleIdx="0" presStyleCnt="6">
        <dgm:presLayoutVars>
          <dgm:bulletEnabled val="1"/>
        </dgm:presLayoutVars>
      </dgm:prSet>
      <dgm:spPr/>
      <dgm:t>
        <a:bodyPr/>
        <a:lstStyle/>
        <a:p>
          <a:endParaRPr lang="en-US"/>
        </a:p>
      </dgm:t>
    </dgm:pt>
    <dgm:pt modelId="{10199B19-7E01-4F86-A8B5-40CD1C8F8229}" type="pres">
      <dgm:prSet presAssocID="{FFC3F2CD-E0B7-476E-80BB-9BFF49CB2019}" presName="circleA" presStyleLbl="node1" presStyleIdx="0" presStyleCnt="6"/>
      <dgm:spPr/>
    </dgm:pt>
    <dgm:pt modelId="{32BBAE4F-C859-40B1-958E-02EBC47FD101}" type="pres">
      <dgm:prSet presAssocID="{FFC3F2CD-E0B7-476E-80BB-9BFF49CB2019}" presName="spaceA" presStyleCnt="0"/>
      <dgm:spPr/>
    </dgm:pt>
    <dgm:pt modelId="{B24677BC-905C-46B3-BD96-996513692079}" type="pres">
      <dgm:prSet presAssocID="{ADA9A716-2C01-4494-A287-43FD386C385E}" presName="space" presStyleCnt="0"/>
      <dgm:spPr/>
    </dgm:pt>
    <dgm:pt modelId="{B747E2B4-470A-4760-846D-D9F7EC40DB90}" type="pres">
      <dgm:prSet presAssocID="{B139A81C-72AD-48BC-A0A2-7A838588DC65}" presName="compositeB" presStyleCnt="0"/>
      <dgm:spPr/>
    </dgm:pt>
    <dgm:pt modelId="{EA090BB3-A5DA-44C3-8B0A-3457B2C2F277}" type="pres">
      <dgm:prSet presAssocID="{B139A81C-72AD-48BC-A0A2-7A838588DC65}" presName="textB" presStyleLbl="revTx" presStyleIdx="1" presStyleCnt="6">
        <dgm:presLayoutVars>
          <dgm:bulletEnabled val="1"/>
        </dgm:presLayoutVars>
      </dgm:prSet>
      <dgm:spPr/>
      <dgm:t>
        <a:bodyPr/>
        <a:lstStyle/>
        <a:p>
          <a:endParaRPr lang="en-US"/>
        </a:p>
      </dgm:t>
    </dgm:pt>
    <dgm:pt modelId="{DF365D1C-3844-4C0E-97D1-2AD119A36EE0}" type="pres">
      <dgm:prSet presAssocID="{B139A81C-72AD-48BC-A0A2-7A838588DC65}" presName="circleB" presStyleLbl="node1" presStyleIdx="1" presStyleCnt="6"/>
      <dgm:spPr/>
    </dgm:pt>
    <dgm:pt modelId="{C8B95B5E-C0E3-4042-9BD9-DC8CC69649DA}" type="pres">
      <dgm:prSet presAssocID="{B139A81C-72AD-48BC-A0A2-7A838588DC65}" presName="spaceB" presStyleCnt="0"/>
      <dgm:spPr/>
    </dgm:pt>
    <dgm:pt modelId="{8D2372AA-DC72-4855-A387-6D4373FFCBD0}" type="pres">
      <dgm:prSet presAssocID="{7405C623-FACE-449D-A784-8DAA42C8EC03}" presName="space" presStyleCnt="0"/>
      <dgm:spPr/>
    </dgm:pt>
    <dgm:pt modelId="{9166C8C6-40FF-4A47-9F35-523E72607477}" type="pres">
      <dgm:prSet presAssocID="{7E3D02A7-21BA-4E3C-B086-ADF04D6961F4}" presName="compositeA" presStyleCnt="0"/>
      <dgm:spPr/>
    </dgm:pt>
    <dgm:pt modelId="{F9A43A4F-A126-4CD1-8CDF-CEE8BAC601AC}" type="pres">
      <dgm:prSet presAssocID="{7E3D02A7-21BA-4E3C-B086-ADF04D6961F4}" presName="textA" presStyleLbl="revTx" presStyleIdx="2" presStyleCnt="6">
        <dgm:presLayoutVars>
          <dgm:bulletEnabled val="1"/>
        </dgm:presLayoutVars>
      </dgm:prSet>
      <dgm:spPr/>
      <dgm:t>
        <a:bodyPr/>
        <a:lstStyle/>
        <a:p>
          <a:endParaRPr lang="en-US"/>
        </a:p>
      </dgm:t>
    </dgm:pt>
    <dgm:pt modelId="{ACE4925F-85E0-423A-AF11-67C7462E29A8}" type="pres">
      <dgm:prSet presAssocID="{7E3D02A7-21BA-4E3C-B086-ADF04D6961F4}" presName="circleA" presStyleLbl="node1" presStyleIdx="2" presStyleCnt="6"/>
      <dgm:spPr/>
    </dgm:pt>
    <dgm:pt modelId="{5F34541B-2814-4868-9663-E2F66EE8A534}" type="pres">
      <dgm:prSet presAssocID="{7E3D02A7-21BA-4E3C-B086-ADF04D6961F4}" presName="spaceA" presStyleCnt="0"/>
      <dgm:spPr/>
    </dgm:pt>
    <dgm:pt modelId="{086AEE64-0956-4784-8F8E-E8ADE51ED6A6}" type="pres">
      <dgm:prSet presAssocID="{69CDC896-FC7E-4F44-970D-1E18D24C4383}" presName="space" presStyleCnt="0"/>
      <dgm:spPr/>
    </dgm:pt>
    <dgm:pt modelId="{72B63800-E914-46D0-8878-0AA142470DA0}" type="pres">
      <dgm:prSet presAssocID="{F9148AD3-2555-4934-843C-D59161F5064B}" presName="compositeB" presStyleCnt="0"/>
      <dgm:spPr/>
    </dgm:pt>
    <dgm:pt modelId="{7C0005F6-71C5-4228-A47A-1266BA9C3CD6}" type="pres">
      <dgm:prSet presAssocID="{F9148AD3-2555-4934-843C-D59161F5064B}" presName="textB" presStyleLbl="revTx" presStyleIdx="3" presStyleCnt="6">
        <dgm:presLayoutVars>
          <dgm:bulletEnabled val="1"/>
        </dgm:presLayoutVars>
      </dgm:prSet>
      <dgm:spPr/>
      <dgm:t>
        <a:bodyPr/>
        <a:lstStyle/>
        <a:p>
          <a:endParaRPr lang="en-US"/>
        </a:p>
      </dgm:t>
    </dgm:pt>
    <dgm:pt modelId="{EF731117-0A55-4415-8653-CC1F64EECEC1}" type="pres">
      <dgm:prSet presAssocID="{F9148AD3-2555-4934-843C-D59161F5064B}" presName="circleB" presStyleLbl="node1" presStyleIdx="3" presStyleCnt="6"/>
      <dgm:spPr/>
    </dgm:pt>
    <dgm:pt modelId="{2DC0163C-D91C-4447-901D-6D14B8A9377B}" type="pres">
      <dgm:prSet presAssocID="{F9148AD3-2555-4934-843C-D59161F5064B}" presName="spaceB" presStyleCnt="0"/>
      <dgm:spPr/>
    </dgm:pt>
    <dgm:pt modelId="{194C846A-34A6-4C0E-8354-833EE73C69D5}" type="pres">
      <dgm:prSet presAssocID="{AB6454D7-AD64-4A2F-833C-4F3D53B6A1A7}" presName="space" presStyleCnt="0"/>
      <dgm:spPr/>
    </dgm:pt>
    <dgm:pt modelId="{5333E641-CA6B-49C9-9161-EAE11E83DCC8}" type="pres">
      <dgm:prSet presAssocID="{D41C40E7-0C15-420B-88D4-FA628015D777}" presName="compositeA" presStyleCnt="0"/>
      <dgm:spPr/>
    </dgm:pt>
    <dgm:pt modelId="{40FAA7F3-7AB1-4356-AF1C-17067D0FD852}" type="pres">
      <dgm:prSet presAssocID="{D41C40E7-0C15-420B-88D4-FA628015D777}" presName="textA" presStyleLbl="revTx" presStyleIdx="4" presStyleCnt="6" custLinFactNeighborX="1233" custLinFactNeighborY="4136">
        <dgm:presLayoutVars>
          <dgm:bulletEnabled val="1"/>
        </dgm:presLayoutVars>
      </dgm:prSet>
      <dgm:spPr/>
      <dgm:t>
        <a:bodyPr/>
        <a:lstStyle/>
        <a:p>
          <a:endParaRPr lang="en-US"/>
        </a:p>
      </dgm:t>
    </dgm:pt>
    <dgm:pt modelId="{FB2F0C98-ACD2-4EE2-BC25-CCD0F8092AF3}" type="pres">
      <dgm:prSet presAssocID="{D41C40E7-0C15-420B-88D4-FA628015D777}" presName="circleA" presStyleLbl="node1" presStyleIdx="4" presStyleCnt="6"/>
      <dgm:spPr/>
    </dgm:pt>
    <dgm:pt modelId="{3E60E126-62FB-46ED-8701-9B28646CBD87}" type="pres">
      <dgm:prSet presAssocID="{D41C40E7-0C15-420B-88D4-FA628015D777}" presName="spaceA" presStyleCnt="0"/>
      <dgm:spPr/>
    </dgm:pt>
    <dgm:pt modelId="{5039CB7A-154E-4C3F-A4B9-2DFB0D01C4FB}" type="pres">
      <dgm:prSet presAssocID="{214FEC46-98C8-4001-AADD-D903DDF89C34}" presName="space" presStyleCnt="0"/>
      <dgm:spPr/>
    </dgm:pt>
    <dgm:pt modelId="{FC3B234D-6B7C-42E7-A6DD-3FE4B6E8B9D4}" type="pres">
      <dgm:prSet presAssocID="{DA39226F-23F5-4FF7-B506-CA9E34A3F2E8}" presName="compositeB" presStyleCnt="0"/>
      <dgm:spPr/>
    </dgm:pt>
    <dgm:pt modelId="{F69A34A8-BCEA-4229-A07B-9C91BD5DEC4C}" type="pres">
      <dgm:prSet presAssocID="{DA39226F-23F5-4FF7-B506-CA9E34A3F2E8}" presName="textB" presStyleLbl="revTx" presStyleIdx="5" presStyleCnt="6">
        <dgm:presLayoutVars>
          <dgm:bulletEnabled val="1"/>
        </dgm:presLayoutVars>
      </dgm:prSet>
      <dgm:spPr/>
      <dgm:t>
        <a:bodyPr/>
        <a:lstStyle/>
        <a:p>
          <a:endParaRPr lang="en-US"/>
        </a:p>
      </dgm:t>
    </dgm:pt>
    <dgm:pt modelId="{DD5741F3-1038-4BC2-AADB-5435D0257D7E}" type="pres">
      <dgm:prSet presAssocID="{DA39226F-23F5-4FF7-B506-CA9E34A3F2E8}" presName="circleB" presStyleLbl="node1" presStyleIdx="5" presStyleCnt="6"/>
      <dgm:spPr/>
    </dgm:pt>
    <dgm:pt modelId="{B10A8D14-5D9D-409C-9956-905F77DA0524}" type="pres">
      <dgm:prSet presAssocID="{DA39226F-23F5-4FF7-B506-CA9E34A3F2E8}" presName="spaceB" presStyleCnt="0"/>
      <dgm:spPr/>
    </dgm:pt>
  </dgm:ptLst>
  <dgm:cxnLst>
    <dgm:cxn modelId="{5D87085C-BF09-40D3-BF06-D984D6E69F18}" srcId="{5299277B-D752-4F4B-B84C-1240D5E538A1}" destId="{D41C40E7-0C15-420B-88D4-FA628015D777}" srcOrd="4" destOrd="0" parTransId="{BE24003F-169E-434E-9D71-45B28259D0DF}" sibTransId="{214FEC46-98C8-4001-AADD-D903DDF89C34}"/>
    <dgm:cxn modelId="{FE50B5EF-3E4F-42A0-9C0A-15BB1B5479E8}" srcId="{5299277B-D752-4F4B-B84C-1240D5E538A1}" destId="{FFC3F2CD-E0B7-476E-80BB-9BFF49CB2019}" srcOrd="0" destOrd="0" parTransId="{151A6775-A529-4FDF-9F4F-1181667135D7}" sibTransId="{ADA9A716-2C01-4494-A287-43FD386C385E}"/>
    <dgm:cxn modelId="{EAE79DF4-D8F1-4CE6-B314-447CB223B2F1}" srcId="{5299277B-D752-4F4B-B84C-1240D5E538A1}" destId="{B139A81C-72AD-48BC-A0A2-7A838588DC65}" srcOrd="1" destOrd="0" parTransId="{471ED040-0093-4565-B276-926D5ACCC1CE}" sibTransId="{7405C623-FACE-449D-A784-8DAA42C8EC03}"/>
    <dgm:cxn modelId="{7F5C6530-8ED2-46FB-8D04-B4499AAF0B51}" srcId="{5299277B-D752-4F4B-B84C-1240D5E538A1}" destId="{7E3D02A7-21BA-4E3C-B086-ADF04D6961F4}" srcOrd="2" destOrd="0" parTransId="{9810B792-4121-4E85-BEDD-B3F8548CC308}" sibTransId="{69CDC896-FC7E-4F44-970D-1E18D24C4383}"/>
    <dgm:cxn modelId="{CBB0C278-3A72-4968-9EBE-73CC4EF39373}" srcId="{5299277B-D752-4F4B-B84C-1240D5E538A1}" destId="{F9148AD3-2555-4934-843C-D59161F5064B}" srcOrd="3" destOrd="0" parTransId="{38B3A859-6A4D-4BF9-9AE4-780EEC4A63C7}" sibTransId="{AB6454D7-AD64-4A2F-833C-4F3D53B6A1A7}"/>
    <dgm:cxn modelId="{3F6F12F3-A5C4-48B8-9F91-8ECC56288DEB}" type="presOf" srcId="{5299277B-D752-4F4B-B84C-1240D5E538A1}" destId="{AAAF7C6F-6FCA-4BE5-8929-018DB0E70976}" srcOrd="0" destOrd="0" presId="urn:microsoft.com/office/officeart/2005/8/layout/hProcess11"/>
    <dgm:cxn modelId="{57744A3B-24D0-42F4-A857-21FC39C4D318}" type="presOf" srcId="{F9148AD3-2555-4934-843C-D59161F5064B}" destId="{7C0005F6-71C5-4228-A47A-1266BA9C3CD6}" srcOrd="0" destOrd="0" presId="urn:microsoft.com/office/officeart/2005/8/layout/hProcess11"/>
    <dgm:cxn modelId="{49A84A81-C642-4E43-BE58-6FC366D60EDA}" type="presOf" srcId="{DA39226F-23F5-4FF7-B506-CA9E34A3F2E8}" destId="{F69A34A8-BCEA-4229-A07B-9C91BD5DEC4C}" srcOrd="0" destOrd="0" presId="urn:microsoft.com/office/officeart/2005/8/layout/hProcess11"/>
    <dgm:cxn modelId="{DF72A890-891B-44D7-BDF8-2202EBA2B548}" type="presOf" srcId="{D41C40E7-0C15-420B-88D4-FA628015D777}" destId="{40FAA7F3-7AB1-4356-AF1C-17067D0FD852}" srcOrd="0" destOrd="0" presId="urn:microsoft.com/office/officeart/2005/8/layout/hProcess11"/>
    <dgm:cxn modelId="{42D0FB67-D14D-4039-9944-41A82A316036}" srcId="{5299277B-D752-4F4B-B84C-1240D5E538A1}" destId="{DA39226F-23F5-4FF7-B506-CA9E34A3F2E8}" srcOrd="5" destOrd="0" parTransId="{46CC4235-0457-44F4-9A95-9744AB4F4E89}" sibTransId="{E7D598A7-FD98-4E24-8CB1-6DE8CDA12C88}"/>
    <dgm:cxn modelId="{4C2160BA-9FCB-4BA4-9E1A-B218FFD9AA7D}" type="presOf" srcId="{B139A81C-72AD-48BC-A0A2-7A838588DC65}" destId="{EA090BB3-A5DA-44C3-8B0A-3457B2C2F277}" srcOrd="0" destOrd="0" presId="urn:microsoft.com/office/officeart/2005/8/layout/hProcess11"/>
    <dgm:cxn modelId="{1253BF0E-CBC8-4E96-AD5F-D6DD12530B85}" type="presOf" srcId="{7E3D02A7-21BA-4E3C-B086-ADF04D6961F4}" destId="{F9A43A4F-A126-4CD1-8CDF-CEE8BAC601AC}" srcOrd="0" destOrd="0" presId="urn:microsoft.com/office/officeart/2005/8/layout/hProcess11"/>
    <dgm:cxn modelId="{627B648F-8E99-4902-BEE4-FB20BB59351F}" type="presOf" srcId="{FFC3F2CD-E0B7-476E-80BB-9BFF49CB2019}" destId="{9E11F8A6-6665-42FB-8510-A3F64F94A977}" srcOrd="0" destOrd="0" presId="urn:microsoft.com/office/officeart/2005/8/layout/hProcess11"/>
    <dgm:cxn modelId="{4C8B00D5-E1CC-4EAB-B174-E497CBC8411D}" type="presParOf" srcId="{AAAF7C6F-6FCA-4BE5-8929-018DB0E70976}" destId="{FAE46C24-0486-476F-9F40-5447E7EE5FFA}" srcOrd="0" destOrd="0" presId="urn:microsoft.com/office/officeart/2005/8/layout/hProcess11"/>
    <dgm:cxn modelId="{F38AECF8-D0D9-4148-A8B4-1BF43CFCEB69}" type="presParOf" srcId="{AAAF7C6F-6FCA-4BE5-8929-018DB0E70976}" destId="{5249355C-F074-41E6-82EC-05D555B0A37E}" srcOrd="1" destOrd="0" presId="urn:microsoft.com/office/officeart/2005/8/layout/hProcess11"/>
    <dgm:cxn modelId="{D1D2E163-2CF7-4679-A518-8AA1BA7C9548}" type="presParOf" srcId="{5249355C-F074-41E6-82EC-05D555B0A37E}" destId="{A6EBBCD0-B117-43FA-AC53-001F3EF844B9}" srcOrd="0" destOrd="0" presId="urn:microsoft.com/office/officeart/2005/8/layout/hProcess11"/>
    <dgm:cxn modelId="{007473A2-65FA-4E85-8612-B1B0D63A7970}" type="presParOf" srcId="{A6EBBCD0-B117-43FA-AC53-001F3EF844B9}" destId="{9E11F8A6-6665-42FB-8510-A3F64F94A977}" srcOrd="0" destOrd="0" presId="urn:microsoft.com/office/officeart/2005/8/layout/hProcess11"/>
    <dgm:cxn modelId="{7DF0A5D6-1179-41D0-8B73-F65838FA916C}" type="presParOf" srcId="{A6EBBCD0-B117-43FA-AC53-001F3EF844B9}" destId="{10199B19-7E01-4F86-A8B5-40CD1C8F8229}" srcOrd="1" destOrd="0" presId="urn:microsoft.com/office/officeart/2005/8/layout/hProcess11"/>
    <dgm:cxn modelId="{BDB11798-B65D-4161-BA9E-22ECEC18B59B}" type="presParOf" srcId="{A6EBBCD0-B117-43FA-AC53-001F3EF844B9}" destId="{32BBAE4F-C859-40B1-958E-02EBC47FD101}" srcOrd="2" destOrd="0" presId="urn:microsoft.com/office/officeart/2005/8/layout/hProcess11"/>
    <dgm:cxn modelId="{67DA649C-C7B2-478C-AEB2-5A198D6CB625}" type="presParOf" srcId="{5249355C-F074-41E6-82EC-05D555B0A37E}" destId="{B24677BC-905C-46B3-BD96-996513692079}" srcOrd="1" destOrd="0" presId="urn:microsoft.com/office/officeart/2005/8/layout/hProcess11"/>
    <dgm:cxn modelId="{02006B84-46B6-42EE-8EB8-C6F55462AE03}" type="presParOf" srcId="{5249355C-F074-41E6-82EC-05D555B0A37E}" destId="{B747E2B4-470A-4760-846D-D9F7EC40DB90}" srcOrd="2" destOrd="0" presId="urn:microsoft.com/office/officeart/2005/8/layout/hProcess11"/>
    <dgm:cxn modelId="{35D2A24C-0420-4AD7-AE32-45CE3FB910D5}" type="presParOf" srcId="{B747E2B4-470A-4760-846D-D9F7EC40DB90}" destId="{EA090BB3-A5DA-44C3-8B0A-3457B2C2F277}" srcOrd="0" destOrd="0" presId="urn:microsoft.com/office/officeart/2005/8/layout/hProcess11"/>
    <dgm:cxn modelId="{3B3811BA-60D5-4BF5-B064-A7CC4029AAE9}" type="presParOf" srcId="{B747E2B4-470A-4760-846D-D9F7EC40DB90}" destId="{DF365D1C-3844-4C0E-97D1-2AD119A36EE0}" srcOrd="1" destOrd="0" presId="urn:microsoft.com/office/officeart/2005/8/layout/hProcess11"/>
    <dgm:cxn modelId="{F73A7403-E9A3-44D6-AC1C-15223F2CF4ED}" type="presParOf" srcId="{B747E2B4-470A-4760-846D-D9F7EC40DB90}" destId="{C8B95B5E-C0E3-4042-9BD9-DC8CC69649DA}" srcOrd="2" destOrd="0" presId="urn:microsoft.com/office/officeart/2005/8/layout/hProcess11"/>
    <dgm:cxn modelId="{B093DF04-C8ED-4F8B-9C9E-1267F797DC27}" type="presParOf" srcId="{5249355C-F074-41E6-82EC-05D555B0A37E}" destId="{8D2372AA-DC72-4855-A387-6D4373FFCBD0}" srcOrd="3" destOrd="0" presId="urn:microsoft.com/office/officeart/2005/8/layout/hProcess11"/>
    <dgm:cxn modelId="{6534BA82-F7CA-4929-B742-4DD2CF5559E3}" type="presParOf" srcId="{5249355C-F074-41E6-82EC-05D555B0A37E}" destId="{9166C8C6-40FF-4A47-9F35-523E72607477}" srcOrd="4" destOrd="0" presId="urn:microsoft.com/office/officeart/2005/8/layout/hProcess11"/>
    <dgm:cxn modelId="{FCBD590C-3730-49B5-A9AE-CE37FA4F751B}" type="presParOf" srcId="{9166C8C6-40FF-4A47-9F35-523E72607477}" destId="{F9A43A4F-A126-4CD1-8CDF-CEE8BAC601AC}" srcOrd="0" destOrd="0" presId="urn:microsoft.com/office/officeart/2005/8/layout/hProcess11"/>
    <dgm:cxn modelId="{8BC91CF2-B5DB-43E0-8EF7-F4E57957433D}" type="presParOf" srcId="{9166C8C6-40FF-4A47-9F35-523E72607477}" destId="{ACE4925F-85E0-423A-AF11-67C7462E29A8}" srcOrd="1" destOrd="0" presId="urn:microsoft.com/office/officeart/2005/8/layout/hProcess11"/>
    <dgm:cxn modelId="{3E9382FE-E711-4BA0-ACDC-4DED1BE863E1}" type="presParOf" srcId="{9166C8C6-40FF-4A47-9F35-523E72607477}" destId="{5F34541B-2814-4868-9663-E2F66EE8A534}" srcOrd="2" destOrd="0" presId="urn:microsoft.com/office/officeart/2005/8/layout/hProcess11"/>
    <dgm:cxn modelId="{9E1AA549-D8DF-4FCD-B674-3B67E67E63E7}" type="presParOf" srcId="{5249355C-F074-41E6-82EC-05D555B0A37E}" destId="{086AEE64-0956-4784-8F8E-E8ADE51ED6A6}" srcOrd="5" destOrd="0" presId="urn:microsoft.com/office/officeart/2005/8/layout/hProcess11"/>
    <dgm:cxn modelId="{3C2E8F58-BFB4-4216-AAB4-B6335D18BBB6}" type="presParOf" srcId="{5249355C-F074-41E6-82EC-05D555B0A37E}" destId="{72B63800-E914-46D0-8878-0AA142470DA0}" srcOrd="6" destOrd="0" presId="urn:microsoft.com/office/officeart/2005/8/layout/hProcess11"/>
    <dgm:cxn modelId="{692A747D-C4AF-49FF-9F25-60B1C87F981A}" type="presParOf" srcId="{72B63800-E914-46D0-8878-0AA142470DA0}" destId="{7C0005F6-71C5-4228-A47A-1266BA9C3CD6}" srcOrd="0" destOrd="0" presId="urn:microsoft.com/office/officeart/2005/8/layout/hProcess11"/>
    <dgm:cxn modelId="{9A450157-D451-409E-9AC2-2786918F458E}" type="presParOf" srcId="{72B63800-E914-46D0-8878-0AA142470DA0}" destId="{EF731117-0A55-4415-8653-CC1F64EECEC1}" srcOrd="1" destOrd="0" presId="urn:microsoft.com/office/officeart/2005/8/layout/hProcess11"/>
    <dgm:cxn modelId="{8A2A426B-D6B2-4A62-9F66-2274862D1D9A}" type="presParOf" srcId="{72B63800-E914-46D0-8878-0AA142470DA0}" destId="{2DC0163C-D91C-4447-901D-6D14B8A9377B}" srcOrd="2" destOrd="0" presId="urn:microsoft.com/office/officeart/2005/8/layout/hProcess11"/>
    <dgm:cxn modelId="{99687813-9FEF-4624-B7F0-F5D9D82855A9}" type="presParOf" srcId="{5249355C-F074-41E6-82EC-05D555B0A37E}" destId="{194C846A-34A6-4C0E-8354-833EE73C69D5}" srcOrd="7" destOrd="0" presId="urn:microsoft.com/office/officeart/2005/8/layout/hProcess11"/>
    <dgm:cxn modelId="{D82D4B00-93B6-4236-BD2F-23C635AD6E67}" type="presParOf" srcId="{5249355C-F074-41E6-82EC-05D555B0A37E}" destId="{5333E641-CA6B-49C9-9161-EAE11E83DCC8}" srcOrd="8" destOrd="0" presId="urn:microsoft.com/office/officeart/2005/8/layout/hProcess11"/>
    <dgm:cxn modelId="{CBD02229-FEB7-46E1-9B2E-13508AD51A1A}" type="presParOf" srcId="{5333E641-CA6B-49C9-9161-EAE11E83DCC8}" destId="{40FAA7F3-7AB1-4356-AF1C-17067D0FD852}" srcOrd="0" destOrd="0" presId="urn:microsoft.com/office/officeart/2005/8/layout/hProcess11"/>
    <dgm:cxn modelId="{A3343EE1-6621-490D-A9C1-38071099ED2B}" type="presParOf" srcId="{5333E641-CA6B-49C9-9161-EAE11E83DCC8}" destId="{FB2F0C98-ACD2-4EE2-BC25-CCD0F8092AF3}" srcOrd="1" destOrd="0" presId="urn:microsoft.com/office/officeart/2005/8/layout/hProcess11"/>
    <dgm:cxn modelId="{9D14E530-9BFE-4E93-9BA6-BEAC583EDA50}" type="presParOf" srcId="{5333E641-CA6B-49C9-9161-EAE11E83DCC8}" destId="{3E60E126-62FB-46ED-8701-9B28646CBD87}" srcOrd="2" destOrd="0" presId="urn:microsoft.com/office/officeart/2005/8/layout/hProcess11"/>
    <dgm:cxn modelId="{3BDE89F1-D48F-47BD-910F-A65E867524EE}" type="presParOf" srcId="{5249355C-F074-41E6-82EC-05D555B0A37E}" destId="{5039CB7A-154E-4C3F-A4B9-2DFB0D01C4FB}" srcOrd="9" destOrd="0" presId="urn:microsoft.com/office/officeart/2005/8/layout/hProcess11"/>
    <dgm:cxn modelId="{B68F4509-21CE-4030-9014-0EEDE0A389D5}" type="presParOf" srcId="{5249355C-F074-41E6-82EC-05D555B0A37E}" destId="{FC3B234D-6B7C-42E7-A6DD-3FE4B6E8B9D4}" srcOrd="10" destOrd="0" presId="urn:microsoft.com/office/officeart/2005/8/layout/hProcess11"/>
    <dgm:cxn modelId="{E92525AC-ECB8-442C-87DA-81BFC974C80B}" type="presParOf" srcId="{FC3B234D-6B7C-42E7-A6DD-3FE4B6E8B9D4}" destId="{F69A34A8-BCEA-4229-A07B-9C91BD5DEC4C}" srcOrd="0" destOrd="0" presId="urn:microsoft.com/office/officeart/2005/8/layout/hProcess11"/>
    <dgm:cxn modelId="{50485CAD-AC38-4958-819C-4D6FDD855DA0}" type="presParOf" srcId="{FC3B234D-6B7C-42E7-A6DD-3FE4B6E8B9D4}" destId="{DD5741F3-1038-4BC2-AADB-5435D0257D7E}" srcOrd="1" destOrd="0" presId="urn:microsoft.com/office/officeart/2005/8/layout/hProcess11"/>
    <dgm:cxn modelId="{A30D89E0-9B5A-4C9A-8E1F-15CE45B70685}" type="presParOf" srcId="{FC3B234D-6B7C-42E7-A6DD-3FE4B6E8B9D4}" destId="{B10A8D14-5D9D-409C-9956-905F77DA0524}"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46C24-0486-476F-9F40-5447E7EE5FFA}">
      <dsp:nvSpPr>
        <dsp:cNvPr id="0" name=""/>
        <dsp:cNvSpPr/>
      </dsp:nvSpPr>
      <dsp:spPr>
        <a:xfrm>
          <a:off x="0" y="1218882"/>
          <a:ext cx="8814028" cy="1625176"/>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1F8A6-6665-42FB-8510-A3F64F94A977}">
      <dsp:nvSpPr>
        <dsp:cNvPr id="0" name=""/>
        <dsp:cNvSpPr/>
      </dsp:nvSpPr>
      <dsp:spPr>
        <a:xfrm>
          <a:off x="2178"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2007 </a:t>
          </a:r>
        </a:p>
        <a:p>
          <a:pPr lvl="0" algn="ctr" defTabSz="488950">
            <a:lnSpc>
              <a:spcPct val="90000"/>
            </a:lnSpc>
            <a:spcBef>
              <a:spcPct val="0"/>
            </a:spcBef>
            <a:spcAft>
              <a:spcPct val="35000"/>
            </a:spcAft>
          </a:pPr>
          <a:r>
            <a:rPr lang="en-US" sz="1100" b="1" kern="1200" dirty="0" smtClean="0">
              <a:solidFill>
                <a:schemeClr val="tx2"/>
              </a:solidFill>
            </a:rPr>
            <a:t>Project Red Dog Launched</a:t>
          </a:r>
          <a:endParaRPr lang="en-US" sz="1100" b="1" kern="1200" dirty="0">
            <a:solidFill>
              <a:schemeClr val="tx2"/>
            </a:solidFill>
          </a:endParaRPr>
        </a:p>
      </dsp:txBody>
      <dsp:txXfrm>
        <a:off x="2178" y="0"/>
        <a:ext cx="1268522" cy="1625176"/>
      </dsp:txXfrm>
    </dsp:sp>
    <dsp:sp modelId="{10199B19-7E01-4F86-A8B5-40CD1C8F8229}">
      <dsp:nvSpPr>
        <dsp:cNvPr id="0" name=""/>
        <dsp:cNvSpPr/>
      </dsp:nvSpPr>
      <dsp:spPr>
        <a:xfrm>
          <a:off x="433293" y="1828323"/>
          <a:ext cx="406294" cy="406294"/>
        </a:xfrm>
        <a:prstGeom prst="ellips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90BB3-A5DA-44C3-8B0A-3457B2C2F277}">
      <dsp:nvSpPr>
        <dsp:cNvPr id="0" name=""/>
        <dsp:cNvSpPr/>
      </dsp:nvSpPr>
      <dsp:spPr>
        <a:xfrm>
          <a:off x="1334127"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PDC2008</a:t>
          </a:r>
        </a:p>
        <a:p>
          <a:pPr lvl="0" algn="ctr" defTabSz="488950">
            <a:lnSpc>
              <a:spcPct val="90000"/>
            </a:lnSpc>
            <a:spcBef>
              <a:spcPct val="0"/>
            </a:spcBef>
            <a:spcAft>
              <a:spcPct val="35000"/>
            </a:spcAft>
          </a:pPr>
          <a:r>
            <a:rPr lang="en-US" sz="1100" b="1" kern="1200" dirty="0" smtClean="0">
              <a:solidFill>
                <a:schemeClr val="tx2"/>
              </a:solidFill>
            </a:rPr>
            <a:t>Windows Azure CTP</a:t>
          </a:r>
        </a:p>
        <a:p>
          <a:pPr lvl="0" algn="ctr" defTabSz="488950">
            <a:lnSpc>
              <a:spcPct val="90000"/>
            </a:lnSpc>
            <a:spcBef>
              <a:spcPct val="0"/>
            </a:spcBef>
            <a:spcAft>
              <a:spcPct val="35000"/>
            </a:spcAft>
          </a:pPr>
          <a:r>
            <a:rPr lang="en-US" sz="1100" b="1" kern="1200" dirty="0" smtClean="0">
              <a:solidFill>
                <a:schemeClr val="tx2"/>
              </a:solidFill>
            </a:rPr>
            <a:t>Web/Worker Roles</a:t>
          </a:r>
        </a:p>
        <a:p>
          <a:pPr lvl="0" algn="ctr" defTabSz="488950">
            <a:lnSpc>
              <a:spcPct val="90000"/>
            </a:lnSpc>
            <a:spcBef>
              <a:spcPct val="0"/>
            </a:spcBef>
            <a:spcAft>
              <a:spcPct val="35000"/>
            </a:spcAft>
          </a:pPr>
          <a:r>
            <a:rPr lang="en-US" sz="1100" b="1" kern="1200" dirty="0" smtClean="0">
              <a:solidFill>
                <a:schemeClr val="tx2"/>
              </a:solidFill>
            </a:rPr>
            <a:t>Partial Trust .NET Only</a:t>
          </a:r>
          <a:endParaRPr lang="en-US" sz="1100" b="1" kern="1200" dirty="0">
            <a:solidFill>
              <a:schemeClr val="tx2"/>
            </a:solidFill>
          </a:endParaRPr>
        </a:p>
      </dsp:txBody>
      <dsp:txXfrm>
        <a:off x="1334127" y="2437765"/>
        <a:ext cx="1268522" cy="1625176"/>
      </dsp:txXfrm>
    </dsp:sp>
    <dsp:sp modelId="{DF365D1C-3844-4C0E-97D1-2AD119A36EE0}">
      <dsp:nvSpPr>
        <dsp:cNvPr id="0" name=""/>
        <dsp:cNvSpPr/>
      </dsp:nvSpPr>
      <dsp:spPr>
        <a:xfrm>
          <a:off x="1765242" y="1828323"/>
          <a:ext cx="406294" cy="406294"/>
        </a:xfrm>
        <a:prstGeom prst="ellipse">
          <a:avLst/>
        </a:prstGeom>
        <a:solidFill>
          <a:schemeClr val="accent2">
            <a:shade val="80000"/>
            <a:hueOff val="114211"/>
            <a:satOff val="-3773"/>
            <a:lumOff val="69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43A4F-A126-4CD1-8CDF-CEE8BAC601AC}">
      <dsp:nvSpPr>
        <dsp:cNvPr id="0" name=""/>
        <dsp:cNvSpPr/>
      </dsp:nvSpPr>
      <dsp:spPr>
        <a:xfrm>
          <a:off x="2666076"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11/2009  </a:t>
          </a:r>
        </a:p>
        <a:p>
          <a:pPr lvl="0" algn="ctr" defTabSz="488950">
            <a:lnSpc>
              <a:spcPct val="90000"/>
            </a:lnSpc>
            <a:spcBef>
              <a:spcPct val="0"/>
            </a:spcBef>
            <a:spcAft>
              <a:spcPct val="35000"/>
            </a:spcAft>
          </a:pPr>
          <a:r>
            <a:rPr lang="en-US" sz="1100" b="1" kern="1200" dirty="0" smtClean="0">
              <a:solidFill>
                <a:schemeClr val="tx2"/>
              </a:solidFill>
            </a:rPr>
            <a:t>Full Trust/Native</a:t>
          </a:r>
        </a:p>
        <a:p>
          <a:pPr lvl="0" algn="ctr" defTabSz="488950">
            <a:lnSpc>
              <a:spcPct val="90000"/>
            </a:lnSpc>
            <a:spcBef>
              <a:spcPct val="0"/>
            </a:spcBef>
            <a:spcAft>
              <a:spcPct val="35000"/>
            </a:spcAft>
          </a:pPr>
          <a:r>
            <a:rPr lang="en-US" sz="1100" b="1" kern="1200" dirty="0" smtClean="0">
              <a:solidFill>
                <a:schemeClr val="tx2"/>
              </a:solidFill>
            </a:rPr>
            <a:t>PHP &amp; Java Support</a:t>
          </a:r>
        </a:p>
      </dsp:txBody>
      <dsp:txXfrm>
        <a:off x="2666076" y="0"/>
        <a:ext cx="1268522" cy="1625176"/>
      </dsp:txXfrm>
    </dsp:sp>
    <dsp:sp modelId="{ACE4925F-85E0-423A-AF11-67C7462E29A8}">
      <dsp:nvSpPr>
        <dsp:cNvPr id="0" name=""/>
        <dsp:cNvSpPr/>
      </dsp:nvSpPr>
      <dsp:spPr>
        <a:xfrm>
          <a:off x="3097191" y="1828323"/>
          <a:ext cx="406294" cy="406294"/>
        </a:xfrm>
        <a:prstGeom prst="ellipse">
          <a:avLst/>
        </a:prstGeom>
        <a:solidFill>
          <a:schemeClr val="accent2">
            <a:shade val="80000"/>
            <a:hueOff val="228422"/>
            <a:satOff val="-7547"/>
            <a:lumOff val="138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0005F6-71C5-4228-A47A-1266BA9C3CD6}">
      <dsp:nvSpPr>
        <dsp:cNvPr id="0" name=""/>
        <dsp:cNvSpPr/>
      </dsp:nvSpPr>
      <dsp:spPr>
        <a:xfrm>
          <a:off x="3998025"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2/2010 </a:t>
          </a:r>
        </a:p>
        <a:p>
          <a:pPr lvl="0" algn="ctr" defTabSz="488950">
            <a:lnSpc>
              <a:spcPct val="90000"/>
            </a:lnSpc>
            <a:spcBef>
              <a:spcPct val="0"/>
            </a:spcBef>
            <a:spcAft>
              <a:spcPct val="35000"/>
            </a:spcAft>
          </a:pPr>
          <a:r>
            <a:rPr lang="en-US" sz="1100" b="1" kern="1200" dirty="0" smtClean="0">
              <a:solidFill>
                <a:schemeClr val="tx2"/>
              </a:solidFill>
            </a:rPr>
            <a:t>Windows Azure RTM</a:t>
          </a:r>
          <a:endParaRPr lang="en-US" sz="1100" b="1" kern="1200" dirty="0">
            <a:solidFill>
              <a:schemeClr val="tx2"/>
            </a:solidFill>
          </a:endParaRPr>
        </a:p>
      </dsp:txBody>
      <dsp:txXfrm>
        <a:off x="3998025" y="2437765"/>
        <a:ext cx="1268522" cy="1625176"/>
      </dsp:txXfrm>
    </dsp:sp>
    <dsp:sp modelId="{EF731117-0A55-4415-8653-CC1F64EECEC1}">
      <dsp:nvSpPr>
        <dsp:cNvPr id="0" name=""/>
        <dsp:cNvSpPr/>
      </dsp:nvSpPr>
      <dsp:spPr>
        <a:xfrm>
          <a:off x="4429139" y="1828323"/>
          <a:ext cx="406294" cy="406294"/>
        </a:xfrm>
        <a:prstGeom prst="ellipse">
          <a:avLst/>
        </a:prstGeom>
        <a:solidFill>
          <a:schemeClr val="accent2">
            <a:shade val="80000"/>
            <a:hueOff val="342632"/>
            <a:satOff val="-11320"/>
            <a:lumOff val="207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FAA7F3-7AB1-4356-AF1C-17067D0FD852}">
      <dsp:nvSpPr>
        <dsp:cNvPr id="0" name=""/>
        <dsp:cNvSpPr/>
      </dsp:nvSpPr>
      <dsp:spPr>
        <a:xfrm>
          <a:off x="5345615" y="67217"/>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11/2010  </a:t>
          </a:r>
        </a:p>
        <a:p>
          <a:pPr lvl="0" algn="ctr" defTabSz="488950">
            <a:lnSpc>
              <a:spcPct val="90000"/>
            </a:lnSpc>
            <a:spcBef>
              <a:spcPct val="0"/>
            </a:spcBef>
            <a:spcAft>
              <a:spcPct val="35000"/>
            </a:spcAft>
          </a:pPr>
          <a:r>
            <a:rPr lang="en-US" sz="1100" b="1" kern="1200" dirty="0" smtClean="0">
              <a:solidFill>
                <a:schemeClr val="tx2"/>
              </a:solidFill>
            </a:rPr>
            <a:t>VM Role</a:t>
          </a:r>
        </a:p>
        <a:p>
          <a:pPr lvl="0" algn="ctr" defTabSz="488950">
            <a:lnSpc>
              <a:spcPct val="90000"/>
            </a:lnSpc>
            <a:spcBef>
              <a:spcPct val="0"/>
            </a:spcBef>
            <a:spcAft>
              <a:spcPct val="35000"/>
            </a:spcAft>
          </a:pPr>
          <a:r>
            <a:rPr lang="en-US" sz="1100" b="1" kern="1200" dirty="0" smtClean="0">
              <a:solidFill>
                <a:schemeClr val="tx2"/>
              </a:solidFill>
            </a:rPr>
            <a:t>Connect</a:t>
          </a:r>
        </a:p>
        <a:p>
          <a:pPr lvl="0" algn="ctr" defTabSz="488950">
            <a:lnSpc>
              <a:spcPct val="90000"/>
            </a:lnSpc>
            <a:spcBef>
              <a:spcPct val="0"/>
            </a:spcBef>
            <a:spcAft>
              <a:spcPct val="35000"/>
            </a:spcAft>
          </a:pPr>
          <a:r>
            <a:rPr lang="en-US" sz="1100" b="1" kern="1200" dirty="0" smtClean="0">
              <a:solidFill>
                <a:schemeClr val="tx2"/>
              </a:solidFill>
            </a:rPr>
            <a:t>Admin Mode</a:t>
          </a:r>
        </a:p>
        <a:p>
          <a:pPr lvl="0" algn="ctr" defTabSz="488950">
            <a:lnSpc>
              <a:spcPct val="90000"/>
            </a:lnSpc>
            <a:spcBef>
              <a:spcPct val="0"/>
            </a:spcBef>
            <a:spcAft>
              <a:spcPct val="35000"/>
            </a:spcAft>
          </a:pPr>
          <a:r>
            <a:rPr lang="en-US" sz="1100" b="1" kern="1200" dirty="0" smtClean="0">
              <a:solidFill>
                <a:schemeClr val="tx2"/>
              </a:solidFill>
            </a:rPr>
            <a:t> Startup Tasks</a:t>
          </a:r>
        </a:p>
        <a:p>
          <a:pPr lvl="0" algn="ctr" defTabSz="488950">
            <a:lnSpc>
              <a:spcPct val="90000"/>
            </a:lnSpc>
            <a:spcBef>
              <a:spcPct val="0"/>
            </a:spcBef>
            <a:spcAft>
              <a:spcPct val="35000"/>
            </a:spcAft>
          </a:pPr>
          <a:r>
            <a:rPr lang="en-US" sz="1100" b="1" kern="1200" dirty="0" smtClean="0">
              <a:solidFill>
                <a:schemeClr val="tx2"/>
              </a:solidFill>
            </a:rPr>
            <a:t>Full IIS</a:t>
          </a:r>
        </a:p>
        <a:p>
          <a:pPr lvl="0" algn="ctr" defTabSz="488950">
            <a:lnSpc>
              <a:spcPct val="90000"/>
            </a:lnSpc>
            <a:spcBef>
              <a:spcPct val="0"/>
            </a:spcBef>
            <a:spcAft>
              <a:spcPct val="35000"/>
            </a:spcAft>
          </a:pPr>
          <a:r>
            <a:rPr lang="en-US" sz="1100" b="1" kern="1200" dirty="0" smtClean="0">
              <a:solidFill>
                <a:schemeClr val="tx2"/>
              </a:solidFill>
            </a:rPr>
            <a:t>Remote Desktop</a:t>
          </a:r>
          <a:endParaRPr lang="en-US" sz="1100" b="1" kern="1200" dirty="0">
            <a:solidFill>
              <a:schemeClr val="tx2"/>
            </a:solidFill>
          </a:endParaRPr>
        </a:p>
      </dsp:txBody>
      <dsp:txXfrm>
        <a:off x="5345615" y="67217"/>
        <a:ext cx="1268522" cy="1625176"/>
      </dsp:txXfrm>
    </dsp:sp>
    <dsp:sp modelId="{FB2F0C98-ACD2-4EE2-BC25-CCD0F8092AF3}">
      <dsp:nvSpPr>
        <dsp:cNvPr id="0" name=""/>
        <dsp:cNvSpPr/>
      </dsp:nvSpPr>
      <dsp:spPr>
        <a:xfrm>
          <a:off x="5761088" y="1828323"/>
          <a:ext cx="406294" cy="406294"/>
        </a:xfrm>
        <a:prstGeom prst="ellipse">
          <a:avLst/>
        </a:prstGeom>
        <a:solidFill>
          <a:schemeClr val="accent2">
            <a:shade val="80000"/>
            <a:hueOff val="456843"/>
            <a:satOff val="-15094"/>
            <a:lumOff val="276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A34A8-BCEA-4229-A07B-9C91BD5DEC4C}">
      <dsp:nvSpPr>
        <dsp:cNvPr id="0" name=""/>
        <dsp:cNvSpPr/>
      </dsp:nvSpPr>
      <dsp:spPr>
        <a:xfrm>
          <a:off x="6661923"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11/2011</a:t>
          </a:r>
        </a:p>
        <a:p>
          <a:pPr lvl="0" algn="ctr" defTabSz="488950">
            <a:lnSpc>
              <a:spcPct val="90000"/>
            </a:lnSpc>
            <a:spcBef>
              <a:spcPct val="0"/>
            </a:spcBef>
            <a:spcAft>
              <a:spcPct val="35000"/>
            </a:spcAft>
          </a:pPr>
          <a:r>
            <a:rPr lang="en-US" sz="1100" b="1" kern="1200" dirty="0" smtClean="0">
              <a:solidFill>
                <a:schemeClr val="tx2"/>
              </a:solidFill>
            </a:rPr>
            <a:t>Cross Language SDKs</a:t>
          </a:r>
        </a:p>
        <a:p>
          <a:pPr lvl="0" algn="ctr" defTabSz="488950">
            <a:lnSpc>
              <a:spcPct val="90000"/>
            </a:lnSpc>
            <a:spcBef>
              <a:spcPct val="0"/>
            </a:spcBef>
            <a:spcAft>
              <a:spcPct val="35000"/>
            </a:spcAft>
          </a:pPr>
          <a:r>
            <a:rPr lang="en-US" sz="1100" b="1" kern="1200" dirty="0" smtClean="0">
              <a:solidFill>
                <a:schemeClr val="tx2"/>
              </a:solidFill>
            </a:rPr>
            <a:t>Java, Node.JS</a:t>
          </a:r>
        </a:p>
        <a:p>
          <a:pPr lvl="0" algn="ctr" defTabSz="488950">
            <a:lnSpc>
              <a:spcPct val="90000"/>
            </a:lnSpc>
            <a:spcBef>
              <a:spcPct val="0"/>
            </a:spcBef>
            <a:spcAft>
              <a:spcPct val="35000"/>
            </a:spcAft>
          </a:pPr>
          <a:r>
            <a:rPr lang="en-US" sz="1100" b="1" kern="1200" dirty="0" smtClean="0">
              <a:solidFill>
                <a:schemeClr val="tx2"/>
              </a:solidFill>
            </a:rPr>
            <a:t>Eclipse Plugin </a:t>
          </a:r>
          <a:endParaRPr lang="en-US" sz="1100" b="1" kern="1200" dirty="0">
            <a:solidFill>
              <a:schemeClr val="tx2"/>
            </a:solidFill>
          </a:endParaRPr>
        </a:p>
      </dsp:txBody>
      <dsp:txXfrm>
        <a:off x="6661923" y="2437765"/>
        <a:ext cx="1268522" cy="1625176"/>
      </dsp:txXfrm>
    </dsp:sp>
    <dsp:sp modelId="{DD5741F3-1038-4BC2-AADB-5435D0257D7E}">
      <dsp:nvSpPr>
        <dsp:cNvPr id="0" name=""/>
        <dsp:cNvSpPr/>
      </dsp:nvSpPr>
      <dsp:spPr>
        <a:xfrm>
          <a:off x="7093037" y="1828323"/>
          <a:ext cx="406294" cy="406294"/>
        </a:xfrm>
        <a:prstGeom prst="ellipse">
          <a:avLst/>
        </a:prstGeom>
        <a:solidFill>
          <a:schemeClr val="accent2">
            <a:shade val="80000"/>
            <a:hueOff val="571054"/>
            <a:satOff val="-18867"/>
            <a:lumOff val="3456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11/25/2012</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1012345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This slide simply</a:t>
            </a:r>
            <a:r>
              <a:rPr lang="en-US" baseline="0" dirty="0" smtClean="0"/>
              <a:t> highlights that if the physical hardware backing your VM goes down a new server will start and pick up the same VHD.</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Compare and contrast</a:t>
            </a:r>
            <a:r>
              <a:rPr lang="en-US" baseline="0" dirty="0" smtClean="0"/>
              <a:t> disks and images in VMs</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11</a:t>
            </a:fld>
            <a:endParaRPr lang="en-US"/>
          </a:p>
        </p:txBody>
      </p:sp>
    </p:spTree>
    <p:extLst>
      <p:ext uri="{BB962C8B-B14F-4D97-AF65-F5344CB8AC3E}">
        <p14:creationId xmlns:p14="http://schemas.microsoft.com/office/powerpoint/2010/main" val="1623323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smtClean="0"/>
              <a:t>Slide Objective:</a:t>
            </a:r>
          </a:p>
          <a:p>
            <a:pPr lvl="0"/>
            <a:r>
              <a:rPr lang="en-US" b="0" dirty="0" smtClean="0"/>
              <a:t>Demo</a:t>
            </a:r>
          </a:p>
          <a:p>
            <a:pPr lvl="0"/>
            <a:endParaRPr lang="en-US" b="1" dirty="0" smtClean="0"/>
          </a:p>
          <a:p>
            <a:pPr lvl="0"/>
            <a:r>
              <a:rPr lang="en-US" b="1" dirty="0" smtClean="0"/>
              <a:t>Notes: </a:t>
            </a:r>
          </a:p>
          <a:p>
            <a:pPr lvl="0"/>
            <a:r>
              <a:rPr lang="en-US" dirty="0" smtClean="0"/>
              <a:t>Use DEMO-</a:t>
            </a:r>
            <a:r>
              <a:rPr lang="en-US" dirty="0" err="1" smtClean="0"/>
              <a:t>GettingStartedVMs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2729377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1" dirty="0" smtClean="0"/>
              <a:t>Slide Objective:</a:t>
            </a:r>
          </a:p>
          <a:p>
            <a:r>
              <a:rPr lang="en-US" dirty="0" smtClean="0"/>
              <a:t>Microsoft stack to provide connectivity between on-premise and cloud.</a:t>
            </a:r>
          </a:p>
          <a:p>
            <a:endParaRPr lang="en-US" baseline="0" dirty="0" smtClean="0"/>
          </a:p>
          <a:p>
            <a:r>
              <a:rPr lang="en-US" b="1" baseline="0" dirty="0" smtClean="0"/>
              <a:t>Notes:</a:t>
            </a:r>
          </a:p>
          <a:p>
            <a:r>
              <a:rPr lang="en-US" baseline="0" dirty="0" err="1" smtClean="0"/>
              <a:t>Servicebus</a:t>
            </a:r>
            <a:r>
              <a:rPr lang="en-US" baseline="0" dirty="0" smtClean="0"/>
              <a:t> </a:t>
            </a:r>
            <a:r>
              <a:rPr lang="en-US" baseline="0" dirty="0" err="1" smtClean="0"/>
              <a:t>vs</a:t>
            </a:r>
            <a:r>
              <a:rPr lang="en-US" baseline="0" dirty="0" smtClean="0"/>
              <a:t> connect – SB requires app code change, Connect/Virtual Networks do not. </a:t>
            </a:r>
          </a:p>
          <a:p>
            <a:endParaRPr lang="en-US" baseline="0" dirty="0" smtClean="0"/>
          </a:p>
          <a:p>
            <a:r>
              <a:rPr lang="en-US" baseline="0" dirty="0" smtClean="0"/>
              <a:t>Virtual Networks are the net new here. They provide site to site connectivity where Connect provided server to server connectivity.</a:t>
            </a:r>
          </a:p>
          <a:p>
            <a:r>
              <a:rPr lang="en-US" baseline="0" dirty="0" smtClean="0"/>
              <a:t>Virtual Networks are the more flexible and powerful option.</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205707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VNET Overview</a:t>
            </a:r>
          </a:p>
          <a:p>
            <a:endParaRPr lang="en-US" b="1" dirty="0" smtClean="0"/>
          </a:p>
          <a:p>
            <a:r>
              <a:rPr lang="en-US" b="1" dirty="0" smtClean="0"/>
              <a:t>Notes:</a:t>
            </a:r>
          </a:p>
          <a:p>
            <a:r>
              <a:rPr lang="en-US" dirty="0" smtClean="0"/>
              <a:t>Windows</a:t>
            </a:r>
            <a:r>
              <a:rPr lang="en-US" baseline="0" dirty="0" smtClean="0"/>
              <a:t> Azure Virtual Networks is our solution to providing hybrid solutions and solutions that require advanced connectivity in the cloud. </a:t>
            </a:r>
          </a:p>
          <a:p>
            <a:r>
              <a:rPr lang="en-US" baseline="0" dirty="0" smtClean="0"/>
              <a:t>Hybrid on-premises to cloud is enabled by using the VPN solution that allows site&lt;-&gt;site connectivity allowing machines on premise and machines in the cloud to appear on the same network.</a:t>
            </a:r>
          </a:p>
          <a:p>
            <a:endParaRPr lang="en-US" baseline="0" dirty="0" smtClean="0"/>
          </a:p>
          <a:p>
            <a:r>
              <a:rPr lang="en-US" baseline="0" dirty="0" smtClean="0"/>
              <a:t>Advanced connectivity solutions are enabled because Windows Azure applications that are deployed in to a virtual network will have persistent IP addresses. This is a requirement for solutions like Active Directory. </a:t>
            </a:r>
          </a:p>
          <a:p>
            <a:endParaRPr lang="en-US" baseline="0" dirty="0" smtClean="0"/>
          </a:p>
          <a:p>
            <a:r>
              <a:rPr lang="en-US" baseline="0" dirty="0" smtClean="0"/>
              <a:t>Other solutions enabled by virtual networks in the cloud are mixing VMs and web/worker role solutions in the same Windows Azure network. This allows for scenarios like web/worker roles to communicate back to VMs running applications like SQL server.</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a:p>
        </p:txBody>
      </p:sp>
    </p:spTree>
    <p:extLst>
      <p:ext uri="{BB962C8B-B14F-4D97-AF65-F5344CB8AC3E}">
        <p14:creationId xmlns:p14="http://schemas.microsoft.com/office/powerpoint/2010/main" val="4174180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Show VNET scenarios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pPr/>
              <a:t>15</a:t>
            </a:fld>
            <a:endParaRPr lang="en-US"/>
          </a:p>
        </p:txBody>
      </p:sp>
    </p:spTree>
    <p:extLst>
      <p:ext uri="{BB962C8B-B14F-4D97-AF65-F5344CB8AC3E}">
        <p14:creationId xmlns:p14="http://schemas.microsoft.com/office/powerpoint/2010/main" val="3523534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3555978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17</a:t>
            </a:fld>
            <a:endParaRPr lang="en-US"/>
          </a:p>
        </p:txBody>
      </p:sp>
    </p:spTree>
    <p:extLst>
      <p:ext uri="{BB962C8B-B14F-4D97-AF65-F5344CB8AC3E}">
        <p14:creationId xmlns:p14="http://schemas.microsoft.com/office/powerpoint/2010/main" val="1830281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24458" rtl="0" eaLnBrk="1" fontAlgn="auto" latinLnBrk="0" hangingPunct="1">
              <a:lnSpc>
                <a:spcPct val="100000"/>
              </a:lnSpc>
              <a:spcBef>
                <a:spcPct val="0"/>
              </a:spcBef>
              <a:spcAft>
                <a:spcPts val="0"/>
              </a:spcAft>
              <a:buClrTx/>
              <a:buSzTx/>
              <a:buFontTx/>
              <a:buNone/>
              <a:tabLst/>
              <a:defRPr/>
            </a:pPr>
            <a:r>
              <a:rPr lang="en-US" b="1" dirty="0" smtClean="0"/>
              <a:t>Slide Objective:</a:t>
            </a:r>
          </a:p>
          <a:p>
            <a:pPr defTabSz="924458">
              <a:spcBef>
                <a:spcPct val="0"/>
              </a:spcBef>
              <a:defRPr/>
            </a:pPr>
            <a:r>
              <a:rPr lang="en-US" dirty="0" smtClean="0"/>
              <a:t>Building new </a:t>
            </a:r>
            <a:r>
              <a:rPr lang="en-US" dirty="0" err="1" smtClean="0"/>
              <a:t>PaaS</a:t>
            </a:r>
            <a:r>
              <a:rPr lang="en-US" dirty="0" smtClean="0"/>
              <a:t> applications</a:t>
            </a:r>
            <a:r>
              <a:rPr lang="en-US" baseline="0" dirty="0" smtClean="0"/>
              <a:t> is a no-brainer when looking at some of the benefits:</a:t>
            </a:r>
            <a:endParaRPr lang="en-US" dirty="0" smtClean="0"/>
          </a:p>
          <a:p>
            <a:pPr>
              <a:spcBef>
                <a:spcPct val="0"/>
              </a:spcBef>
            </a:pPr>
            <a:endParaRPr lang="en-US" dirty="0" smtClean="0"/>
          </a:p>
          <a:p>
            <a:pPr lvl="1"/>
            <a:r>
              <a:rPr lang="en-US" sz="2400" dirty="0"/>
              <a:t>Simplified Deployment and Configuration</a:t>
            </a:r>
          </a:p>
          <a:p>
            <a:pPr lvl="1"/>
            <a:r>
              <a:rPr lang="en-US" sz="2400" dirty="0"/>
              <a:t>Health Model</a:t>
            </a:r>
          </a:p>
          <a:p>
            <a:pPr lvl="1"/>
            <a:r>
              <a:rPr lang="en-US" sz="2400" dirty="0"/>
              <a:t>Easy High Availability</a:t>
            </a:r>
          </a:p>
          <a:p>
            <a:pPr lvl="1"/>
            <a:r>
              <a:rPr lang="en-US" sz="2400" dirty="0"/>
              <a:t>Instance Scalability</a:t>
            </a:r>
          </a:p>
          <a:p>
            <a:pPr lvl="1"/>
            <a:r>
              <a:rPr lang="en-US" sz="2400" dirty="0"/>
              <a:t>OS Patching</a:t>
            </a:r>
          </a:p>
          <a:p>
            <a:pPr lvl="1"/>
            <a:r>
              <a:rPr lang="en-US" sz="2400" dirty="0"/>
              <a:t>Automatic Firewall Configuration</a:t>
            </a:r>
          </a:p>
          <a:p>
            <a:pPr lvl="1"/>
            <a:r>
              <a:rPr lang="en-US" sz="2400" dirty="0"/>
              <a:t>Simple Certificate Deployment</a:t>
            </a:r>
          </a:p>
          <a:p>
            <a:pPr>
              <a:spcBef>
                <a:spcPct val="0"/>
              </a:spcBef>
            </a:pPr>
            <a:endParaRPr lang="en-US" dirty="0" smtClean="0"/>
          </a:p>
          <a:p>
            <a:pPr>
              <a:spcBef>
                <a:spcPct val="0"/>
              </a:spcBef>
            </a:pPr>
            <a:r>
              <a:rPr lang="en-US" dirty="0" smtClean="0"/>
              <a:t>However, building new applications</a:t>
            </a:r>
            <a:r>
              <a:rPr lang="en-US" baseline="0" dirty="0" smtClean="0"/>
              <a:t> sometimes comes with a dependency on other systems or legacy code. </a:t>
            </a:r>
          </a:p>
          <a:p>
            <a:pPr>
              <a:spcBef>
                <a:spcPct val="0"/>
              </a:spcBef>
            </a:pPr>
            <a:r>
              <a:rPr lang="en-US" baseline="0" dirty="0" smtClean="0"/>
              <a:t>This has sometimes blocked the development of </a:t>
            </a:r>
            <a:r>
              <a:rPr lang="en-US" baseline="0" dirty="0" err="1" smtClean="0"/>
              <a:t>PaaS</a:t>
            </a:r>
            <a:r>
              <a:rPr lang="en-US" baseline="0" dirty="0" smtClean="0"/>
              <a:t> applications. The </a:t>
            </a:r>
            <a:r>
              <a:rPr lang="en-US" baseline="0" dirty="0" err="1" smtClean="0"/>
              <a:t>IaaS</a:t>
            </a:r>
            <a:r>
              <a:rPr lang="en-US" baseline="0" dirty="0" smtClean="0"/>
              <a:t> offering will unblock these types of applications and allow for the two development models to co-exist and directly communicate. </a:t>
            </a: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Compare the current mixed mode developer</a:t>
            </a:r>
            <a:r>
              <a:rPr lang="en-US" baseline="0" dirty="0" smtClean="0"/>
              <a:t> models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1009942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dirty="0" smtClean="0"/>
              <a:t>A general overview of some</a:t>
            </a:r>
            <a:r>
              <a:rPr lang="en-US" baseline="0" dirty="0" smtClean="0"/>
              <a:t> of the progress of Windows Azure that highlights some of the efforts around on-ramping applications and providing cross platform/language ease to enabling applications to run in the </a:t>
            </a:r>
            <a:r>
              <a:rPr lang="en-US" baseline="0" dirty="0" err="1" smtClean="0"/>
              <a:t>PaaS</a:t>
            </a:r>
            <a:r>
              <a:rPr lang="en-US" baseline="0" dirty="0" smtClean="0"/>
              <a:t> service model. Virtual Machines takes this approach dramatically further. Instead of changing your application to run in the cloud we provide the tools for your application to just run. </a:t>
            </a:r>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142038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Connecting cloud</a:t>
            </a:r>
            <a:r>
              <a:rPr lang="en-US" baseline="0" dirty="0" smtClean="0"/>
              <a:t> services without a </a:t>
            </a:r>
            <a:r>
              <a:rPr lang="en-US" baseline="0" dirty="0" err="1" smtClean="0"/>
              <a:t>VNEt</a:t>
            </a:r>
            <a:endParaRPr lang="en-US" baseline="0" dirty="0" smtClean="0"/>
          </a:p>
          <a:p>
            <a:endParaRPr lang="en-US" baseline="0" dirty="0" smtClean="0"/>
          </a:p>
          <a:p>
            <a:r>
              <a:rPr lang="en-US" b="1" baseline="0" dirty="0" smtClean="0"/>
              <a:t>Notes:</a:t>
            </a:r>
            <a:endParaRPr lang="en-US" b="1" dirty="0" smtClean="0"/>
          </a:p>
          <a:p>
            <a:r>
              <a:rPr lang="en-US" dirty="0" smtClean="0"/>
              <a:t>This diagram</a:t>
            </a:r>
            <a:r>
              <a:rPr lang="en-US" baseline="0" dirty="0" smtClean="0"/>
              <a:t> illustrates how you can configure applications such as Windows Azure Web Sites or Cloud Services to connect to applications running on virtual machines without directly putting them on the same virtual network. Note currently Windows Azure Web Sites do not support virtual networks. </a:t>
            </a:r>
          </a:p>
          <a:p>
            <a:endParaRPr lang="en-US" baseline="0" dirty="0" smtClean="0"/>
          </a:p>
          <a:p>
            <a:r>
              <a:rPr lang="en-US" baseline="0" dirty="0" smtClean="0"/>
              <a:t>The application on the VM will need to have an endpoint opened on it to allow inbound traffic from the other service. </a:t>
            </a:r>
          </a:p>
          <a:p>
            <a:r>
              <a:rPr lang="en-US" baseline="0" dirty="0" smtClean="0"/>
              <a:t>To secure connections it is recommended the firewall on the VM be configured to restrict traffic only from the service.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Connecting</a:t>
            </a:r>
            <a:r>
              <a:rPr lang="en-US" baseline="0" dirty="0" smtClean="0"/>
              <a:t> cloud services with a VNET</a:t>
            </a:r>
          </a:p>
          <a:p>
            <a:endParaRPr lang="en-US" baseline="0" dirty="0" smtClean="0"/>
          </a:p>
          <a:p>
            <a:r>
              <a:rPr lang="en-US" b="1" baseline="0" dirty="0" smtClean="0"/>
              <a:t>Notes:</a:t>
            </a:r>
            <a:endParaRPr lang="en-US" b="1" dirty="0" smtClean="0"/>
          </a:p>
          <a:p>
            <a:r>
              <a:rPr lang="en-US" dirty="0" smtClean="0"/>
              <a:t>In this scenario</a:t>
            </a:r>
            <a:r>
              <a:rPr lang="en-US" baseline="0" dirty="0" smtClean="0"/>
              <a:t> a web/worker role is deployed on the same virtual network as the virtual machines.</a:t>
            </a:r>
          </a:p>
          <a:p>
            <a:endParaRPr lang="en-US" baseline="0" dirty="0" smtClean="0"/>
          </a:p>
          <a:p>
            <a:r>
              <a:rPr lang="en-US" baseline="0" dirty="0" smtClean="0"/>
              <a:t>The benefit is direct connectivity without the need for configuring endpoints on the load balancer. </a:t>
            </a:r>
          </a:p>
          <a:p>
            <a:endParaRPr lang="en-US" baseline="0" dirty="0" smtClean="0"/>
          </a:p>
          <a:p>
            <a:r>
              <a:rPr lang="en-US" baseline="0" dirty="0" smtClean="0"/>
              <a:t>This is a requirement for scenarios like AD that require persistent IP addresses or lots of ports (RPC/COM+).</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0586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Future deployment model </a:t>
            </a:r>
          </a:p>
          <a:p>
            <a:r>
              <a:rPr lang="en-US" b="1" dirty="0" smtClean="0"/>
              <a:t>Notes:</a:t>
            </a:r>
          </a:p>
          <a:p>
            <a:r>
              <a:rPr lang="en-US" dirty="0" smtClean="0"/>
              <a:t>The biggest</a:t>
            </a:r>
            <a:r>
              <a:rPr lang="en-US" baseline="0" dirty="0" smtClean="0"/>
              <a:t> benefit of this model is simplicity.</a:t>
            </a:r>
          </a:p>
          <a:p>
            <a:r>
              <a:rPr lang="en-US" baseline="0" dirty="0" smtClean="0"/>
              <a:t>Connecting web and worker roles in the same cloud service as virtual machines allows direct connectivity and name resolution without the requirement to deploy a virtual network.</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1884348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a:p>
        </p:txBody>
      </p:sp>
    </p:spTree>
    <p:extLst>
      <p:ext uri="{BB962C8B-B14F-4D97-AF65-F5344CB8AC3E}">
        <p14:creationId xmlns:p14="http://schemas.microsoft.com/office/powerpoint/2010/main" val="91298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marR="0" indent="0" algn="l" defTabSz="914400" rtl="0" eaLnBrk="1" fontAlgn="auto" latinLnBrk="0" hangingPunct="1">
              <a:lnSpc>
                <a:spcPct val="100000"/>
              </a:lnSpc>
              <a:spcBef>
                <a:spcPts val="607"/>
              </a:spcBef>
              <a:spcAft>
                <a:spcPts val="607"/>
              </a:spcAft>
              <a:buClrTx/>
              <a:buSzTx/>
              <a:buFontTx/>
              <a:buNone/>
              <a:tabLst/>
              <a:defRPr/>
            </a:pPr>
            <a:r>
              <a:rPr lang="en-US" b="1" dirty="0" smtClean="0"/>
              <a:t>Slide Objective:</a:t>
            </a:r>
          </a:p>
          <a:p>
            <a:pPr>
              <a:spcBef>
                <a:spcPts val="607"/>
              </a:spcBef>
              <a:spcAft>
                <a:spcPts val="607"/>
              </a:spcAft>
            </a:pPr>
            <a:r>
              <a:rPr lang="en-US" dirty="0" smtClean="0">
                <a:solidFill>
                  <a:prstClr val="white">
                    <a:lumMod val="50000"/>
                  </a:prstClr>
                </a:solidFill>
              </a:rPr>
              <a:t>Explain benefits</a:t>
            </a:r>
            <a:r>
              <a:rPr lang="en-US" baseline="0" dirty="0" smtClean="0">
                <a:solidFill>
                  <a:prstClr val="white">
                    <a:lumMod val="50000"/>
                  </a:prstClr>
                </a:solidFill>
              </a:rPr>
              <a:t> of </a:t>
            </a:r>
            <a:r>
              <a:rPr lang="en-US" baseline="0" dirty="0" err="1" smtClean="0">
                <a:solidFill>
                  <a:prstClr val="white">
                    <a:lumMod val="50000"/>
                  </a:prstClr>
                </a:solidFill>
              </a:rPr>
              <a:t>IaaS</a:t>
            </a:r>
            <a:r>
              <a:rPr lang="en-US" baseline="0" dirty="0" smtClean="0">
                <a:solidFill>
                  <a:prstClr val="white">
                    <a:lumMod val="50000"/>
                  </a:prstClr>
                </a:solidFill>
              </a:rPr>
              <a:t> Offering </a:t>
            </a:r>
          </a:p>
          <a:p>
            <a:pPr>
              <a:spcBef>
                <a:spcPts val="607"/>
              </a:spcBef>
              <a:spcAft>
                <a:spcPts val="607"/>
              </a:spcAft>
            </a:pPr>
            <a:endParaRPr lang="en-US" baseline="0" dirty="0" smtClean="0">
              <a:solidFill>
                <a:prstClr val="white">
                  <a:lumMod val="50000"/>
                </a:prstClr>
              </a:solidFill>
            </a:endParaRPr>
          </a:p>
          <a:p>
            <a:pPr>
              <a:spcBef>
                <a:spcPts val="607"/>
              </a:spcBef>
              <a:spcAft>
                <a:spcPts val="607"/>
              </a:spcAft>
            </a:pPr>
            <a:r>
              <a:rPr lang="en-US" b="1" baseline="0" dirty="0" smtClean="0">
                <a:solidFill>
                  <a:prstClr val="white">
                    <a:lumMod val="50000"/>
                  </a:prstClr>
                </a:solidFill>
              </a:rPr>
              <a:t>Notes:</a:t>
            </a:r>
            <a:endParaRPr lang="en-US" b="1" dirty="0" smtClean="0">
              <a:solidFill>
                <a:prstClr val="white">
                  <a:lumMod val="50000"/>
                </a:prstClr>
              </a:solidFill>
            </a:endParaRPr>
          </a:p>
          <a:p>
            <a:pPr>
              <a:spcBef>
                <a:spcPts val="607"/>
              </a:spcBef>
              <a:spcAft>
                <a:spcPts val="607"/>
              </a:spcAft>
            </a:pPr>
            <a:r>
              <a:rPr lang="en-US" dirty="0" smtClean="0">
                <a:solidFill>
                  <a:prstClr val="white">
                    <a:lumMod val="50000"/>
                  </a:prstClr>
                </a:solidFill>
              </a:rPr>
              <a:t>Expanding Windows Azure capabilities to provide infrastructure as a service</a:t>
            </a:r>
          </a:p>
          <a:p>
            <a:pPr marL="173316" indent="-173316">
              <a:spcBef>
                <a:spcPts val="607"/>
              </a:spcBef>
              <a:spcAft>
                <a:spcPts val="607"/>
              </a:spcAft>
              <a:buFont typeface="Arial" pitchFamily="34" charset="0"/>
              <a:buChar char="•"/>
            </a:pPr>
            <a:r>
              <a:rPr lang="en-US" dirty="0" smtClean="0">
                <a:solidFill>
                  <a:prstClr val="white">
                    <a:lumMod val="50000"/>
                  </a:prstClr>
                </a:solidFill>
              </a:rPr>
              <a:t>Provides us with a full continuum of offerings</a:t>
            </a:r>
          </a:p>
          <a:p>
            <a:pPr marL="173316" indent="-173316">
              <a:spcBef>
                <a:spcPts val="607"/>
              </a:spcBef>
              <a:spcAft>
                <a:spcPts val="607"/>
              </a:spcAft>
              <a:buFont typeface="Arial" pitchFamily="34" charset="0"/>
              <a:buChar char="•"/>
            </a:pPr>
            <a:r>
              <a:rPr lang="en-US" dirty="0" smtClean="0">
                <a:solidFill>
                  <a:prstClr val="white">
                    <a:lumMod val="50000"/>
                  </a:prstClr>
                </a:solidFill>
              </a:rPr>
              <a:t>Brings us relative parity with Amazon, who focuses on IaaS</a:t>
            </a:r>
          </a:p>
          <a:p>
            <a:pPr>
              <a:spcBef>
                <a:spcPts val="607"/>
              </a:spcBef>
              <a:spcAft>
                <a:spcPts val="607"/>
              </a:spcAft>
            </a:pPr>
            <a:endParaRPr lang="en-US" dirty="0" smtClean="0">
              <a:solidFill>
                <a:prstClr val="white">
                  <a:lumMod val="50000"/>
                </a:prstClr>
              </a:solidFill>
            </a:endParaRPr>
          </a:p>
          <a:p>
            <a:pPr>
              <a:spcBef>
                <a:spcPts val="607"/>
              </a:spcBef>
              <a:spcAft>
                <a:spcPts val="607"/>
              </a:spcAft>
            </a:pPr>
            <a:r>
              <a:rPr lang="en-US" dirty="0" smtClean="0">
                <a:solidFill>
                  <a:prstClr val="white">
                    <a:lumMod val="50000"/>
                  </a:prstClr>
                </a:solidFill>
              </a:rPr>
              <a:t>IaaS Details</a:t>
            </a:r>
          </a:p>
          <a:p>
            <a:pPr marL="288859" indent="-288859">
              <a:spcBef>
                <a:spcPts val="607"/>
              </a:spcBef>
              <a:spcAft>
                <a:spcPts val="607"/>
              </a:spcAft>
              <a:buFont typeface="Arial" pitchFamily="34" charset="0"/>
              <a:buChar char="•"/>
            </a:pPr>
            <a:r>
              <a:rPr lang="en-US" dirty="0" smtClean="0">
                <a:solidFill>
                  <a:prstClr val="white">
                    <a:lumMod val="50000"/>
                  </a:prstClr>
                </a:solidFill>
              </a:rPr>
              <a:t>Durable virtual machines with Windows Server or Linux</a:t>
            </a:r>
          </a:p>
          <a:p>
            <a:pPr marL="504157" lvl="1" indent="-288859">
              <a:spcBef>
                <a:spcPts val="607"/>
              </a:spcBef>
              <a:spcAft>
                <a:spcPts val="607"/>
              </a:spcAft>
            </a:pPr>
            <a:r>
              <a:rPr lang="en-US" dirty="0" smtClean="0">
                <a:solidFill>
                  <a:prstClr val="white">
                    <a:lumMod val="50000"/>
                  </a:prstClr>
                </a:solidFill>
              </a:rPr>
              <a:t>Commercial and community Linux distributions</a:t>
            </a:r>
          </a:p>
          <a:p>
            <a:pPr marL="504157" lvl="1" indent="-288859">
              <a:spcBef>
                <a:spcPts val="607"/>
              </a:spcBef>
              <a:spcAft>
                <a:spcPts val="607"/>
              </a:spcAft>
            </a:pPr>
            <a:r>
              <a:rPr lang="en-US" dirty="0" smtClean="0">
                <a:solidFill>
                  <a:prstClr val="white">
                    <a:lumMod val="50000"/>
                  </a:prstClr>
                </a:solidFill>
              </a:rPr>
              <a:t>Select from a library of images or bring your own</a:t>
            </a:r>
          </a:p>
          <a:p>
            <a:pPr marL="504157" lvl="1" indent="-288859">
              <a:spcBef>
                <a:spcPts val="607"/>
              </a:spcBef>
              <a:spcAft>
                <a:spcPts val="607"/>
              </a:spcAft>
            </a:pPr>
            <a:r>
              <a:rPr lang="en-US" dirty="0" smtClean="0">
                <a:solidFill>
                  <a:prstClr val="white">
                    <a:lumMod val="50000"/>
                  </a:prstClr>
                </a:solidFill>
              </a:rPr>
              <a:t>E.g. Select an image with SQL Server</a:t>
            </a:r>
          </a:p>
          <a:p>
            <a:pPr marL="504157" lvl="1" indent="-288859">
              <a:spcBef>
                <a:spcPts val="607"/>
              </a:spcBef>
              <a:spcAft>
                <a:spcPts val="607"/>
              </a:spcAft>
            </a:pPr>
            <a:r>
              <a:rPr lang="en-US" dirty="0" smtClean="0">
                <a:solidFill>
                  <a:prstClr val="white">
                    <a:lumMod val="50000"/>
                  </a:prstClr>
                </a:solidFill>
              </a:rPr>
              <a:t>Licensing approach</a:t>
            </a:r>
          </a:p>
          <a:p>
            <a:pPr marL="288859" indent="-288859">
              <a:spcBef>
                <a:spcPts val="607"/>
              </a:spcBef>
              <a:spcAft>
                <a:spcPts val="607"/>
              </a:spcAft>
              <a:buFont typeface="Arial" pitchFamily="34" charset="0"/>
              <a:buChar char="•"/>
            </a:pPr>
            <a:r>
              <a:rPr lang="en-US" dirty="0" smtClean="0">
                <a:solidFill>
                  <a:prstClr val="white">
                    <a:lumMod val="50000"/>
                  </a:prstClr>
                </a:solidFill>
              </a:rPr>
              <a:t>Support SharePoint, SQL Server &amp; Active Directory within IaaS images</a:t>
            </a:r>
          </a:p>
          <a:p>
            <a:pPr marL="288859" indent="-288859">
              <a:spcBef>
                <a:spcPts val="607"/>
              </a:spcBef>
              <a:spcAft>
                <a:spcPts val="607"/>
              </a:spcAft>
              <a:buFont typeface="Arial" pitchFamily="34" charset="0"/>
              <a:buChar char="•"/>
            </a:pPr>
            <a:endParaRPr lang="en-US" dirty="0" smtClean="0">
              <a:solidFill>
                <a:prstClr val="white">
                  <a:lumMod val="50000"/>
                </a:prstClr>
              </a:solidFill>
            </a:endParaRPr>
          </a:p>
          <a:p>
            <a:pPr marL="288859" indent="-288859">
              <a:spcBef>
                <a:spcPts val="607"/>
              </a:spcBef>
              <a:spcAft>
                <a:spcPts val="607"/>
              </a:spcAft>
              <a:buFont typeface="Arial" pitchFamily="34" charset="0"/>
              <a:buChar char="•"/>
            </a:pPr>
            <a:r>
              <a:rPr lang="en-US" dirty="0" smtClean="0">
                <a:solidFill>
                  <a:prstClr val="white">
                    <a:lumMod val="50000"/>
                  </a:prstClr>
                </a:solidFill>
              </a:rPr>
              <a:t>Enable deployments containing both </a:t>
            </a:r>
            <a:r>
              <a:rPr lang="en-US" dirty="0" err="1" smtClean="0">
                <a:solidFill>
                  <a:prstClr val="white">
                    <a:lumMod val="50000"/>
                  </a:prstClr>
                </a:solidFill>
              </a:rPr>
              <a:t>PaaS</a:t>
            </a:r>
            <a:r>
              <a:rPr lang="en-US" dirty="0" smtClean="0">
                <a:solidFill>
                  <a:prstClr val="white">
                    <a:lumMod val="50000"/>
                  </a:prstClr>
                </a:solidFill>
              </a:rPr>
              <a:t> and </a:t>
            </a:r>
            <a:r>
              <a:rPr lang="en-US" dirty="0" err="1" smtClean="0">
                <a:solidFill>
                  <a:prstClr val="white">
                    <a:lumMod val="50000"/>
                  </a:prstClr>
                </a:solidFill>
              </a:rPr>
              <a:t>IaaS</a:t>
            </a:r>
            <a:r>
              <a:rPr lang="en-US" dirty="0" smtClean="0">
                <a:solidFill>
                  <a:prstClr val="white">
                    <a:lumMod val="50000"/>
                  </a:prstClr>
                </a:solidFill>
              </a:rPr>
              <a:t> services</a:t>
            </a:r>
          </a:p>
          <a:p>
            <a:pPr marL="288859" indent="-288859">
              <a:spcBef>
                <a:spcPts val="607"/>
              </a:spcBef>
              <a:spcAft>
                <a:spcPts val="607"/>
              </a:spcAft>
              <a:buFont typeface="Arial" pitchFamily="34" charset="0"/>
              <a:buChar char="•"/>
            </a:pPr>
            <a:r>
              <a:rPr lang="en-US" dirty="0" smtClean="0">
                <a:solidFill>
                  <a:prstClr val="white">
                    <a:lumMod val="50000"/>
                  </a:prstClr>
                </a:solidFill>
              </a:rPr>
              <a:t>Create virtual private networks (VPNs) between on-premise servers and Windows Azure</a:t>
            </a:r>
          </a:p>
          <a:p>
            <a:pPr marL="288859" indent="-288859">
              <a:spcBef>
                <a:spcPts val="607"/>
              </a:spcBef>
              <a:spcAft>
                <a:spcPts val="607"/>
              </a:spcAft>
              <a:buFont typeface="Arial" pitchFamily="34" charset="0"/>
              <a:buChar char="•"/>
            </a:pPr>
            <a:r>
              <a:rPr lang="en-US" dirty="0" smtClean="0">
                <a:solidFill>
                  <a:prstClr val="white">
                    <a:lumMod val="50000"/>
                  </a:prstClr>
                </a:solidFill>
              </a:rPr>
              <a:t>Multiple Instance </a:t>
            </a:r>
            <a:r>
              <a:rPr lang="en-US" dirty="0" smtClean="0">
                <a:solidFill>
                  <a:prstClr val="white">
                    <a:lumMod val="50000"/>
                  </a:prstClr>
                </a:solidFill>
              </a:rPr>
              <a:t>SLA (</a:t>
            </a:r>
            <a:r>
              <a:rPr lang="en-US" dirty="0" smtClean="0">
                <a:solidFill>
                  <a:prstClr val="white">
                    <a:lumMod val="50000"/>
                  </a:prstClr>
                </a:solidFill>
              </a:rPr>
              <a:t>99.95%)</a:t>
            </a:r>
            <a:endParaRPr lang="en-US" dirty="0" smtClean="0">
              <a:solidFill>
                <a:prstClr val="white">
                  <a:lumMod val="50000"/>
                </a:prstClr>
              </a:solidFill>
            </a:endParaRPr>
          </a:p>
          <a:p>
            <a:pPr marL="288859" indent="-288859">
              <a:spcBef>
                <a:spcPts val="607"/>
              </a:spcBef>
              <a:spcAft>
                <a:spcPts val="607"/>
              </a:spcAft>
              <a:buFont typeface="Arial" pitchFamily="34" charset="0"/>
              <a:buChar char="•"/>
            </a:pPr>
            <a:r>
              <a:rPr lang="en-US" dirty="0" smtClean="0">
                <a:solidFill>
                  <a:prstClr val="white">
                    <a:lumMod val="50000"/>
                  </a:prstClr>
                </a:solidFill>
              </a:rPr>
              <a:t>Planned Upgrade Notification Support</a:t>
            </a:r>
          </a:p>
          <a:p>
            <a:pPr marL="288859" indent="-288859">
              <a:spcBef>
                <a:spcPts val="607"/>
              </a:spcBef>
              <a:spcAft>
                <a:spcPts val="607"/>
              </a:spcAft>
              <a:buFont typeface="Arial" pitchFamily="34" charset="0"/>
              <a:buChar char="•"/>
            </a:pPr>
            <a:endParaRPr lang="en-US" dirty="0" smtClean="0">
              <a:solidFill>
                <a:prstClr val="white">
                  <a:lumMod val="50000"/>
                </a:prstClr>
              </a:solidFill>
            </a:endParaRPr>
          </a:p>
          <a:p>
            <a:pPr marL="5780" indent="-5780"/>
            <a:r>
              <a:rPr lang="en-US" sz="1100" dirty="0">
                <a:solidFill>
                  <a:schemeClr val="accent1">
                    <a:alpha val="99000"/>
                  </a:schemeClr>
                </a:solidFill>
                <a:ea typeface="Segoe UI" pitchFamily="34" charset="0"/>
                <a:cs typeface="Segoe UI" pitchFamily="34" charset="0"/>
              </a:rPr>
              <a:t>Integration between on-premises and public cloud</a:t>
            </a:r>
          </a:p>
          <a:p>
            <a:pPr marL="288859" indent="-288859">
              <a:spcBef>
                <a:spcPts val="607"/>
              </a:spcBef>
              <a:spcAft>
                <a:spcPts val="607"/>
              </a:spcAft>
              <a:buFont typeface="Arial" pitchFamily="34" charset="0"/>
              <a:buChar char="•"/>
            </a:pPr>
            <a:r>
              <a:rPr lang="en-US" dirty="0" smtClean="0">
                <a:solidFill>
                  <a:prstClr val="white">
                    <a:lumMod val="50000"/>
                  </a:prstClr>
                </a:solidFill>
              </a:rPr>
              <a:t>Easily create a hybrid virtual private network (VPN) between on-premise servers and Windows Azure</a:t>
            </a:r>
          </a:p>
          <a:p>
            <a:endParaRPr lang="en-US" dirty="0" smtClean="0"/>
          </a:p>
          <a:p>
            <a:pPr>
              <a:spcBef>
                <a:spcPts val="607"/>
              </a:spcBef>
              <a:spcAft>
                <a:spcPts val="607"/>
              </a:spcAft>
            </a:pPr>
            <a:r>
              <a:rPr lang="en-US" sz="1100" dirty="0">
                <a:solidFill>
                  <a:schemeClr val="accent1">
                    <a:alpha val="99000"/>
                  </a:schemeClr>
                </a:solidFill>
                <a:ea typeface="Segoe UI" pitchFamily="34" charset="0"/>
                <a:cs typeface="Segoe UI" pitchFamily="34" charset="0"/>
              </a:rPr>
              <a:t>Public / Private cloud symmetry</a:t>
            </a:r>
            <a:endParaRPr lang="en-US" dirty="0" smtClean="0">
              <a:solidFill>
                <a:schemeClr val="bg1">
                  <a:lumMod val="50000"/>
                </a:schemeClr>
              </a:solidFill>
            </a:endParaRPr>
          </a:p>
          <a:p>
            <a:pPr marL="288859" indent="-288859">
              <a:spcBef>
                <a:spcPts val="607"/>
              </a:spcBef>
              <a:spcAft>
                <a:spcPts val="607"/>
              </a:spcAft>
              <a:buFont typeface="Arial" pitchFamily="34" charset="0"/>
              <a:buChar char="•"/>
            </a:pPr>
            <a:r>
              <a:rPr lang="en-US" dirty="0" smtClean="0">
                <a:solidFill>
                  <a:schemeClr val="bg1">
                    <a:lumMod val="50000"/>
                  </a:schemeClr>
                </a:solidFill>
              </a:rPr>
              <a:t>Write apps to common APIs and services that are available within both Windows Azure and on-premise Windows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a:p>
        </p:txBody>
      </p:sp>
    </p:spTree>
    <p:extLst>
      <p:ext uri="{BB962C8B-B14F-4D97-AF65-F5344CB8AC3E}">
        <p14:creationId xmlns:p14="http://schemas.microsoft.com/office/powerpoint/2010/main" val="217401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Slide Objectives:</a:t>
            </a:r>
          </a:p>
          <a:p>
            <a:pPr marL="175222" indent="-175222">
              <a:buFont typeface="Arial" pitchFamily="34" charset="0"/>
              <a:buChar char="•"/>
            </a:pPr>
            <a:r>
              <a:rPr lang="en-US" b="0" dirty="0" smtClean="0"/>
              <a:t>Explain</a:t>
            </a:r>
            <a:r>
              <a:rPr lang="en-US" b="0" baseline="0" dirty="0" smtClean="0"/>
              <a:t> the differences and relationship between </a:t>
            </a:r>
            <a:r>
              <a:rPr lang="en-US" b="0" baseline="0" dirty="0" err="1" smtClean="0"/>
              <a:t>IaaS</a:t>
            </a:r>
            <a:r>
              <a:rPr lang="en-US" b="0" baseline="0" dirty="0" smtClean="0"/>
              <a:t>, </a:t>
            </a:r>
            <a:r>
              <a:rPr lang="en-US" b="0" baseline="0" dirty="0" err="1" smtClean="0"/>
              <a:t>PaaS</a:t>
            </a:r>
            <a:r>
              <a:rPr lang="en-US" b="0" baseline="0" dirty="0" smtClean="0"/>
              <a:t>, and </a:t>
            </a:r>
            <a:r>
              <a:rPr lang="en-US" b="0" baseline="0" dirty="0" err="1" smtClean="0"/>
              <a:t>SaaS</a:t>
            </a:r>
            <a:r>
              <a:rPr lang="en-US" b="0" baseline="0" dirty="0" smtClean="0"/>
              <a:t> in more detail.</a:t>
            </a:r>
            <a:endParaRPr lang="en-US" b="0" dirty="0" smtClean="0"/>
          </a:p>
          <a:p>
            <a:endParaRPr lang="en-US" b="1" dirty="0" smtClean="0"/>
          </a:p>
          <a:p>
            <a:r>
              <a:rPr lang="en-US" b="1" dirty="0" smtClean="0"/>
              <a:t>Speaking Points:</a:t>
            </a:r>
          </a:p>
          <a:p>
            <a:pPr marL="175222" indent="-175222">
              <a:buFont typeface="Arial" pitchFamily="34" charset="0"/>
              <a:buChar char="•"/>
            </a:pPr>
            <a:r>
              <a:rPr lang="en-US" dirty="0" smtClean="0"/>
              <a:t>Here’s another</a:t>
            </a:r>
            <a:r>
              <a:rPr lang="en-US" baseline="0" dirty="0" smtClean="0"/>
              <a:t> way to look at the cloud services taxonomy and how this taxonomy maps to the components in an IT infrastructure.     </a:t>
            </a:r>
          </a:p>
          <a:p>
            <a:pPr marL="175222" indent="-175222">
              <a:buFont typeface="Arial" pitchFamily="34" charset="0"/>
              <a:buChar char="•"/>
            </a:pPr>
            <a:r>
              <a:rPr lang="en-US" baseline="0" dirty="0" smtClean="0"/>
              <a:t>Packaged Software</a:t>
            </a:r>
          </a:p>
          <a:p>
            <a:pPr marL="392889" lvl="1" indent="-175222"/>
            <a:r>
              <a:rPr lang="en-US" baseline="0" dirty="0" smtClean="0"/>
              <a:t>With packaged software a customer would be responsible for managing the entire stack – ranging from the network connectivity to the applications.  </a:t>
            </a:r>
          </a:p>
          <a:p>
            <a:pPr marL="175222" indent="-175222">
              <a:buFont typeface="Arial" pitchFamily="34" charset="0"/>
              <a:buChar char="•"/>
            </a:pPr>
            <a:r>
              <a:rPr lang="en-US" baseline="0" dirty="0" err="1" smtClean="0"/>
              <a:t>IaaS</a:t>
            </a:r>
            <a:endParaRPr lang="en-US" baseline="0" dirty="0" smtClean="0"/>
          </a:p>
          <a:p>
            <a:pPr marL="392889" lvl="1" indent="-175222"/>
            <a:r>
              <a:rPr lang="en-US" baseline="0" dirty="0" smtClean="0"/>
              <a:t>With Infrastructure as a Service, the lower levels of the stack are managed by a vendor.  Some of these components can be provided by traditional </a:t>
            </a:r>
            <a:r>
              <a:rPr lang="en-US" baseline="0" dirty="0" err="1" smtClean="0"/>
              <a:t>hosters</a:t>
            </a:r>
            <a:r>
              <a:rPr lang="en-US" baseline="0" dirty="0" smtClean="0"/>
              <a:t> – in fact most of them have moved to having a virtualized offering.  </a:t>
            </a:r>
          </a:p>
          <a:p>
            <a:pPr marL="392889" lvl="1" indent="-175222"/>
            <a:r>
              <a:rPr lang="en-US" baseline="0" dirty="0" smtClean="0"/>
              <a:t>Very few actually provide an OS</a:t>
            </a:r>
          </a:p>
          <a:p>
            <a:pPr marL="392889" lvl="1" indent="-175222"/>
            <a:r>
              <a:rPr lang="en-US" baseline="0" dirty="0" smtClean="0"/>
              <a:t>The customer is still responsible for managing the OS through the Applications.  </a:t>
            </a:r>
          </a:p>
          <a:p>
            <a:pPr marL="392889" lvl="1" indent="-175222" defTabSz="934479">
              <a:spcAft>
                <a:spcPts val="341"/>
              </a:spcAft>
              <a:defRPr/>
            </a:pPr>
            <a:r>
              <a:rPr lang="en-US" baseline="0" dirty="0" smtClean="0"/>
              <a:t>For the developer, an obvious benefit with </a:t>
            </a:r>
            <a:r>
              <a:rPr lang="en-US" baseline="0" dirty="0" err="1" smtClean="0"/>
              <a:t>IaaS</a:t>
            </a:r>
            <a:r>
              <a:rPr lang="en-US" baseline="0" dirty="0" smtClean="0"/>
              <a:t> is that it frees the developer from many concerns when provisioning physical or virtual machines. </a:t>
            </a:r>
          </a:p>
          <a:p>
            <a:pPr marL="392889" lvl="1" indent="-175222" defTabSz="934479">
              <a:spcAft>
                <a:spcPts val="341"/>
              </a:spcAft>
              <a:defRPr/>
            </a:pPr>
            <a:r>
              <a:rPr lang="en-US" baseline="0" dirty="0" smtClean="0"/>
              <a:t>This was one of the earliest and primary use cases for Amazon Web Services Elastic Cloud Compute (</a:t>
            </a:r>
            <a:r>
              <a:rPr lang="en-US" baseline="0" dirty="0" err="1" smtClean="0"/>
              <a:t>EC2</a:t>
            </a:r>
            <a:r>
              <a:rPr lang="en-US" baseline="0" dirty="0" smtClean="0"/>
              <a:t>). </a:t>
            </a:r>
          </a:p>
          <a:p>
            <a:pPr marL="392889" lvl="1" indent="-175222" defTabSz="934479">
              <a:spcAft>
                <a:spcPts val="341"/>
              </a:spcAft>
              <a:defRPr/>
            </a:pPr>
            <a:r>
              <a:rPr lang="en-US" baseline="0" dirty="0" smtClean="0"/>
              <a:t>Developers were able to readily provision virtual machines (</a:t>
            </a:r>
            <a:r>
              <a:rPr lang="en-US" baseline="0" dirty="0" err="1" smtClean="0"/>
              <a:t>AMIs</a:t>
            </a:r>
            <a:r>
              <a:rPr lang="en-US" baseline="0" dirty="0" smtClean="0"/>
              <a:t>) on </a:t>
            </a:r>
            <a:r>
              <a:rPr lang="en-US" baseline="0" dirty="0" err="1" smtClean="0"/>
              <a:t>EC2</a:t>
            </a:r>
            <a:r>
              <a:rPr lang="en-US" baseline="0" dirty="0" smtClean="0"/>
              <a:t>, develop and test solutions and, often, run the results ‘in production’. </a:t>
            </a:r>
          </a:p>
          <a:p>
            <a:pPr marL="392889" lvl="1" indent="-175222" defTabSz="934479">
              <a:spcAft>
                <a:spcPts val="341"/>
              </a:spcAft>
              <a:defRPr/>
            </a:pPr>
            <a:r>
              <a:rPr lang="en-US" baseline="0" dirty="0" smtClean="0"/>
              <a:t>The only requirement was a credit card to pay for the services.</a:t>
            </a:r>
          </a:p>
          <a:p>
            <a:pPr marL="175222" indent="-175222">
              <a:buFont typeface="Arial" pitchFamily="34" charset="0"/>
              <a:buChar char="•"/>
            </a:pPr>
            <a:r>
              <a:rPr lang="en-US" baseline="0" dirty="0" err="1" smtClean="0"/>
              <a:t>PaaS</a:t>
            </a:r>
            <a:endParaRPr lang="en-US" baseline="0" dirty="0" smtClean="0"/>
          </a:p>
          <a:p>
            <a:pPr marL="392889" lvl="1" indent="-175222"/>
            <a:r>
              <a:rPr lang="en-US" baseline="0" dirty="0" smtClean="0"/>
              <a:t>With Platform as a Service, everything from the network connectivity through the runtime is provided and managed by the platform vendor.  </a:t>
            </a:r>
          </a:p>
          <a:p>
            <a:pPr marL="392889" lvl="1" indent="-175222"/>
            <a:r>
              <a:rPr lang="en-US" baseline="0" dirty="0" smtClean="0"/>
              <a:t>The Windows Azure best fits in this category today.  </a:t>
            </a:r>
          </a:p>
          <a:p>
            <a:pPr marL="392889" lvl="1" indent="-175222"/>
            <a:r>
              <a:rPr lang="en-US" baseline="0" dirty="0" smtClean="0"/>
              <a:t>In fact because we don’t provide access to the underlying virtualization or operating system today, we’re often referred to as not providing </a:t>
            </a:r>
            <a:r>
              <a:rPr lang="en-US" baseline="0" dirty="0" err="1" smtClean="0"/>
              <a:t>IaaS</a:t>
            </a:r>
            <a:r>
              <a:rPr lang="en-US" baseline="0" dirty="0" smtClean="0"/>
              <a:t>.</a:t>
            </a:r>
          </a:p>
          <a:p>
            <a:pPr marL="392889" lvl="1" indent="-175222"/>
            <a:r>
              <a:rPr lang="en-US" dirty="0" err="1" smtClean="0"/>
              <a:t>PaaS</a:t>
            </a:r>
            <a:r>
              <a:rPr lang="en-US" dirty="0" smtClean="0"/>
              <a:t> offerings</a:t>
            </a:r>
            <a:r>
              <a:rPr lang="en-US" baseline="0" dirty="0" smtClean="0"/>
              <a:t> further reduce the developer burden by additionally supporting the platform runtime and related application services. </a:t>
            </a:r>
          </a:p>
          <a:p>
            <a:pPr marL="392889" lvl="1" indent="-175222"/>
            <a:r>
              <a:rPr lang="en-US" baseline="0" dirty="0" smtClean="0"/>
              <a:t>With </a:t>
            </a:r>
            <a:r>
              <a:rPr lang="en-US" baseline="0" dirty="0" err="1" smtClean="0"/>
              <a:t>PaaS</a:t>
            </a:r>
            <a:r>
              <a:rPr lang="en-US" baseline="0" dirty="0" smtClean="0"/>
              <a:t>, the developer can, almost immediately, begin creating the business logic for an application. </a:t>
            </a:r>
          </a:p>
          <a:p>
            <a:pPr marL="392889" lvl="1" indent="-175222"/>
            <a:r>
              <a:rPr lang="en-US" baseline="0" dirty="0" smtClean="0"/>
              <a:t>Potentially, the increases in productivity are considerable and, because the hardware and operational aspects of the cloud platform are also managed by the cloud platform provider, applications can quickly be taken from an idea to reality very quickly.</a:t>
            </a:r>
            <a:endParaRPr lang="en-US" dirty="0" smtClean="0"/>
          </a:p>
          <a:p>
            <a:pPr marL="175222" indent="-175222">
              <a:buFont typeface="Arial" pitchFamily="34" charset="0"/>
              <a:buChar char="•"/>
            </a:pPr>
            <a:r>
              <a:rPr lang="en-US" baseline="0" dirty="0" err="1" smtClean="0"/>
              <a:t>SaaS</a:t>
            </a:r>
            <a:endParaRPr lang="en-US" baseline="0" dirty="0" smtClean="0"/>
          </a:p>
          <a:p>
            <a:pPr marL="392889" lvl="1" indent="-175222"/>
            <a:r>
              <a:rPr lang="en-US" dirty="0" smtClean="0"/>
              <a:t>Finally, with </a:t>
            </a:r>
            <a:r>
              <a:rPr lang="en-US" dirty="0" err="1" smtClean="0"/>
              <a:t>SaaS</a:t>
            </a:r>
            <a:r>
              <a:rPr lang="en-US" dirty="0" smtClean="0"/>
              <a:t>,</a:t>
            </a:r>
            <a:r>
              <a:rPr lang="en-US" baseline="0" dirty="0" smtClean="0"/>
              <a:t> a vendor provides the application and abstracts you from all of the underlying components.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val="10631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b="1" dirty="0" smtClean="0"/>
              <a:t>Slide Objective:</a:t>
            </a:r>
          </a:p>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and with the new </a:t>
            </a:r>
            <a:r>
              <a:rPr lang="en-US" baseline="0" dirty="0" err="1" smtClean="0"/>
              <a:t>IaaS</a:t>
            </a:r>
            <a:r>
              <a:rPr lang="en-US" baseline="0" dirty="0" smtClean="0"/>
              <a:t> offering we are making it easier to bring this same level of trust and ease of use to the public cloud.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VMs</a:t>
            </a:r>
            <a:r>
              <a:rPr lang="en-US" baseline="0" dirty="0" smtClean="0"/>
              <a:t> Overview </a:t>
            </a:r>
          </a:p>
          <a:p>
            <a:endParaRPr lang="en-US" baseline="0" dirty="0" smtClean="0"/>
          </a:p>
          <a:p>
            <a:r>
              <a:rPr lang="en-US" b="1" baseline="0" dirty="0" smtClean="0"/>
              <a:t>Notes:</a:t>
            </a:r>
            <a:endParaRPr lang="en-US" b="1" dirty="0" smtClean="0"/>
          </a:p>
          <a:p>
            <a:r>
              <a:rPr lang="en-US" dirty="0" smtClean="0"/>
              <a:t>Windows Azure Virtual Machines and Virtual Networks</a:t>
            </a:r>
            <a:r>
              <a:rPr lang="en-US" baseline="0" dirty="0" smtClean="0"/>
              <a:t> support adds the capability to run key server applications and workloads such as Active Directory, SharePoint, SQL Server and most applications that run on a Virtual Machine today.</a:t>
            </a:r>
          </a:p>
          <a:p>
            <a:endParaRPr lang="en-US" baseline="0" dirty="0" smtClean="0"/>
          </a:p>
          <a:p>
            <a:r>
              <a:rPr lang="en-US" baseline="0" dirty="0" smtClean="0"/>
              <a:t>Adding storage capacity is simple. Either through the portal or PowerShell add up to 16 TBs of storage on an X-Large VM.</a:t>
            </a:r>
          </a:p>
          <a:p>
            <a:endParaRPr lang="en-US" baseline="0" dirty="0" smtClean="0"/>
          </a:p>
          <a:p>
            <a:r>
              <a:rPr lang="en-US" dirty="0" smtClean="0"/>
              <a:t>Virtual</a:t>
            </a:r>
            <a:r>
              <a:rPr lang="en-US" baseline="0" dirty="0" smtClean="0"/>
              <a:t> machines allows you to the option of splitting virtual machine loads across multiple racks in the data center using availability sets. </a:t>
            </a:r>
          </a:p>
          <a:p>
            <a:endParaRPr lang="en-US" baseline="0" dirty="0" smtClean="0"/>
          </a:p>
          <a:p>
            <a:r>
              <a:rPr lang="en-US" baseline="0" dirty="0" smtClean="0"/>
              <a:t>Virtual Networks provide the capability of connecting two cloud services for direct communication. This enables scenarios such as web and worker roles communicating directory with SQL Server. </a:t>
            </a:r>
          </a:p>
          <a:p>
            <a:endParaRPr lang="en-US" baseline="0" dirty="0" smtClean="0"/>
          </a:p>
          <a:p>
            <a:r>
              <a:rPr lang="en-US" baseline="0" dirty="0" smtClean="0"/>
              <a:t>Application migration is much simpler. In most cases the app will just run without changes on a virtual machine.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3328980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Show</a:t>
            </a:r>
            <a:r>
              <a:rPr lang="en-US" baseline="0" dirty="0" smtClean="0"/>
              <a:t> what images are available at preview</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a:p>
        </p:txBody>
      </p:sp>
    </p:spTree>
    <p:extLst>
      <p:ext uri="{BB962C8B-B14F-4D97-AF65-F5344CB8AC3E}">
        <p14:creationId xmlns:p14="http://schemas.microsoft.com/office/powerpoint/2010/main" val="346077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Compare</a:t>
            </a:r>
            <a:r>
              <a:rPr lang="en-US" baseline="0" dirty="0" smtClean="0"/>
              <a:t> and contrast existing VM Role </a:t>
            </a:r>
            <a:r>
              <a:rPr lang="en-US" baseline="0" dirty="0" err="1" smtClean="0"/>
              <a:t>vs</a:t>
            </a:r>
            <a:r>
              <a:rPr lang="en-US" baseline="0" dirty="0" smtClean="0"/>
              <a:t> new Persistent Virtual Machines</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a:p>
        </p:txBody>
      </p:sp>
    </p:spTree>
    <p:extLst>
      <p:ext uri="{BB962C8B-B14F-4D97-AF65-F5344CB8AC3E}">
        <p14:creationId xmlns:p14="http://schemas.microsoft.com/office/powerpoint/2010/main" val="1321137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 Objective:</a:t>
            </a:r>
          </a:p>
          <a:p>
            <a:pPr defTabSz="924458">
              <a:defRPr/>
            </a:pPr>
            <a:r>
              <a:rPr lang="en-US" dirty="0" smtClean="0"/>
              <a:t>Show how storage</a:t>
            </a:r>
            <a:r>
              <a:rPr lang="en-US" baseline="0" dirty="0" smtClean="0"/>
              <a:t> is backed for VMs</a:t>
            </a:r>
          </a:p>
          <a:p>
            <a:pPr defTabSz="924458">
              <a:defRPr/>
            </a:pPr>
            <a:endParaRPr lang="en-US" baseline="0" dirty="0" smtClean="0"/>
          </a:p>
          <a:p>
            <a:pPr defTabSz="924458">
              <a:defRPr/>
            </a:pPr>
            <a:r>
              <a:rPr lang="en-US" b="1" baseline="0" dirty="0" smtClean="0"/>
              <a:t>Notes:</a:t>
            </a:r>
            <a:endParaRPr lang="en-US" b="1" dirty="0" smtClean="0"/>
          </a:p>
          <a:p>
            <a:pPr defTabSz="924458">
              <a:defRPr/>
            </a:pPr>
            <a:r>
              <a:rPr lang="en-US" dirty="0" smtClean="0"/>
              <a:t>The</a:t>
            </a:r>
            <a:r>
              <a:rPr lang="en-US" baseline="0" dirty="0" smtClean="0"/>
              <a:t> OS and Data Disks are stored in Windows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0"/>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2" y="2002073"/>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0" y="3240012"/>
            <a:ext cx="5289917" cy="549413"/>
          </a:xfrm>
        </p:spPr>
        <p:txBody>
          <a:bodyPr>
            <a:normAutofit/>
          </a:bodyPr>
          <a:lstStyle>
            <a:lvl1pPr marL="0" indent="0" algn="l">
              <a:buNone/>
              <a:defRPr sz="2000" b="0" i="0">
                <a:solidFill>
                  <a:srgbClr val="FFFFFF"/>
                </a:solidFill>
                <a:latin typeface="Segoe"/>
                <a:cs typeface="Sego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68"/>
            <a:ext cx="3959352" cy="1705768"/>
          </a:xfrm>
        </p:spPr>
        <p:txBody>
          <a:bodyPr/>
          <a:lstStyle>
            <a:lvl1pPr marL="339962" indent="-339962">
              <a:lnSpc>
                <a:spcPct val="90000"/>
              </a:lnSpc>
              <a:defRPr sz="2800">
                <a:solidFill>
                  <a:schemeClr val="tx1">
                    <a:lumMod val="65000"/>
                    <a:lumOff val="35000"/>
                  </a:schemeClr>
                </a:solidFill>
              </a:defRPr>
            </a:lvl1pPr>
            <a:lvl2pPr marL="673310" indent="-325411">
              <a:lnSpc>
                <a:spcPct val="90000"/>
              </a:lnSpc>
              <a:defRPr sz="2400">
                <a:solidFill>
                  <a:schemeClr val="tx1">
                    <a:lumMod val="65000"/>
                    <a:lumOff val="35000"/>
                  </a:schemeClr>
                </a:solidFill>
              </a:defRPr>
            </a:lvl2pPr>
            <a:lvl3pPr marL="953745" indent="-288372">
              <a:lnSpc>
                <a:spcPct val="90000"/>
              </a:lnSpc>
              <a:defRPr sz="2000">
                <a:solidFill>
                  <a:schemeClr val="tx1">
                    <a:lumMod val="65000"/>
                    <a:lumOff val="35000"/>
                  </a:schemeClr>
                </a:solidFill>
              </a:defRPr>
            </a:lvl3pPr>
            <a:lvl4pPr marL="1227567" indent="-273822">
              <a:lnSpc>
                <a:spcPct val="90000"/>
              </a:lnSpc>
              <a:defRPr sz="1800">
                <a:solidFill>
                  <a:schemeClr val="tx1">
                    <a:lumMod val="65000"/>
                    <a:lumOff val="35000"/>
                  </a:schemeClr>
                </a:solidFill>
              </a:defRPr>
            </a:lvl4pPr>
            <a:lvl5pPr marL="1515939" indent="-28043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0" y="1115568"/>
            <a:ext cx="3962401" cy="1705768"/>
          </a:xfrm>
        </p:spPr>
        <p:txBody>
          <a:bodyPr/>
          <a:lstStyle>
            <a:lvl1pPr marL="347899" indent="-347899">
              <a:lnSpc>
                <a:spcPct val="90000"/>
              </a:lnSpc>
              <a:defRPr sz="2800">
                <a:solidFill>
                  <a:schemeClr val="tx1">
                    <a:lumMod val="65000"/>
                    <a:lumOff val="35000"/>
                  </a:schemeClr>
                </a:solidFill>
              </a:defRPr>
            </a:lvl1pPr>
            <a:lvl2pPr marL="673310" indent="-339962">
              <a:lnSpc>
                <a:spcPct val="90000"/>
              </a:lnSpc>
              <a:defRPr sz="2400">
                <a:solidFill>
                  <a:schemeClr val="tx1">
                    <a:lumMod val="65000"/>
                    <a:lumOff val="35000"/>
                  </a:schemeClr>
                </a:solidFill>
              </a:defRPr>
            </a:lvl2pPr>
            <a:lvl3pPr marL="961682" indent="-302923">
              <a:lnSpc>
                <a:spcPct val="90000"/>
              </a:lnSpc>
              <a:defRPr sz="2000">
                <a:solidFill>
                  <a:schemeClr val="tx1">
                    <a:lumMod val="65000"/>
                    <a:lumOff val="35000"/>
                  </a:schemeClr>
                </a:solidFill>
              </a:defRPr>
            </a:lvl3pPr>
            <a:lvl4pPr marL="1227567" indent="-265885">
              <a:lnSpc>
                <a:spcPct val="90000"/>
              </a:lnSpc>
              <a:defRPr sz="1800">
                <a:solidFill>
                  <a:schemeClr val="tx1">
                    <a:lumMod val="65000"/>
                    <a:lumOff val="35000"/>
                  </a:schemeClr>
                </a:solidFill>
              </a:defRPr>
            </a:lvl4pPr>
            <a:lvl5pPr marL="1515939" indent="-273822">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3"/>
            <a:ext cx="2133600" cy="273844"/>
          </a:xfrm>
          <a:prstGeom prst="rect">
            <a:avLst/>
          </a:prstGeom>
        </p:spPr>
        <p:txBody>
          <a:bodyPr/>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1" y="4954848"/>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3" y="4555398"/>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09" y="4583972"/>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499" y="4674879"/>
            <a:ext cx="1386137" cy="371475"/>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dirty="0" smtClean="0"/>
              <a:t>Click to edit Master text styles</a:t>
            </a:r>
          </a:p>
          <a:p>
            <a:pPr marL="2382" lvl="1" indent="0" algn="l" defTabSz="685864"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362"/>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7"/>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91" indent="-2572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smtClean="0"/>
              <a:t>Click to edit Master text styles</a:t>
            </a:r>
          </a:p>
          <a:p>
            <a:pPr marL="2382" lvl="1" indent="0" algn="l" defTabSz="685864"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lvl="0" defTabSz="914362"/>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35" y="171451"/>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835"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835"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742" indent="-5954" algn="l" defTabSz="685835"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530"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582"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634" indent="0"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10" Type="http://schemas.microsoft.com/office/2007/relationships/hdphoto" Target="../media/hdphoto8.wdp"/><Relationship Id="rId4" Type="http://schemas.openxmlformats.org/officeDocument/2006/relationships/image" Target="../media/image28.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4.xml"/><Relationship Id="rId4" Type="http://schemas.openxmlformats.org/officeDocument/2006/relationships/tags" Target="../tags/tag4.xml"/><Relationship Id="rId9"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microsoft.com/office/2007/relationships/hdphoto" Target="../media/hdphoto7.wdp"/><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36" y="1675586"/>
            <a:ext cx="8279435" cy="1019397"/>
          </a:xfrm>
        </p:spPr>
        <p:txBody>
          <a:bodyPr/>
          <a:lstStyle/>
          <a:p>
            <a:r>
              <a:rPr lang="en-US" sz="4000" dirty="0" smtClean="0"/>
              <a:t>Windows Azure Virtual Machines Overview</a:t>
            </a:r>
            <a:endParaRPr lang="en-US" sz="4000" dirty="0"/>
          </a:p>
        </p:txBody>
      </p:sp>
      <p:sp>
        <p:nvSpPr>
          <p:cNvPr id="5" name="Subtitle 4"/>
          <p:cNvSpPr>
            <a:spLocks noGrp="1"/>
          </p:cNvSpPr>
          <p:nvPr>
            <p:ph type="body" sz="quarter" idx="11"/>
          </p:nvPr>
        </p:nvSpPr>
        <p:spPr/>
        <p:txBody>
          <a:bodyPr>
            <a:normAutofit/>
          </a:bodyPr>
          <a:lstStyle/>
          <a:p>
            <a:r>
              <a:rPr lang="en-US" dirty="0"/>
              <a:t>Speaker</a:t>
            </a:r>
          </a:p>
          <a:p>
            <a:r>
              <a:rPr lang="en-US" dirty="0"/>
              <a:t>Title</a:t>
            </a:r>
          </a:p>
          <a:p>
            <a:r>
              <a:rPr lang="en-US" dirty="0" smtClean="0"/>
              <a:t>Organization</a:t>
            </a:r>
            <a:endParaRPr lang="en-US" dirty="0"/>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5"/>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7" name="Rectangle 6"/>
          <p:cNvSpPr/>
          <p:nvPr/>
        </p:nvSpPr>
        <p:spPr bwMode="auto">
          <a:xfrm>
            <a:off x="381000" y="2863513"/>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endPar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2" name="Freeform 128"/>
          <p:cNvSpPr>
            <a:spLocks noChangeAspect="1"/>
          </p:cNvSpPr>
          <p:nvPr/>
        </p:nvSpPr>
        <p:spPr bwMode="black">
          <a:xfrm>
            <a:off x="469866" y="3785295"/>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32" tIns="45716" rIns="91432" bIns="45716" numCol="1" anchor="t" anchorCtr="0" compatLnSpc="1">
            <a:prstTxWarp prst="textNoShape">
              <a:avLst/>
            </a:prstTxWarp>
          </a:bodyPr>
          <a:lstStyle/>
          <a:p>
            <a:endParaRPr lang="en-US">
              <a:solidFill>
                <a:srgbClr val="292929"/>
              </a:solidFill>
            </a:endParaRP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65804"/>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6232829" y="3553321"/>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66"/>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ultiply 2"/>
          <p:cNvSpPr/>
          <p:nvPr/>
        </p:nvSpPr>
        <p:spPr bwMode="auto">
          <a:xfrm>
            <a:off x="347375" y="3426684"/>
            <a:ext cx="1359901" cy="1359901"/>
          </a:xfrm>
          <a:prstGeom prst="mathMultiply">
            <a:avLst/>
          </a:pr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4" rIns="91428" bIns="45714" numCol="1" rtlCol="0" anchor="ctr" anchorCtr="0" compatLnSpc="1">
            <a:prstTxWarp prst="textNoShape">
              <a:avLst/>
            </a:prstTxWarp>
          </a:bodyPr>
          <a:lstStyle/>
          <a:p>
            <a:pPr algn="ctr" defTabSz="914023"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Rectangle 23"/>
          <p:cNvSpPr/>
          <p:nvPr/>
        </p:nvSpPr>
        <p:spPr>
          <a:xfrm>
            <a:off x="384588" y="2907409"/>
            <a:ext cx="1108252" cy="653239"/>
          </a:xfrm>
          <a:prstGeom prst="rect">
            <a:avLst/>
          </a:prstGeom>
        </p:spPr>
        <p:txBody>
          <a:bodyPr wrap="none" lIns="91432" tIns="45716" rIns="91432" bIns="45716">
            <a:spAutoFit/>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a:t>
            </a:r>
            <a:b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p>
        </p:txBody>
      </p:sp>
      <p:grpSp>
        <p:nvGrpSpPr>
          <p:cNvPr id="33" name="Group 32"/>
          <p:cNvGrpSpPr/>
          <p:nvPr/>
        </p:nvGrpSpPr>
        <p:grpSpPr>
          <a:xfrm>
            <a:off x="1886524" y="2863513"/>
            <a:ext cx="1309900" cy="1831989"/>
            <a:chOff x="381000" y="2873361"/>
            <a:chExt cx="1309900" cy="1831989"/>
          </a:xfrm>
        </p:grpSpPr>
        <p:sp>
          <p:nvSpPr>
            <p:cNvPr id="35" name="Rectangle 34"/>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3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3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0" name="Straight Connector 39"/>
          <p:cNvCxnSpPr>
            <a:stCxn id="35" idx="3"/>
          </p:cNvCxnSpPr>
          <p:nvPr/>
        </p:nvCxnSpPr>
        <p:spPr>
          <a:xfrm flipV="1">
            <a:off x="3196426" y="3230572"/>
            <a:ext cx="2781275" cy="5489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775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2000" fill="hold"/>
                                        <p:tgtEl>
                                          <p:spTgt spid="7"/>
                                        </p:tgtEl>
                                        <p:attrNameLst>
                                          <p:attrName>style.color</p:attrName>
                                        </p:attrNameLst>
                                      </p:cBhvr>
                                      <p:to>
                                        <a:srgbClr val="FF0000"/>
                                      </p:to>
                                    </p:animClr>
                                    <p:animClr clrSpc="rgb" dir="cw">
                                      <p:cBhvr>
                                        <p:cTn id="7" dur="2000" fill="hold"/>
                                        <p:tgtEl>
                                          <p:spTgt spid="7"/>
                                        </p:tgtEl>
                                        <p:attrNameLst>
                                          <p:attrName>fillcolor</p:attrName>
                                        </p:attrNameLst>
                                      </p:cBhvr>
                                      <p:to>
                                        <a:srgbClr val="FF0000"/>
                                      </p:to>
                                    </p:animClr>
                                    <p:set>
                                      <p:cBhvr>
                                        <p:cTn id="8" dur="2000" fill="hold"/>
                                        <p:tgtEl>
                                          <p:spTgt spid="7"/>
                                        </p:tgtEl>
                                        <p:attrNameLst>
                                          <p:attrName>fill.type</p:attrName>
                                        </p:attrNameLst>
                                      </p:cBhvr>
                                      <p:to>
                                        <p:strVal val="solid"/>
                                      </p:to>
                                    </p:set>
                                    <p:set>
                                      <p:cBhvr>
                                        <p:cTn id="9" dur="2000" fill="hold"/>
                                        <p:tgtEl>
                                          <p:spTgt spid="7"/>
                                        </p:tgtEl>
                                        <p:attrNameLst>
                                          <p:attrName>fill.on</p:attrName>
                                        </p:attrNameLst>
                                      </p:cBhvr>
                                      <p:to>
                                        <p:strVal val="true"/>
                                      </p:to>
                                    </p:set>
                                  </p:childTnLst>
                                </p:cTn>
                              </p:par>
                              <p:par>
                                <p:cTn id="10" presetID="10" presetClass="exit" presetSubtype="0" fill="hold" nodeType="withEffect">
                                  <p:stCondLst>
                                    <p:cond delay="0"/>
                                  </p:stCondLst>
                                  <p:childTnLst>
                                    <p:animEffect transition="out" filter="fade">
                                      <p:cBhvr>
                                        <p:cTn id="11" dur="500"/>
                                        <p:tgtEl>
                                          <p:spTgt spid="7170"/>
                                        </p:tgtEl>
                                      </p:cBhvr>
                                    </p:animEffect>
                                    <p:set>
                                      <p:cBhvr>
                                        <p:cTn id="12" dur="1" fill="hold">
                                          <p:stCondLst>
                                            <p:cond delay="499"/>
                                          </p:stCondLst>
                                        </p:cTn>
                                        <p:tgtEl>
                                          <p:spTgt spid="71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657959" y="750015"/>
            <a:ext cx="5773119"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433952" y="61993"/>
            <a:ext cx="8363938" cy="567848"/>
          </a:xfrm>
        </p:spPr>
        <p:txBody>
          <a:bodyPr/>
          <a:lstStyle/>
          <a:p>
            <a:r>
              <a:rPr lang="en-US" dirty="0" smtClean="0"/>
              <a:t>Disks and Images</a:t>
            </a:r>
            <a:endParaRPr lang="en-US" dirty="0"/>
          </a:p>
        </p:txBody>
      </p:sp>
      <p:grpSp>
        <p:nvGrpSpPr>
          <p:cNvPr id="6" name="Group 5"/>
          <p:cNvGrpSpPr/>
          <p:nvPr/>
        </p:nvGrpSpPr>
        <p:grpSpPr>
          <a:xfrm>
            <a:off x="829782" y="750015"/>
            <a:ext cx="1758428" cy="1807205"/>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285750" lvl="0" indent="-285750">
                <a:lnSpc>
                  <a:spcPct val="90000"/>
                </a:lnSpc>
                <a:buSzPct val="90000"/>
                <a:buFont typeface="Arial" pitchFamily="34" charset="0"/>
                <a:buChar char="•"/>
                <a:defRPr/>
              </a:pPr>
              <a:endParaRPr lang="en-US" sz="10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endPar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grpSp>
        <p:nvGrpSpPr>
          <p:cNvPr id="7" name="Group 6"/>
          <p:cNvGrpSpPr/>
          <p:nvPr/>
        </p:nvGrpSpPr>
        <p:grpSpPr>
          <a:xfrm>
            <a:off x="829782" y="2852960"/>
            <a:ext cx="1764827" cy="179653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050"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50" lvl="0" indent="-285750">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a:t>
              </a: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sp>
        <p:nvSpPr>
          <p:cNvPr id="8" name="TextBox 7"/>
          <p:cNvSpPr txBox="1"/>
          <p:nvPr/>
        </p:nvSpPr>
        <p:spPr>
          <a:xfrm>
            <a:off x="2765155" y="1081152"/>
            <a:ext cx="5571641" cy="114492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chemeClr val="tx2"/>
                </a:solidFill>
              </a:rPr>
              <a:t>Base OS image for new Virtual Machines</a:t>
            </a:r>
          </a:p>
          <a:p>
            <a:pPr>
              <a:lnSpc>
                <a:spcPct val="90000"/>
              </a:lnSpc>
              <a:spcBef>
                <a:spcPct val="20000"/>
              </a:spcBef>
              <a:buSzPct val="80000"/>
            </a:pPr>
            <a:r>
              <a:rPr lang="en-US" sz="2400" dirty="0" smtClean="0">
                <a:solidFill>
                  <a:schemeClr val="tx2"/>
                </a:solidFill>
              </a:rPr>
              <a:t>Sys-Prepped/Generalized/Read Only </a:t>
            </a:r>
          </a:p>
          <a:p>
            <a:pPr>
              <a:lnSpc>
                <a:spcPct val="90000"/>
              </a:lnSpc>
              <a:spcBef>
                <a:spcPct val="20000"/>
              </a:spcBef>
              <a:buSzPct val="80000"/>
            </a:pPr>
            <a:r>
              <a:rPr lang="en-US" sz="2400" dirty="0" smtClean="0">
                <a:solidFill>
                  <a:schemeClr val="tx2"/>
                </a:solidFill>
              </a:rPr>
              <a:t>Created by uploading or by capture</a:t>
            </a:r>
            <a:endParaRPr lang="en-US" sz="2400" dirty="0">
              <a:solidFill>
                <a:schemeClr val="tx2"/>
              </a:solidFill>
            </a:endParaRPr>
          </a:p>
        </p:txBody>
      </p:sp>
      <p:sp>
        <p:nvSpPr>
          <p:cNvPr id="37" name="Rectangle 36"/>
          <p:cNvSpPr/>
          <p:nvPr/>
        </p:nvSpPr>
        <p:spPr bwMode="auto">
          <a:xfrm>
            <a:off x="2670875" y="2852960"/>
            <a:ext cx="5760203"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TextBox 35"/>
          <p:cNvSpPr txBox="1"/>
          <p:nvPr/>
        </p:nvSpPr>
        <p:spPr>
          <a:xfrm>
            <a:off x="2859436" y="3178760"/>
            <a:ext cx="5091193" cy="1477328"/>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chemeClr val="tx2"/>
                </a:solidFill>
              </a:rPr>
              <a:t>Writable Disks for Virtual Machines</a:t>
            </a:r>
          </a:p>
          <a:p>
            <a:pPr>
              <a:lnSpc>
                <a:spcPct val="90000"/>
              </a:lnSpc>
              <a:spcBef>
                <a:spcPct val="20000"/>
              </a:spcBef>
              <a:buSzPct val="80000"/>
            </a:pPr>
            <a:r>
              <a:rPr lang="en-US" sz="2400" dirty="0" smtClean="0">
                <a:solidFill>
                  <a:schemeClr val="tx2"/>
                </a:solidFill>
              </a:rPr>
              <a:t>Created during VM creation or during upload of existing VHDs. </a:t>
            </a:r>
          </a:p>
          <a:p>
            <a:pPr>
              <a:lnSpc>
                <a:spcPct val="90000"/>
              </a:lnSpc>
              <a:spcBef>
                <a:spcPct val="20000"/>
              </a:spcBef>
              <a:buSzPct val="80000"/>
            </a:pPr>
            <a:r>
              <a:rPr lang="en-US" sz="2400" dirty="0" smtClean="0">
                <a:solidFill>
                  <a:schemeClr val="tx2"/>
                </a:solidFill>
              </a:rPr>
              <a:t> </a:t>
            </a:r>
            <a:endParaRPr lang="en-US" sz="2400" dirty="0">
              <a:solidFill>
                <a:schemeClr val="tx2"/>
              </a:solidFill>
            </a:endParaRPr>
          </a:p>
        </p:txBody>
      </p:sp>
    </p:spTree>
    <p:extLst>
      <p:ext uri="{BB962C8B-B14F-4D97-AF65-F5344CB8AC3E}">
        <p14:creationId xmlns:p14="http://schemas.microsoft.com/office/powerpoint/2010/main" val="241898723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a:t>Getting Started with VMs</a:t>
            </a:r>
          </a:p>
        </p:txBody>
      </p:sp>
    </p:spTree>
    <p:extLst>
      <p:ext uri="{BB962C8B-B14F-4D97-AF65-F5344CB8AC3E}">
        <p14:creationId xmlns:p14="http://schemas.microsoft.com/office/powerpoint/2010/main" val="10758498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467436"/>
          </a:xfrm>
        </p:spPr>
        <p:txBody>
          <a:bodyPr/>
          <a:lstStyle/>
          <a:p>
            <a:r>
              <a:rPr lang="en-US" sz="3400" dirty="0"/>
              <a:t>Cross-premise </a:t>
            </a:r>
            <a:r>
              <a:rPr lang="en-US" sz="3400" dirty="0">
                <a:solidFill>
                  <a:schemeClr val="accent2"/>
                </a:solidFill>
              </a:rPr>
              <a:t>Connectivity</a:t>
            </a:r>
          </a:p>
        </p:txBody>
      </p:sp>
      <p:sp>
        <p:nvSpPr>
          <p:cNvPr id="5" name="TextBox 4"/>
          <p:cNvSpPr txBox="1"/>
          <p:nvPr/>
        </p:nvSpPr>
        <p:spPr>
          <a:xfrm>
            <a:off x="6123192" y="4519138"/>
            <a:ext cx="2266006" cy="276999"/>
          </a:xfrm>
          <a:prstGeom prst="rect">
            <a:avLst/>
          </a:prstGeom>
          <a:noFill/>
        </p:spPr>
        <p:txBody>
          <a:bodyPr wrap="none" lIns="0" tIns="0" rIns="0" bIns="0" rtlCol="0">
            <a:spAutoFit/>
          </a:bodyPr>
          <a:lstStyle/>
          <a:p>
            <a:pPr algn="ctr"/>
            <a:r>
              <a:rPr lang="en-US" b="1" dirty="0" smtClean="0">
                <a:solidFill>
                  <a:srgbClr val="2D8FD1"/>
                </a:solidFill>
              </a:rPr>
              <a:t>IP-level connectivity </a:t>
            </a:r>
          </a:p>
        </p:txBody>
      </p:sp>
      <p:grpSp>
        <p:nvGrpSpPr>
          <p:cNvPr id="8" name="Group 7"/>
          <p:cNvGrpSpPr/>
          <p:nvPr/>
        </p:nvGrpSpPr>
        <p:grpSpPr>
          <a:xfrm>
            <a:off x="878635" y="888393"/>
            <a:ext cx="7618016" cy="3447155"/>
            <a:chOff x="1171208" y="1184524"/>
            <a:chExt cx="10154709" cy="4596206"/>
          </a:xfrm>
        </p:grpSpPr>
        <p:sp>
          <p:nvSpPr>
            <p:cNvPr id="63" name="Freeform 62"/>
            <p:cNvSpPr/>
            <p:nvPr/>
          </p:nvSpPr>
          <p:spPr>
            <a:xfrm rot="5400000">
              <a:off x="8500330" y="1685843"/>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F9933"/>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rot="5400000">
              <a:off x="2055100" y="1685843"/>
              <a:ext cx="193835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40000"/>
                <a:lumOff val="60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grpSp>
          <p:nvGrpSpPr>
            <p:cNvPr id="4" name="Group 3"/>
            <p:cNvGrpSpPr/>
            <p:nvPr/>
          </p:nvGrpSpPr>
          <p:grpSpPr>
            <a:xfrm>
              <a:off x="1171208" y="1184524"/>
              <a:ext cx="10154709" cy="4596206"/>
              <a:chOff x="1171208" y="1184524"/>
              <a:chExt cx="10154709" cy="4596206"/>
            </a:xfrm>
          </p:grpSpPr>
          <p:sp>
            <p:nvSpPr>
              <p:cNvPr id="43" name="Freeform 42"/>
              <p:cNvSpPr/>
              <p:nvPr/>
            </p:nvSpPr>
            <p:spPr>
              <a:xfrm rot="5400000">
                <a:off x="8500331" y="3578061"/>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18E3D"/>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rot="5400000">
                <a:off x="2081334" y="3571413"/>
                <a:ext cx="1881343"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0" name="Freeform 49"/>
              <p:cNvSpPr/>
              <p:nvPr/>
            </p:nvSpPr>
            <p:spPr>
              <a:xfrm>
                <a:off x="1171208" y="2012550"/>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pic>
            <p:nvPicPr>
              <p:cNvPr id="51"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7745"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40096"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4605155" y="2219455"/>
                <a:ext cx="3372363" cy="525240"/>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Data Synchronization</a:t>
                </a:r>
              </a:p>
              <a:p>
                <a:pPr algn="ctr" defTabSz="571393" fontAlgn="base">
                  <a:lnSpc>
                    <a:spcPct val="80000"/>
                  </a:lnSpc>
                </a:pPr>
                <a:r>
                  <a:rPr lang="en-US" sz="800" dirty="0">
                    <a:solidFill>
                      <a:srgbClr val="292929">
                        <a:lumMod val="50000"/>
                        <a:lumOff val="50000"/>
                      </a:srgbClr>
                    </a:solidFill>
                  </a:rPr>
                  <a:t>SQL Azure Data Sync</a:t>
                </a:r>
              </a:p>
            </p:txBody>
          </p:sp>
          <p:cxnSp>
            <p:nvCxnSpPr>
              <p:cNvPr id="54" name="Straight Connector 53"/>
              <p:cNvCxnSpPr/>
              <p:nvPr/>
            </p:nvCxnSpPr>
            <p:spPr>
              <a:xfrm>
                <a:off x="7084833" y="244300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008556" y="244300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1171208" y="2953844"/>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pic>
            <p:nvPicPr>
              <p:cNvPr id="58"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2739078"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9151429"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4605155" y="3144336"/>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Application-layer </a:t>
                </a:r>
              </a:p>
              <a:p>
                <a:pPr algn="ctr" defTabSz="571393" fontAlgn="base">
                  <a:lnSpc>
                    <a:spcPct val="80000"/>
                  </a:lnSpc>
                </a:pPr>
                <a:r>
                  <a:rPr lang="en-US" sz="1400" dirty="0">
                    <a:solidFill>
                      <a:srgbClr val="292929">
                        <a:lumMod val="50000"/>
                        <a:lumOff val="50000"/>
                      </a:srgbClr>
                    </a:solidFill>
                  </a:rPr>
                  <a:t>Connectivity &amp; Messaging </a:t>
                </a:r>
              </a:p>
              <a:p>
                <a:pPr algn="ctr" defTabSz="571393" fontAlgn="base">
                  <a:lnSpc>
                    <a:spcPct val="80000"/>
                  </a:lnSpc>
                </a:pPr>
                <a:r>
                  <a:rPr lang="en-US" sz="800" dirty="0">
                    <a:solidFill>
                      <a:srgbClr val="292929">
                        <a:lumMod val="50000"/>
                        <a:lumOff val="50000"/>
                      </a:srgbClr>
                    </a:solidFill>
                  </a:rPr>
                  <a:t>Service Bus</a:t>
                </a:r>
              </a:p>
            </p:txBody>
          </p:sp>
          <p:cxnSp>
            <p:nvCxnSpPr>
              <p:cNvPr id="61" name="Straight Connector 60"/>
              <p:cNvCxnSpPr/>
              <p:nvPr/>
            </p:nvCxnSpPr>
            <p:spPr>
              <a:xfrm>
                <a:off x="7084833" y="3399236"/>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008556" y="3399236"/>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9" name="Freeform 68"/>
              <p:cNvSpPr/>
              <p:nvPr/>
            </p:nvSpPr>
            <p:spPr>
              <a:xfrm>
                <a:off x="1171208" y="3903855"/>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sp>
            <p:nvSpPr>
              <p:cNvPr id="70" name="Rectangle 69"/>
              <p:cNvSpPr/>
              <p:nvPr/>
            </p:nvSpPr>
            <p:spPr>
              <a:xfrm>
                <a:off x="4605155" y="4089262"/>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Secure Machine-to-Machine Network Connectivity</a:t>
                </a:r>
                <a:r>
                  <a:rPr lang="en-US" sz="700" dirty="0">
                    <a:solidFill>
                      <a:srgbClr val="292929">
                        <a:lumMod val="50000"/>
                        <a:lumOff val="50000"/>
                      </a:srgbClr>
                    </a:solidFill>
                  </a:rPr>
                  <a:t/>
                </a:r>
                <a:br>
                  <a:rPr lang="en-US" sz="700" dirty="0">
                    <a:solidFill>
                      <a:srgbClr val="292929">
                        <a:lumMod val="50000"/>
                        <a:lumOff val="50000"/>
                      </a:srgbClr>
                    </a:solidFill>
                  </a:rPr>
                </a:br>
                <a:r>
                  <a:rPr lang="en-US" sz="800" dirty="0">
                    <a:solidFill>
                      <a:srgbClr val="292929">
                        <a:lumMod val="50000"/>
                        <a:lumOff val="50000"/>
                      </a:srgbClr>
                    </a:solidFill>
                  </a:rPr>
                  <a:t>Windows Azure Connect</a:t>
                </a:r>
                <a:endParaRPr lang="en-US" sz="1600" dirty="0">
                  <a:solidFill>
                    <a:srgbClr val="292929">
                      <a:lumMod val="50000"/>
                      <a:lumOff val="50000"/>
                    </a:srgbClr>
                  </a:solidFill>
                </a:endParaRPr>
              </a:p>
            </p:txBody>
          </p:sp>
          <p:cxnSp>
            <p:nvCxnSpPr>
              <p:cNvPr id="71" name="Straight Connector 70"/>
              <p:cNvCxnSpPr/>
              <p:nvPr/>
            </p:nvCxnSpPr>
            <p:spPr>
              <a:xfrm>
                <a:off x="7084833" y="436483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4008556" y="436483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6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51429" y="4054007"/>
                <a:ext cx="624673" cy="566283"/>
              </a:xfrm>
              <a:prstGeom prst="rect">
                <a:avLst/>
              </a:prstGeom>
              <a:noFill/>
              <a:extLst>
                <a:ext uri="{909E8E84-426E-40DD-AFC4-6F175D3DCCD1}">
                  <a14:hiddenFill xmlns:a14="http://schemas.microsoft.com/office/drawing/2010/main">
                    <a:solidFill>
                      <a:srgbClr val="FFFFFF"/>
                    </a:solidFill>
                  </a14:hiddenFill>
                </a:ext>
              </a:extLst>
            </p:spPr>
          </p:pic>
          <p:sp>
            <p:nvSpPr>
              <p:cNvPr id="92" name="Freeform 91"/>
              <p:cNvSpPr/>
              <p:nvPr/>
            </p:nvSpPr>
            <p:spPr>
              <a:xfrm>
                <a:off x="1171208" y="4835189"/>
                <a:ext cx="10154709" cy="866590"/>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sp>
            <p:nvSpPr>
              <p:cNvPr id="93" name="Rectangle 92"/>
              <p:cNvSpPr/>
              <p:nvPr/>
            </p:nvSpPr>
            <p:spPr>
              <a:xfrm>
                <a:off x="4605155" y="5025683"/>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Secure Site-to-Site </a:t>
                </a:r>
              </a:p>
              <a:p>
                <a:pPr algn="ctr" defTabSz="571393" fontAlgn="base">
                  <a:lnSpc>
                    <a:spcPct val="80000"/>
                  </a:lnSpc>
                </a:pPr>
                <a:r>
                  <a:rPr lang="en-US" sz="1400" dirty="0">
                    <a:solidFill>
                      <a:srgbClr val="292929">
                        <a:lumMod val="50000"/>
                        <a:lumOff val="50000"/>
                      </a:srgbClr>
                    </a:solidFill>
                  </a:rPr>
                  <a:t>Network Connectivity</a:t>
                </a:r>
              </a:p>
              <a:p>
                <a:pPr algn="ctr" defTabSz="571393" fontAlgn="base">
                  <a:lnSpc>
                    <a:spcPct val="80000"/>
                  </a:lnSpc>
                </a:pPr>
                <a:r>
                  <a:rPr lang="en-US" sz="800" dirty="0">
                    <a:solidFill>
                      <a:srgbClr val="292929">
                        <a:lumMod val="50000"/>
                        <a:lumOff val="50000"/>
                      </a:srgbClr>
                    </a:solidFill>
                  </a:rPr>
                  <a:t>Windows Azure Virtual Network</a:t>
                </a:r>
              </a:p>
            </p:txBody>
          </p:sp>
          <p:cxnSp>
            <p:nvCxnSpPr>
              <p:cNvPr id="94" name="Straight Connector 93"/>
              <p:cNvCxnSpPr/>
              <p:nvPr/>
            </p:nvCxnSpPr>
            <p:spPr>
              <a:xfrm>
                <a:off x="7101596" y="5317334"/>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025319" y="5317334"/>
                <a:ext cx="1483384" cy="0"/>
              </a:xfrm>
              <a:prstGeom prst="line">
                <a:avLst/>
              </a:prstGeom>
              <a:ln w="38100">
                <a:gradFill>
                  <a:gsLst>
                    <a:gs pos="0">
                      <a:schemeClr val="accent6"/>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8906807" y="4968438"/>
                <a:ext cx="1055105" cy="600089"/>
                <a:chOff x="2601582" y="2848856"/>
                <a:chExt cx="1266456" cy="720107"/>
              </a:xfrm>
            </p:grpSpPr>
            <p:grpSp>
              <p:nvGrpSpPr>
                <p:cNvPr id="85" name="Group 84"/>
                <p:cNvGrpSpPr/>
                <p:nvPr/>
              </p:nvGrpSpPr>
              <p:grpSpPr>
                <a:xfrm>
                  <a:off x="2601582" y="2848856"/>
                  <a:ext cx="1266456" cy="720107"/>
                  <a:chOff x="2601582" y="2848856"/>
                  <a:chExt cx="1266456" cy="720107"/>
                </a:xfrm>
              </p:grpSpPr>
              <p:pic>
                <p:nvPicPr>
                  <p:cNvPr id="8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86" name="Picture 85"/>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87" name="Picture 86"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sp>
            <p:nvSpPr>
              <p:cNvPr id="7" name="Rectangle 6"/>
              <p:cNvSpPr/>
              <p:nvPr/>
            </p:nvSpPr>
            <p:spPr bwMode="auto">
              <a:xfrm>
                <a:off x="1949963" y="1186132"/>
                <a:ext cx="2194560" cy="61264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500" dirty="0">
                    <a:gradFill>
                      <a:gsLst>
                        <a:gs pos="0">
                          <a:srgbClr val="FFFFFF"/>
                        </a:gs>
                        <a:gs pos="100000">
                          <a:srgbClr val="FFFFFF"/>
                        </a:gs>
                      </a:gsLst>
                      <a:lin ang="5400000" scaled="0"/>
                    </a:gradFill>
                  </a:rPr>
                  <a:t>CLOUD</a:t>
                </a:r>
              </a:p>
            </p:txBody>
          </p:sp>
          <p:sp>
            <p:nvSpPr>
              <p:cNvPr id="96" name="Rectangle 95"/>
              <p:cNvSpPr/>
              <p:nvPr/>
            </p:nvSpPr>
            <p:spPr bwMode="auto">
              <a:xfrm>
                <a:off x="8337080" y="1184524"/>
                <a:ext cx="2194560" cy="61264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500" dirty="0">
                    <a:solidFill>
                      <a:srgbClr val="FFFFFF">
                        <a:alpha val="99000"/>
                      </a:srgbClr>
                    </a:solidFill>
                  </a:rPr>
                  <a:t>ENTERPRISE</a:t>
                </a:r>
                <a:endParaRPr lang="en-US" sz="1500" dirty="0">
                  <a:gradFill>
                    <a:gsLst>
                      <a:gs pos="0">
                        <a:srgbClr val="FFFFFF"/>
                      </a:gs>
                      <a:gs pos="100000">
                        <a:srgbClr val="FFFFFF"/>
                      </a:gs>
                    </a:gsLst>
                    <a:lin ang="5400000" scaled="0"/>
                  </a:gradFill>
                </a:endParaRPr>
              </a:p>
            </p:txBody>
          </p:sp>
          <p:pic>
            <p:nvPicPr>
              <p:cNvPr id="97"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91813" y="3891887"/>
                <a:ext cx="841094" cy="57979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4853" y="4133055"/>
                <a:ext cx="624673" cy="566283"/>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64517" y="4822760"/>
                <a:ext cx="841094" cy="579797"/>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Group 99"/>
              <p:cNvGrpSpPr/>
              <p:nvPr/>
            </p:nvGrpSpPr>
            <p:grpSpPr>
              <a:xfrm>
                <a:off x="2678058" y="4957169"/>
                <a:ext cx="1055105" cy="600089"/>
                <a:chOff x="2601582" y="2848856"/>
                <a:chExt cx="1266456" cy="720107"/>
              </a:xfrm>
            </p:grpSpPr>
            <p:grpSp>
              <p:nvGrpSpPr>
                <p:cNvPr id="101" name="Group 100"/>
                <p:cNvGrpSpPr/>
                <p:nvPr/>
              </p:nvGrpSpPr>
              <p:grpSpPr>
                <a:xfrm>
                  <a:off x="2601582" y="2848856"/>
                  <a:ext cx="1266456" cy="720107"/>
                  <a:chOff x="2601582" y="2848856"/>
                  <a:chExt cx="1266456" cy="720107"/>
                </a:xfrm>
              </p:grpSpPr>
              <p:pic>
                <p:nvPicPr>
                  <p:cNvPr id="104"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Picture 101"/>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103" name="Picture 102"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grpSp>
      </p:grpSp>
      <p:sp>
        <p:nvSpPr>
          <p:cNvPr id="3" name="Rounded Rectangle 2"/>
          <p:cNvSpPr/>
          <p:nvPr/>
        </p:nvSpPr>
        <p:spPr bwMode="auto">
          <a:xfrm>
            <a:off x="818866" y="2865325"/>
            <a:ext cx="7429500" cy="1624127"/>
          </a:xfrm>
          <a:prstGeom prst="roundRect">
            <a:avLst/>
          </a:prstGeom>
          <a:noFill/>
          <a:ln>
            <a:solidFill>
              <a:srgbClr val="2D8FD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6" tIns="34293" rIns="68586" bIns="34293" numCol="1" rtlCol="0" anchor="ctr" anchorCtr="0" compatLnSpc="1">
            <a:prstTxWarp prst="textNoShape">
              <a:avLst/>
            </a:prstTxWarp>
          </a:bodyPr>
          <a:lstStyle/>
          <a:p>
            <a:pPr algn="ctr" defTabSz="571228"/>
            <a:endParaRPr lang="en-US" sz="11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7762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par>
                          <p:cTn id="12" fill="hold">
                            <p:stCondLst>
                              <p:cond delay="25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9" tIns="34295" rIns="68562" bIns="68589" numCol="1" spcCol="0" rtlCol="0" anchor="b" anchorCtr="0" compatLnSpc="1">
            <a:prstTxWarp prst="textNoShape">
              <a:avLst/>
            </a:prstTxWarp>
          </a:bodyPr>
          <a:lstStyle/>
          <a:p>
            <a:pPr algn="ctr" defTabSz="685432" fontAlgn="base">
              <a:spcBef>
                <a:spcPts val="900"/>
              </a:spcBef>
              <a:spcAft>
                <a:spcPct val="0"/>
              </a:spcAft>
            </a:pPr>
            <a:r>
              <a:rPr lang="en-US" sz="2400" dirty="0">
                <a:ln>
                  <a:solidFill>
                    <a:schemeClr val="bg1">
                      <a:alpha val="0"/>
                    </a:schemeClr>
                  </a:solidFill>
                </a:ln>
                <a:solidFill>
                  <a:srgbClr val="595959"/>
                </a:solidFill>
                <a:latin typeface="Segoe UI Light" pitchFamily="34" charset="0"/>
              </a:rPr>
              <a:t>Corpnet</a:t>
            </a:r>
          </a:p>
        </p:txBody>
      </p:sp>
      <p:sp>
        <p:nvSpPr>
          <p:cNvPr id="75" name="Oval 74"/>
          <p:cNvSpPr/>
          <p:nvPr>
            <p:custDataLst>
              <p:tags r:id="rId2"/>
            </p:custDataLst>
          </p:nvPr>
        </p:nvSpPr>
        <p:spPr bwMode="auto">
          <a:xfrm>
            <a:off x="5753358"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solidFill>
                <a:srgbClr val="595959"/>
              </a:solidFill>
            </a:endParaRPr>
          </a:p>
        </p:txBody>
      </p:sp>
      <p:grpSp>
        <p:nvGrpSpPr>
          <p:cNvPr id="5" name="Group 4"/>
          <p:cNvGrpSpPr/>
          <p:nvPr/>
        </p:nvGrpSpPr>
        <p:grpSpPr>
          <a:xfrm>
            <a:off x="5838166" y="1136704"/>
            <a:ext cx="2276815" cy="1525628"/>
            <a:chOff x="7479592" y="1494853"/>
            <a:chExt cx="3649895" cy="2446325"/>
          </a:xfrm>
          <a:solidFill>
            <a:schemeClr val="accent6">
              <a:lumMod val="20000"/>
              <a:lumOff val="80000"/>
            </a:schemeClr>
          </a:solidFill>
        </p:grpSpPr>
        <p:sp>
          <p:nvSpPr>
            <p:cNvPr id="77"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200" dirty="0"/>
            </a:p>
          </p:txBody>
        </p:sp>
        <p:sp>
          <p:nvSpPr>
            <p:cNvPr id="78" name="Rectangle 77"/>
            <p:cNvSpPr/>
            <p:nvPr/>
          </p:nvSpPr>
          <p:spPr>
            <a:xfrm>
              <a:off x="8165814" y="1990103"/>
              <a:ext cx="2411946" cy="518191"/>
            </a:xfrm>
            <a:prstGeom prst="rect">
              <a:avLst/>
            </a:prstGeom>
            <a:noFill/>
          </p:spPr>
          <p:txBody>
            <a:bodyPr wrap="none">
              <a:spAutoFit/>
            </a:bodyPr>
            <a:lstStyle/>
            <a:p>
              <a:pPr algn="ctr" defTabSz="685432" fontAlgn="base">
                <a:spcBef>
                  <a:spcPts val="900"/>
                </a:spcBef>
                <a:spcAft>
                  <a:spcPct val="0"/>
                </a:spcAft>
              </a:pPr>
              <a:r>
                <a:rPr lang="en-US" sz="1500" dirty="0">
                  <a:ln>
                    <a:solidFill>
                      <a:srgbClr val="FFFFFF">
                        <a:alpha val="0"/>
                      </a:srgbClr>
                    </a:solidFill>
                  </a:ln>
                  <a:solidFill>
                    <a:schemeClr val="bg1">
                      <a:alpha val="99000"/>
                    </a:schemeClr>
                  </a:solidFill>
                </a:rPr>
                <a:t>Windows Azure</a:t>
              </a:r>
            </a:p>
          </p:txBody>
        </p:sp>
      </p:grpSp>
      <p:sp>
        <p:nvSpPr>
          <p:cNvPr id="2" name="Title 1"/>
          <p:cNvSpPr>
            <a:spLocks noGrp="1"/>
          </p:cNvSpPr>
          <p:nvPr>
            <p:ph type="title"/>
          </p:nvPr>
        </p:nvSpPr>
        <p:spPr>
          <a:xfrm>
            <a:off x="389436" y="171450"/>
            <a:ext cx="8363938" cy="498598"/>
          </a:xfrm>
        </p:spPr>
        <p:txBody>
          <a:bodyPr/>
          <a:lstStyle/>
          <a:p>
            <a:r>
              <a:rPr lang="en-IN" sz="3600" dirty="0" smtClean="0"/>
              <a:t>Windows Azure Virtual Network</a:t>
            </a:r>
            <a:endParaRPr lang="en-US" sz="3600" dirty="0"/>
          </a:p>
        </p:txBody>
      </p:sp>
      <p:sp>
        <p:nvSpPr>
          <p:cNvPr id="219" name="Content Placeholder 218"/>
          <p:cNvSpPr>
            <a:spLocks noGrp="1"/>
          </p:cNvSpPr>
          <p:nvPr>
            <p:ph type="body" sz="quarter" idx="10"/>
          </p:nvPr>
        </p:nvSpPr>
        <p:spPr>
          <a:xfrm>
            <a:off x="389436" y="1085850"/>
            <a:ext cx="4828292" cy="3579954"/>
          </a:xfrm>
        </p:spPr>
        <p:txBody>
          <a:bodyPr/>
          <a:lstStyle/>
          <a:p>
            <a:r>
              <a:rPr lang="en-US" sz="2800" dirty="0" smtClean="0">
                <a:solidFill>
                  <a:schemeClr val="accent2">
                    <a:alpha val="99000"/>
                  </a:schemeClr>
                </a:solidFill>
                <a:latin typeface="+mn-lt"/>
              </a:rPr>
              <a:t>Your “virtual” branch office / datacenter in the cloud</a:t>
            </a:r>
          </a:p>
          <a:p>
            <a:pPr lvl="1"/>
            <a:r>
              <a:rPr lang="en-US" sz="1400" dirty="0" smtClean="0"/>
              <a:t>Enables customers to extend their Enterprise Networks </a:t>
            </a:r>
            <a:br>
              <a:rPr lang="en-US" sz="1400" dirty="0" smtClean="0"/>
            </a:br>
            <a:r>
              <a:rPr lang="en-US" sz="1400" dirty="0" smtClean="0"/>
              <a:t>into Windows Azure</a:t>
            </a:r>
          </a:p>
          <a:p>
            <a:pPr lvl="1"/>
            <a:r>
              <a:rPr lang="en-US" sz="1400" dirty="0" smtClean="0"/>
              <a:t>Networking on-ramp for migrating existing apps </a:t>
            </a:r>
            <a:br>
              <a:rPr lang="en-US" sz="1400" dirty="0" smtClean="0"/>
            </a:br>
            <a:r>
              <a:rPr lang="en-US" sz="1400" dirty="0" smtClean="0"/>
              <a:t>and services to Windows Azure</a:t>
            </a:r>
          </a:p>
          <a:p>
            <a:pPr lvl="1"/>
            <a:r>
              <a:rPr lang="en-US" sz="1400" dirty="0" smtClean="0"/>
              <a:t>Enables “hybrid” apps that span cloud and their premises</a:t>
            </a:r>
          </a:p>
          <a:p>
            <a:pPr lvl="1"/>
            <a:endParaRPr lang="en-US" sz="1400" dirty="0">
              <a:solidFill>
                <a:schemeClr val="accent2">
                  <a:alpha val="99000"/>
                </a:schemeClr>
              </a:solidFill>
              <a:latin typeface="+mn-lt"/>
            </a:endParaRPr>
          </a:p>
          <a:p>
            <a:pPr lvl="1"/>
            <a:r>
              <a:rPr lang="en-US" sz="2800" dirty="0" smtClean="0">
                <a:solidFill>
                  <a:schemeClr val="accent2">
                    <a:alpha val="99000"/>
                  </a:schemeClr>
                </a:solidFill>
                <a:latin typeface="+mn-lt"/>
              </a:rPr>
              <a:t>A protected private virtual network in the cloud</a:t>
            </a:r>
          </a:p>
          <a:p>
            <a:pPr lvl="1"/>
            <a:r>
              <a:rPr lang="en-US" sz="1400" dirty="0" smtClean="0"/>
              <a:t>Enables customers to setup secure private IPv4 </a:t>
            </a:r>
            <a:br>
              <a:rPr lang="en-US" sz="1400" dirty="0" smtClean="0"/>
            </a:br>
            <a:r>
              <a:rPr lang="en-US" sz="1400" dirty="0" smtClean="0"/>
              <a:t>networks fully contained within Windows Azure</a:t>
            </a:r>
          </a:p>
          <a:p>
            <a:pPr lvl="1"/>
            <a:r>
              <a:rPr lang="en-US" sz="1400" dirty="0" smtClean="0"/>
              <a:t>IP address persistence</a:t>
            </a:r>
          </a:p>
          <a:p>
            <a:pPr lvl="1"/>
            <a:r>
              <a:rPr lang="en-US" sz="1400" dirty="0" smtClean="0"/>
              <a:t>Inter-service DIP-to-DIP communication</a:t>
            </a:r>
            <a:endParaRPr lang="en-US" sz="1400" dirty="0"/>
          </a:p>
        </p:txBody>
      </p:sp>
      <p:sp>
        <p:nvSpPr>
          <p:cNvPr id="88" name="Rectangle 87"/>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93" name="Rectangle 92"/>
          <p:cNvSpPr/>
          <p:nvPr/>
        </p:nvSpPr>
        <p:spPr>
          <a:xfrm>
            <a:off x="61325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a:t>
            </a:r>
            <a:r>
              <a:rPr lang="en-US" sz="900" dirty="0">
                <a:ln>
                  <a:solidFill>
                    <a:schemeClr val="bg1">
                      <a:alpha val="0"/>
                    </a:schemeClr>
                  </a:solidFill>
                </a:ln>
              </a:rPr>
              <a:t>1</a:t>
            </a:r>
          </a:p>
        </p:txBody>
      </p:sp>
      <p:sp>
        <p:nvSpPr>
          <p:cNvPr id="94" name="Rectangle 93"/>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2</a:t>
            </a:r>
            <a:endParaRPr lang="en-US" sz="900" dirty="0">
              <a:ln>
                <a:solidFill>
                  <a:schemeClr val="bg1">
                    <a:alpha val="0"/>
                  </a:schemeClr>
                </a:solidFill>
              </a:ln>
            </a:endParaRPr>
          </a:p>
        </p:txBody>
      </p:sp>
      <p:sp>
        <p:nvSpPr>
          <p:cNvPr id="95" name="Rectangle 94"/>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95" tIns="34295" rIns="34295" bIns="34295" rtlCol="0" anchor="ctr"/>
          <a:lstStyle/>
          <a:p>
            <a:pPr algn="ctr"/>
            <a:r>
              <a:rPr lang="en-US" sz="900" dirty="0" smtClean="0">
                <a:ln>
                  <a:solidFill>
                    <a:schemeClr val="bg1">
                      <a:alpha val="0"/>
                    </a:schemeClr>
                  </a:solidFill>
                </a:ln>
              </a:rPr>
              <a:t>ROLE 1</a:t>
            </a:r>
            <a:endParaRPr lang="en-US" sz="900" dirty="0">
              <a:ln>
                <a:solidFill>
                  <a:schemeClr val="bg1">
                    <a:alpha val="0"/>
                  </a:schemeClr>
                </a:solidFill>
              </a:ln>
            </a:endParaRPr>
          </a:p>
        </p:txBody>
      </p:sp>
      <p:cxnSp>
        <p:nvCxnSpPr>
          <p:cNvPr id="109" name="Straight Connector 108"/>
          <p:cNvCxnSpPr>
            <a:stCxn id="93" idx="3"/>
            <a:endCxn id="94" idx="1"/>
          </p:cNvCxnSpPr>
          <p:nvPr>
            <p:custDataLst>
              <p:tags r:id="rId5"/>
            </p:custDataLst>
          </p:nvPr>
        </p:nvCxnSpPr>
        <p:spPr>
          <a:xfrm>
            <a:off x="6612703"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custDataLst>
              <p:tags r:id="rId6"/>
            </p:custDataLst>
          </p:nvPr>
        </p:nvSpPr>
        <p:spPr>
          <a:xfrm>
            <a:off x="6095348"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117" name="Rectangle 116"/>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cxnSp>
        <p:nvCxnSpPr>
          <p:cNvPr id="118" name="Straight Connector 117"/>
          <p:cNvCxnSpPr>
            <a:stCxn id="93" idx="2"/>
            <a:endCxn id="95" idx="0"/>
          </p:cNvCxnSpPr>
          <p:nvPr>
            <p:custDataLst>
              <p:tags r:id="rId8"/>
            </p:custDataLst>
          </p:nvPr>
        </p:nvCxnSpPr>
        <p:spPr>
          <a:xfrm rot="16200000" flipH="1">
            <a:off x="6591168" y="1825524"/>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6081327" y="2231001"/>
            <a:ext cx="554623"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2</a:t>
            </a:r>
          </a:p>
        </p:txBody>
      </p:sp>
      <p:sp>
        <p:nvSpPr>
          <p:cNvPr id="120" name="Rectangle 119"/>
          <p:cNvSpPr/>
          <p:nvPr/>
        </p:nvSpPr>
        <p:spPr>
          <a:xfrm>
            <a:off x="7270946" y="2042896"/>
            <a:ext cx="554624"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1</a:t>
            </a:r>
          </a:p>
        </p:txBody>
      </p:sp>
      <p:cxnSp>
        <p:nvCxnSpPr>
          <p:cNvPr id="132" name="Straight Arrow Connector 131"/>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6386346" y="3086101"/>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a:off x="6696458" y="3067050"/>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049146"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7241049" y="3421340"/>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432305" y="3421339"/>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432305" y="3421340"/>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6"/>
          <p:cNvSpPr>
            <a:spLocks noEditPoints="1"/>
          </p:cNvSpPr>
          <p:nvPr/>
        </p:nvSpPr>
        <p:spPr bwMode="auto">
          <a:xfrm>
            <a:off x="5855848" y="33856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3" name="Freeform 6"/>
          <p:cNvSpPr>
            <a:spLocks noEditPoints="1"/>
          </p:cNvSpPr>
          <p:nvPr/>
        </p:nvSpPr>
        <p:spPr bwMode="auto">
          <a:xfrm>
            <a:off x="6201219" y="3623770"/>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4" name="Freeform 6"/>
          <p:cNvSpPr>
            <a:spLocks noEditPoints="1"/>
          </p:cNvSpPr>
          <p:nvPr/>
        </p:nvSpPr>
        <p:spPr bwMode="auto">
          <a:xfrm>
            <a:off x="6577555"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6" name="Freeform 6"/>
          <p:cNvSpPr>
            <a:spLocks noEditPoints="1"/>
          </p:cNvSpPr>
          <p:nvPr/>
        </p:nvSpPr>
        <p:spPr bwMode="auto">
          <a:xfrm>
            <a:off x="7130149"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7" name="Freeform 6"/>
          <p:cNvSpPr>
            <a:spLocks noEditPoints="1"/>
          </p:cNvSpPr>
          <p:nvPr/>
        </p:nvSpPr>
        <p:spPr bwMode="auto">
          <a:xfrm>
            <a:off x="7525539" y="3659489"/>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9" name="Freeform 6"/>
          <p:cNvSpPr>
            <a:spLocks noEditPoints="1"/>
          </p:cNvSpPr>
          <p:nvPr/>
        </p:nvSpPr>
        <p:spPr bwMode="auto">
          <a:xfrm>
            <a:off x="7801836" y="3549952"/>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grpSp>
        <p:nvGrpSpPr>
          <p:cNvPr id="19" name="Group 18"/>
          <p:cNvGrpSpPr/>
          <p:nvPr/>
        </p:nvGrpSpPr>
        <p:grpSpPr>
          <a:xfrm>
            <a:off x="6694831" y="2958005"/>
            <a:ext cx="674676" cy="186906"/>
            <a:chOff x="8924116" y="3944007"/>
            <a:chExt cx="899334" cy="249208"/>
          </a:xfrm>
        </p:grpSpPr>
        <p:sp>
          <p:nvSpPr>
            <p:cNvPr id="18" name="Rectangle 1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7159701" y="3272206"/>
            <a:ext cx="559535" cy="155009"/>
            <a:chOff x="8924116" y="3944007"/>
            <a:chExt cx="899334" cy="249208"/>
          </a:xfrm>
        </p:grpSpPr>
        <p:sp>
          <p:nvSpPr>
            <p:cNvPr id="103" name="Rectangle 102"/>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4"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p:nvGrpSpPr>
        <p:grpSpPr>
          <a:xfrm>
            <a:off x="7314120" y="2390457"/>
            <a:ext cx="426962" cy="118281"/>
            <a:chOff x="8924116" y="3944007"/>
            <a:chExt cx="899334" cy="249208"/>
          </a:xfrm>
        </p:grpSpPr>
        <p:sp>
          <p:nvSpPr>
            <p:cNvPr id="107" name="Rectangle 106"/>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34785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t>Windows Azure Virtual Network Scenarios</a:t>
            </a:r>
            <a:endParaRPr lang="en-US" sz="3600" dirty="0"/>
          </a:p>
        </p:txBody>
      </p:sp>
      <p:sp>
        <p:nvSpPr>
          <p:cNvPr id="3" name="Content Placeholder 2"/>
          <p:cNvSpPr>
            <a:spLocks noGrp="1"/>
          </p:cNvSpPr>
          <p:nvPr>
            <p:ph type="body" sz="quarter" idx="10"/>
          </p:nvPr>
        </p:nvSpPr>
        <p:spPr>
          <a:xfrm>
            <a:off x="389436" y="1085850"/>
            <a:ext cx="8363938" cy="3717171"/>
          </a:xfrm>
        </p:spPr>
        <p:txBody>
          <a:bodyPr/>
          <a:lstStyle/>
          <a:p>
            <a:r>
              <a:rPr lang="en-US" sz="1800" dirty="0" smtClean="0">
                <a:solidFill>
                  <a:schemeClr val="accent2"/>
                </a:solidFill>
                <a:latin typeface="+mn-lt"/>
              </a:rPr>
              <a:t>Hybrid Public/Private Cloud</a:t>
            </a:r>
          </a:p>
          <a:p>
            <a:r>
              <a:rPr lang="en-US" sz="1800" dirty="0" smtClean="0">
                <a:latin typeface="+mn-lt"/>
              </a:rPr>
              <a:t>Enterprise app in Windows Azure requiring connectivity to on-premise resources</a:t>
            </a:r>
          </a:p>
          <a:p>
            <a:pPr lvl="1"/>
            <a:endParaRPr lang="en-US" sz="1050" dirty="0" smtClean="0"/>
          </a:p>
          <a:p>
            <a:r>
              <a:rPr lang="en-US" sz="1800" dirty="0" smtClean="0">
                <a:solidFill>
                  <a:schemeClr val="accent2">
                    <a:alpha val="99000"/>
                  </a:schemeClr>
                </a:solidFill>
                <a:latin typeface="+mn-lt"/>
              </a:rPr>
              <a:t>Enterprise Identity and Access Control</a:t>
            </a:r>
          </a:p>
          <a:p>
            <a:pPr lvl="1"/>
            <a:r>
              <a:rPr lang="en-US" sz="1800" dirty="0" smtClean="0">
                <a:latin typeface="+mn-lt"/>
              </a:rPr>
              <a:t>Manage identity and access control with on-premise resources </a:t>
            </a:r>
            <a:br>
              <a:rPr lang="en-US" sz="1800" dirty="0" smtClean="0">
                <a:latin typeface="+mn-lt"/>
              </a:rPr>
            </a:br>
            <a:r>
              <a:rPr lang="en-US" sz="1800" dirty="0" smtClean="0">
                <a:latin typeface="+mn-lt"/>
              </a:rPr>
              <a:t>(on-premises Active Directory)</a:t>
            </a:r>
            <a:br>
              <a:rPr lang="en-US" sz="1800" dirty="0" smtClean="0">
                <a:latin typeface="+mn-lt"/>
              </a:rPr>
            </a:br>
            <a:endParaRPr lang="en-US" sz="1050" dirty="0"/>
          </a:p>
          <a:p>
            <a:r>
              <a:rPr lang="en-US" sz="1800" dirty="0" smtClean="0">
                <a:solidFill>
                  <a:schemeClr val="accent2">
                    <a:alpha val="99000"/>
                  </a:schemeClr>
                </a:solidFill>
                <a:latin typeface="+mn-lt"/>
              </a:rPr>
              <a:t>Monitoring and Management</a:t>
            </a:r>
          </a:p>
          <a:p>
            <a:r>
              <a:rPr lang="en-US" sz="1800" dirty="0" smtClean="0">
                <a:latin typeface="+mn-lt"/>
              </a:rPr>
              <a:t>Remote monitoring and trouble-shooting of  resources </a:t>
            </a:r>
            <a:br>
              <a:rPr lang="en-US" sz="1800" dirty="0" smtClean="0">
                <a:latin typeface="+mn-lt"/>
              </a:rPr>
            </a:br>
            <a:r>
              <a:rPr lang="en-US" sz="1800" dirty="0" smtClean="0">
                <a:latin typeface="+mn-lt"/>
              </a:rPr>
              <a:t>running in Windows Azure</a:t>
            </a:r>
          </a:p>
          <a:p>
            <a:pPr lvl="1"/>
            <a:endParaRPr lang="en-US" sz="1050" dirty="0"/>
          </a:p>
          <a:p>
            <a:r>
              <a:rPr lang="en-US" sz="1800" dirty="0" smtClean="0">
                <a:solidFill>
                  <a:schemeClr val="accent2">
                    <a:alpha val="99000"/>
                  </a:schemeClr>
                </a:solidFill>
                <a:latin typeface="+mn-lt"/>
              </a:rPr>
              <a:t>Advanced Connectivity Requirements</a:t>
            </a:r>
          </a:p>
          <a:p>
            <a:r>
              <a:rPr lang="en-US" sz="1800" dirty="0" smtClean="0">
                <a:latin typeface="+mn-lt"/>
              </a:rPr>
              <a:t>Cloud deployments requiring persistent IP addresses </a:t>
            </a:r>
            <a:br>
              <a:rPr lang="en-US" sz="1800" dirty="0" smtClean="0">
                <a:latin typeface="+mn-lt"/>
              </a:rPr>
            </a:br>
            <a:r>
              <a:rPr lang="en-US" sz="1800" dirty="0" smtClean="0">
                <a:latin typeface="+mn-lt"/>
              </a:rPr>
              <a:t>and direct connectivity across services</a:t>
            </a:r>
            <a:endParaRPr lang="en-US" sz="1800" dirty="0">
              <a:latin typeface="+mn-lt"/>
            </a:endParaRPr>
          </a:p>
        </p:txBody>
      </p:sp>
      <p:sp>
        <p:nvSpPr>
          <p:cNvPr id="4" name="Freeform 18"/>
          <p:cNvSpPr>
            <a:spLocks noEditPoints="1"/>
          </p:cNvSpPr>
          <p:nvPr/>
        </p:nvSpPr>
        <p:spPr bwMode="black">
          <a:xfrm>
            <a:off x="7033316" y="2614305"/>
            <a:ext cx="1604266" cy="196596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83484838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Freeform 128"/>
          <p:cNvSpPr>
            <a:spLocks noChangeAspect="1"/>
          </p:cNvSpPr>
          <p:nvPr/>
        </p:nvSpPr>
        <p:spPr bwMode="black">
          <a:xfrm>
            <a:off x="6370797" y="486582"/>
            <a:ext cx="2572420" cy="43433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68589" tIns="34295" rIns="68589" bIns="34295" numCol="1" anchor="t" anchorCtr="0" compatLnSpc="1">
            <a:prstTxWarp prst="textNoShape">
              <a:avLst/>
            </a:prstTxWarp>
          </a:bodyPr>
          <a:lstStyle/>
          <a:p>
            <a:endParaRPr lang="en-US"/>
          </a:p>
        </p:txBody>
      </p:sp>
      <p:sp>
        <p:nvSpPr>
          <p:cNvPr id="2" name="Title 1"/>
          <p:cNvSpPr>
            <a:spLocks noGrp="1"/>
          </p:cNvSpPr>
          <p:nvPr>
            <p:ph type="title"/>
          </p:nvPr>
        </p:nvSpPr>
        <p:spPr>
          <a:xfrm>
            <a:off x="201240" y="0"/>
            <a:ext cx="8363938" cy="567848"/>
          </a:xfrm>
        </p:spPr>
        <p:txBody>
          <a:bodyPr/>
          <a:lstStyle/>
          <a:p>
            <a:r>
              <a:rPr lang="en-US" dirty="0" smtClean="0"/>
              <a:t>Bringing Workloads to the Cloud</a:t>
            </a:r>
            <a:endParaRPr lang="en-US" dirty="0"/>
          </a:p>
        </p:txBody>
      </p:sp>
      <p:sp>
        <p:nvSpPr>
          <p:cNvPr id="3" name="Rectangle 2"/>
          <p:cNvSpPr/>
          <p:nvPr/>
        </p:nvSpPr>
        <p:spPr bwMode="auto">
          <a:xfrm>
            <a:off x="673517" y="1494558"/>
            <a:ext cx="2600138" cy="259946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lnSpc>
                <a:spcPct val="90000"/>
              </a:lnSpc>
              <a:spcBef>
                <a:spcPct val="0"/>
              </a:spcBef>
              <a:spcAft>
                <a:spcPct val="0"/>
              </a:spcAft>
            </a:pPr>
            <a:r>
              <a:rPr lang="en-US" dirty="0" smtClean="0">
                <a:gradFill>
                  <a:gsLst>
                    <a:gs pos="0">
                      <a:srgbClr val="FFFFFF"/>
                    </a:gs>
                    <a:gs pos="100000">
                      <a:srgbClr val="FFFFFF"/>
                    </a:gs>
                  </a:gsLst>
                  <a:lin ang="5400000" scaled="0"/>
                </a:gradFill>
              </a:rPr>
              <a:t>On Premises</a:t>
            </a:r>
            <a:endParaRPr lang="en-US" sz="900" b="1" dirty="0">
              <a:solidFill>
                <a:srgbClr val="FF8A00">
                  <a:lumMod val="60000"/>
                  <a:lumOff val="40000"/>
                </a:srgbClr>
              </a:solidFill>
            </a:endParaRPr>
          </a:p>
        </p:txBody>
      </p:sp>
      <p:sp>
        <p:nvSpPr>
          <p:cNvPr id="5" name="Rectangle 4"/>
          <p:cNvSpPr/>
          <p:nvPr/>
        </p:nvSpPr>
        <p:spPr bwMode="auto">
          <a:xfrm>
            <a:off x="6980245" y="2034196"/>
            <a:ext cx="1756522" cy="17560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lnSpc>
                <a:spcPct val="90000"/>
              </a:lnSpc>
              <a:spcBef>
                <a:spcPct val="0"/>
              </a:spcBef>
              <a:spcAft>
                <a:spcPct val="0"/>
              </a:spcAft>
            </a:pPr>
            <a:r>
              <a:rPr lang="en-US" sz="1600" dirty="0" smtClean="0">
                <a:gradFill>
                  <a:gsLst>
                    <a:gs pos="0">
                      <a:srgbClr val="FFFFFF"/>
                    </a:gs>
                    <a:gs pos="100000">
                      <a:srgbClr val="FFFFFF"/>
                    </a:gs>
                  </a:gsLst>
                  <a:lin ang="5400000" scaled="0"/>
                </a:gradFill>
              </a:rPr>
              <a:t>Production</a:t>
            </a:r>
            <a:endParaRPr lang="en-US" sz="1050" b="1" dirty="0">
              <a:solidFill>
                <a:srgbClr val="FF8A00">
                  <a:lumMod val="60000"/>
                  <a:lumOff val="40000"/>
                </a:srgbClr>
              </a:solidFill>
            </a:endParaRPr>
          </a:p>
        </p:txBody>
      </p:sp>
      <p:sp>
        <p:nvSpPr>
          <p:cNvPr id="8" name="Freeform 128"/>
          <p:cNvSpPr>
            <a:spLocks noChangeAspect="1"/>
          </p:cNvSpPr>
          <p:nvPr/>
        </p:nvSpPr>
        <p:spPr bwMode="black">
          <a:xfrm>
            <a:off x="3591996" y="1955609"/>
            <a:ext cx="2802413" cy="154769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68589" tIns="34295" rIns="68589" bIns="34295" numCol="1" anchor="t" anchorCtr="0" compatLnSpc="1">
            <a:prstTxWarp prst="textNoShape">
              <a:avLst/>
            </a:prstTxWarp>
          </a:bodyPr>
          <a:lstStyle/>
          <a:p>
            <a:endParaRPr lang="en-US"/>
          </a:p>
        </p:txBody>
      </p:sp>
      <p:pic>
        <p:nvPicPr>
          <p:cNvPr id="1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702937" y="2568764"/>
            <a:ext cx="266702" cy="534174"/>
          </a:xfrm>
          <a:prstGeom prst="rect">
            <a:avLst/>
          </a:prstGeom>
          <a:noFill/>
        </p:spPr>
      </p:pic>
      <p:sp>
        <p:nvSpPr>
          <p:cNvPr id="12" name="Rectangle 11"/>
          <p:cNvSpPr/>
          <p:nvPr/>
        </p:nvSpPr>
        <p:spPr>
          <a:xfrm>
            <a:off x="2531319" y="3048248"/>
            <a:ext cx="609941" cy="31854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S2S VPN </a:t>
            </a:r>
            <a:br>
              <a:rPr lang="en-US" sz="900" dirty="0">
                <a:gradFill>
                  <a:gsLst>
                    <a:gs pos="0">
                      <a:srgbClr val="FFFFFF"/>
                    </a:gs>
                    <a:gs pos="100000">
                      <a:srgbClr val="FFFFFF"/>
                    </a:gs>
                  </a:gsLst>
                  <a:lin ang="5400000" scaled="0"/>
                </a:gradFill>
              </a:rPr>
            </a:br>
            <a:r>
              <a:rPr lang="en-US" sz="900" dirty="0">
                <a:gradFill>
                  <a:gsLst>
                    <a:gs pos="0">
                      <a:srgbClr val="FFFFFF"/>
                    </a:gs>
                    <a:gs pos="100000">
                      <a:srgbClr val="FFFFFF"/>
                    </a:gs>
                  </a:gsLst>
                  <a:lin ang="5400000" scaled="0"/>
                </a:gradFill>
              </a:rPr>
              <a:t>Device</a:t>
            </a:r>
          </a:p>
        </p:txBody>
      </p:sp>
      <p:grpSp>
        <p:nvGrpSpPr>
          <p:cNvPr id="15" name="Group 14"/>
          <p:cNvGrpSpPr/>
          <p:nvPr/>
        </p:nvGrpSpPr>
        <p:grpSpPr>
          <a:xfrm>
            <a:off x="2038816" y="1801094"/>
            <a:ext cx="652629" cy="472035"/>
            <a:chOff x="2870782" y="2512291"/>
            <a:chExt cx="791194" cy="572406"/>
          </a:xfrm>
        </p:grpSpPr>
        <p:pic>
          <p:nvPicPr>
            <p:cNvPr id="13" name="Picture 2"/>
            <p:cNvPicPr>
              <a:picLocks noChangeAspect="1" noChangeArrowheads="1"/>
            </p:cNvPicPr>
            <p:nvPr/>
          </p:nvPicPr>
          <p:blipFill rotWithShape="1">
            <a:blip r:embed="rId4"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033829" y="2241716"/>
            <a:ext cx="663960" cy="19389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IIS Servers</a:t>
            </a:r>
          </a:p>
        </p:txBody>
      </p:sp>
      <p:grpSp>
        <p:nvGrpSpPr>
          <p:cNvPr id="35" name="Group 34"/>
          <p:cNvGrpSpPr/>
          <p:nvPr/>
        </p:nvGrpSpPr>
        <p:grpSpPr>
          <a:xfrm>
            <a:off x="1635996" y="2588679"/>
            <a:ext cx="675185" cy="722267"/>
            <a:chOff x="1700523" y="3451570"/>
            <a:chExt cx="900012" cy="963022"/>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sp>
          <p:nvSpPr>
            <p:cNvPr id="25" name="Rectangle 24"/>
            <p:cNvSpPr/>
            <p:nvPr/>
          </p:nvSpPr>
          <p:spPr>
            <a:xfrm>
              <a:off x="1700523" y="4125283"/>
              <a:ext cx="900012" cy="289309"/>
            </a:xfrm>
            <a:prstGeom prst="rect">
              <a:avLst/>
            </a:prstGeom>
          </p:spPr>
          <p:txBody>
            <a:bodyPr wrap="none">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4" cstate="print">
            <a:lum bright="100000" contrast="100000"/>
          </a:blip>
          <a:srcRect l="9422" t="9591" r="8195" b="13220"/>
          <a:stretch/>
        </p:blipFill>
        <p:spPr bwMode="auto">
          <a:xfrm>
            <a:off x="1141501" y="1777227"/>
            <a:ext cx="549976" cy="472035"/>
          </a:xfrm>
          <a:prstGeom prst="rect">
            <a:avLst/>
          </a:prstGeom>
          <a:noFill/>
          <a:ln w="9525">
            <a:noFill/>
            <a:miter lim="800000"/>
            <a:headEnd/>
            <a:tailEnd/>
          </a:ln>
          <a:effectLst/>
        </p:spPr>
      </p:pic>
      <p:sp>
        <p:nvSpPr>
          <p:cNvPr id="29" name="Rectangle 28"/>
          <p:cNvSpPr/>
          <p:nvPr/>
        </p:nvSpPr>
        <p:spPr>
          <a:xfrm>
            <a:off x="1157366" y="2217849"/>
            <a:ext cx="622256" cy="19389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SQL Farm</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45456" y="2008471"/>
            <a:ext cx="250068" cy="22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1611576" y="3332193"/>
            <a:ext cx="724021" cy="768495"/>
            <a:chOff x="1809804" y="4442923"/>
            <a:chExt cx="965110" cy="1024659"/>
          </a:xfrm>
        </p:grpSpPr>
        <p:pic>
          <p:nvPicPr>
            <p:cNvPr id="31"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13418" y="5178273"/>
              <a:ext cx="889328" cy="289309"/>
            </a:xfrm>
            <a:prstGeom prst="rect">
              <a:avLst/>
            </a:prstGeom>
          </p:spPr>
          <p:txBody>
            <a:bodyPr wrap="none">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200"/>
            </a:p>
          </p:txBody>
        </p:sp>
      </p:grpSp>
      <p:sp>
        <p:nvSpPr>
          <p:cNvPr id="36" name="Freeform 27"/>
          <p:cNvSpPr>
            <a:spLocks noChangeAspect="1" noEditPoints="1"/>
          </p:cNvSpPr>
          <p:nvPr/>
        </p:nvSpPr>
        <p:spPr bwMode="black">
          <a:xfrm>
            <a:off x="891181" y="2609201"/>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891181" y="2966919"/>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891181" y="3324637"/>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891181" y="3682354"/>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cxnSp>
        <p:nvCxnSpPr>
          <p:cNvPr id="60" name="Straight Arrow Connector 59"/>
          <p:cNvCxnSpPr>
            <a:stCxn id="5" idx="1"/>
          </p:cNvCxnSpPr>
          <p:nvPr/>
        </p:nvCxnSpPr>
        <p:spPr>
          <a:xfrm flipH="1">
            <a:off x="2969639" y="2912228"/>
            <a:ext cx="4010606" cy="30969"/>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3913414" y="2732483"/>
            <a:ext cx="1236575" cy="22160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1100" b="1" dirty="0">
                <a:gradFill>
                  <a:gsLst>
                    <a:gs pos="0">
                      <a:srgbClr val="FFFFFF"/>
                    </a:gs>
                    <a:gs pos="100000">
                      <a:srgbClr val="FFFFFF"/>
                    </a:gs>
                  </a:gsLst>
                  <a:lin ang="5400000" scaled="0"/>
                </a:gradFill>
              </a:rPr>
              <a:t>S2S VPN tunnels</a:t>
            </a:r>
          </a:p>
        </p:txBody>
      </p:sp>
      <p:grpSp>
        <p:nvGrpSpPr>
          <p:cNvPr id="91" name="Group 90"/>
          <p:cNvGrpSpPr/>
          <p:nvPr/>
        </p:nvGrpSpPr>
        <p:grpSpPr>
          <a:xfrm>
            <a:off x="7728342" y="3240889"/>
            <a:ext cx="282121" cy="419039"/>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pic>
        <p:nvPicPr>
          <p:cNvPr id="10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8273572" y="3240889"/>
            <a:ext cx="209217" cy="419039"/>
          </a:xfrm>
          <a:prstGeom prst="rect">
            <a:avLst/>
          </a:prstGeom>
          <a:noFill/>
        </p:spPr>
      </p:pic>
      <p:pic>
        <p:nvPicPr>
          <p:cNvPr id="9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7207589" y="3240889"/>
            <a:ext cx="209217" cy="419039"/>
          </a:xfrm>
          <a:prstGeom prst="rect">
            <a:avLst/>
          </a:prstGeom>
          <a:noFill/>
        </p:spPr>
      </p:pic>
      <p:grpSp>
        <p:nvGrpSpPr>
          <p:cNvPr id="100" name="Group 99"/>
          <p:cNvGrpSpPr/>
          <p:nvPr/>
        </p:nvGrpSpPr>
        <p:grpSpPr>
          <a:xfrm>
            <a:off x="7029908" y="2600884"/>
            <a:ext cx="1657196" cy="545769"/>
            <a:chOff x="9003494" y="5339445"/>
            <a:chExt cx="2209019" cy="727692"/>
          </a:xfrm>
        </p:grpSpPr>
        <p:sp>
          <p:nvSpPr>
            <p:cNvPr id="102" name="Rectangle 101"/>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685666" fontAlgn="base">
                <a:lnSpc>
                  <a:spcPct val="90000"/>
                </a:lnSpc>
                <a:spcBef>
                  <a:spcPct val="0"/>
                </a:spcBef>
                <a:spcAft>
                  <a:spcPct val="0"/>
                </a:spcAft>
              </a:pPr>
              <a:r>
                <a:rPr lang="en-US" sz="900" b="1" dirty="0" smtClean="0">
                  <a:solidFill>
                    <a:schemeClr val="accent1"/>
                  </a:solidFill>
                </a:rPr>
                <a:t>SharePoint</a:t>
              </a:r>
              <a:endParaRPr lang="en-US" sz="900" b="1" dirty="0">
                <a:solidFill>
                  <a:schemeClr val="accent1"/>
                </a:solidFill>
              </a:endParaRPr>
            </a:p>
          </p:txBody>
        </p:sp>
        <p:pic>
          <p:nvPicPr>
            <p:cNvPr id="103" name="Picture 102"/>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3863" y="5357917"/>
              <a:ext cx="482554" cy="447246"/>
            </a:xfrm>
            <a:prstGeom prst="rect">
              <a:avLst/>
            </a:prstGeom>
          </p:spPr>
        </p:pic>
        <p:sp>
          <p:nvSpPr>
            <p:cNvPr id="104" name="Rectangle 103"/>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685666" fontAlgn="base">
                <a:lnSpc>
                  <a:spcPct val="90000"/>
                </a:lnSpc>
                <a:spcBef>
                  <a:spcPct val="0"/>
                </a:spcBef>
                <a:spcAft>
                  <a:spcPct val="0"/>
                </a:spcAft>
              </a:pPr>
              <a:r>
                <a:rPr lang="en-US" sz="900" b="1" dirty="0" err="1" smtClean="0">
                  <a:solidFill>
                    <a:schemeClr val="accent1"/>
                  </a:solidFill>
                </a:rPr>
                <a:t>PaaS</a:t>
              </a:r>
              <a:r>
                <a:rPr lang="en-US" sz="900" b="1" dirty="0" smtClean="0">
                  <a:solidFill>
                    <a:schemeClr val="accent1"/>
                  </a:solidFill>
                </a:rPr>
                <a:t> Roles</a:t>
              </a:r>
              <a:endParaRPr lang="en-US" sz="900" b="1" dirty="0">
                <a:solidFill>
                  <a:schemeClr val="accent1"/>
                </a:solidFill>
              </a:endParaRPr>
            </a:p>
          </p:txBody>
        </p:sp>
        <p:pic>
          <p:nvPicPr>
            <p:cNvPr id="105" name="Picture 104"/>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4" cy="447246"/>
            </a:xfrm>
            <a:prstGeom prst="rect">
              <a:avLst/>
            </a:prstGeom>
          </p:spPr>
        </p:pic>
      </p:grpSp>
      <p:sp>
        <p:nvSpPr>
          <p:cNvPr id="106" name="Rectangle 105"/>
          <p:cNvSpPr/>
          <p:nvPr/>
        </p:nvSpPr>
        <p:spPr>
          <a:xfrm>
            <a:off x="7037316" y="3668013"/>
            <a:ext cx="546625"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File Servers</a:t>
            </a:r>
            <a:endParaRPr lang="en-US" sz="800" b="1" dirty="0">
              <a:solidFill>
                <a:srgbClr val="FF8A00">
                  <a:lumMod val="60000"/>
                  <a:lumOff val="40000"/>
                </a:srgbClr>
              </a:solidFill>
            </a:endParaRPr>
          </a:p>
        </p:txBody>
      </p:sp>
      <p:sp>
        <p:nvSpPr>
          <p:cNvPr id="107" name="Rectangle 106"/>
          <p:cNvSpPr/>
          <p:nvPr/>
        </p:nvSpPr>
        <p:spPr>
          <a:xfrm>
            <a:off x="7657007" y="3668013"/>
            <a:ext cx="424796"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Local AD</a:t>
            </a:r>
            <a:endParaRPr lang="en-US" sz="800" b="1" dirty="0">
              <a:solidFill>
                <a:srgbClr val="FF8A00">
                  <a:lumMod val="60000"/>
                  <a:lumOff val="40000"/>
                </a:srgbClr>
              </a:solidFill>
            </a:endParaRPr>
          </a:p>
        </p:txBody>
      </p:sp>
      <p:sp>
        <p:nvSpPr>
          <p:cNvPr id="110" name="Rectangle 109"/>
          <p:cNvSpPr/>
          <p:nvPr/>
        </p:nvSpPr>
        <p:spPr>
          <a:xfrm>
            <a:off x="8213385" y="3668013"/>
            <a:ext cx="429606"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SQL VMs</a:t>
            </a:r>
            <a:endParaRPr lang="en-US" sz="800" b="1" dirty="0">
              <a:solidFill>
                <a:srgbClr val="FF8A00">
                  <a:lumMod val="60000"/>
                  <a:lumOff val="40000"/>
                </a:srgbClr>
              </a:solidFill>
            </a:endParaRPr>
          </a:p>
        </p:txBody>
      </p:sp>
      <p:pic>
        <p:nvPicPr>
          <p:cNvPr id="72" name="Picture 2"/>
          <p:cNvPicPr>
            <a:picLocks noChangeAspect="1" noChangeArrowheads="1"/>
          </p:cNvPicPr>
          <p:nvPr/>
        </p:nvPicPr>
        <p:blipFill>
          <a:blip r:embed="rId7"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8439559" y="3486366"/>
            <a:ext cx="151188" cy="13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8159970" y="3229174"/>
            <a:ext cx="225139" cy="450929"/>
          </a:xfrm>
          <a:prstGeom prst="rect">
            <a:avLst/>
          </a:prstGeom>
          <a:noFill/>
        </p:spPr>
      </p:pic>
    </p:spTree>
    <p:extLst>
      <p:ext uri="{BB962C8B-B14F-4D97-AF65-F5344CB8AC3E}">
        <p14:creationId xmlns:p14="http://schemas.microsoft.com/office/powerpoint/2010/main" val="81961604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smtClean="0"/>
              <a:t>Application Migration</a:t>
            </a:r>
            <a:endParaRPr lang="en-US" dirty="0"/>
          </a:p>
        </p:txBody>
      </p:sp>
    </p:spTree>
    <p:extLst>
      <p:ext uri="{BB962C8B-B14F-4D97-AF65-F5344CB8AC3E}">
        <p14:creationId xmlns:p14="http://schemas.microsoft.com/office/powerpoint/2010/main" val="23289695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7" y="3125096"/>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endParaRPr lang="en-US" kern="0" dirty="0">
              <a:gradFill>
                <a:gsLst>
                  <a:gs pos="85000">
                    <a:srgbClr val="FFFFFF"/>
                  </a:gs>
                  <a:gs pos="0">
                    <a:srgbClr val="FFFFFF"/>
                  </a:gs>
                </a:gsLst>
                <a:lin ang="5400000" scaled="0"/>
              </a:gradFill>
              <a:latin typeface="+mj-lt"/>
            </a:endParaRPr>
          </a:p>
        </p:txBody>
      </p:sp>
      <p:sp>
        <p:nvSpPr>
          <p:cNvPr id="29" name="Rectangle 28"/>
          <p:cNvSpPr/>
          <p:nvPr/>
        </p:nvSpPr>
        <p:spPr bwMode="auto">
          <a:xfrm>
            <a:off x="4858706" y="1657833"/>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30" name="Rectangle 29"/>
          <p:cNvSpPr/>
          <p:nvPr/>
        </p:nvSpPr>
        <p:spPr bwMode="auto">
          <a:xfrm>
            <a:off x="6055760"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endParaRPr lang="en-US" kern="0" dirty="0">
              <a:gradFill>
                <a:gsLst>
                  <a:gs pos="85000">
                    <a:srgbClr val="FFFFFF"/>
                  </a:gs>
                  <a:gs pos="0">
                    <a:srgbClr val="FFFFFF"/>
                  </a:gs>
                </a:gsLst>
                <a:lin ang="5400000" scaled="0"/>
              </a:gradFill>
              <a:latin typeface="+mj-lt"/>
            </a:endParaRPr>
          </a:p>
        </p:txBody>
      </p:sp>
      <p:sp>
        <p:nvSpPr>
          <p:cNvPr id="31" name="Rectangle 30"/>
          <p:cNvSpPr/>
          <p:nvPr/>
        </p:nvSpPr>
        <p:spPr bwMode="auto">
          <a:xfrm>
            <a:off x="605461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2358597"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19" y="1652900"/>
            <a:ext cx="1162683" cy="1431393"/>
          </a:xfrm>
          <a:prstGeom prst="rect">
            <a:avLst/>
          </a:prstGeom>
          <a:no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3"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19"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40" tIns="0" rIns="0" bIns="0" numCol="1" rtlCol="0" anchor="ctr" anchorCtr="1" compatLnSpc="1">
            <a:prstTxWarp prst="textNoShape">
              <a:avLst/>
            </a:prstTxWarp>
          </a:bodyPr>
          <a:lstStyle/>
          <a:p>
            <a:pPr algn="ctr" defTabSz="685891">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7"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2" y="2170473"/>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3" y="2491889"/>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3" y="1639410"/>
            <a:ext cx="643313" cy="642978"/>
          </a:xfrm>
          <a:prstGeom prst="rect">
            <a:avLst/>
          </a:prstGeom>
          <a:noFill/>
        </p:spPr>
      </p:pic>
      <p:grpSp>
        <p:nvGrpSpPr>
          <p:cNvPr id="71" name="Group 70"/>
          <p:cNvGrpSpPr/>
          <p:nvPr/>
        </p:nvGrpSpPr>
        <p:grpSpPr>
          <a:xfrm>
            <a:off x="7404781" y="1719014"/>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3" y="1634151"/>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p:txBody>
          <a:bodyPr/>
          <a:lstStyle/>
          <a:p>
            <a:r>
              <a:rPr lang="en-US" smtClean="0"/>
              <a:t>IaaS and PaaS </a:t>
            </a:r>
            <a:br>
              <a:rPr lang="en-US" smtClean="0"/>
            </a:br>
            <a:r>
              <a:rPr lang="en-US" smtClean="0"/>
              <a:t>	– Better Together</a:t>
            </a:r>
            <a:endParaRPr lang="en-US" dirty="0"/>
          </a:p>
        </p:txBody>
      </p:sp>
    </p:spTree>
    <p:extLst>
      <p:ext uri="{BB962C8B-B14F-4D97-AF65-F5344CB8AC3E}">
        <p14:creationId xmlns:p14="http://schemas.microsoft.com/office/powerpoint/2010/main" val="424791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IaaS and PaaS Side by Side</a:t>
            </a:r>
            <a:endParaRPr lang="en-US" dirty="0"/>
          </a:p>
        </p:txBody>
      </p:sp>
      <p:sp>
        <p:nvSpPr>
          <p:cNvPr id="4" name="Text Placeholder 3"/>
          <p:cNvSpPr>
            <a:spLocks noGrp="1"/>
          </p:cNvSpPr>
          <p:nvPr>
            <p:ph type="body" sz="quarter" idx="10"/>
          </p:nvPr>
        </p:nvSpPr>
        <p:spPr>
          <a:xfrm>
            <a:off x="389436" y="1085850"/>
            <a:ext cx="8363938" cy="3413755"/>
          </a:xfrm>
        </p:spPr>
        <p:txBody>
          <a:bodyPr/>
          <a:lstStyle/>
          <a:p>
            <a:r>
              <a:rPr lang="en-US" sz="2400" dirty="0" smtClean="0">
                <a:solidFill>
                  <a:schemeClr val="accent2"/>
                </a:solidFill>
                <a:latin typeface="+mn-lt"/>
              </a:rPr>
              <a:t>Connect Cloud Apps via VIPs</a:t>
            </a:r>
          </a:p>
          <a:p>
            <a:pPr marL="345282" lvl="1" indent="-342900">
              <a:buFont typeface="Arial" pitchFamily="34" charset="0"/>
              <a:buChar char="•"/>
            </a:pPr>
            <a:r>
              <a:rPr lang="en-US" sz="2400" dirty="0" smtClean="0"/>
              <a:t>Easily compose services by connecting public endpoints</a:t>
            </a:r>
          </a:p>
          <a:p>
            <a:pPr lvl="1"/>
            <a:endParaRPr lang="en-US" sz="2400" dirty="0" smtClean="0"/>
          </a:p>
          <a:p>
            <a:pPr lvl="1"/>
            <a:r>
              <a:rPr lang="en-US" sz="2400" dirty="0" smtClean="0">
                <a:solidFill>
                  <a:schemeClr val="accent2">
                    <a:alpha val="99000"/>
                  </a:schemeClr>
                </a:solidFill>
              </a:rPr>
              <a:t>Direct Connectivity Using Virtual Networking</a:t>
            </a:r>
          </a:p>
          <a:p>
            <a:pPr marL="345282" lvl="1" indent="-342900">
              <a:buFont typeface="Arial" pitchFamily="34" charset="0"/>
              <a:buChar char="•"/>
            </a:pPr>
            <a:r>
              <a:rPr lang="en-US" sz="2400" dirty="0" smtClean="0"/>
              <a:t>For advanced connectivity scenarios such as </a:t>
            </a:r>
            <a:br>
              <a:rPr lang="en-US" sz="2400" dirty="0" smtClean="0"/>
            </a:br>
            <a:r>
              <a:rPr lang="en-US" sz="2400" dirty="0" smtClean="0"/>
              <a:t>Active </a:t>
            </a:r>
            <a:r>
              <a:rPr lang="en-US" sz="2400" dirty="0"/>
              <a:t>D</a:t>
            </a:r>
            <a:r>
              <a:rPr lang="en-US" sz="2400" dirty="0" smtClean="0"/>
              <a:t>irectory or DCOM</a:t>
            </a:r>
          </a:p>
          <a:p>
            <a:pPr lvl="1"/>
            <a:endParaRPr lang="en-US" sz="2400" dirty="0" smtClean="0">
              <a:solidFill>
                <a:schemeClr val="accent2">
                  <a:alpha val="99000"/>
                </a:schemeClr>
              </a:solidFill>
            </a:endParaRPr>
          </a:p>
          <a:p>
            <a:pPr lvl="1"/>
            <a:r>
              <a:rPr lang="en-US" sz="2400" dirty="0" smtClean="0">
                <a:solidFill>
                  <a:schemeClr val="accent2">
                    <a:alpha val="99000"/>
                  </a:schemeClr>
                </a:solidFill>
              </a:rPr>
              <a:t>Mixed Mode: Azure Roles and VMs in the Same Cloud Service</a:t>
            </a:r>
          </a:p>
          <a:p>
            <a:pPr marL="345282" lvl="1" indent="-342900">
              <a:buFont typeface="Arial" pitchFamily="34" charset="0"/>
              <a:buChar char="•"/>
            </a:pPr>
            <a:r>
              <a:rPr lang="en-US" sz="2400" dirty="0" smtClean="0"/>
              <a:t>Simple, secure and highly efficient method of using IaaS </a:t>
            </a:r>
            <a:br>
              <a:rPr lang="en-US" sz="2400" dirty="0" smtClean="0"/>
            </a:br>
            <a:r>
              <a:rPr lang="en-US" sz="2400" dirty="0" smtClean="0"/>
              <a:t>and </a:t>
            </a:r>
            <a:r>
              <a:rPr lang="en-US" sz="2400" dirty="0" err="1" smtClean="0"/>
              <a:t>PaaS</a:t>
            </a:r>
            <a:r>
              <a:rPr lang="en-US" sz="2400" dirty="0" smtClean="0"/>
              <a:t> side-by-side</a:t>
            </a:r>
          </a:p>
        </p:txBody>
      </p:sp>
    </p:spTree>
    <p:extLst>
      <p:ext uri="{BB962C8B-B14F-4D97-AF65-F5344CB8AC3E}">
        <p14:creationId xmlns:p14="http://schemas.microsoft.com/office/powerpoint/2010/main" val="122360651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We Get Here? </a:t>
            </a:r>
            <a:endParaRPr lang="en-US" dirty="0"/>
          </a:p>
        </p:txBody>
      </p:sp>
      <p:graphicFrame>
        <p:nvGraphicFramePr>
          <p:cNvPr id="5" name="Diagram 4"/>
          <p:cNvGraphicFramePr/>
          <p:nvPr>
            <p:extLst>
              <p:ext uri="{D42A27DB-BD31-4B8C-83A1-F6EECF244321}">
                <p14:modId xmlns:p14="http://schemas.microsoft.com/office/powerpoint/2010/main" val="218372995"/>
              </p:ext>
            </p:extLst>
          </p:nvPr>
        </p:nvGraphicFramePr>
        <p:xfrm>
          <a:off x="191436" y="672087"/>
          <a:ext cx="8814028" cy="4062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852138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4687708" y="1111329"/>
            <a:ext cx="3359127" cy="338328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3908276" y="3053204"/>
            <a:ext cx="2059945" cy="315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8" name="Rounded Rectangle 117"/>
          <p:cNvSpPr/>
          <p:nvPr/>
        </p:nvSpPr>
        <p:spPr bwMode="auto">
          <a:xfrm rot="1804617">
            <a:off x="4731152" y="2013996"/>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 name="Rounded Rectangle 10"/>
          <p:cNvSpPr/>
          <p:nvPr/>
        </p:nvSpPr>
        <p:spPr bwMode="auto">
          <a:xfrm rot="19727983">
            <a:off x="5088361" y="1966271"/>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0"/>
            <a:ext cx="8363938" cy="498598"/>
          </a:xfrm>
        </p:spPr>
        <p:txBody>
          <a:bodyPr/>
          <a:lstStyle/>
          <a:p>
            <a:r>
              <a:rPr lang="en-US" sz="3600" dirty="0"/>
              <a:t>Connecting Applications and VMs</a:t>
            </a:r>
          </a:p>
        </p:txBody>
      </p:sp>
      <p:sp>
        <p:nvSpPr>
          <p:cNvPr id="28" name="Content Placeholder 2"/>
          <p:cNvSpPr>
            <a:spLocks noGrp="1"/>
          </p:cNvSpPr>
          <p:nvPr>
            <p:ph type="body" sz="quarter" idx="10"/>
          </p:nvPr>
        </p:nvSpPr>
        <p:spPr>
          <a:xfrm>
            <a:off x="389436" y="1085851"/>
            <a:ext cx="3870591" cy="1668662"/>
          </a:xfrm>
        </p:spPr>
        <p:txBody>
          <a:bodyPr/>
          <a:lstStyle/>
          <a:p>
            <a:pPr marL="0"/>
            <a:r>
              <a:rPr lang="en-US" sz="2400" dirty="0">
                <a:solidFill>
                  <a:schemeClr val="accent2">
                    <a:alpha val="99000"/>
                  </a:schemeClr>
                </a:solidFill>
              </a:rPr>
              <a:t>Strengths</a:t>
            </a:r>
          </a:p>
          <a:p>
            <a:pPr lvl="1"/>
            <a:r>
              <a:rPr lang="en-US" sz="1800" spc="0" dirty="0"/>
              <a:t>Simplicity</a:t>
            </a:r>
          </a:p>
          <a:p>
            <a:pPr lvl="1"/>
            <a:r>
              <a:rPr lang="en-US" sz="1800" spc="0" dirty="0"/>
              <a:t>Tenant Autonomy</a:t>
            </a:r>
          </a:p>
          <a:p>
            <a:pPr lvl="1"/>
            <a:r>
              <a:rPr lang="en-US" sz="1800" spc="0" dirty="0"/>
              <a:t>VIP Swap (cloud services)</a:t>
            </a:r>
          </a:p>
          <a:p>
            <a:pPr lvl="1"/>
            <a:r>
              <a:rPr lang="en-US" sz="1800" spc="0" dirty="0"/>
              <a:t>Easy Local </a:t>
            </a:r>
            <a:r>
              <a:rPr lang="en-US" sz="1800" spc="0" dirty="0" err="1"/>
              <a:t>Dev</a:t>
            </a:r>
            <a:r>
              <a:rPr lang="en-US" sz="1800" spc="0" dirty="0"/>
              <a:t>/Test</a:t>
            </a:r>
          </a:p>
          <a:p>
            <a:pPr lvl="1"/>
            <a:endParaRPr lang="en-US" sz="1800" spc="0" dirty="0"/>
          </a:p>
        </p:txBody>
      </p:sp>
      <p:sp>
        <p:nvSpPr>
          <p:cNvPr id="29" name="TextBox 28"/>
          <p:cNvSpPr txBox="1"/>
          <p:nvPr/>
        </p:nvSpPr>
        <p:spPr>
          <a:xfrm>
            <a:off x="3257624" y="1429305"/>
            <a:ext cx="1002409" cy="1292662"/>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Data Access Traffic Through Public </a:t>
            </a:r>
            <a:r>
              <a:rPr lang="en-US" dirty="0" smtClean="0"/>
              <a:t>Endpoint</a:t>
            </a:r>
            <a:endParaRPr lang="en-US" dirty="0"/>
          </a:p>
        </p:txBody>
      </p:sp>
      <p:sp>
        <p:nvSpPr>
          <p:cNvPr id="30" name="Content Placeholder 2"/>
          <p:cNvSpPr txBox="1">
            <a:spLocks/>
          </p:cNvSpPr>
          <p:nvPr/>
        </p:nvSpPr>
        <p:spPr>
          <a:xfrm>
            <a:off x="389438" y="3065200"/>
            <a:ext cx="3870591" cy="1637982"/>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0" indent="0">
              <a:buNone/>
            </a:pPr>
            <a:r>
              <a:rPr lang="en-US" sz="1800" dirty="0">
                <a:gradFill>
                  <a:gsLst>
                    <a:gs pos="0">
                      <a:srgbClr val="595959"/>
                    </a:gs>
                    <a:gs pos="86000">
                      <a:srgbClr val="595959"/>
                    </a:gs>
                  </a:gsLst>
                  <a:lin ang="5400000" scaled="0"/>
                </a:gradFill>
              </a:rPr>
              <a:t>Higher Latency</a:t>
            </a:r>
          </a:p>
          <a:p>
            <a:pPr marL="0" indent="0">
              <a:buNone/>
            </a:pPr>
            <a:r>
              <a:rPr lang="en-US" sz="1800" dirty="0">
                <a:gradFill>
                  <a:gsLst>
                    <a:gs pos="0">
                      <a:srgbClr val="595959"/>
                    </a:gs>
                    <a:gs pos="86000">
                      <a:srgbClr val="595959"/>
                    </a:gs>
                  </a:gsLst>
                  <a:lin ang="5400000" scaled="0"/>
                </a:gradFill>
              </a:rPr>
              <a:t>Less Secure</a:t>
            </a:r>
            <a:br>
              <a:rPr lang="en-US" sz="1800" dirty="0">
                <a:gradFill>
                  <a:gsLst>
                    <a:gs pos="0">
                      <a:srgbClr val="595959"/>
                    </a:gs>
                    <a:gs pos="86000">
                      <a:srgbClr val="595959"/>
                    </a:gs>
                  </a:gsLst>
                  <a:lin ang="5400000" scaled="0"/>
                </a:gradFill>
              </a:rPr>
            </a:br>
            <a:r>
              <a:rPr lang="en-US" sz="1800" dirty="0">
                <a:gradFill>
                  <a:gsLst>
                    <a:gs pos="0">
                      <a:srgbClr val="595959"/>
                    </a:gs>
                    <a:gs pos="86000">
                      <a:srgbClr val="595959"/>
                    </a:gs>
                  </a:gsLst>
                  <a:lin ang="5400000" scaled="0"/>
                </a:gradFill>
              </a:rPr>
              <a:t>Management/Deployment Overhead</a:t>
            </a:r>
          </a:p>
        </p:txBody>
      </p:sp>
      <p:grpSp>
        <p:nvGrpSpPr>
          <p:cNvPr id="42" name="Group 41"/>
          <p:cNvGrpSpPr/>
          <p:nvPr/>
        </p:nvGrpSpPr>
        <p:grpSpPr>
          <a:xfrm>
            <a:off x="5821316" y="3145174"/>
            <a:ext cx="2932059" cy="1697005"/>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5821314" y="1051593"/>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6693960" y="1772197"/>
            <a:ext cx="686109" cy="826566"/>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50" name="TextBox 49"/>
          <p:cNvSpPr txBox="1"/>
          <p:nvPr/>
        </p:nvSpPr>
        <p:spPr>
          <a:xfrm>
            <a:off x="6116715" y="2522115"/>
            <a:ext cx="1753144" cy="173124"/>
          </a:xfrm>
          <a:prstGeom prst="rect">
            <a:avLst/>
          </a:prstGeom>
          <a:noFill/>
        </p:spPr>
        <p:txBody>
          <a:bodyPr wrap="square" lIns="0" tIns="0" rIns="0" bIns="0" rtlCol="0">
            <a:spAutoFit/>
          </a:bodyPr>
          <a:lstStyle/>
          <a:p>
            <a:pPr algn="ctr"/>
            <a:r>
              <a:rPr lang="en-US" sz="1100" dirty="0">
                <a:solidFill>
                  <a:schemeClr val="bg1">
                    <a:alpha val="99000"/>
                  </a:schemeClr>
                </a:solidFill>
              </a:rPr>
              <a:t>Cloud Service or Web Site</a:t>
            </a:r>
          </a:p>
        </p:txBody>
      </p:sp>
      <p:sp>
        <p:nvSpPr>
          <p:cNvPr id="54" name="TextBox 53"/>
          <p:cNvSpPr txBox="1"/>
          <p:nvPr/>
        </p:nvSpPr>
        <p:spPr>
          <a:xfrm>
            <a:off x="7701594" y="3358984"/>
            <a:ext cx="92017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a:t>
            </a:r>
          </a:p>
        </p:txBody>
      </p:sp>
      <p:sp>
        <p:nvSpPr>
          <p:cNvPr id="56" name="TextBox 55"/>
          <p:cNvSpPr txBox="1"/>
          <p:nvPr/>
        </p:nvSpPr>
        <p:spPr>
          <a:xfrm>
            <a:off x="7319307" y="4159409"/>
            <a:ext cx="660522" cy="430887"/>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6887897" y="4173603"/>
            <a:ext cx="470076" cy="393941"/>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sp>
        <p:nvSpPr>
          <p:cNvPr id="64" name="TextBox 63"/>
          <p:cNvSpPr txBox="1"/>
          <p:nvPr/>
        </p:nvSpPr>
        <p:spPr>
          <a:xfrm>
            <a:off x="4670197" y="1371653"/>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65" name="Right Arrow 64"/>
          <p:cNvSpPr/>
          <p:nvPr/>
        </p:nvSpPr>
        <p:spPr bwMode="auto">
          <a:xfrm>
            <a:off x="5474274"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66" name="Oval 65"/>
          <p:cNvSpPr/>
          <p:nvPr/>
        </p:nvSpPr>
        <p:spPr bwMode="auto">
          <a:xfrm>
            <a:off x="5252653" y="1904593"/>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5" name="Right Arrow 114"/>
          <p:cNvSpPr/>
          <p:nvPr/>
        </p:nvSpPr>
        <p:spPr bwMode="auto">
          <a:xfrm>
            <a:off x="5698799" y="4055434"/>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gradFill>
                  <a:gsLst>
                    <a:gs pos="0">
                      <a:srgbClr val="FFFFFF"/>
                    </a:gs>
                    <a:gs pos="100000">
                      <a:srgbClr val="FFFFFF"/>
                    </a:gs>
                  </a:gsLst>
                  <a:lin ang="5400000" scaled="0"/>
                </a:gradFill>
              </a:rPr>
              <a:t>2001-1433</a:t>
            </a:r>
          </a:p>
        </p:txBody>
      </p:sp>
      <p:grpSp>
        <p:nvGrpSpPr>
          <p:cNvPr id="67" name="Group 66"/>
          <p:cNvGrpSpPr/>
          <p:nvPr/>
        </p:nvGrpSpPr>
        <p:grpSpPr bwMode="black">
          <a:xfrm>
            <a:off x="4625940" y="1712562"/>
            <a:ext cx="1106814" cy="854183"/>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
        <p:nvSpPr>
          <p:cNvPr id="41" name="TextBox 40"/>
          <p:cNvSpPr txBox="1"/>
          <p:nvPr/>
        </p:nvSpPr>
        <p:spPr>
          <a:xfrm>
            <a:off x="5463369" y="3145174"/>
            <a:ext cx="2997670"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dirty="0"/>
              <a:t>Secure Endpoints </a:t>
            </a:r>
            <a:r>
              <a:rPr lang="en-US" dirty="0" smtClean="0"/>
              <a:t/>
            </a:r>
            <a:br>
              <a:rPr lang="en-US" dirty="0" smtClean="0"/>
            </a:br>
            <a:r>
              <a:rPr lang="en-US" dirty="0" smtClean="0"/>
              <a:t>with Windows </a:t>
            </a:r>
            <a:br>
              <a:rPr lang="en-US" dirty="0" smtClean="0"/>
            </a:br>
            <a:r>
              <a:rPr lang="en-US" dirty="0" smtClean="0"/>
              <a:t>Server </a:t>
            </a:r>
            <a:r>
              <a:rPr lang="en-US" dirty="0"/>
              <a:t>Firewall</a:t>
            </a:r>
          </a:p>
        </p:txBody>
      </p:sp>
      <p:sp>
        <p:nvSpPr>
          <p:cNvPr id="119" name="Freeform 92"/>
          <p:cNvSpPr>
            <a:spLocks noEditPoints="1"/>
          </p:cNvSpPr>
          <p:nvPr/>
        </p:nvSpPr>
        <p:spPr bwMode="black">
          <a:xfrm>
            <a:off x="6638566" y="3408404"/>
            <a:ext cx="133322" cy="18160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168" name="TextBox 167"/>
          <p:cNvSpPr txBox="1"/>
          <p:nvPr/>
        </p:nvSpPr>
        <p:spPr>
          <a:xfrm>
            <a:off x="4737063" y="4780097"/>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169" name="Oval 168"/>
          <p:cNvSpPr/>
          <p:nvPr/>
        </p:nvSpPr>
        <p:spPr bwMode="auto">
          <a:xfrm>
            <a:off x="5288243" y="4159415"/>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70" name="Rounded Rectangle 169"/>
          <p:cNvSpPr/>
          <p:nvPr/>
        </p:nvSpPr>
        <p:spPr bwMode="auto">
          <a:xfrm rot="3637710">
            <a:off x="4826006" y="4155373"/>
            <a:ext cx="432019"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16" name="Group 115"/>
          <p:cNvGrpSpPr/>
          <p:nvPr/>
        </p:nvGrpSpPr>
        <p:grpSpPr bwMode="black">
          <a:xfrm>
            <a:off x="4660961" y="3971211"/>
            <a:ext cx="1106814" cy="854183"/>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1291334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fade">
                                      <p:cBhvr>
                                        <p:cTn id="13" dur="500"/>
                                        <p:tgtEl>
                                          <p:spTgt spid="2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xEl>
                                              <p:pRg st="2" end="2"/>
                                            </p:txEl>
                                          </p:spTgt>
                                        </p:tgtEl>
                                        <p:attrNameLst>
                                          <p:attrName>style.visibility</p:attrName>
                                        </p:attrNameLst>
                                      </p:cBhvr>
                                      <p:to>
                                        <p:strVal val="visible"/>
                                      </p:to>
                                    </p:set>
                                    <p:animEffect transition="in" filter="fade">
                                      <p:cBhvr>
                                        <p:cTn id="16" dur="500"/>
                                        <p:tgtEl>
                                          <p:spTgt spid="2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animEffect transition="in" filter="fade">
                                      <p:cBhvr>
                                        <p:cTn id="19" dur="500"/>
                                        <p:tgtEl>
                                          <p:spTgt spid="2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t>Connecting Cloud Services with VNET</a:t>
            </a:r>
            <a:endParaRPr lang="en-US" sz="3600" dirty="0"/>
          </a:p>
        </p:txBody>
      </p:sp>
      <p:sp>
        <p:nvSpPr>
          <p:cNvPr id="34" name="Content Placeholder 2"/>
          <p:cNvSpPr>
            <a:spLocks noGrp="1"/>
          </p:cNvSpPr>
          <p:nvPr>
            <p:ph type="body" sz="quarter" idx="10"/>
          </p:nvPr>
        </p:nvSpPr>
        <p:spPr>
          <a:xfrm>
            <a:off x="389436" y="1085849"/>
            <a:ext cx="8363938" cy="1665456"/>
          </a:xfrm>
        </p:spPr>
        <p:txBody>
          <a:bodyPr/>
          <a:lstStyle/>
          <a:p>
            <a:r>
              <a:rPr lang="en-US" sz="2400" dirty="0">
                <a:solidFill>
                  <a:schemeClr val="accent2">
                    <a:alpha val="99000"/>
                  </a:schemeClr>
                </a:solidFill>
              </a:rPr>
              <a:t>Strengths</a:t>
            </a:r>
          </a:p>
          <a:p>
            <a:pPr lvl="1"/>
            <a:r>
              <a:rPr lang="en-US" sz="1800" spc="0" dirty="0"/>
              <a:t>More Secure</a:t>
            </a:r>
          </a:p>
          <a:p>
            <a:pPr lvl="1"/>
            <a:r>
              <a:rPr lang="en-US" sz="1800" spc="0" dirty="0"/>
              <a:t>Low Latency</a:t>
            </a:r>
          </a:p>
          <a:p>
            <a:pPr lvl="1"/>
            <a:r>
              <a:rPr lang="en-US" sz="1800" spc="0" dirty="0"/>
              <a:t>Cloud App Autonomy</a:t>
            </a:r>
          </a:p>
          <a:p>
            <a:pPr lvl="1"/>
            <a:r>
              <a:rPr lang="en-US" sz="1800" spc="0" dirty="0"/>
              <a:t>VIP Swap (stateless roles)</a:t>
            </a:r>
          </a:p>
          <a:p>
            <a:pPr lvl="1"/>
            <a:r>
              <a:rPr lang="en-US" sz="1800" spc="0" dirty="0"/>
              <a:t>Advanced Connectivity Requirements</a:t>
            </a:r>
          </a:p>
        </p:txBody>
      </p:sp>
      <p:sp>
        <p:nvSpPr>
          <p:cNvPr id="40" name="Content Placeholder 2"/>
          <p:cNvSpPr txBox="1">
            <a:spLocks/>
          </p:cNvSpPr>
          <p:nvPr/>
        </p:nvSpPr>
        <p:spPr>
          <a:xfrm>
            <a:off x="389436" y="2871062"/>
            <a:ext cx="3996584" cy="1543051"/>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5" dirty="0">
                <a:solidFill>
                  <a:schemeClr val="accent2">
                    <a:alpha val="99000"/>
                  </a:schemeClr>
                </a:solidFill>
                <a:latin typeface="Segoe UI Light" pitchFamily="34" charset="0"/>
              </a:rPr>
              <a:t>Weaknesses</a:t>
            </a:r>
          </a:p>
          <a:p>
            <a:pPr marL="48822" indent="0">
              <a:buNone/>
            </a:pPr>
            <a:r>
              <a:rPr lang="en-US" sz="1800" dirty="0">
                <a:gradFill>
                  <a:gsLst>
                    <a:gs pos="0">
                      <a:srgbClr val="595959"/>
                    </a:gs>
                    <a:gs pos="86000">
                      <a:srgbClr val="595959"/>
                    </a:gs>
                  </a:gsLst>
                  <a:lin ang="5400000" scaled="0"/>
                </a:gradFill>
              </a:rPr>
              <a:t>VNET Complexity</a:t>
            </a:r>
          </a:p>
          <a:p>
            <a:pPr marL="48822" indent="0">
              <a:buNone/>
            </a:pPr>
            <a:r>
              <a:rPr lang="en-US" sz="1800" dirty="0">
                <a:gradFill>
                  <a:gsLst>
                    <a:gs pos="0">
                      <a:srgbClr val="595959"/>
                    </a:gs>
                    <a:gs pos="86000">
                      <a:srgbClr val="595959"/>
                    </a:gs>
                  </a:gsLst>
                  <a:lin ang="5400000" scaled="0"/>
                </a:gradFill>
              </a:rPr>
              <a:t>No </a:t>
            </a:r>
            <a:r>
              <a:rPr lang="en-US" sz="1800" dirty="0" smtClean="0">
                <a:gradFill>
                  <a:gsLst>
                    <a:gs pos="0">
                      <a:srgbClr val="595959"/>
                    </a:gs>
                    <a:gs pos="86000">
                      <a:srgbClr val="595959"/>
                    </a:gs>
                  </a:gsLst>
                  <a:lin ang="5400000" scaled="0"/>
                </a:gradFill>
              </a:rPr>
              <a:t>Windows Azure provided DNS</a:t>
            </a:r>
            <a:endParaRPr lang="en-US" sz="1800" dirty="0">
              <a:gradFill>
                <a:gsLst>
                  <a:gs pos="0">
                    <a:srgbClr val="595959"/>
                  </a:gs>
                  <a:gs pos="86000">
                    <a:srgbClr val="595959"/>
                  </a:gs>
                </a:gsLst>
                <a:lin ang="5400000" scaled="0"/>
              </a:gradFill>
            </a:endParaRPr>
          </a:p>
        </p:txBody>
      </p:sp>
      <p:grpSp>
        <p:nvGrpSpPr>
          <p:cNvPr id="45" name="Group 44"/>
          <p:cNvGrpSpPr/>
          <p:nvPr/>
        </p:nvGrpSpPr>
        <p:grpSpPr>
          <a:xfrm>
            <a:off x="5817370" y="3145168"/>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5821314" y="1051587"/>
            <a:ext cx="2932059" cy="1697005"/>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6545255" y="2899608"/>
            <a:ext cx="872739" cy="338554"/>
          </a:xfrm>
          <a:prstGeom prst="rect">
            <a:avLst/>
          </a:prstGeom>
          <a:noFill/>
        </p:spPr>
        <p:txBody>
          <a:bodyPr wrap="square" lIns="0" tIns="0" rIns="0" bIns="0" rtlCol="0">
            <a:spAutoFit/>
          </a:bodyPr>
          <a:lstStyle/>
          <a:p>
            <a:pPr algn="ctr"/>
            <a:r>
              <a:rPr lang="en-US" sz="1100" dirty="0">
                <a:solidFill>
                  <a:schemeClr val="tx2">
                    <a:alpha val="99000"/>
                  </a:schemeClr>
                </a:solidFill>
              </a:rPr>
              <a:t>Direct Access </a:t>
            </a:r>
            <a:br>
              <a:rPr lang="en-US" sz="1100" dirty="0">
                <a:solidFill>
                  <a:schemeClr val="tx2">
                    <a:alpha val="99000"/>
                  </a:schemeClr>
                </a:solidFill>
              </a:rPr>
            </a:br>
            <a:r>
              <a:rPr lang="en-US" sz="1100" dirty="0">
                <a:solidFill>
                  <a:schemeClr val="tx2">
                    <a:alpha val="99000"/>
                  </a:schemeClr>
                </a:solidFill>
              </a:rPr>
              <a:t>via VNET</a:t>
            </a:r>
          </a:p>
        </p:txBody>
      </p:sp>
      <p:sp>
        <p:nvSpPr>
          <p:cNvPr id="52" name="TextBox 51"/>
          <p:cNvSpPr txBox="1"/>
          <p:nvPr/>
        </p:nvSpPr>
        <p:spPr>
          <a:xfrm>
            <a:off x="7068990" y="1737066"/>
            <a:ext cx="1036833" cy="276999"/>
          </a:xfrm>
          <a:prstGeom prst="rect">
            <a:avLst/>
          </a:prstGeom>
          <a:noFill/>
        </p:spPr>
        <p:txBody>
          <a:bodyPr wrap="square" lIns="0" tIns="0" rIns="0" bIns="0" rtlCol="0">
            <a:spAutoFit/>
          </a:bodyPr>
          <a:lstStyle/>
          <a:p>
            <a:pPr algn="ctr"/>
            <a:r>
              <a:rPr lang="en-US" sz="900" b="1" dirty="0" err="1">
                <a:solidFill>
                  <a:schemeClr val="accent6">
                    <a:alpha val="99000"/>
                  </a:schemeClr>
                </a:solidFill>
              </a:rPr>
              <a:t>FrontEndSubnet</a:t>
            </a:r>
            <a:r>
              <a:rPr lang="en-US" sz="900" b="1" dirty="0">
                <a:solidFill>
                  <a:schemeClr val="accent6">
                    <a:alpha val="99000"/>
                  </a:schemeClr>
                </a:solidFill>
              </a:rPr>
              <a:t> </a:t>
            </a:r>
          </a:p>
          <a:p>
            <a:pPr algn="ctr"/>
            <a:r>
              <a:rPr lang="en-US" sz="900" b="1" dirty="0">
                <a:solidFill>
                  <a:schemeClr val="accent6">
                    <a:alpha val="99000"/>
                  </a:schemeClr>
                </a:solidFill>
              </a:rPr>
              <a:t>(10.0.0.0/16)</a:t>
            </a:r>
          </a:p>
        </p:txBody>
      </p:sp>
      <p:sp>
        <p:nvSpPr>
          <p:cNvPr id="53" name="TextBox 52"/>
          <p:cNvSpPr txBox="1"/>
          <p:nvPr/>
        </p:nvSpPr>
        <p:spPr>
          <a:xfrm>
            <a:off x="7037012" y="3728314"/>
            <a:ext cx="956942" cy="276999"/>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900" dirty="0" err="1"/>
              <a:t>SQLSubnet</a:t>
            </a:r>
            <a:r>
              <a:rPr lang="en-US" sz="900" dirty="0"/>
              <a:t> </a:t>
            </a:r>
          </a:p>
          <a:p>
            <a:r>
              <a:rPr lang="en-US" sz="900" dirty="0"/>
              <a:t>(10.1.0.0/16)</a:t>
            </a:r>
          </a:p>
        </p:txBody>
      </p:sp>
      <p:sp>
        <p:nvSpPr>
          <p:cNvPr id="54" name="TextBox 53"/>
          <p:cNvSpPr txBox="1"/>
          <p:nvPr/>
        </p:nvSpPr>
        <p:spPr>
          <a:xfrm>
            <a:off x="4670191" y="2610651"/>
            <a:ext cx="1002409" cy="338554"/>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55" name="Right Arrow 54"/>
          <p:cNvSpPr/>
          <p:nvPr/>
        </p:nvSpPr>
        <p:spPr bwMode="auto">
          <a:xfrm>
            <a:off x="5474268"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56" name="Oval 55"/>
          <p:cNvSpPr/>
          <p:nvPr/>
        </p:nvSpPr>
        <p:spPr bwMode="auto">
          <a:xfrm>
            <a:off x="5252651" y="1904587"/>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57" name="Group 56"/>
          <p:cNvGrpSpPr/>
          <p:nvPr/>
        </p:nvGrpSpPr>
        <p:grpSpPr bwMode="black">
          <a:xfrm>
            <a:off x="4617987" y="1709818"/>
            <a:ext cx="1106814" cy="854183"/>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105" name="Group 104"/>
          <p:cNvGrpSpPr/>
          <p:nvPr/>
        </p:nvGrpSpPr>
        <p:grpSpPr>
          <a:xfrm>
            <a:off x="6608316" y="1772195"/>
            <a:ext cx="857394" cy="938859"/>
            <a:chOff x="3815435" y="2014965"/>
            <a:chExt cx="1240945" cy="1359208"/>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107" name="TextBox 106"/>
            <p:cNvSpPr txBox="1"/>
            <p:nvPr/>
          </p:nvSpPr>
          <p:spPr>
            <a:xfrm>
              <a:off x="3815435" y="3129107"/>
              <a:ext cx="1240945" cy="245066"/>
            </a:xfrm>
            <a:prstGeom prst="rect">
              <a:avLst/>
            </a:prstGeom>
            <a:noFill/>
          </p:spPr>
          <p:txBody>
            <a:bodyPr wrap="square" lIns="0" tIns="0" rIns="0" bIns="0" rtlCol="0">
              <a:spAutoFit/>
            </a:bodyPr>
            <a:lstStyle/>
            <a:p>
              <a:pPr algn="ctr"/>
              <a:r>
                <a:rPr lang="en-US" sz="1100" dirty="0">
                  <a:solidFill>
                    <a:schemeClr val="bg1">
                      <a:alpha val="99000"/>
                    </a:schemeClr>
                  </a:solidFill>
                </a:rPr>
                <a:t>WA Web Role</a:t>
              </a:r>
            </a:p>
          </p:txBody>
        </p:sp>
      </p:grpSp>
      <p:sp>
        <p:nvSpPr>
          <p:cNvPr id="110" name="TextBox 109"/>
          <p:cNvSpPr txBox="1"/>
          <p:nvPr/>
        </p:nvSpPr>
        <p:spPr>
          <a:xfrm>
            <a:off x="7880191" y="1252059"/>
            <a:ext cx="769600"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smtClean="0">
                <a:solidFill>
                  <a:schemeClr val="bg1">
                    <a:alpha val="99000"/>
                  </a:schemeClr>
                </a:solidFill>
              </a:rPr>
              <a:t>Service1</a:t>
            </a:r>
            <a:endParaRPr lang="en-US" sz="1200" dirty="0">
              <a:solidFill>
                <a:schemeClr val="bg1">
                  <a:alpha val="99000"/>
                </a:schemeClr>
              </a:solidFill>
            </a:endParaRPr>
          </a:p>
        </p:txBody>
      </p:sp>
      <p:sp>
        <p:nvSpPr>
          <p:cNvPr id="111" name="TextBox 110"/>
          <p:cNvSpPr txBox="1"/>
          <p:nvPr/>
        </p:nvSpPr>
        <p:spPr>
          <a:xfrm>
            <a:off x="7701594" y="3358982"/>
            <a:ext cx="89221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smtClean="0">
                <a:solidFill>
                  <a:schemeClr val="bg1">
                    <a:alpha val="99000"/>
                  </a:schemeClr>
                </a:solidFill>
              </a:rPr>
              <a:t>Service 2</a:t>
            </a:r>
            <a:endParaRPr lang="en-US" sz="1200" dirty="0">
              <a:solidFill>
                <a:schemeClr val="bg1">
                  <a:alpha val="99000"/>
                </a:schemeClr>
              </a:solidFill>
            </a:endParaRPr>
          </a:p>
        </p:txBody>
      </p:sp>
      <p:sp>
        <p:nvSpPr>
          <p:cNvPr id="113" name="TextBox 112"/>
          <p:cNvSpPr txBox="1"/>
          <p:nvPr/>
        </p:nvSpPr>
        <p:spPr>
          <a:xfrm>
            <a:off x="6669890" y="3939283"/>
            <a:ext cx="354529"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6628241" y="4020075"/>
            <a:ext cx="589472" cy="788077"/>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7397619" y="2738106"/>
            <a:ext cx="0" cy="639004"/>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7082102" y="4128162"/>
            <a:ext cx="964117" cy="558159"/>
            <a:chOff x="9662639" y="5587874"/>
            <a:chExt cx="1285155" cy="744212"/>
          </a:xfrm>
        </p:grpSpPr>
        <p:sp>
          <p:nvSpPr>
            <p:cNvPr id="142" name="TextBox 141"/>
            <p:cNvSpPr txBox="1"/>
            <p:nvPr/>
          </p:nvSpPr>
          <p:spPr>
            <a:xfrm>
              <a:off x="9864982" y="6116642"/>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050"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grpSp>
      </p:grpSp>
      <p:sp>
        <p:nvSpPr>
          <p:cNvPr id="150" name="TextBox 149"/>
          <p:cNvSpPr txBox="1"/>
          <p:nvPr/>
        </p:nvSpPr>
        <p:spPr>
          <a:xfrm>
            <a:off x="5817371" y="4333203"/>
            <a:ext cx="851759" cy="276999"/>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900" dirty="0"/>
              <a:t>AD Subnet</a:t>
            </a:r>
          </a:p>
          <a:p>
            <a:r>
              <a:rPr lang="en-US" sz="900" dirty="0"/>
              <a:t>(10.2.0.0/16)</a:t>
            </a:r>
          </a:p>
        </p:txBody>
      </p:sp>
      <p:sp>
        <p:nvSpPr>
          <p:cNvPr id="152" name="Rectangle 151"/>
          <p:cNvSpPr/>
          <p:nvPr/>
        </p:nvSpPr>
        <p:spPr>
          <a:xfrm>
            <a:off x="5841751" y="1090606"/>
            <a:ext cx="1533130" cy="253926"/>
          </a:xfrm>
          <a:prstGeom prst="rect">
            <a:avLst/>
          </a:prstGeom>
        </p:spPr>
        <p:txBody>
          <a:bodyPr wrap="none" lIns="68589" tIns="34295" rIns="68589" bIns="34295">
            <a:spAutoFit/>
          </a:bodyPr>
          <a:lstStyle/>
          <a:p>
            <a:r>
              <a:rPr lang="en-US" sz="1200" b="1" spc="-75" dirty="0" err="1">
                <a:ln w="3175">
                  <a:noFill/>
                </a:ln>
                <a:solidFill>
                  <a:schemeClr val="accent4">
                    <a:alpha val="99000"/>
                  </a:schemeClr>
                </a:solidFill>
                <a:latin typeface="Segoe UI Light" pitchFamily="34" charset="0"/>
                <a:cs typeface="Arial" charset="0"/>
              </a:rPr>
              <a:t>ContosoVNet</a:t>
            </a:r>
            <a:r>
              <a:rPr lang="en-US" sz="1200" b="1" spc="-75" dirty="0">
                <a:ln w="3175">
                  <a:noFill/>
                </a:ln>
                <a:solidFill>
                  <a:schemeClr val="accent4">
                    <a:alpha val="99000"/>
                  </a:schemeClr>
                </a:solidFill>
                <a:latin typeface="Segoe UI Light" pitchFamily="34" charset="0"/>
                <a:cs typeface="Arial" charset="0"/>
              </a:rPr>
              <a:t> (10.0.0.0/8</a:t>
            </a:r>
            <a:r>
              <a:rPr lang="en-US" sz="1200" b="1" spc="-75" dirty="0" smtClean="0">
                <a:ln w="3175">
                  <a:noFill/>
                </a:ln>
                <a:solidFill>
                  <a:schemeClr val="accent4">
                    <a:alpha val="99000"/>
                  </a:schemeClr>
                </a:solidFill>
                <a:latin typeface="Segoe UI Light" pitchFamily="34" charset="0"/>
                <a:cs typeface="Arial" charset="0"/>
              </a:rPr>
              <a:t>)</a:t>
            </a:r>
            <a:endParaRPr lang="en-US" sz="1200" b="1" spc="-75" dirty="0">
              <a:ln w="3175">
                <a:noFill/>
              </a:ln>
              <a:solidFill>
                <a:schemeClr val="accent4">
                  <a:alpha val="99000"/>
                </a:schemeClr>
              </a:solidFill>
              <a:latin typeface="Segoe UI Light" pitchFamily="34" charset="0"/>
              <a:cs typeface="Arial" charset="0"/>
            </a:endParaRPr>
          </a:p>
        </p:txBody>
      </p:sp>
      <p:sp>
        <p:nvSpPr>
          <p:cNvPr id="3" name="Rectangle 2"/>
          <p:cNvSpPr/>
          <p:nvPr/>
        </p:nvSpPr>
        <p:spPr bwMode="auto">
          <a:xfrm>
            <a:off x="5724801" y="961292"/>
            <a:ext cx="3184737" cy="4001477"/>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001601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xEl>
                                              <p:pRg st="5" end="5"/>
                                            </p:txEl>
                                          </p:spTgt>
                                        </p:tgtEl>
                                        <p:attrNameLst>
                                          <p:attrName>style.visibility</p:attrName>
                                        </p:attrNameLst>
                                      </p:cBhvr>
                                      <p:to>
                                        <p:strVal val="visible"/>
                                      </p:to>
                                    </p:set>
                                    <p:animEffect transition="in" filter="fade">
                                      <p:cBhvr>
                                        <p:cTn id="22" dur="500"/>
                                        <p:tgtEl>
                                          <p:spTgt spid="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3745286" y="1085850"/>
            <a:ext cx="5008087" cy="3024937"/>
            <a:chOff x="214313" y="2174875"/>
            <a:chExt cx="990600" cy="598488"/>
          </a:xfrm>
          <a:solidFill>
            <a:schemeClr val="accent2"/>
          </a:solidFill>
        </p:grpSpPr>
        <p:sp>
          <p:nvSpPr>
            <p:cNvPr id="2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a:off x="4973786" y="2618102"/>
            <a:ext cx="978802" cy="1179177"/>
            <a:chOff x="6416842" y="3516010"/>
            <a:chExt cx="1304729" cy="1572236"/>
          </a:xfrm>
        </p:grpSpPr>
        <p:pic>
          <p:nvPicPr>
            <p:cNvPr id="79"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78"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2" name="Title 1"/>
          <p:cNvSpPr>
            <a:spLocks noGrp="1"/>
          </p:cNvSpPr>
          <p:nvPr>
            <p:ph type="title"/>
          </p:nvPr>
        </p:nvSpPr>
        <p:spPr>
          <a:xfrm>
            <a:off x="389436" y="171450"/>
            <a:ext cx="8363938" cy="443198"/>
          </a:xfrm>
        </p:spPr>
        <p:txBody>
          <a:bodyPr/>
          <a:lstStyle/>
          <a:p>
            <a:r>
              <a:rPr lang="en-US" sz="3200" dirty="0" smtClean="0"/>
              <a:t>Mixed Mode: </a:t>
            </a:r>
            <a:r>
              <a:rPr lang="en-US" sz="3200" dirty="0" err="1" smtClean="0"/>
              <a:t>PaaS</a:t>
            </a:r>
            <a:r>
              <a:rPr lang="en-US" sz="3200" dirty="0"/>
              <a:t>/</a:t>
            </a:r>
            <a:r>
              <a:rPr lang="en-US" sz="3200" dirty="0" err="1" smtClean="0"/>
              <a:t>IaaS</a:t>
            </a:r>
            <a:r>
              <a:rPr lang="en-US" sz="3200" dirty="0" smtClean="0"/>
              <a:t> in the Same Cloud Service</a:t>
            </a:r>
            <a:endParaRPr lang="en-US" sz="3200" dirty="0"/>
          </a:p>
        </p:txBody>
      </p:sp>
      <p:sp>
        <p:nvSpPr>
          <p:cNvPr id="21" name="Content Placeholder 2"/>
          <p:cNvSpPr>
            <a:spLocks noGrp="1"/>
          </p:cNvSpPr>
          <p:nvPr>
            <p:ph type="body" sz="quarter" idx="10"/>
          </p:nvPr>
        </p:nvSpPr>
        <p:spPr>
          <a:xfrm>
            <a:off x="167597" y="833524"/>
            <a:ext cx="3172288" cy="1917961"/>
          </a:xfrm>
        </p:spPr>
        <p:txBody>
          <a:bodyPr/>
          <a:lstStyle/>
          <a:p>
            <a:r>
              <a:rPr lang="en-US" sz="2400" dirty="0">
                <a:solidFill>
                  <a:schemeClr val="accent2">
                    <a:alpha val="99000"/>
                  </a:schemeClr>
                </a:solidFill>
              </a:rPr>
              <a:t>Strengths</a:t>
            </a:r>
          </a:p>
          <a:p>
            <a:pPr lvl="1"/>
            <a:r>
              <a:rPr lang="en-US" sz="1800" spc="0" dirty="0" smtClean="0"/>
              <a:t>Windows Azure provided DNS</a:t>
            </a:r>
          </a:p>
          <a:p>
            <a:pPr lvl="1"/>
            <a:r>
              <a:rPr lang="en-US" sz="1800" spc="0" dirty="0" smtClean="0"/>
              <a:t>Low </a:t>
            </a:r>
            <a:r>
              <a:rPr lang="en-US" sz="1800" spc="0" dirty="0"/>
              <a:t>l</a:t>
            </a:r>
            <a:r>
              <a:rPr lang="en-US" sz="1800" spc="0" dirty="0" smtClean="0"/>
              <a:t>atency </a:t>
            </a:r>
            <a:r>
              <a:rPr lang="en-US" sz="1800" spc="0" dirty="0"/>
              <a:t>c</a:t>
            </a:r>
            <a:r>
              <a:rPr lang="en-US" sz="1800" spc="0" dirty="0" smtClean="0"/>
              <a:t>onnectivity</a:t>
            </a:r>
            <a:endParaRPr lang="en-US" sz="1800" spc="0" dirty="0"/>
          </a:p>
          <a:p>
            <a:pPr lvl="1"/>
            <a:r>
              <a:rPr lang="en-US" sz="1800" spc="0" dirty="0" smtClean="0"/>
              <a:t>Single </a:t>
            </a:r>
            <a:r>
              <a:rPr lang="en-US" sz="1800" spc="0" dirty="0"/>
              <a:t>d</a:t>
            </a:r>
            <a:r>
              <a:rPr lang="en-US" sz="1800" spc="0" dirty="0" smtClean="0"/>
              <a:t>eployment, update and management unit</a:t>
            </a:r>
            <a:endParaRPr lang="en-US" sz="1800" spc="0" dirty="0"/>
          </a:p>
          <a:p>
            <a:pPr lvl="1"/>
            <a:endParaRPr lang="en-US" sz="1800" spc="0" dirty="0"/>
          </a:p>
        </p:txBody>
      </p:sp>
      <p:sp>
        <p:nvSpPr>
          <p:cNvPr id="8" name="TextBox 7"/>
          <p:cNvSpPr txBox="1"/>
          <p:nvPr/>
        </p:nvSpPr>
        <p:spPr>
          <a:xfrm>
            <a:off x="4667120" y="3688688"/>
            <a:ext cx="1495343" cy="276999"/>
          </a:xfrm>
          <a:prstGeom prst="rect">
            <a:avLst/>
          </a:prstGeom>
          <a:noFill/>
        </p:spPr>
        <p:txBody>
          <a:bodyPr wrap="square" lIns="0" tIns="0" rIns="0" bIns="0" rtlCol="0">
            <a:spAutoFit/>
          </a:bodyPr>
          <a:lstStyle/>
          <a:p>
            <a:pPr algn="ctr"/>
            <a:r>
              <a:rPr lang="en-US" dirty="0">
                <a:solidFill>
                  <a:schemeClr val="bg1">
                    <a:alpha val="99000"/>
                  </a:schemeClr>
                </a:solidFill>
              </a:rPr>
              <a:t>WA Web Role</a:t>
            </a:r>
          </a:p>
        </p:txBody>
      </p:sp>
      <p:sp>
        <p:nvSpPr>
          <p:cNvPr id="12" name="TextBox 11"/>
          <p:cNvSpPr txBox="1"/>
          <p:nvPr/>
        </p:nvSpPr>
        <p:spPr>
          <a:xfrm>
            <a:off x="6261720" y="2896177"/>
            <a:ext cx="1002409" cy="553998"/>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800" dirty="0" smtClean="0"/>
              <a:t>Virtual Machine</a:t>
            </a:r>
            <a:endParaRPr lang="en-US" sz="1800" dirty="0"/>
          </a:p>
        </p:txBody>
      </p:sp>
      <p:sp>
        <p:nvSpPr>
          <p:cNvPr id="15" name="TextBox 14"/>
          <p:cNvSpPr txBox="1"/>
          <p:nvPr/>
        </p:nvSpPr>
        <p:spPr>
          <a:xfrm>
            <a:off x="2074066" y="3985043"/>
            <a:ext cx="1002409" cy="553998"/>
          </a:xfrm>
          <a:prstGeom prst="rect">
            <a:avLst/>
          </a:prstGeom>
          <a:noFill/>
        </p:spPr>
        <p:txBody>
          <a:bodyPr wrap="square" lIns="0" tIns="0" rIns="0" bIns="0" rtlCol="0">
            <a:spAutoFit/>
          </a:bodyPr>
          <a:lstStyle/>
          <a:p>
            <a:pPr algn="ctr"/>
            <a:r>
              <a:rPr lang="en-US" dirty="0">
                <a:gradFill>
                  <a:gsLst>
                    <a:gs pos="0">
                      <a:srgbClr val="595959"/>
                    </a:gs>
                    <a:gs pos="86000">
                      <a:srgbClr val="595959"/>
                    </a:gs>
                  </a:gsLst>
                  <a:lin ang="5400000" scaled="0"/>
                </a:gradFill>
              </a:rPr>
              <a:t>Load Balancer</a:t>
            </a:r>
          </a:p>
        </p:txBody>
      </p:sp>
      <p:sp>
        <p:nvSpPr>
          <p:cNvPr id="18" name="Right Arrow 17"/>
          <p:cNvSpPr/>
          <p:nvPr/>
        </p:nvSpPr>
        <p:spPr bwMode="auto">
          <a:xfrm>
            <a:off x="2954186" y="3145374"/>
            <a:ext cx="1514863"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36" name="TextBox 35"/>
          <p:cNvSpPr txBox="1"/>
          <p:nvPr/>
        </p:nvSpPr>
        <p:spPr>
          <a:xfrm>
            <a:off x="6763631" y="1508751"/>
            <a:ext cx="1789749" cy="738664"/>
          </a:xfrm>
          <a:prstGeom prst="rect">
            <a:avLst/>
          </a:prstGeom>
          <a:noFill/>
        </p:spPr>
        <p:txBody>
          <a:bodyPr wrap="square" lIns="0" tIns="0" rIns="0" bIns="0" rtlCol="0">
            <a:spAutoFit/>
          </a:bodyPr>
          <a:lstStyle/>
          <a:p>
            <a:pPr algn="r"/>
            <a:r>
              <a:rPr lang="en-US" sz="2400" dirty="0">
                <a:solidFill>
                  <a:schemeClr val="bg1">
                    <a:alpha val="99000"/>
                  </a:schemeClr>
                </a:solidFill>
              </a:rPr>
              <a:t>Cloud </a:t>
            </a:r>
          </a:p>
          <a:p>
            <a:pPr algn="r"/>
            <a:r>
              <a:rPr lang="en-US" sz="2400" dirty="0" smtClean="0">
                <a:solidFill>
                  <a:schemeClr val="bg1">
                    <a:alpha val="99000"/>
                  </a:schemeClr>
                </a:solidFill>
              </a:rPr>
              <a:t>Service</a:t>
            </a:r>
            <a:endParaRPr lang="en-US" sz="2400" dirty="0">
              <a:solidFill>
                <a:schemeClr val="bg1">
                  <a:alpha val="99000"/>
                </a:schemeClr>
              </a:solidFill>
            </a:endParaRPr>
          </a:p>
        </p:txBody>
      </p:sp>
      <p:sp>
        <p:nvSpPr>
          <p:cNvPr id="25" name="TextBox 24"/>
          <p:cNvSpPr txBox="1"/>
          <p:nvPr/>
        </p:nvSpPr>
        <p:spPr>
          <a:xfrm>
            <a:off x="3964467" y="4539041"/>
            <a:ext cx="3667030" cy="369332"/>
          </a:xfrm>
          <a:prstGeom prst="rect">
            <a:avLst/>
          </a:prstGeom>
          <a:noFill/>
        </p:spPr>
        <p:txBody>
          <a:bodyPr wrap="none" lIns="0" tIns="0" rIns="0" bIns="0" rtlCol="0">
            <a:spAutoFit/>
          </a:bodyPr>
          <a:lstStyle/>
          <a:p>
            <a:r>
              <a:rPr lang="en-US" sz="2400" spc="-75" dirty="0">
                <a:solidFill>
                  <a:schemeClr val="accent6">
                    <a:alpha val="99000"/>
                  </a:schemeClr>
                </a:solidFill>
                <a:latin typeface="Segoe UI Light" pitchFamily="34" charset="0"/>
              </a:rPr>
              <a:t>Available </a:t>
            </a:r>
            <a:r>
              <a:rPr lang="en-US" sz="2400" spc="-75" dirty="0" smtClean="0">
                <a:solidFill>
                  <a:schemeClr val="accent6">
                    <a:alpha val="99000"/>
                  </a:schemeClr>
                </a:solidFill>
                <a:latin typeface="Segoe UI Light" pitchFamily="34" charset="0"/>
              </a:rPr>
              <a:t>at General Availability</a:t>
            </a:r>
            <a:endParaRPr lang="en-US" sz="2400" spc="-75" dirty="0">
              <a:solidFill>
                <a:schemeClr val="accent6">
                  <a:alpha val="99000"/>
                </a:schemeClr>
              </a:solidFill>
              <a:latin typeface="Segoe UI Light" pitchFamily="34" charset="0"/>
            </a:endParaRPr>
          </a:p>
        </p:txBody>
      </p:sp>
      <p:sp>
        <p:nvSpPr>
          <p:cNvPr id="22" name="Content Placeholder 2"/>
          <p:cNvSpPr txBox="1">
            <a:spLocks/>
          </p:cNvSpPr>
          <p:nvPr/>
        </p:nvSpPr>
        <p:spPr>
          <a:xfrm>
            <a:off x="3553227" y="798278"/>
            <a:ext cx="3754679" cy="1242588"/>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spc="-75" dirty="0" smtClean="0">
                <a:solidFill>
                  <a:schemeClr val="accent2">
                    <a:alpha val="99000"/>
                  </a:schemeClr>
                </a:solidFill>
                <a:latin typeface="Segoe UI Light" pitchFamily="34" charset="0"/>
              </a:rPr>
              <a:t>Weakness</a:t>
            </a:r>
            <a:endParaRPr lang="en-US" sz="2600" spc="-75" dirty="0">
              <a:solidFill>
                <a:schemeClr val="accent2">
                  <a:alpha val="99000"/>
                </a:schemeClr>
              </a:solidFill>
              <a:latin typeface="Segoe UI Light" pitchFamily="34" charset="0"/>
            </a:endParaRPr>
          </a:p>
          <a:p>
            <a:pPr marL="0" indent="0">
              <a:buNone/>
            </a:pPr>
            <a:r>
              <a:rPr lang="en-US" sz="1800" dirty="0" smtClean="0">
                <a:gradFill>
                  <a:gsLst>
                    <a:gs pos="0">
                      <a:srgbClr val="595959"/>
                    </a:gs>
                    <a:gs pos="86000">
                      <a:srgbClr val="595959"/>
                    </a:gs>
                  </a:gsLst>
                  <a:lin ang="5400000" scaled="0"/>
                </a:gradFill>
              </a:rPr>
              <a:t>No </a:t>
            </a:r>
            <a:r>
              <a:rPr lang="en-US" sz="1800" dirty="0">
                <a:gradFill>
                  <a:gsLst>
                    <a:gs pos="0">
                      <a:srgbClr val="595959"/>
                    </a:gs>
                    <a:gs pos="86000">
                      <a:srgbClr val="595959"/>
                    </a:gs>
                  </a:gsLst>
                  <a:lin ang="5400000" scaled="0"/>
                </a:gradFill>
              </a:rPr>
              <a:t>VIP </a:t>
            </a:r>
            <a:r>
              <a:rPr lang="en-US" sz="1800" dirty="0" smtClean="0">
                <a:gradFill>
                  <a:gsLst>
                    <a:gs pos="0">
                      <a:srgbClr val="595959"/>
                    </a:gs>
                    <a:gs pos="86000">
                      <a:srgbClr val="595959"/>
                    </a:gs>
                  </a:gsLst>
                  <a:lin ang="5400000" scaled="0"/>
                </a:gradFill>
              </a:rPr>
              <a:t>Swap (coming in the future)</a:t>
            </a:r>
          </a:p>
        </p:txBody>
      </p:sp>
      <p:sp>
        <p:nvSpPr>
          <p:cNvPr id="19" name="Oval 18"/>
          <p:cNvSpPr/>
          <p:nvPr/>
        </p:nvSpPr>
        <p:spPr bwMode="auto">
          <a:xfrm>
            <a:off x="2732569" y="3278979"/>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7" name="Group 26"/>
          <p:cNvGrpSpPr/>
          <p:nvPr/>
        </p:nvGrpSpPr>
        <p:grpSpPr bwMode="black">
          <a:xfrm>
            <a:off x="2095735" y="3084210"/>
            <a:ext cx="1106814" cy="854183"/>
            <a:chOff x="7010400" y="2133600"/>
            <a:chExt cx="1379538" cy="1065213"/>
          </a:xfrm>
          <a:solidFill>
            <a:schemeClr val="tx2"/>
          </a:solidFill>
        </p:grpSpPr>
        <p:sp>
          <p:nvSpPr>
            <p:cNvPr id="2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7"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8"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9"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0"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1"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2"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3"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4"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5"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6"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7"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8"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9"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0"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1"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2"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3"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4"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5"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6"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7"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8"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76" name="Group 75"/>
          <p:cNvGrpSpPr/>
          <p:nvPr/>
        </p:nvGrpSpPr>
        <p:grpSpPr>
          <a:xfrm>
            <a:off x="6333927" y="2222158"/>
            <a:ext cx="857992" cy="667086"/>
            <a:chOff x="8150715" y="4071372"/>
            <a:chExt cx="1143692" cy="889448"/>
          </a:xfrm>
        </p:grpSpPr>
        <p:sp>
          <p:nvSpPr>
            <p:cNvPr id="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81" name="Freeform 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sp>
          <p:nvSpPr>
            <p:cNvPr id="82" name="Freeform 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spTree>
    <p:extLst>
      <p:ext uri="{BB962C8B-B14F-4D97-AF65-F5344CB8AC3E}">
        <p14:creationId xmlns:p14="http://schemas.microsoft.com/office/powerpoint/2010/main" val="2725550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3" end="3"/>
                                            </p:txEl>
                                          </p:spTgt>
                                        </p:tgtEl>
                                        <p:attrNameLst>
                                          <p:attrName>style.visibility</p:attrName>
                                        </p:attrNameLst>
                                      </p:cBhvr>
                                      <p:to>
                                        <p:strVal val="visible"/>
                                      </p:to>
                                    </p:set>
                                    <p:animEffect transition="in" filter="fade">
                                      <p:cBhvr>
                                        <p:cTn id="16" dur="500"/>
                                        <p:tgtEl>
                                          <p:spTgt spid="2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5"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88638" y="1217886"/>
            <a:ext cx="2894830" cy="2896914"/>
          </a:xfrm>
          <a:prstGeom prst="rect">
            <a:avLst/>
          </a:prstGeom>
          <a:solidFill>
            <a:schemeClr val="accent6"/>
          </a:solidFill>
          <a:ln w="9525" cap="flat" cmpd="sng" algn="ctr">
            <a:noFill/>
            <a:prstDash val="solid"/>
            <a:headEnd type="none" w="med" len="med"/>
            <a:tailEnd type="none" w="med" len="med"/>
          </a:ln>
          <a:effectLst/>
        </p:spPr>
        <p:txBody>
          <a:bodyPr vert="horz" wrap="square" lIns="137178" tIns="137178" rIns="68589" bIns="34293" numCol="1" rtlCol="0" anchor="t" anchorCtr="0" compatLnSpc="1">
            <a:prstTxWarp prst="textNoShape">
              <a:avLst/>
            </a:prstTxWarp>
          </a:bodyPr>
          <a:lstStyle/>
          <a:p>
            <a:pPr defTabSz="685891">
              <a:lnSpc>
                <a:spcPct val="90000"/>
              </a:lnSpc>
              <a:buSzPct val="90000"/>
              <a:defRPr/>
            </a:pPr>
            <a:endParaRPr lang="en-US" sz="2200" kern="0" dirty="0">
              <a:gradFill>
                <a:gsLst>
                  <a:gs pos="85000">
                    <a:srgbClr val="FFFFFF"/>
                  </a:gs>
                  <a:gs pos="0">
                    <a:srgbClr val="FFFFFF"/>
                  </a:gs>
                </a:gsLst>
                <a:lin ang="5400000" scaled="0"/>
              </a:gradFill>
            </a:endParaRPr>
          </a:p>
        </p:txBody>
      </p:sp>
      <p:sp>
        <p:nvSpPr>
          <p:cNvPr id="2" name="Title 1"/>
          <p:cNvSpPr>
            <a:spLocks noGrp="1"/>
          </p:cNvSpPr>
          <p:nvPr>
            <p:ph type="title"/>
          </p:nvPr>
        </p:nvSpPr>
        <p:spPr/>
        <p:txBody>
          <a:bodyPr/>
          <a:lstStyle/>
          <a:p>
            <a:r>
              <a:rPr lang="en-US" dirty="0" smtClean="0"/>
              <a:t>Infrastructure as a Service</a:t>
            </a:r>
            <a:endParaRPr lang="en-US" dirty="0"/>
          </a:p>
        </p:txBody>
      </p:sp>
      <p:grpSp>
        <p:nvGrpSpPr>
          <p:cNvPr id="18" name="Group 17"/>
          <p:cNvGrpSpPr/>
          <p:nvPr/>
        </p:nvGrpSpPr>
        <p:grpSpPr>
          <a:xfrm>
            <a:off x="1297705" y="1520651"/>
            <a:ext cx="1745616" cy="2102198"/>
            <a:chOff x="5062551" y="2861874"/>
            <a:chExt cx="2777268" cy="3345461"/>
          </a:xfrm>
        </p:grpSpPr>
        <p:pic>
          <p:nvPicPr>
            <p:cNvPr id="19" name="Picture 2"/>
            <p:cNvPicPr>
              <a:picLocks noChangeAspect="1" noChangeArrowheads="1"/>
            </p:cNvPicPr>
            <p:nvPr/>
          </p:nvPicPr>
          <p:blipFill>
            <a:blip r:embed="rId3"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20" name="Isosceles Triangle 19"/>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dirty="0">
                <a:gradFill>
                  <a:gsLst>
                    <a:gs pos="0">
                      <a:srgbClr val="FFFFFF"/>
                    </a:gs>
                    <a:gs pos="100000">
                      <a:srgbClr val="FFFFFF"/>
                    </a:gs>
                  </a:gsLst>
                  <a:lin ang="5400000" scaled="0"/>
                </a:gradFill>
                <a:latin typeface="Segoe UI"/>
              </a:endParaRPr>
            </a:p>
          </p:txBody>
        </p:sp>
        <p:pic>
          <p:nvPicPr>
            <p:cNvPr id="21" name="Picture 20"/>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10" name="Rectangle 9"/>
          <p:cNvSpPr/>
          <p:nvPr/>
        </p:nvSpPr>
        <p:spPr bwMode="auto">
          <a:xfrm>
            <a:off x="3780859" y="1217886"/>
            <a:ext cx="4546603" cy="289691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ctr" anchorCtr="0" compatLnSpc="1">
            <a:prstTxWarp prst="textNoShape">
              <a:avLst/>
            </a:prstTxWarp>
          </a:bodyPr>
          <a:lstStyle/>
          <a:p>
            <a:pPr>
              <a:lnSpc>
                <a:spcPts val="3500"/>
              </a:lnSpc>
              <a:spcBef>
                <a:spcPct val="20000"/>
              </a:spcBef>
              <a:buSzPct val="80000"/>
            </a:pPr>
            <a:r>
              <a:rPr lang="en-US" dirty="0">
                <a:solidFill>
                  <a:schemeClr val="bg1">
                    <a:alpha val="99000"/>
                  </a:schemeClr>
                </a:solidFill>
                <a:latin typeface="Segoe UI Light" pitchFamily="34" charset="0"/>
              </a:rPr>
              <a:t>The spring release of Windows Azure Infrastructure as a Service introduces new functionality that allows full control and management of virtual machines along with an extensive virtual networking offering.</a:t>
            </a:r>
          </a:p>
        </p:txBody>
      </p:sp>
      <p:sp>
        <p:nvSpPr>
          <p:cNvPr id="3" name="TextBox 2"/>
          <p:cNvSpPr txBox="1"/>
          <p:nvPr/>
        </p:nvSpPr>
        <p:spPr>
          <a:xfrm>
            <a:off x="788638" y="4284304"/>
            <a:ext cx="7767767" cy="249299"/>
          </a:xfrm>
          <a:prstGeom prst="rect">
            <a:avLst/>
          </a:prstGeom>
          <a:noFill/>
        </p:spPr>
        <p:txBody>
          <a:bodyPr wrap="none" lIns="0" tIns="0" rIns="0" bIns="0" rtlCol="0">
            <a:spAutoFit/>
          </a:bodyPr>
          <a:lstStyle/>
          <a:p>
            <a:pPr>
              <a:lnSpc>
                <a:spcPct val="90000"/>
              </a:lnSpc>
              <a:spcBef>
                <a:spcPct val="20000"/>
              </a:spcBef>
              <a:buSzPct val="80000"/>
            </a:pPr>
            <a:r>
              <a:rPr lang="en-US" dirty="0">
                <a:solidFill>
                  <a:schemeClr val="accent6"/>
                </a:solidFill>
              </a:rPr>
              <a:t>If </a:t>
            </a:r>
            <a:r>
              <a:rPr lang="en-US" dirty="0" smtClean="0">
                <a:solidFill>
                  <a:schemeClr val="accent6"/>
                </a:solidFill>
              </a:rPr>
              <a:t>deploying </a:t>
            </a:r>
            <a:r>
              <a:rPr lang="en-US" dirty="0">
                <a:solidFill>
                  <a:schemeClr val="accent6"/>
                </a:solidFill>
              </a:rPr>
              <a:t>an application requires a developer’s involvement, it’s not IaaS</a:t>
            </a:r>
          </a:p>
        </p:txBody>
      </p:sp>
    </p:spTree>
    <p:extLst>
      <p:ext uri="{BB962C8B-B14F-4D97-AF65-F5344CB8AC3E}">
        <p14:creationId xmlns:p14="http://schemas.microsoft.com/office/powerpoint/2010/main" val="128902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Models </a:t>
            </a:r>
            <a:endParaRPr lang="en-US" dirty="0"/>
          </a:p>
        </p:txBody>
      </p:sp>
      <p:grpSp>
        <p:nvGrpSpPr>
          <p:cNvPr id="94" name="Group 93"/>
          <p:cNvGrpSpPr/>
          <p:nvPr/>
        </p:nvGrpSpPr>
        <p:grpSpPr>
          <a:xfrm>
            <a:off x="148818" y="859150"/>
            <a:ext cx="1857326" cy="3879608"/>
            <a:chOff x="855665" y="1698693"/>
            <a:chExt cx="2237001" cy="4675111"/>
          </a:xfrm>
        </p:grpSpPr>
        <p:sp>
          <p:nvSpPr>
            <p:cNvPr id="95" name="Rectangle 94"/>
            <p:cNvSpPr/>
            <p:nvPr/>
          </p:nvSpPr>
          <p:spPr>
            <a:xfrm>
              <a:off x="1225894" y="169869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On Premises</a:t>
              </a:r>
            </a:p>
          </p:txBody>
        </p:sp>
        <p:sp>
          <p:nvSpPr>
            <p:cNvPr id="96" name="Rectangle 95"/>
            <p:cNvSpPr/>
            <p:nvPr/>
          </p:nvSpPr>
          <p:spPr>
            <a:xfrm>
              <a:off x="1396458" y="5537987"/>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Storage</a:t>
              </a:r>
            </a:p>
          </p:txBody>
        </p:sp>
        <p:sp>
          <p:nvSpPr>
            <p:cNvPr id="97" name="Rectangle 96"/>
            <p:cNvSpPr/>
            <p:nvPr/>
          </p:nvSpPr>
          <p:spPr>
            <a:xfrm>
              <a:off x="1396458" y="5083168"/>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Servers</a:t>
              </a:r>
            </a:p>
          </p:txBody>
        </p:sp>
        <p:sp>
          <p:nvSpPr>
            <p:cNvPr id="98" name="Rectangle 97"/>
            <p:cNvSpPr/>
            <p:nvPr/>
          </p:nvSpPr>
          <p:spPr>
            <a:xfrm>
              <a:off x="1396458" y="599280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Networking</a:t>
              </a:r>
            </a:p>
          </p:txBody>
        </p:sp>
        <p:sp>
          <p:nvSpPr>
            <p:cNvPr id="99" name="Rectangle 98"/>
            <p:cNvSpPr/>
            <p:nvPr/>
          </p:nvSpPr>
          <p:spPr>
            <a:xfrm>
              <a:off x="1396458" y="4173530"/>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O/S</a:t>
              </a:r>
            </a:p>
          </p:txBody>
        </p:sp>
        <p:sp>
          <p:nvSpPr>
            <p:cNvPr id="100" name="Rectangle 99"/>
            <p:cNvSpPr/>
            <p:nvPr/>
          </p:nvSpPr>
          <p:spPr>
            <a:xfrm>
              <a:off x="1396458" y="3718711"/>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Middleware</a:t>
              </a:r>
            </a:p>
          </p:txBody>
        </p:sp>
        <p:sp>
          <p:nvSpPr>
            <p:cNvPr id="101" name="Rectangle 100"/>
            <p:cNvSpPr/>
            <p:nvPr/>
          </p:nvSpPr>
          <p:spPr>
            <a:xfrm>
              <a:off x="1396458" y="4628349"/>
              <a:ext cx="1638241" cy="381000"/>
            </a:xfrm>
            <a:prstGeom prst="rect">
              <a:avLst/>
            </a:prstGeom>
            <a:solidFill>
              <a:schemeClr val="accent6"/>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Virtualization</a:t>
              </a:r>
            </a:p>
          </p:txBody>
        </p:sp>
        <p:sp>
          <p:nvSpPr>
            <p:cNvPr id="102" name="Rectangle 101"/>
            <p:cNvSpPr/>
            <p:nvPr/>
          </p:nvSpPr>
          <p:spPr>
            <a:xfrm>
              <a:off x="1396458" y="2809073"/>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Data</a:t>
              </a:r>
            </a:p>
          </p:txBody>
        </p:sp>
        <p:sp>
          <p:nvSpPr>
            <p:cNvPr id="103" name="Rectangle 102"/>
            <p:cNvSpPr/>
            <p:nvPr/>
          </p:nvSpPr>
          <p:spPr>
            <a:xfrm>
              <a:off x="1396458" y="235425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dirty="0">
                  <a:solidFill>
                    <a:schemeClr val="bg1">
                      <a:alpha val="99000"/>
                    </a:schemeClr>
                  </a:solidFill>
                  <a:latin typeface="Segoe UI"/>
                  <a:ea typeface="Segoe UI" pitchFamily="34" charset="0"/>
                  <a:cs typeface="Segoe UI" pitchFamily="34" charset="0"/>
                </a:rPr>
                <a:t>Applications</a:t>
              </a:r>
            </a:p>
          </p:txBody>
        </p:sp>
        <p:sp>
          <p:nvSpPr>
            <p:cNvPr id="104" name="Rectangle 103"/>
            <p:cNvSpPr/>
            <p:nvPr/>
          </p:nvSpPr>
          <p:spPr>
            <a:xfrm>
              <a:off x="1396458" y="3263892"/>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Runtime</a:t>
              </a:r>
            </a:p>
          </p:txBody>
        </p:sp>
        <p:sp>
          <p:nvSpPr>
            <p:cNvPr id="105" name="Left Brace 104"/>
            <p:cNvSpPr/>
            <p:nvPr/>
          </p:nvSpPr>
          <p:spPr>
            <a:xfrm>
              <a:off x="1249156" y="2354254"/>
              <a:ext cx="137875" cy="401955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97372">
                <a:defRPr/>
              </a:pPr>
              <a:endParaRPr lang="en-US" sz="1400">
                <a:solidFill>
                  <a:srgbClr val="FFFFFF"/>
                </a:solidFill>
                <a:latin typeface="Segoe UI"/>
                <a:ea typeface="Segoe UI" pitchFamily="34" charset="0"/>
                <a:cs typeface="Segoe UI" pitchFamily="34" charset="0"/>
              </a:endParaRPr>
            </a:p>
          </p:txBody>
        </p:sp>
        <p:sp>
          <p:nvSpPr>
            <p:cNvPr id="106" name="TextBox 52"/>
            <p:cNvSpPr txBox="1"/>
            <p:nvPr/>
          </p:nvSpPr>
          <p:spPr>
            <a:xfrm>
              <a:off x="855665" y="3753955"/>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07" name="Group 106"/>
          <p:cNvGrpSpPr/>
          <p:nvPr/>
        </p:nvGrpSpPr>
        <p:grpSpPr>
          <a:xfrm>
            <a:off x="2271293" y="859150"/>
            <a:ext cx="2301461" cy="4000985"/>
            <a:chOff x="3377366" y="1698693"/>
            <a:chExt cx="2771925" cy="4821377"/>
          </a:xfrm>
        </p:grpSpPr>
        <p:sp>
          <p:nvSpPr>
            <p:cNvPr id="108" name="Rectangle 107"/>
            <p:cNvSpPr/>
            <p:nvPr/>
          </p:nvSpPr>
          <p:spPr>
            <a:xfrm>
              <a:off x="3442874" y="1698693"/>
              <a:ext cx="2593774"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Infrastructure</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09" name="Rectangle 108"/>
            <p:cNvSpPr/>
            <p:nvPr/>
          </p:nvSpPr>
          <p:spPr>
            <a:xfrm>
              <a:off x="3928143" y="5537991"/>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Storage</a:t>
              </a:r>
            </a:p>
          </p:txBody>
        </p:sp>
        <p:sp>
          <p:nvSpPr>
            <p:cNvPr id="110" name="Rectangle 109"/>
            <p:cNvSpPr/>
            <p:nvPr/>
          </p:nvSpPr>
          <p:spPr>
            <a:xfrm>
              <a:off x="3928143" y="5083172"/>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Servers</a:t>
              </a:r>
            </a:p>
          </p:txBody>
        </p:sp>
        <p:sp>
          <p:nvSpPr>
            <p:cNvPr id="111" name="Rectangle 110"/>
            <p:cNvSpPr/>
            <p:nvPr/>
          </p:nvSpPr>
          <p:spPr>
            <a:xfrm>
              <a:off x="3928143" y="5992808"/>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Networking</a:t>
              </a:r>
            </a:p>
          </p:txBody>
        </p:sp>
        <p:sp>
          <p:nvSpPr>
            <p:cNvPr id="112" name="Rectangle 111"/>
            <p:cNvSpPr/>
            <p:nvPr/>
          </p:nvSpPr>
          <p:spPr>
            <a:xfrm>
              <a:off x="3928143" y="4173534"/>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13" name="Rectangle 112"/>
            <p:cNvSpPr/>
            <p:nvPr/>
          </p:nvSpPr>
          <p:spPr>
            <a:xfrm>
              <a:off x="3928143" y="3718715"/>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14" name="Rectangle 113"/>
            <p:cNvSpPr/>
            <p:nvPr/>
          </p:nvSpPr>
          <p:spPr>
            <a:xfrm>
              <a:off x="3928143" y="4628353"/>
              <a:ext cx="1638241" cy="381000"/>
            </a:xfrm>
            <a:prstGeom prst="rect">
              <a:avLst/>
            </a:prstGeom>
            <a:solidFill>
              <a:schemeClr val="accent4"/>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Virtualization</a:t>
              </a:r>
            </a:p>
          </p:txBody>
        </p:sp>
        <p:sp>
          <p:nvSpPr>
            <p:cNvPr id="115" name="Rectangle 114"/>
            <p:cNvSpPr/>
            <p:nvPr/>
          </p:nvSpPr>
          <p:spPr>
            <a:xfrm>
              <a:off x="3928143" y="2809077"/>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sp>
          <p:nvSpPr>
            <p:cNvPr id="116" name="Rectangle 115"/>
            <p:cNvSpPr/>
            <p:nvPr/>
          </p:nvSpPr>
          <p:spPr>
            <a:xfrm>
              <a:off x="3928143" y="2354258"/>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17" name="Rectangle 116"/>
            <p:cNvSpPr/>
            <p:nvPr/>
          </p:nvSpPr>
          <p:spPr>
            <a:xfrm>
              <a:off x="3928143" y="3263896"/>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18" name="Left Brace 117"/>
            <p:cNvSpPr/>
            <p:nvPr/>
          </p:nvSpPr>
          <p:spPr>
            <a:xfrm flipH="1">
              <a:off x="5575615" y="4587244"/>
              <a:ext cx="228600" cy="176400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19" name="TextBox 56"/>
            <p:cNvSpPr txBox="1"/>
            <p:nvPr/>
          </p:nvSpPr>
          <p:spPr>
            <a:xfrm flipH="1">
              <a:off x="5685925" y="4408265"/>
              <a:ext cx="463366" cy="2111805"/>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0" name="Left Brace 119"/>
            <p:cNvSpPr/>
            <p:nvPr/>
          </p:nvSpPr>
          <p:spPr>
            <a:xfrm>
              <a:off x="3789635" y="2354258"/>
              <a:ext cx="133350" cy="2200276"/>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1" name="TextBox 58"/>
            <p:cNvSpPr txBox="1"/>
            <p:nvPr/>
          </p:nvSpPr>
          <p:spPr>
            <a:xfrm>
              <a:off x="3377366" y="2852244"/>
              <a:ext cx="463366" cy="120429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22" name="Group 121"/>
          <p:cNvGrpSpPr/>
          <p:nvPr/>
        </p:nvGrpSpPr>
        <p:grpSpPr>
          <a:xfrm>
            <a:off x="4609764" y="859151"/>
            <a:ext cx="2247074" cy="3886475"/>
            <a:chOff x="5979422" y="1698693"/>
            <a:chExt cx="2706420" cy="4683386"/>
          </a:xfrm>
        </p:grpSpPr>
        <p:sp>
          <p:nvSpPr>
            <p:cNvPr id="123" name="Rectangle 122"/>
            <p:cNvSpPr/>
            <p:nvPr/>
          </p:nvSpPr>
          <p:spPr>
            <a:xfrm>
              <a:off x="6315305" y="169869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Platform</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24" name="Left Brace 123"/>
            <p:cNvSpPr/>
            <p:nvPr/>
          </p:nvSpPr>
          <p:spPr>
            <a:xfrm flipH="1">
              <a:off x="8131739" y="3259131"/>
              <a:ext cx="209580" cy="3122948"/>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5" name="TextBox 54"/>
            <p:cNvSpPr txBox="1"/>
            <p:nvPr/>
          </p:nvSpPr>
          <p:spPr>
            <a:xfrm flipH="1">
              <a:off x="8222476" y="3781898"/>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6" name="Left Brace 125"/>
            <p:cNvSpPr/>
            <p:nvPr/>
          </p:nvSpPr>
          <p:spPr>
            <a:xfrm>
              <a:off x="6322411" y="2335206"/>
              <a:ext cx="152400" cy="847725"/>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7" name="TextBox 60"/>
            <p:cNvSpPr txBox="1"/>
            <p:nvPr/>
          </p:nvSpPr>
          <p:spPr>
            <a:xfrm>
              <a:off x="5979422" y="2153760"/>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sp>
          <p:nvSpPr>
            <p:cNvPr id="128" name="Rectangle 127"/>
            <p:cNvSpPr/>
            <p:nvPr/>
          </p:nvSpPr>
          <p:spPr>
            <a:xfrm>
              <a:off x="6484238" y="553799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29" name="Rectangle 128"/>
            <p:cNvSpPr/>
            <p:nvPr/>
          </p:nvSpPr>
          <p:spPr>
            <a:xfrm>
              <a:off x="6484238" y="508317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30" name="Rectangle 129"/>
            <p:cNvSpPr/>
            <p:nvPr/>
          </p:nvSpPr>
          <p:spPr>
            <a:xfrm>
              <a:off x="6484238" y="599280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31" name="Rectangle 130"/>
            <p:cNvSpPr/>
            <p:nvPr/>
          </p:nvSpPr>
          <p:spPr>
            <a:xfrm>
              <a:off x="6484238" y="417353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32" name="Rectangle 131"/>
            <p:cNvSpPr/>
            <p:nvPr/>
          </p:nvSpPr>
          <p:spPr>
            <a:xfrm>
              <a:off x="6484238" y="371871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Middleware</a:t>
              </a:r>
            </a:p>
          </p:txBody>
        </p:sp>
        <p:sp>
          <p:nvSpPr>
            <p:cNvPr id="133" name="Rectangle 132"/>
            <p:cNvSpPr/>
            <p:nvPr/>
          </p:nvSpPr>
          <p:spPr>
            <a:xfrm>
              <a:off x="6484238" y="462835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34" name="Rectangle 133"/>
            <p:cNvSpPr/>
            <p:nvPr/>
          </p:nvSpPr>
          <p:spPr>
            <a:xfrm>
              <a:off x="6484238" y="2354257"/>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35" name="Rectangle 134"/>
            <p:cNvSpPr/>
            <p:nvPr/>
          </p:nvSpPr>
          <p:spPr>
            <a:xfrm>
              <a:off x="6484238" y="3263895"/>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36" name="Rectangle 135"/>
            <p:cNvSpPr/>
            <p:nvPr/>
          </p:nvSpPr>
          <p:spPr>
            <a:xfrm>
              <a:off x="6484238" y="2809076"/>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grpSp>
        <p:nvGrpSpPr>
          <p:cNvPr id="137" name="Group 136"/>
          <p:cNvGrpSpPr/>
          <p:nvPr/>
        </p:nvGrpSpPr>
        <p:grpSpPr>
          <a:xfrm>
            <a:off x="6982952" y="859150"/>
            <a:ext cx="2045606" cy="3886473"/>
            <a:chOff x="8840159" y="1698693"/>
            <a:chExt cx="2463768" cy="4683383"/>
          </a:xfrm>
        </p:grpSpPr>
        <p:sp>
          <p:nvSpPr>
            <p:cNvPr id="138" name="Rectangle 137"/>
            <p:cNvSpPr/>
            <p:nvPr/>
          </p:nvSpPr>
          <p:spPr>
            <a:xfrm>
              <a:off x="8840159" y="169869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Software</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39" name="Left Brace 138"/>
            <p:cNvSpPr/>
            <p:nvPr/>
          </p:nvSpPr>
          <p:spPr>
            <a:xfrm flipH="1">
              <a:off x="10688405" y="2335204"/>
              <a:ext cx="200055" cy="4046872"/>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40" name="TextBox 64"/>
            <p:cNvSpPr txBox="1"/>
            <p:nvPr/>
          </p:nvSpPr>
          <p:spPr>
            <a:xfrm flipH="1">
              <a:off x="10840561" y="3309994"/>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41" name="Rectangle 140"/>
            <p:cNvSpPr/>
            <p:nvPr/>
          </p:nvSpPr>
          <p:spPr>
            <a:xfrm>
              <a:off x="9040806" y="553798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42" name="Rectangle 141"/>
            <p:cNvSpPr/>
            <p:nvPr/>
          </p:nvSpPr>
          <p:spPr>
            <a:xfrm>
              <a:off x="9040806" y="5083168"/>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43" name="Rectangle 142"/>
            <p:cNvSpPr/>
            <p:nvPr/>
          </p:nvSpPr>
          <p:spPr>
            <a:xfrm>
              <a:off x="9040806" y="599280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44" name="Rectangle 143"/>
            <p:cNvSpPr/>
            <p:nvPr/>
          </p:nvSpPr>
          <p:spPr>
            <a:xfrm>
              <a:off x="9040806" y="417353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45" name="Rectangle 144"/>
            <p:cNvSpPr/>
            <p:nvPr/>
          </p:nvSpPr>
          <p:spPr>
            <a:xfrm>
              <a:off x="9040806" y="371871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46" name="Rectangle 145"/>
            <p:cNvSpPr/>
            <p:nvPr/>
          </p:nvSpPr>
          <p:spPr>
            <a:xfrm>
              <a:off x="9040806" y="4628349"/>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47" name="Rectangle 146"/>
            <p:cNvSpPr/>
            <p:nvPr/>
          </p:nvSpPr>
          <p:spPr>
            <a:xfrm>
              <a:off x="9040806" y="235425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Applications</a:t>
              </a:r>
            </a:p>
          </p:txBody>
        </p:sp>
        <p:sp>
          <p:nvSpPr>
            <p:cNvPr id="148" name="Rectangle 147"/>
            <p:cNvSpPr/>
            <p:nvPr/>
          </p:nvSpPr>
          <p:spPr>
            <a:xfrm>
              <a:off x="9040806" y="326389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49" name="Rectangle 148"/>
            <p:cNvSpPr/>
            <p:nvPr/>
          </p:nvSpPr>
          <p:spPr>
            <a:xfrm>
              <a:off x="9040806" y="280907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spTree>
    <p:extLst>
      <p:ext uri="{BB962C8B-B14F-4D97-AF65-F5344CB8AC3E}">
        <p14:creationId xmlns:p14="http://schemas.microsoft.com/office/powerpoint/2010/main" val="114140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4"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1162683"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1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3"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19"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40" tIns="0" rIns="0" bIns="0" numCol="1" rtlCol="0" anchor="ctr" anchorCtr="1" compatLnSpc="1">
            <a:prstTxWarp prst="textNoShape">
              <a:avLst/>
            </a:prstTxWarp>
          </a:bodyPr>
          <a:lstStyle/>
          <a:p>
            <a:pPr algn="ctr" defTabSz="685891">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7"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2" y="2170473"/>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3" y="2491889"/>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3" y="1639410"/>
            <a:ext cx="643313" cy="642978"/>
          </a:xfrm>
          <a:prstGeom prst="rect">
            <a:avLst/>
          </a:prstGeom>
          <a:noFill/>
        </p:spPr>
      </p:pic>
      <p:grpSp>
        <p:nvGrpSpPr>
          <p:cNvPr id="71" name="Group 70"/>
          <p:cNvGrpSpPr/>
          <p:nvPr/>
        </p:nvGrpSpPr>
        <p:grpSpPr>
          <a:xfrm>
            <a:off x="7404781" y="1719014"/>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3" y="1634151"/>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0"/>
            <a:ext cx="8363938" cy="1994393"/>
          </a:xfrm>
        </p:spPr>
        <p:txBody>
          <a:bodyPr/>
          <a:lstStyle/>
          <a:p>
            <a:r>
              <a:rPr lang="en-US" sz="3600" dirty="0"/>
              <a:t>A Continuous Offering </a:t>
            </a:r>
            <a:br>
              <a:rPr lang="en-US" sz="3600" dirty="0"/>
            </a:br>
            <a:r>
              <a:rPr lang="en-US" sz="3600" dirty="0"/>
              <a:t>		From Private to </a:t>
            </a:r>
            <a:br>
              <a:rPr lang="en-US" sz="3600" dirty="0"/>
            </a:br>
            <a:r>
              <a:rPr lang="en-US" sz="3600" dirty="0"/>
              <a:t>			Public Cloud</a:t>
            </a:r>
            <a:br>
              <a:rPr lang="en-US" sz="3600" dirty="0"/>
            </a:br>
            <a:endParaRPr lang="en-US" sz="3600" dirty="0"/>
          </a:p>
        </p:txBody>
      </p:sp>
    </p:spTree>
    <p:extLst>
      <p:ext uri="{BB962C8B-B14F-4D97-AF65-F5344CB8AC3E}">
        <p14:creationId xmlns:p14="http://schemas.microsoft.com/office/powerpoint/2010/main" val="329248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Machines</a:t>
            </a:r>
            <a:endParaRPr lang="en-US" dirty="0"/>
          </a:p>
        </p:txBody>
      </p:sp>
      <p:sp>
        <p:nvSpPr>
          <p:cNvPr id="3" name="Text Placeholder 2"/>
          <p:cNvSpPr>
            <a:spLocks noGrp="1"/>
          </p:cNvSpPr>
          <p:nvPr>
            <p:ph type="body" sz="quarter" idx="10"/>
          </p:nvPr>
        </p:nvSpPr>
        <p:spPr>
          <a:xfrm>
            <a:off x="389436" y="1085851"/>
            <a:ext cx="8363938" cy="2742289"/>
          </a:xfrm>
        </p:spPr>
        <p:txBody>
          <a:bodyPr/>
          <a:lstStyle/>
          <a:p>
            <a:pPr lvl="1"/>
            <a:r>
              <a:rPr lang="en-US" sz="2800" dirty="0" smtClean="0">
                <a:solidFill>
                  <a:schemeClr val="accent2"/>
                </a:solidFill>
              </a:rPr>
              <a:t>Support </a:t>
            </a:r>
            <a:r>
              <a:rPr lang="en-US" sz="2800" dirty="0">
                <a:solidFill>
                  <a:schemeClr val="accent2"/>
                </a:solidFill>
              </a:rPr>
              <a:t>for key server </a:t>
            </a:r>
            <a:r>
              <a:rPr lang="en-US" sz="2800" dirty="0" smtClean="0">
                <a:solidFill>
                  <a:schemeClr val="accent2"/>
                </a:solidFill>
              </a:rPr>
              <a:t>applications and workloads</a:t>
            </a:r>
            <a:endParaRPr lang="en-US" sz="2800" dirty="0">
              <a:solidFill>
                <a:schemeClr val="accent2"/>
              </a:solidFill>
            </a:endParaRP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1729539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375985" y="1238908"/>
            <a:ext cx="1026258" cy="2426507"/>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5" name="Rectangle 14"/>
          <p:cNvSpPr/>
          <p:nvPr/>
        </p:nvSpPr>
        <p:spPr bwMode="auto">
          <a:xfrm>
            <a:off x="7727115" y="1238908"/>
            <a:ext cx="1026258" cy="2426507"/>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1"/>
            <a:ext cx="8363938" cy="567848"/>
          </a:xfrm>
        </p:spPr>
        <p:txBody>
          <a:bodyPr/>
          <a:lstStyle/>
          <a:p>
            <a:r>
              <a:rPr lang="en-US" dirty="0" smtClean="0"/>
              <a:t>Images Available at Preview</a:t>
            </a:r>
            <a:endParaRPr lang="en-US" sz="2700" dirty="0">
              <a:solidFill>
                <a:schemeClr val="accent4">
                  <a:alpha val="99000"/>
                </a:schemeClr>
              </a:solidFill>
            </a:endParaRPr>
          </a:p>
        </p:txBody>
      </p:sp>
      <p:sp>
        <p:nvSpPr>
          <p:cNvPr id="3" name="Rectangle 2"/>
          <p:cNvSpPr/>
          <p:nvPr/>
        </p:nvSpPr>
        <p:spPr bwMode="auto">
          <a:xfrm>
            <a:off x="4708809" y="1238908"/>
            <a:ext cx="3018306" cy="24265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t" anchorCtr="0" compatLnSpc="1">
            <a:prstTxWarp prst="textNoShape">
              <a:avLst/>
            </a:prstTxWarp>
          </a:bodyPr>
          <a:lstStyle/>
          <a:p>
            <a:pPr marL="0" lvl="1">
              <a:lnSpc>
                <a:spcPts val="2250"/>
              </a:lnSpc>
            </a:pPr>
            <a:r>
              <a:rPr lang="en-US" sz="1600" dirty="0" err="1" smtClean="0">
                <a:latin typeface="Segoe UI Light" pitchFamily="34" charset="0"/>
              </a:rPr>
              <a:t>OpenSUSE</a:t>
            </a:r>
            <a:r>
              <a:rPr lang="en-US" sz="1600" dirty="0" smtClean="0">
                <a:latin typeface="Segoe UI Light" pitchFamily="34" charset="0"/>
              </a:rPr>
              <a:t> </a:t>
            </a:r>
            <a:r>
              <a:rPr lang="en-US" sz="1600" dirty="0">
                <a:latin typeface="Segoe UI Light" pitchFamily="34" charset="0"/>
              </a:rPr>
              <a:t>12.1</a:t>
            </a:r>
          </a:p>
          <a:p>
            <a:pPr marL="0" lvl="1">
              <a:lnSpc>
                <a:spcPts val="2250"/>
              </a:lnSpc>
            </a:pPr>
            <a:r>
              <a:rPr lang="en-US" sz="1600" dirty="0" err="1" smtClean="0">
                <a:latin typeface="Segoe UI Light" pitchFamily="34" charset="0"/>
              </a:rPr>
              <a:t>CentOS</a:t>
            </a:r>
            <a:r>
              <a:rPr lang="en-US" sz="1600" dirty="0" smtClean="0">
                <a:latin typeface="Segoe UI Light" pitchFamily="34" charset="0"/>
              </a:rPr>
              <a:t> </a:t>
            </a:r>
            <a:r>
              <a:rPr lang="en-US" sz="1600" dirty="0">
                <a:latin typeface="Segoe UI Light" pitchFamily="34" charset="0"/>
              </a:rPr>
              <a:t>6.2 </a:t>
            </a:r>
            <a:r>
              <a:rPr lang="en-US" sz="1600" i="1" dirty="0">
                <a:solidFill>
                  <a:srgbClr val="FF0000"/>
                </a:solidFill>
                <a:latin typeface="Segoe UI Light" pitchFamily="34" charset="0"/>
              </a:rPr>
              <a:t> </a:t>
            </a:r>
          </a:p>
          <a:p>
            <a:pPr marL="0" lvl="1">
              <a:lnSpc>
                <a:spcPts val="2250"/>
              </a:lnSpc>
            </a:pPr>
            <a:r>
              <a:rPr lang="en-US" sz="1600" dirty="0" smtClean="0">
                <a:latin typeface="Segoe UI Light" pitchFamily="34" charset="0"/>
              </a:rPr>
              <a:t>Ubuntu 12.04</a:t>
            </a:r>
          </a:p>
          <a:p>
            <a:pPr marL="0" lvl="1">
              <a:lnSpc>
                <a:spcPts val="2250"/>
              </a:lnSpc>
            </a:pPr>
            <a:r>
              <a:rPr lang="en-US" sz="1600" dirty="0" smtClean="0">
                <a:latin typeface="Segoe UI Light" pitchFamily="34" charset="0"/>
              </a:rPr>
              <a:t>SUSE Linux Enterprise Server SP2</a:t>
            </a:r>
          </a:p>
        </p:txBody>
      </p:sp>
      <p:sp>
        <p:nvSpPr>
          <p:cNvPr id="4" name="Rectangle 3"/>
          <p:cNvSpPr/>
          <p:nvPr/>
        </p:nvSpPr>
        <p:spPr bwMode="auto">
          <a:xfrm>
            <a:off x="1402242" y="1238908"/>
            <a:ext cx="3018306" cy="242650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t" anchorCtr="0" compatLnSpc="1">
            <a:prstTxWarp prst="textNoShape">
              <a:avLst/>
            </a:prstTxWarp>
          </a:bodyPr>
          <a:lstStyle/>
          <a:p>
            <a:pPr>
              <a:spcAft>
                <a:spcPts val="450"/>
              </a:spcAft>
            </a:pPr>
            <a:r>
              <a:rPr lang="en-US" sz="1600" dirty="0" smtClean="0">
                <a:solidFill>
                  <a:srgbClr val="FFFFFF"/>
                </a:solidFill>
                <a:latin typeface="Segoe UI Light" pitchFamily="34" charset="0"/>
              </a:rPr>
              <a:t>Windows </a:t>
            </a:r>
            <a:r>
              <a:rPr lang="en-US" sz="1600" dirty="0">
                <a:solidFill>
                  <a:srgbClr val="FFFFFF"/>
                </a:solidFill>
                <a:latin typeface="Segoe UI Light" pitchFamily="34" charset="0"/>
              </a:rPr>
              <a:t>Server 2008 R2</a:t>
            </a:r>
          </a:p>
          <a:p>
            <a:pPr>
              <a:spcAft>
                <a:spcPts val="450"/>
              </a:spcAft>
            </a:pPr>
            <a:r>
              <a:rPr lang="en-US" sz="1600" dirty="0" smtClean="0">
                <a:solidFill>
                  <a:srgbClr val="FFFFFF"/>
                </a:solidFill>
                <a:latin typeface="Segoe UI Light" pitchFamily="34" charset="0"/>
              </a:rPr>
              <a:t>Windows </a:t>
            </a:r>
            <a:r>
              <a:rPr lang="en-US" sz="1600" dirty="0">
                <a:solidFill>
                  <a:srgbClr val="FFFFFF"/>
                </a:solidFill>
                <a:latin typeface="Segoe UI Light" pitchFamily="34" charset="0"/>
              </a:rPr>
              <a:t>Server 2008 </a:t>
            </a:r>
            <a:r>
              <a:rPr lang="en-US" sz="1600" dirty="0" smtClean="0">
                <a:solidFill>
                  <a:srgbClr val="FFFFFF"/>
                </a:solidFill>
                <a:latin typeface="Segoe UI Light" pitchFamily="34" charset="0"/>
              </a:rPr>
              <a:t>R2 with</a:t>
            </a:r>
          </a:p>
          <a:p>
            <a:pPr>
              <a:spcAft>
                <a:spcPts val="450"/>
              </a:spcAft>
            </a:pPr>
            <a:r>
              <a:rPr lang="en-US" sz="1600" smtClean="0">
                <a:solidFill>
                  <a:srgbClr val="FFFFFF"/>
                </a:solidFill>
                <a:latin typeface="Segoe UI Light" pitchFamily="34" charset="0"/>
              </a:rPr>
              <a:t>     SQL </a:t>
            </a:r>
            <a:r>
              <a:rPr lang="en-US" sz="1600" dirty="0" smtClean="0">
                <a:solidFill>
                  <a:srgbClr val="FFFFFF"/>
                </a:solidFill>
                <a:latin typeface="Segoe UI Light" pitchFamily="34" charset="0"/>
              </a:rPr>
              <a:t>Server 2012 Evaluation</a:t>
            </a:r>
            <a:endParaRPr lang="en-US" sz="1600" dirty="0">
              <a:solidFill>
                <a:srgbClr val="FFFFFF"/>
              </a:solidFill>
              <a:latin typeface="Segoe UI Light" pitchFamily="34" charset="0"/>
            </a:endParaRPr>
          </a:p>
          <a:p>
            <a:pPr>
              <a:spcAft>
                <a:spcPts val="450"/>
              </a:spcAft>
            </a:pPr>
            <a:r>
              <a:rPr lang="en-US" sz="1600" dirty="0" smtClean="0">
                <a:solidFill>
                  <a:srgbClr val="FFFFFF"/>
                </a:solidFill>
                <a:latin typeface="Segoe UI Light" pitchFamily="34" charset="0"/>
              </a:rPr>
              <a:t>Windows Server 2012</a:t>
            </a:r>
            <a:endParaRPr lang="en-US" sz="1600" dirty="0">
              <a:solidFill>
                <a:srgbClr val="FFFFFF"/>
              </a:solidFill>
              <a:latin typeface="Segoe UI Light" pitchFamily="34" charset="0"/>
            </a:endParaRPr>
          </a:p>
          <a:p>
            <a:pPr>
              <a:spcAft>
                <a:spcPts val="1800"/>
              </a:spcAft>
            </a:pPr>
            <a:endParaRPr lang="en-US" sz="1600" dirty="0">
              <a:solidFill>
                <a:schemeClr val="lt1">
                  <a:alpha val="99000"/>
                </a:schemeClr>
              </a:solidFill>
              <a:latin typeface="Segoe UI Light" pitchFamily="34" charset="0"/>
            </a:endParaRPr>
          </a:p>
        </p:txBody>
      </p:sp>
      <p:grpSp>
        <p:nvGrpSpPr>
          <p:cNvPr id="18" name="Group 17"/>
          <p:cNvGrpSpPr/>
          <p:nvPr/>
        </p:nvGrpSpPr>
        <p:grpSpPr>
          <a:xfrm>
            <a:off x="431574" y="1302932"/>
            <a:ext cx="945059" cy="1030222"/>
            <a:chOff x="575282" y="2156629"/>
            <a:chExt cx="1259750" cy="1373629"/>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477" b="28579"/>
            <a:stretch/>
          </p:blipFill>
          <p:spPr>
            <a:xfrm>
              <a:off x="575282" y="2156629"/>
              <a:ext cx="1259750" cy="1005776"/>
            </a:xfrm>
            <a:prstGeom prst="rect">
              <a:avLst/>
            </a:prstGeom>
          </p:spPr>
        </p:pic>
        <p:sp>
          <p:nvSpPr>
            <p:cNvPr id="11" name="TextBox 10"/>
            <p:cNvSpPr txBox="1"/>
            <p:nvPr/>
          </p:nvSpPr>
          <p:spPr>
            <a:xfrm>
              <a:off x="683380" y="3253259"/>
              <a:ext cx="1043555"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bg1">
                      <a:alpha val="99000"/>
                    </a:schemeClr>
                  </a:solidFill>
                </a:rPr>
                <a:t>Windows</a:t>
              </a:r>
            </a:p>
          </p:txBody>
        </p:sp>
      </p:grpSp>
      <p:grpSp>
        <p:nvGrpSpPr>
          <p:cNvPr id="17" name="Group 16"/>
          <p:cNvGrpSpPr/>
          <p:nvPr/>
        </p:nvGrpSpPr>
        <p:grpSpPr>
          <a:xfrm>
            <a:off x="7812711" y="1302932"/>
            <a:ext cx="855064" cy="1266137"/>
            <a:chOff x="10414236" y="1990365"/>
            <a:chExt cx="1139788" cy="1688183"/>
          </a:xfrm>
        </p:grpSpPr>
        <p:pic>
          <p:nvPicPr>
            <p:cNvPr id="9" name="Picture 8"/>
            <p:cNvPicPr>
              <a:picLocks noChangeAspect="1"/>
            </p:cNvPicPr>
            <p:nvPr/>
          </p:nvPicPr>
          <p:blipFill>
            <a:blip r:embed="rId4" cstate="print">
              <a:biLevel thresh="75000"/>
              <a:extLst>
                <a:ext uri="{BEBA8EAE-BF5A-486C-A8C5-ECC9F3942E4B}">
                  <a14:imgProps xmlns:a14="http://schemas.microsoft.com/office/drawing/2010/main">
                    <a14:imgLayer r:embed="rId5">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10414236" y="1990365"/>
              <a:ext cx="1139788" cy="1338304"/>
            </a:xfrm>
            <a:prstGeom prst="rect">
              <a:avLst/>
            </a:prstGeom>
          </p:spPr>
        </p:pic>
        <p:sp>
          <p:nvSpPr>
            <p:cNvPr id="12" name="TextBox 11"/>
            <p:cNvSpPr txBox="1"/>
            <p:nvPr/>
          </p:nvSpPr>
          <p:spPr>
            <a:xfrm>
              <a:off x="10688376" y="3401549"/>
              <a:ext cx="591509"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tx1">
                      <a:alpha val="99000"/>
                    </a:schemeClr>
                  </a:solidFill>
                </a:rPr>
                <a:t>Linux</a:t>
              </a:r>
            </a:p>
          </p:txBody>
        </p:sp>
      </p:grpSp>
    </p:spTree>
    <p:extLst>
      <p:ext uri="{BB962C8B-B14F-4D97-AF65-F5344CB8AC3E}">
        <p14:creationId xmlns:p14="http://schemas.microsoft.com/office/powerpoint/2010/main" val="232174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a:t>
            </a:r>
            <a:r>
              <a:rPr lang="en-US" dirty="0" err="1" smtClean="0"/>
              <a:t>vs</a:t>
            </a:r>
            <a:r>
              <a:rPr lang="en-US" dirty="0" smtClean="0"/>
              <a:t> VM Role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87159060"/>
              </p:ext>
            </p:extLst>
          </p:nvPr>
        </p:nvGraphicFramePr>
        <p:xfrm>
          <a:off x="773717" y="1086354"/>
          <a:ext cx="7612186" cy="3556319"/>
        </p:xfrm>
        <a:graphic>
          <a:graphicData uri="http://schemas.openxmlformats.org/drawingml/2006/table">
            <a:tbl>
              <a:tblPr firstRow="1" bandRow="1">
                <a:tableStyleId>{18603FDC-E32A-4AB5-989C-0864C3EAD2B8}</a:tableStyleId>
              </a:tblPr>
              <a:tblGrid>
                <a:gridCol w="1662431"/>
                <a:gridCol w="2673502"/>
                <a:gridCol w="3276253"/>
              </a:tblGrid>
              <a:tr h="323198">
                <a:tc>
                  <a:txBody>
                    <a:bodyPr/>
                    <a:lstStyle/>
                    <a:p>
                      <a:endParaRPr lang="en-US" sz="1400" dirty="0"/>
                    </a:p>
                  </a:txBody>
                  <a:tcPr/>
                </a:tc>
                <a:tc>
                  <a:txBody>
                    <a:bodyPr/>
                    <a:lstStyle/>
                    <a:p>
                      <a:r>
                        <a:rPr lang="en-US" sz="1400" dirty="0" smtClean="0"/>
                        <a:t>VM Role</a:t>
                      </a:r>
                      <a:endParaRPr lang="en-US" sz="1400" dirty="0"/>
                    </a:p>
                  </a:txBody>
                  <a:tcPr/>
                </a:tc>
                <a:tc>
                  <a:txBody>
                    <a:bodyPr/>
                    <a:lstStyle/>
                    <a:p>
                      <a:r>
                        <a:rPr lang="en-US" sz="1400" dirty="0" smtClean="0"/>
                        <a:t>Virtual</a:t>
                      </a:r>
                      <a:r>
                        <a:rPr lang="en-US" sz="1400" baseline="0" dirty="0" smtClean="0"/>
                        <a:t> Machine</a:t>
                      </a:r>
                      <a:endParaRPr lang="en-US" sz="1400" dirty="0"/>
                    </a:p>
                  </a:txBody>
                  <a:tcPr/>
                </a:tc>
              </a:tr>
              <a:tr h="612366">
                <a:tc>
                  <a:txBody>
                    <a:bodyPr/>
                    <a:lstStyle/>
                    <a:p>
                      <a:r>
                        <a:rPr lang="en-US" sz="1400" dirty="0" smtClean="0"/>
                        <a:t>Storage</a:t>
                      </a:r>
                      <a:endParaRPr lang="en-US" sz="1400" dirty="0"/>
                    </a:p>
                  </a:txBody>
                  <a:tcPr/>
                </a:tc>
                <a:tc>
                  <a:txBody>
                    <a:bodyPr/>
                    <a:lstStyle/>
                    <a:p>
                      <a:r>
                        <a:rPr lang="en-US" sz="1400" dirty="0" smtClean="0"/>
                        <a:t>Non-Persistent</a:t>
                      </a:r>
                      <a:r>
                        <a:rPr lang="en-US" sz="1400" baseline="0" dirty="0" smtClean="0"/>
                        <a:t> Storage</a:t>
                      </a:r>
                      <a:endParaRPr lang="en-US" sz="1400" dirty="0"/>
                    </a:p>
                  </a:txBody>
                  <a:tcPr/>
                </a:tc>
                <a:tc>
                  <a:txBody>
                    <a:bodyPr/>
                    <a:lstStyle/>
                    <a:p>
                      <a:r>
                        <a:rPr lang="en-US" sz="1400" dirty="0" smtClean="0"/>
                        <a:t>Persistent Storage</a:t>
                      </a:r>
                    </a:p>
                    <a:p>
                      <a:r>
                        <a:rPr lang="en-US" sz="1400" dirty="0" smtClean="0"/>
                        <a:t>Easily add</a:t>
                      </a:r>
                      <a:r>
                        <a:rPr lang="en-US" sz="1400" baseline="0" dirty="0" smtClean="0"/>
                        <a:t> additional storage </a:t>
                      </a:r>
                      <a:endParaRPr lang="en-US" sz="1400" dirty="0"/>
                    </a:p>
                  </a:txBody>
                  <a:tcPr/>
                </a:tc>
              </a:tr>
              <a:tr h="612366">
                <a:tc>
                  <a:txBody>
                    <a:bodyPr/>
                    <a:lstStyle/>
                    <a:p>
                      <a:r>
                        <a:rPr lang="en-US" sz="1400" dirty="0" smtClean="0"/>
                        <a:t>Deployment</a:t>
                      </a:r>
                      <a:endParaRPr lang="en-US" sz="1400" dirty="0"/>
                    </a:p>
                  </a:txBody>
                  <a:tcPr/>
                </a:tc>
                <a:tc>
                  <a:txBody>
                    <a:bodyPr/>
                    <a:lstStyle/>
                    <a:p>
                      <a:r>
                        <a:rPr lang="en-US" sz="1400" dirty="0" smtClean="0"/>
                        <a:t>Build VHD offsite and upload to</a:t>
                      </a:r>
                      <a:r>
                        <a:rPr lang="en-US" sz="1400" baseline="0" dirty="0" smtClean="0"/>
                        <a:t> storage.</a:t>
                      </a:r>
                      <a:endParaRPr lang="en-US" sz="1400" dirty="0"/>
                    </a:p>
                  </a:txBody>
                  <a:tcPr/>
                </a:tc>
                <a:tc>
                  <a:txBody>
                    <a:bodyPr/>
                    <a:lstStyle/>
                    <a:p>
                      <a:r>
                        <a:rPr lang="en-US" sz="1400" dirty="0" smtClean="0"/>
                        <a:t>Build</a:t>
                      </a:r>
                      <a:r>
                        <a:rPr lang="en-US" sz="1400" baseline="0" dirty="0" smtClean="0"/>
                        <a:t> VHD directly in the cloud or build the VHD offsite and upload</a:t>
                      </a:r>
                      <a:endParaRPr lang="en-US" sz="1400" dirty="0"/>
                    </a:p>
                  </a:txBody>
                  <a:tcPr/>
                </a:tc>
              </a:tr>
              <a:tr h="969072">
                <a:tc>
                  <a:txBody>
                    <a:bodyPr/>
                    <a:lstStyle/>
                    <a:p>
                      <a:r>
                        <a:rPr lang="en-US" sz="1400" dirty="0" smtClean="0"/>
                        <a:t>Networking</a:t>
                      </a:r>
                      <a:endParaRPr lang="en-US" sz="1400" dirty="0"/>
                    </a:p>
                  </a:txBody>
                  <a:tcPr/>
                </a:tc>
                <a:tc>
                  <a:txBody>
                    <a:bodyPr/>
                    <a:lstStyle/>
                    <a:p>
                      <a:r>
                        <a:rPr lang="en-US" sz="1400" baseline="0" dirty="0" smtClean="0"/>
                        <a:t>Internal and Input Endpoints configured through service model.  </a:t>
                      </a:r>
                      <a:endParaRPr lang="en-US" sz="1400" dirty="0"/>
                    </a:p>
                  </a:txBody>
                  <a:tcPr/>
                </a:tc>
                <a:tc>
                  <a:txBody>
                    <a:bodyPr/>
                    <a:lstStyle/>
                    <a:p>
                      <a:r>
                        <a:rPr lang="en-US" sz="1400" dirty="0" smtClean="0"/>
                        <a:t>Internal</a:t>
                      </a:r>
                      <a:r>
                        <a:rPr lang="en-US" sz="1400" baseline="0" dirty="0" smtClean="0"/>
                        <a:t> Endpoints are open by default.</a:t>
                      </a:r>
                    </a:p>
                    <a:p>
                      <a:r>
                        <a:rPr lang="en-US" sz="1400" baseline="0" dirty="0" smtClean="0"/>
                        <a:t>Access control with firewall on guest OS. Input endpoints controlled through portal, service model or API/Script.</a:t>
                      </a:r>
                      <a:endParaRPr lang="en-US" sz="1400" dirty="0"/>
                    </a:p>
                  </a:txBody>
                  <a:tcPr/>
                </a:tc>
              </a:tr>
              <a:tr h="1039317">
                <a:tc>
                  <a:txBody>
                    <a:bodyPr/>
                    <a:lstStyle/>
                    <a:p>
                      <a:r>
                        <a:rPr lang="en-US" sz="1400" dirty="0" smtClean="0"/>
                        <a:t>Primary Use</a:t>
                      </a:r>
                      <a:endParaRPr lang="en-US" sz="1400" dirty="0"/>
                    </a:p>
                  </a:txBody>
                  <a:tcPr/>
                </a:tc>
                <a:tc>
                  <a:txBody>
                    <a:bodyPr/>
                    <a:lstStyle/>
                    <a:p>
                      <a:r>
                        <a:rPr lang="en-US" sz="1400" dirty="0" smtClean="0"/>
                        <a:t>Deploying applications with long or complex installation</a:t>
                      </a:r>
                      <a:r>
                        <a:rPr lang="en-US" sz="1400" baseline="0" dirty="0" smtClean="0"/>
                        <a:t> requirements into stateless </a:t>
                      </a:r>
                      <a:r>
                        <a:rPr lang="en-US" sz="1400" baseline="0" dirty="0" err="1" smtClean="0"/>
                        <a:t>PaaS</a:t>
                      </a:r>
                      <a:r>
                        <a:rPr lang="en-US" sz="1400" baseline="0" dirty="0" smtClean="0"/>
                        <a:t> applications</a:t>
                      </a:r>
                      <a:endParaRPr lang="en-US" sz="1400" dirty="0"/>
                    </a:p>
                  </a:txBody>
                  <a:tcPr/>
                </a:tc>
                <a:tc>
                  <a:txBody>
                    <a:bodyPr/>
                    <a:lstStyle/>
                    <a:p>
                      <a:r>
                        <a:rPr lang="en-US" sz="1400" baseline="0" dirty="0" smtClean="0"/>
                        <a:t>Applications that require persistent storage to easily run in Windows Azure. </a:t>
                      </a:r>
                      <a:endParaRPr lang="en-US" sz="1400" dirty="0"/>
                    </a:p>
                  </a:txBody>
                  <a:tcPr/>
                </a:tc>
              </a:tr>
            </a:tbl>
          </a:graphicData>
        </a:graphic>
      </p:graphicFrame>
    </p:spTree>
    <p:extLst>
      <p:ext uri="{BB962C8B-B14F-4D97-AF65-F5344CB8AC3E}">
        <p14:creationId xmlns:p14="http://schemas.microsoft.com/office/powerpoint/2010/main" val="307153078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5"/>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cxnSp>
        <p:nvCxnSpPr>
          <p:cNvPr id="26" name="Straight Connector 25"/>
          <p:cNvCxnSpPr/>
          <p:nvPr/>
        </p:nvCxnSpPr>
        <p:spPr>
          <a:xfrm>
            <a:off x="6232829" y="3553321"/>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66"/>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81000" y="2863513"/>
            <a:ext cx="1309900" cy="1831989"/>
            <a:chOff x="381000" y="2873361"/>
            <a:chExt cx="1309900" cy="1831989"/>
          </a:xfrm>
        </p:grpSpPr>
        <p:sp>
          <p:nvSpPr>
            <p:cNvPr id="46" name="Rectangle 45"/>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4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9" name="Straight Connector 48"/>
          <p:cNvCxnSpPr>
            <a:stCxn id="46"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700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9" presetClass="emph" presetSubtype="0" fill="remove" grpId="1" nodeType="afterEffect">
                                  <p:stCondLst>
                                    <p:cond delay="0"/>
                                  </p:stCondLst>
                                  <p:childTnLst>
                                    <p:animClr clrSpc="rgb" dir="cw">
                                      <p:cBhvr override="childStyle">
                                        <p:cTn id="26" dur="2000" fill="hold"/>
                                        <p:tgtEl>
                                          <p:spTgt spid="8"/>
                                        </p:tgtEl>
                                        <p:attrNameLst>
                                          <p:attrName>style.color</p:attrName>
                                        </p:attrNameLst>
                                      </p:cBhvr>
                                      <p:to>
                                        <a:schemeClr val="accent1"/>
                                      </p:to>
                                    </p:animClr>
                                    <p:animClr clrSpc="rgb" dir="cw">
                                      <p:cBhvr>
                                        <p:cTn id="27" dur="2000" fill="hold"/>
                                        <p:tgtEl>
                                          <p:spTgt spid="8"/>
                                        </p:tgtEl>
                                        <p:attrNameLst>
                                          <p:attrName>fillcolor</p:attrName>
                                        </p:attrNameLst>
                                      </p:cBhvr>
                                      <p:to>
                                        <a:schemeClr val="accent1"/>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p:stCondLst>
                              <p:cond delay="3500"/>
                            </p:stCondLst>
                            <p:childTnLst>
                              <p:par>
                                <p:cTn id="38" presetID="19" presetClass="emph" presetSubtype="0" fill="remove" grpId="0" nodeType="afterEffect">
                                  <p:stCondLst>
                                    <p:cond delay="0"/>
                                  </p:stCondLst>
                                  <p:childTnLst>
                                    <p:animClr clrSpc="rgb" dir="cw">
                                      <p:cBhvr override="childStyle">
                                        <p:cTn id="39" dur="2000" fill="hold"/>
                                        <p:tgtEl>
                                          <p:spTgt spid="9"/>
                                        </p:tgtEl>
                                        <p:attrNameLst>
                                          <p:attrName>style.color</p:attrName>
                                        </p:attrNameLst>
                                      </p:cBhvr>
                                      <p:to>
                                        <a:schemeClr val="accent1"/>
                                      </p:to>
                                    </p:animClr>
                                    <p:animClr clrSpc="rgb" dir="cw">
                                      <p:cBhvr>
                                        <p:cTn id="40" dur="2000" fill="hold"/>
                                        <p:tgtEl>
                                          <p:spTgt spid="9"/>
                                        </p:tgtEl>
                                        <p:attrNameLst>
                                          <p:attrName>fillcolor</p:attrName>
                                        </p:attrNameLst>
                                      </p:cBhvr>
                                      <p:to>
                                        <a:schemeClr val="accent1"/>
                                      </p:to>
                                    </p:animClr>
                                    <p:set>
                                      <p:cBhvr>
                                        <p:cTn id="41" dur="2000" fill="hold"/>
                                        <p:tgtEl>
                                          <p:spTgt spid="9"/>
                                        </p:tgtEl>
                                        <p:attrNameLst>
                                          <p:attrName>fill.type</p:attrName>
                                        </p:attrNameLst>
                                      </p:cBhvr>
                                      <p:to>
                                        <p:strVal val="solid"/>
                                      </p:to>
                                    </p:set>
                                    <p:set>
                                      <p:cBhvr>
                                        <p:cTn id="42" dur="2000" fill="hold"/>
                                        <p:tgtEl>
                                          <p:spTgt spid="9"/>
                                        </p:tgtEl>
                                        <p:attrNameLst>
                                          <p:attrName>fill.on</p:attrName>
                                        </p:attrNameLst>
                                      </p:cBhvr>
                                      <p:to>
                                        <p:strVal val="true"/>
                                      </p:to>
                                    </p:set>
                                  </p:childTnLst>
                                </p:cTn>
                              </p:par>
                              <p:par>
                                <p:cTn id="43" presetID="19" presetClass="emph" presetSubtype="0" fill="remove" grpId="0" nodeType="withEffect">
                                  <p:stCondLst>
                                    <p:cond delay="0"/>
                                  </p:stCondLst>
                                  <p:childTnLst>
                                    <p:animClr clrSpc="rgb" dir="cw">
                                      <p:cBhvr override="childStyle">
                                        <p:cTn id="44" dur="2000" fill="hold"/>
                                        <p:tgtEl>
                                          <p:spTgt spid="11"/>
                                        </p:tgtEl>
                                        <p:attrNameLst>
                                          <p:attrName>style.color</p:attrName>
                                        </p:attrNameLst>
                                      </p:cBhvr>
                                      <p:to>
                                        <a:schemeClr val="accent1"/>
                                      </p:to>
                                    </p:animClr>
                                    <p:animClr clrSpc="rgb" dir="cw">
                                      <p:cBhvr>
                                        <p:cTn id="45" dur="2000" fill="hold"/>
                                        <p:tgtEl>
                                          <p:spTgt spid="11"/>
                                        </p:tgtEl>
                                        <p:attrNameLst>
                                          <p:attrName>fillcolor</p:attrName>
                                        </p:attrNameLst>
                                      </p:cBhvr>
                                      <p:to>
                                        <a:schemeClr val="accent1"/>
                                      </p:to>
                                    </p:animClr>
                                    <p:set>
                                      <p:cBhvr>
                                        <p:cTn id="46" dur="2000" fill="hold"/>
                                        <p:tgtEl>
                                          <p:spTgt spid="11"/>
                                        </p:tgtEl>
                                        <p:attrNameLst>
                                          <p:attrName>fill.type</p:attrName>
                                        </p:attrNameLst>
                                      </p:cBhvr>
                                      <p:to>
                                        <p:strVal val="solid"/>
                                      </p:to>
                                    </p:set>
                                    <p:set>
                                      <p:cBhvr>
                                        <p:cTn id="47" dur="2000" fill="hold"/>
                                        <p:tgtEl>
                                          <p:spTgt spid="11"/>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10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up)">
                                      <p:cBhvr>
                                        <p:cTn id="71" dur="500"/>
                                        <p:tgtEl>
                                          <p:spTgt spid="36"/>
                                        </p:tgtEl>
                                      </p:cBhvr>
                                    </p:animEffect>
                                  </p:childTnLst>
                                </p:cTn>
                              </p:par>
                            </p:childTnLst>
                          </p:cTn>
                        </p:par>
                        <p:par>
                          <p:cTn id="72" fill="hold">
                            <p:stCondLst>
                              <p:cond delay="1500"/>
                            </p:stCondLst>
                            <p:childTnLst>
                              <p:par>
                                <p:cTn id="73" presetID="19" presetClass="emph" presetSubtype="0" fill="remove" grpId="0" nodeType="afterEffect">
                                  <p:stCondLst>
                                    <p:cond delay="0"/>
                                  </p:stCondLst>
                                  <p:childTnLst>
                                    <p:animClr clrSpc="rgb" dir="cw">
                                      <p:cBhvr override="childStyle">
                                        <p:cTn id="74" dur="2000" fill="hold"/>
                                        <p:tgtEl>
                                          <p:spTgt spid="20"/>
                                        </p:tgtEl>
                                        <p:attrNameLst>
                                          <p:attrName>style.color</p:attrName>
                                        </p:attrNameLst>
                                      </p:cBhvr>
                                      <p:to>
                                        <a:schemeClr val="accent1"/>
                                      </p:to>
                                    </p:animClr>
                                    <p:animClr clrSpc="rgb" dir="cw">
                                      <p:cBhvr>
                                        <p:cTn id="75" dur="2000" fill="hold"/>
                                        <p:tgtEl>
                                          <p:spTgt spid="20"/>
                                        </p:tgtEl>
                                        <p:attrNameLst>
                                          <p:attrName>fillcolor</p:attrName>
                                        </p:attrNameLst>
                                      </p:cBhvr>
                                      <p:to>
                                        <a:schemeClr val="accent1"/>
                                      </p:to>
                                    </p:animClr>
                                    <p:set>
                                      <p:cBhvr>
                                        <p:cTn id="76" dur="2000" fill="hold"/>
                                        <p:tgtEl>
                                          <p:spTgt spid="20"/>
                                        </p:tgtEl>
                                        <p:attrNameLst>
                                          <p:attrName>fill.type</p:attrName>
                                        </p:attrNameLst>
                                      </p:cBhvr>
                                      <p:to>
                                        <p:strVal val="solid"/>
                                      </p:to>
                                    </p:set>
                                    <p:set>
                                      <p:cBhvr>
                                        <p:cTn id="77" dur="2000" fill="hold"/>
                                        <p:tgtEl>
                                          <p:spTgt spid="20"/>
                                        </p:tgtEl>
                                        <p:attrNameLst>
                                          <p:attrName>fill.on</p:attrName>
                                        </p:attrNameLst>
                                      </p:cBhvr>
                                      <p:to>
                                        <p:strVal val="true"/>
                                      </p:to>
                                    </p:set>
                                  </p:childTnLst>
                                </p:cTn>
                              </p:par>
                              <p:par>
                                <p:cTn id="78" presetID="19" presetClass="emph" presetSubtype="0" fill="remove" grpId="0" nodeType="withEffect">
                                  <p:stCondLst>
                                    <p:cond delay="0"/>
                                  </p:stCondLst>
                                  <p:childTnLst>
                                    <p:animClr clrSpc="rgb" dir="cw">
                                      <p:cBhvr override="childStyle">
                                        <p:cTn id="79" dur="2000" fill="hold"/>
                                        <p:tgtEl>
                                          <p:spTgt spid="18"/>
                                        </p:tgtEl>
                                        <p:attrNameLst>
                                          <p:attrName>style.color</p:attrName>
                                        </p:attrNameLst>
                                      </p:cBhvr>
                                      <p:to>
                                        <a:schemeClr val="accent1"/>
                                      </p:to>
                                    </p:animClr>
                                    <p:animClr clrSpc="rgb" dir="cw">
                                      <p:cBhvr>
                                        <p:cTn id="80" dur="2000" fill="hold"/>
                                        <p:tgtEl>
                                          <p:spTgt spid="18"/>
                                        </p:tgtEl>
                                        <p:attrNameLst>
                                          <p:attrName>fillcolor</p:attrName>
                                        </p:attrNameLst>
                                      </p:cBhvr>
                                      <p:to>
                                        <a:schemeClr val="accent1"/>
                                      </p:to>
                                    </p:animClr>
                                    <p:set>
                                      <p:cBhvr>
                                        <p:cTn id="81" dur="2000" fill="hold"/>
                                        <p:tgtEl>
                                          <p:spTgt spid="18"/>
                                        </p:tgtEl>
                                        <p:attrNameLst>
                                          <p:attrName>fill.type</p:attrName>
                                        </p:attrNameLst>
                                      </p:cBhvr>
                                      <p:to>
                                        <p:strVal val="solid"/>
                                      </p:to>
                                    </p:set>
                                    <p:set>
                                      <p:cBhvr>
                                        <p:cTn id="82" dur="2000" fill="hold"/>
                                        <p:tgtEl>
                                          <p:spTgt spid="18"/>
                                        </p:tgtEl>
                                        <p:attrNameLst>
                                          <p:attrName>fill.on</p:attrName>
                                        </p:attrNameLst>
                                      </p:cBhvr>
                                      <p:to>
                                        <p:strVal val="true"/>
                                      </p:to>
                                    </p:set>
                                  </p:childTnLst>
                                </p:cTn>
                              </p:par>
                              <p:par>
                                <p:cTn id="83" presetID="19" presetClass="emph" presetSubtype="0" fill="remove" grpId="0" nodeType="withEffect">
                                  <p:stCondLst>
                                    <p:cond delay="0"/>
                                  </p:stCondLst>
                                  <p:childTnLst>
                                    <p:animClr clrSpc="rgb" dir="cw">
                                      <p:cBhvr override="childStyle">
                                        <p:cTn id="84" dur="2000" fill="hold"/>
                                        <p:tgtEl>
                                          <p:spTgt spid="21"/>
                                        </p:tgtEl>
                                        <p:attrNameLst>
                                          <p:attrName>style.color</p:attrName>
                                        </p:attrNameLst>
                                      </p:cBhvr>
                                      <p:to>
                                        <a:schemeClr val="accent1"/>
                                      </p:to>
                                    </p:animClr>
                                    <p:animClr clrSpc="rgb" dir="cw">
                                      <p:cBhvr>
                                        <p:cTn id="85" dur="2000" fill="hold"/>
                                        <p:tgtEl>
                                          <p:spTgt spid="21"/>
                                        </p:tgtEl>
                                        <p:attrNameLst>
                                          <p:attrName>fillcolor</p:attrName>
                                        </p:attrNameLst>
                                      </p:cBhvr>
                                      <p:to>
                                        <a:schemeClr val="accent1"/>
                                      </p:to>
                                    </p:animClr>
                                    <p:set>
                                      <p:cBhvr>
                                        <p:cTn id="86" dur="2000" fill="hold"/>
                                        <p:tgtEl>
                                          <p:spTgt spid="21"/>
                                        </p:tgtEl>
                                        <p:attrNameLst>
                                          <p:attrName>fill.type</p:attrName>
                                        </p:attrNameLst>
                                      </p:cBhvr>
                                      <p:to>
                                        <p:strVal val="solid"/>
                                      </p:to>
                                    </p:set>
                                    <p:set>
                                      <p:cBhvr>
                                        <p:cTn id="87"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8" grpId="1"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F69C5-0497-4CBF-B135-F09D219CA3FA}">
  <ds:schemaRefs>
    <ds:schemaRef ds:uri="http://schemas.microsoft.com/office/2006/documentManagement/types"/>
    <ds:schemaRef ds:uri="http://purl.org/dc/dcmitype/"/>
    <ds:schemaRef ds:uri="f847e7ad-bfae-49c8-aedd-39ec05321f40"/>
    <ds:schemaRef ds:uri="http://purl.org/dc/terms/"/>
    <ds:schemaRef ds:uri="http://purl.org/dc/elements/1.1/"/>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7040</TotalTime>
  <Words>2262</Words>
  <Application>Microsoft Office PowerPoint</Application>
  <PresentationFormat>On-screen Show (16:9)</PresentationFormat>
  <Paragraphs>452</Paragraphs>
  <Slides>23</Slides>
  <Notes>23</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MS1444_Windows Azure Template 16x9_r08b</vt:lpstr>
      <vt:lpstr>White with Consolas font for code slides</vt:lpstr>
      <vt:lpstr>1_MS1444_Windows Azure Template 16x9_r08a</vt:lpstr>
      <vt:lpstr>Windows Azure Virtual Machines Overview</vt:lpstr>
      <vt:lpstr>How Did We Get Here? </vt:lpstr>
      <vt:lpstr>Infrastructure as a Service</vt:lpstr>
      <vt:lpstr>Cloud Models </vt:lpstr>
      <vt:lpstr>A Continuous Offering    From Private to     Public Cloud </vt:lpstr>
      <vt:lpstr>Windows Azure Virtual Machines</vt:lpstr>
      <vt:lpstr>Images Available at Preview</vt:lpstr>
      <vt:lpstr>Virtual Machine vs VM Role</vt:lpstr>
      <vt:lpstr>Persistent Disks and Highly Durable</vt:lpstr>
      <vt:lpstr>Persistent Disks and Highly Durable</vt:lpstr>
      <vt:lpstr>Disks and Images</vt:lpstr>
      <vt:lpstr>Demo</vt:lpstr>
      <vt:lpstr>Cross-premise Connectivity</vt:lpstr>
      <vt:lpstr>Windows Azure Virtual Network</vt:lpstr>
      <vt:lpstr>Windows Azure Virtual Network Scenarios</vt:lpstr>
      <vt:lpstr>Bringing Workloads to the Cloud</vt:lpstr>
      <vt:lpstr>Demo</vt:lpstr>
      <vt:lpstr>IaaS and PaaS   – Better Together</vt:lpstr>
      <vt:lpstr>IaaS and PaaS Side by Side</vt:lpstr>
      <vt:lpstr>Connecting Applications and VMs</vt:lpstr>
      <vt:lpstr>Connecting Cloud Services with VNET</vt:lpstr>
      <vt:lpstr>Mixed Mode: PaaS/IaaS in the Same Cloud Service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Michael Washam</cp:lastModifiedBy>
  <cp:revision>425</cp:revision>
  <cp:lastPrinted>2012-06-13T17:39:57Z</cp:lastPrinted>
  <dcterms:created xsi:type="dcterms:W3CDTF">2006-08-16T00:00:00Z</dcterms:created>
  <dcterms:modified xsi:type="dcterms:W3CDTF">2012-11-26T05:10:37Z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