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020" r:id="rId5"/>
    <p:sldId id="2033" r:id="rId6"/>
    <p:sldId id="2027" r:id="rId7"/>
    <p:sldId id="2032" r:id="rId8"/>
    <p:sldId id="2034" r:id="rId9"/>
    <p:sldId id="2021" r:id="rId10"/>
    <p:sldId id="2028" r:id="rId11"/>
    <p:sldId id="2023" r:id="rId12"/>
    <p:sldId id="2024" r:id="rId13"/>
    <p:sldId id="2025" r:id="rId14"/>
    <p:sldId id="2031" r:id="rId15"/>
    <p:sldId id="2029" r:id="rId16"/>
    <p:sldId id="2026" r:id="rId17"/>
    <p:sldId id="203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EBA32-1B69-4D96-AD04-1031C902714D}" v="67" dt="2020-05-15T17:59:17.498"/>
    <p1510:client id="{2F89F0D1-D214-0542-A5CD-BF216FC8E4E9}" v="240" dt="2020-05-15T17:20:39.957"/>
    <p1510:client id="{86BCC827-889C-4688-8E75-F498B621102F}" v="9" dt="2020-05-14T18:56:16.046"/>
    <p1510:client id="{E70D03A1-8730-43D7-8A3D-F7C34F928D98}" v="540" dt="2020-05-14T18:51:56.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95BE6-ABFD-B04B-B861-358B3F930C56}"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19A82-DC1F-5B48-89FD-38546D81E79B}" type="slidenum">
              <a:rPr lang="en-US" smtClean="0"/>
              <a:t>‹#›</a:t>
            </a:fld>
            <a:endParaRPr lang="en-US"/>
          </a:p>
        </p:txBody>
      </p:sp>
    </p:spTree>
    <p:extLst>
      <p:ext uri="{BB962C8B-B14F-4D97-AF65-F5344CB8AC3E}">
        <p14:creationId xmlns:p14="http://schemas.microsoft.com/office/powerpoint/2010/main" val="3214702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6/3/2020 6:14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00761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9" name="Picture 8" descr="A meeting in a conference room.">
            <a:extLst>
              <a:ext uri="{FF2B5EF4-FFF2-40B4-BE49-F238E27FC236}">
                <a16:creationId xmlns:a16="http://schemas.microsoft.com/office/drawing/2014/main" id="{E4286AF1-448E-4DFE-9CAF-FD93F65F04BE}"/>
              </a:ext>
            </a:extLst>
          </p:cNvPr>
          <p:cNvPicPr>
            <a:picLocks noChangeAspect="1"/>
          </p:cNvPicPr>
          <p:nvPr userDrawn="1"/>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7584963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077502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1228045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177151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4205789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1630261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2339970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1703811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5937241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35836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171615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1102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67075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265966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42443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34609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984134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15077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1403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2721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653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326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86834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30931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258989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3224756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0B0F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6719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00B0F0"/>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5472061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solidFill>
                  <a:srgbClr val="00B0F0"/>
                </a:solidFill>
              </a:defRPr>
            </a:lvl1p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02838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05118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87394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65181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104638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00B0F0"/>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s-ocp-ai/intro-ocp-internal/blob/master/templates/README-template.md" TargetMode="External"/><Relationship Id="rId2" Type="http://schemas.openxmlformats.org/officeDocument/2006/relationships/hyperlink" Target="https://help.github.com/en/enterprise/2.20/admin/user-management/creating-organizations" TargetMode="External"/><Relationship Id="rId1" Type="http://schemas.openxmlformats.org/officeDocument/2006/relationships/slideLayout" Target="../slideLayouts/slideLayout5.xml"/><Relationship Id="rId5" Type="http://schemas.openxmlformats.org/officeDocument/2006/relationships/hyperlink" Target="https://github.com/us-ocp-ai" TargetMode="External"/><Relationship Id="rId4" Type="http://schemas.openxmlformats.org/officeDocument/2006/relationships/hyperlink" Target="https://github.com/us-ocp-ai/intro-ocp-interna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a:solidFill>
                  <a:srgbClr val="00B0F0"/>
                </a:solidFill>
                <a:cs typeface="Segoe UI"/>
              </a:rPr>
              <a:t>Guidelines For OCP Tech </a:t>
            </a:r>
            <a:r>
              <a:rPr lang="en-US">
                <a:cs typeface="Segoe UI"/>
              </a:rPr>
              <a:t>Sub-Team</a:t>
            </a:r>
            <a:r>
              <a:rPr lang="en-US">
                <a:solidFill>
                  <a:srgbClr val="00B0F0"/>
                </a:solidFill>
                <a:cs typeface="Segoe UI"/>
              </a:rPr>
              <a:t> </a:t>
            </a:r>
            <a:r>
              <a:rPr lang="en-US">
                <a:cs typeface="Segoe UI"/>
              </a:rPr>
              <a:t>GitHub Organizations</a:t>
            </a:r>
            <a:endParaRPr lang="en-US" err="1">
              <a:solidFill>
                <a:srgbClr val="00B0F0"/>
              </a:solidFill>
            </a:endParaRPr>
          </a:p>
        </p:txBody>
      </p:sp>
      <p:sp>
        <p:nvSpPr>
          <p:cNvPr id="5" name="Text Placeholder 4"/>
          <p:cNvSpPr>
            <a:spLocks noGrp="1"/>
          </p:cNvSpPr>
          <p:nvPr>
            <p:ph type="body" sz="quarter" idx="12"/>
          </p:nvPr>
        </p:nvSpPr>
        <p:spPr>
          <a:xfrm>
            <a:off x="584200" y="3962400"/>
            <a:ext cx="9144000" cy="677108"/>
          </a:xfrm>
        </p:spPr>
        <p:txBody>
          <a:bodyPr/>
          <a:lstStyle/>
          <a:p>
            <a:r>
              <a:rPr lang="en-US"/>
              <a:t>Anthony Franklin</a:t>
            </a:r>
          </a:p>
          <a:p>
            <a:r>
              <a:rPr lang="en-US"/>
              <a:t>Lauren Tran</a:t>
            </a:r>
          </a:p>
        </p:txBody>
      </p:sp>
    </p:spTree>
    <p:extLst>
      <p:ext uri="{BB962C8B-B14F-4D97-AF65-F5344CB8AC3E}">
        <p14:creationId xmlns:p14="http://schemas.microsoft.com/office/powerpoint/2010/main" val="1511786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36C3-FEB6-3F4A-B669-F0E96980B997}"/>
              </a:ext>
            </a:extLst>
          </p:cNvPr>
          <p:cNvSpPr>
            <a:spLocks noGrp="1"/>
          </p:cNvSpPr>
          <p:nvPr>
            <p:ph type="title"/>
          </p:nvPr>
        </p:nvSpPr>
        <p:spPr/>
        <p:txBody>
          <a:bodyPr/>
          <a:lstStyle/>
          <a:p>
            <a:r>
              <a:rPr lang="en-US">
                <a:solidFill>
                  <a:srgbClr val="00B0F0"/>
                </a:solidFill>
              </a:rPr>
              <a:t>The Setup</a:t>
            </a:r>
          </a:p>
        </p:txBody>
      </p:sp>
      <p:sp>
        <p:nvSpPr>
          <p:cNvPr id="3" name="Content Placeholder 2">
            <a:extLst>
              <a:ext uri="{FF2B5EF4-FFF2-40B4-BE49-F238E27FC236}">
                <a16:creationId xmlns:a16="http://schemas.microsoft.com/office/drawing/2014/main" id="{46B1AFA2-897F-0840-B4CB-FAAB7AD4C63C}"/>
              </a:ext>
            </a:extLst>
          </p:cNvPr>
          <p:cNvSpPr>
            <a:spLocks noGrp="1"/>
          </p:cNvSpPr>
          <p:nvPr>
            <p:ph sz="quarter" idx="10"/>
          </p:nvPr>
        </p:nvSpPr>
        <p:spPr>
          <a:xfrm>
            <a:off x="584200" y="1435100"/>
            <a:ext cx="11018838" cy="5527667"/>
          </a:xfrm>
        </p:spPr>
        <p:txBody>
          <a:bodyPr vert="horz" wrap="square" lIns="0" tIns="0" rIns="0" bIns="0" rtlCol="0" anchor="t">
            <a:spAutoFit/>
          </a:bodyPr>
          <a:lstStyle/>
          <a:p>
            <a:r>
              <a:rPr lang="en-US">
                <a:cs typeface="Segoe UI"/>
              </a:rPr>
              <a:t>Appoint OCP sub-team member(s) as project leads</a:t>
            </a:r>
          </a:p>
          <a:p>
            <a:r>
              <a:rPr lang="en-US">
                <a:cs typeface="Segoe UI"/>
              </a:rPr>
              <a:t>A project lead to create a GitHub organization</a:t>
            </a:r>
          </a:p>
          <a:p>
            <a:pPr lvl="1"/>
            <a:r>
              <a:rPr lang="en-US"/>
              <a:t>Naming convention:</a:t>
            </a:r>
            <a:endParaRPr lang="en-US">
              <a:cs typeface="Segoe UI"/>
            </a:endParaRPr>
          </a:p>
          <a:p>
            <a:pPr lvl="2"/>
            <a:r>
              <a:rPr lang="en-US"/>
              <a:t>&lt;country&gt;-</a:t>
            </a:r>
            <a:r>
              <a:rPr lang="en-US" err="1"/>
              <a:t>ocp</a:t>
            </a:r>
            <a:r>
              <a:rPr lang="en-US"/>
              <a:t>-&lt;sub-team&gt;, i.e. “us-</a:t>
            </a:r>
            <a:r>
              <a:rPr lang="en-US" err="1"/>
              <a:t>ocp</a:t>
            </a:r>
            <a:r>
              <a:rPr lang="en-US"/>
              <a:t>-ai”</a:t>
            </a:r>
            <a:endParaRPr lang="en-US">
              <a:cs typeface="Segoe UI"/>
            </a:endParaRPr>
          </a:p>
          <a:p>
            <a:pPr lvl="1"/>
            <a:r>
              <a:rPr lang="en-US">
                <a:hlinkClick r:id="rId2"/>
              </a:rPr>
              <a:t>How to Create a GitHub Organization</a:t>
            </a:r>
            <a:r>
              <a:rPr lang="en-US"/>
              <a:t> </a:t>
            </a:r>
            <a:endParaRPr lang="en-US">
              <a:cs typeface="Segoe UI"/>
            </a:endParaRPr>
          </a:p>
          <a:p>
            <a:pPr lvl="1"/>
            <a:r>
              <a:rPr lang="en-US">
                <a:cs typeface="Segoe UI"/>
              </a:rPr>
              <a:t>Create a main project repo within organization and upload the following README template:</a:t>
            </a:r>
          </a:p>
          <a:p>
            <a:pPr lvl="1"/>
            <a:r>
              <a:rPr lang="en-US">
                <a:hlinkClick r:id="rId3"/>
              </a:rPr>
              <a:t>Template to Customize</a:t>
            </a:r>
            <a:r>
              <a:rPr lang="en-US"/>
              <a:t> </a:t>
            </a:r>
          </a:p>
          <a:p>
            <a:pPr lvl="1"/>
            <a:r>
              <a:rPr lang="en-US"/>
              <a:t>Example: </a:t>
            </a:r>
            <a:r>
              <a:rPr lang="en-US">
                <a:hlinkClick r:id="rId4"/>
              </a:rPr>
              <a:t>us-ocp-ai main repo</a:t>
            </a:r>
            <a:r>
              <a:rPr lang="en-US"/>
              <a:t> </a:t>
            </a:r>
            <a:endParaRPr lang="en-US">
              <a:cs typeface="Segoe UI"/>
            </a:endParaRPr>
          </a:p>
          <a:p>
            <a:r>
              <a:rPr lang="en-US">
                <a:cs typeface="Segoe UI"/>
              </a:rPr>
              <a:t>Invite other OCP sub-team members as owners</a:t>
            </a:r>
          </a:p>
          <a:p>
            <a:r>
              <a:rPr lang="en-US">
                <a:cs typeface="Segoe UI"/>
              </a:rPr>
              <a:t>Create a "Presentable Assets" repo</a:t>
            </a:r>
          </a:p>
          <a:p>
            <a:r>
              <a:rPr lang="en-US">
                <a:cs typeface="Segoe UI"/>
              </a:rPr>
              <a:t>Example OCP Tech Sub-Team Org</a:t>
            </a:r>
          </a:p>
          <a:p>
            <a:pPr lvl="1"/>
            <a:r>
              <a:rPr lang="en-US">
                <a:hlinkClick r:id="rId5"/>
              </a:rPr>
              <a:t>https://github.com/us-ocp-ai</a:t>
            </a:r>
            <a:endParaRPr lang="en-US"/>
          </a:p>
          <a:p>
            <a:endParaRPr lang="en-US"/>
          </a:p>
        </p:txBody>
      </p:sp>
    </p:spTree>
    <p:extLst>
      <p:ext uri="{BB962C8B-B14F-4D97-AF65-F5344CB8AC3E}">
        <p14:creationId xmlns:p14="http://schemas.microsoft.com/office/powerpoint/2010/main" val="3266245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ECDB-C87B-47AD-8469-F66891951BD8}"/>
              </a:ext>
            </a:extLst>
          </p:cNvPr>
          <p:cNvSpPr>
            <a:spLocks noGrp="1"/>
          </p:cNvSpPr>
          <p:nvPr>
            <p:ph type="title"/>
          </p:nvPr>
        </p:nvSpPr>
        <p:spPr/>
        <p:txBody>
          <a:bodyPr/>
          <a:lstStyle/>
          <a:p>
            <a:r>
              <a:rPr lang="en-US">
                <a:cs typeface="Segoe UI"/>
              </a:rPr>
              <a:t>Presentable Content</a:t>
            </a:r>
            <a:endParaRPr lang="en-US"/>
          </a:p>
        </p:txBody>
      </p:sp>
      <p:sp>
        <p:nvSpPr>
          <p:cNvPr id="3" name="Content Placeholder 2">
            <a:extLst>
              <a:ext uri="{FF2B5EF4-FFF2-40B4-BE49-F238E27FC236}">
                <a16:creationId xmlns:a16="http://schemas.microsoft.com/office/drawing/2014/main" id="{F4D07D89-5D8A-4C9E-A98A-A0927C841EFE}"/>
              </a:ext>
            </a:extLst>
          </p:cNvPr>
          <p:cNvSpPr>
            <a:spLocks noGrp="1"/>
          </p:cNvSpPr>
          <p:nvPr>
            <p:ph sz="quarter" idx="10"/>
          </p:nvPr>
        </p:nvSpPr>
        <p:spPr>
          <a:xfrm>
            <a:off x="584200" y="1435100"/>
            <a:ext cx="11018838" cy="2573012"/>
          </a:xfrm>
        </p:spPr>
        <p:txBody>
          <a:bodyPr vert="horz" wrap="square" lIns="0" tIns="0" rIns="0" bIns="0" rtlCol="0" anchor="t">
            <a:spAutoFit/>
          </a:bodyPr>
          <a:lstStyle/>
          <a:p>
            <a:pPr marL="0" indent="0">
              <a:buNone/>
            </a:pPr>
            <a:r>
              <a:rPr lang="en-US">
                <a:cs typeface="Segoe UI"/>
              </a:rPr>
              <a:t>Folder Structure</a:t>
            </a:r>
          </a:p>
          <a:p>
            <a:r>
              <a:rPr lang="en-US">
                <a:cs typeface="Segoe UI"/>
              </a:rPr>
              <a:t>Super-Topic</a:t>
            </a:r>
            <a:endParaRPr lang="en-US"/>
          </a:p>
          <a:p>
            <a:pPr lvl="1"/>
            <a:r>
              <a:rPr lang="en-US">
                <a:cs typeface="Segoe UI"/>
              </a:rPr>
              <a:t>Sub-topic</a:t>
            </a:r>
          </a:p>
          <a:p>
            <a:pPr lvl="2"/>
            <a:r>
              <a:rPr lang="en-US">
                <a:cs typeface="Segoe UI"/>
              </a:rPr>
              <a:t>Year</a:t>
            </a:r>
            <a:endParaRPr lang="en-US">
              <a:cs typeface="Segoe UI" panose="020B0502040204020203" pitchFamily="34" charset="0"/>
            </a:endParaRPr>
          </a:p>
          <a:p>
            <a:pPr lvl="2"/>
            <a:r>
              <a:rPr lang="en-US">
                <a:cs typeface="Segoe UI"/>
              </a:rPr>
              <a:t>Year-1</a:t>
            </a:r>
          </a:p>
          <a:p>
            <a:pPr lvl="2"/>
            <a:endParaRPr lang="en-US">
              <a:cs typeface="Segoe UI"/>
            </a:endParaRPr>
          </a:p>
          <a:p>
            <a:pPr marL="228600" lvl="1" indent="0">
              <a:buNone/>
            </a:pPr>
            <a:endParaRPr lang="en-US">
              <a:cs typeface="Segoe UI"/>
            </a:endParaRPr>
          </a:p>
        </p:txBody>
      </p:sp>
      <p:pic>
        <p:nvPicPr>
          <p:cNvPr id="6" name="Picture 6" descr="A screenshot of a cell phone&#10;&#10;Description generated with very high confidence">
            <a:extLst>
              <a:ext uri="{FF2B5EF4-FFF2-40B4-BE49-F238E27FC236}">
                <a16:creationId xmlns:a16="http://schemas.microsoft.com/office/drawing/2014/main" id="{B3A450D7-2521-4982-B1F1-18D08F7166EC}"/>
              </a:ext>
            </a:extLst>
          </p:cNvPr>
          <p:cNvPicPr>
            <a:picLocks noChangeAspect="1"/>
          </p:cNvPicPr>
          <p:nvPr/>
        </p:nvPicPr>
        <p:blipFill>
          <a:blip r:embed="rId2"/>
          <a:stretch>
            <a:fillRect/>
          </a:stretch>
        </p:blipFill>
        <p:spPr>
          <a:xfrm>
            <a:off x="6161314" y="1007866"/>
            <a:ext cx="3846285" cy="4617297"/>
          </a:xfrm>
          <a:prstGeom prst="rect">
            <a:avLst/>
          </a:prstGeom>
        </p:spPr>
      </p:pic>
    </p:spTree>
    <p:extLst>
      <p:ext uri="{BB962C8B-B14F-4D97-AF65-F5344CB8AC3E}">
        <p14:creationId xmlns:p14="http://schemas.microsoft.com/office/powerpoint/2010/main" val="34823962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6936-9D83-B74A-9949-41E4072D2933}"/>
              </a:ext>
            </a:extLst>
          </p:cNvPr>
          <p:cNvSpPr>
            <a:spLocks noGrp="1"/>
          </p:cNvSpPr>
          <p:nvPr>
            <p:ph type="title"/>
          </p:nvPr>
        </p:nvSpPr>
        <p:spPr/>
        <p:txBody>
          <a:bodyPr/>
          <a:lstStyle/>
          <a:p>
            <a:r>
              <a:rPr lang="en-US">
                <a:cs typeface="Segoe UI"/>
              </a:rPr>
              <a:t>Tier 1 Asset Guidelines &amp; Checklist</a:t>
            </a:r>
            <a:endParaRPr lang="en-US"/>
          </a:p>
        </p:txBody>
      </p:sp>
      <p:sp>
        <p:nvSpPr>
          <p:cNvPr id="3" name="Text Placeholder 2">
            <a:extLst>
              <a:ext uri="{FF2B5EF4-FFF2-40B4-BE49-F238E27FC236}">
                <a16:creationId xmlns:a16="http://schemas.microsoft.com/office/drawing/2014/main" id="{5993FF80-A06F-844C-83FE-8479DAEA404A}"/>
              </a:ext>
            </a:extLst>
          </p:cNvPr>
          <p:cNvSpPr>
            <a:spLocks noGrp="1"/>
          </p:cNvSpPr>
          <p:nvPr>
            <p:ph type="body" sz="quarter" idx="10"/>
          </p:nvPr>
        </p:nvSpPr>
        <p:spPr>
          <a:xfrm>
            <a:off x="586390" y="1434370"/>
            <a:ext cx="11018520" cy="4567404"/>
          </a:xfrm>
        </p:spPr>
        <p:txBody>
          <a:bodyPr vert="horz" wrap="square" lIns="0" tIns="0" rIns="0" bIns="0" rtlCol="0" anchor="t">
            <a:spAutoFit/>
          </a:bodyPr>
          <a:lstStyle/>
          <a:p>
            <a:pPr marL="457200" indent="-457200">
              <a:buFont typeface="Wingdings" pitchFamily="2" charset="2"/>
              <a:buChar char="q"/>
            </a:pPr>
            <a:r>
              <a:rPr lang="en-US">
                <a:ea typeface="+mn-lt"/>
                <a:cs typeface="+mn-lt"/>
              </a:rPr>
              <a:t>Tags </a:t>
            </a:r>
            <a:endParaRPr lang="en-US"/>
          </a:p>
          <a:p>
            <a:pPr lvl="2">
              <a:buFont typeface="Arial" panose="05000000000000000000" pitchFamily="2" charset="2"/>
              <a:buChar char="•"/>
            </a:pPr>
            <a:r>
              <a:rPr lang="en-US"/>
              <a:t> Tag == &lt;Sub-Topic&gt;</a:t>
            </a:r>
          </a:p>
          <a:p>
            <a:pPr marL="457200" indent="-457200">
              <a:buFont typeface="Wingdings" pitchFamily="2" charset="2"/>
              <a:buChar char="q"/>
            </a:pPr>
            <a:r>
              <a:rPr lang="en-US">
                <a:ea typeface="+mn-lt"/>
                <a:cs typeface="+mn-lt"/>
              </a:rPr>
              <a:t>License </a:t>
            </a:r>
            <a:endParaRPr lang="en-US"/>
          </a:p>
          <a:p>
            <a:pPr marL="457200" indent="-457200">
              <a:buFont typeface="Wingdings" pitchFamily="2" charset="2"/>
              <a:buChar char="q"/>
            </a:pPr>
            <a:r>
              <a:rPr lang="en-US">
                <a:ea typeface="+mn-lt"/>
                <a:cs typeface="+mn-lt"/>
              </a:rPr>
              <a:t>Readme </a:t>
            </a:r>
            <a:endParaRPr lang="en-US"/>
          </a:p>
          <a:p>
            <a:pPr marL="457200" indent="-457200">
              <a:buFont typeface="Wingdings" pitchFamily="2" charset="2"/>
              <a:buChar char="q"/>
            </a:pPr>
            <a:r>
              <a:rPr lang="en-US">
                <a:ea typeface="+mn-lt"/>
                <a:cs typeface="+mn-lt"/>
              </a:rPr>
              <a:t>Description</a:t>
            </a:r>
          </a:p>
          <a:p>
            <a:pPr marL="457200" indent="-457200">
              <a:buFont typeface="Wingdings" pitchFamily="2" charset="2"/>
              <a:buChar char="q"/>
            </a:pPr>
            <a:r>
              <a:rPr lang="en-US">
                <a:ea typeface="+mn-lt"/>
                <a:cs typeface="+mn-lt"/>
              </a:rPr>
              <a:t>Repo naming conventions</a:t>
            </a:r>
          </a:p>
          <a:p>
            <a:pPr lvl="2">
              <a:buFont typeface="Arial" panose="05000000000000000000" pitchFamily="2" charset="2"/>
              <a:buChar char="•"/>
            </a:pPr>
            <a:r>
              <a:rPr lang="en-US"/>
              <a:t> Use lower cases</a:t>
            </a:r>
            <a:endParaRPr lang="en-US">
              <a:cs typeface="Segoe UI"/>
            </a:endParaRPr>
          </a:p>
          <a:p>
            <a:pPr lvl="2">
              <a:buFont typeface="Arial" panose="05000000000000000000" pitchFamily="2" charset="2"/>
              <a:buChar char="•"/>
            </a:pPr>
            <a:r>
              <a:rPr lang="en-US"/>
              <a:t> Use dashes</a:t>
            </a:r>
            <a:endParaRPr lang="en-US">
              <a:cs typeface="Segoe UI"/>
            </a:endParaRPr>
          </a:p>
          <a:p>
            <a:pPr lvl="2">
              <a:buFont typeface="Arial" panose="05000000000000000000" pitchFamily="2" charset="2"/>
              <a:buChar char="•"/>
            </a:pPr>
            <a:r>
              <a:rPr lang="en-US"/>
              <a:t> Avoid camel casing</a:t>
            </a:r>
            <a:endParaRPr lang="en-US">
              <a:cs typeface="Segoe UI"/>
            </a:endParaRPr>
          </a:p>
          <a:p>
            <a:pPr lvl="2">
              <a:buFont typeface="Arial" panose="05000000000000000000" pitchFamily="2" charset="2"/>
              <a:buChar char="•"/>
            </a:pPr>
            <a:r>
              <a:rPr lang="en-US"/>
              <a:t> Be specific, descriptive, brief</a:t>
            </a:r>
          </a:p>
          <a:p>
            <a:pPr lvl="2">
              <a:buFont typeface="Arial" panose="05000000000000000000" pitchFamily="2" charset="2"/>
              <a:buChar char="•"/>
            </a:pPr>
            <a:r>
              <a:rPr lang="en-US">
                <a:cs typeface="Segoe UI"/>
              </a:rPr>
              <a:t> e.g. predictive-maintenance</a:t>
            </a:r>
          </a:p>
          <a:p>
            <a:pPr lvl="2">
              <a:buFont typeface="Arial" panose="05000000000000000000" pitchFamily="2" charset="2"/>
              <a:buChar char="•"/>
            </a:pPr>
            <a:endParaRPr lang="en-US"/>
          </a:p>
        </p:txBody>
      </p:sp>
    </p:spTree>
    <p:extLst>
      <p:ext uri="{BB962C8B-B14F-4D97-AF65-F5344CB8AC3E}">
        <p14:creationId xmlns:p14="http://schemas.microsoft.com/office/powerpoint/2010/main" val="16601518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36C3-FEB6-3F4A-B669-F0E96980B997}"/>
              </a:ext>
            </a:extLst>
          </p:cNvPr>
          <p:cNvSpPr>
            <a:spLocks noGrp="1"/>
          </p:cNvSpPr>
          <p:nvPr>
            <p:ph type="title"/>
          </p:nvPr>
        </p:nvSpPr>
        <p:spPr>
          <a:xfrm>
            <a:off x="588263" y="457200"/>
            <a:ext cx="11018520" cy="553998"/>
          </a:xfrm>
        </p:spPr>
        <p:txBody>
          <a:bodyPr/>
          <a:lstStyle/>
          <a:p>
            <a:r>
              <a:rPr lang="en-US">
                <a:solidFill>
                  <a:srgbClr val="00B0F0"/>
                </a:solidFill>
              </a:rPr>
              <a:t>Use Cases</a:t>
            </a:r>
          </a:p>
        </p:txBody>
      </p:sp>
      <p:sp>
        <p:nvSpPr>
          <p:cNvPr id="3" name="Content Placeholder 2">
            <a:extLst>
              <a:ext uri="{FF2B5EF4-FFF2-40B4-BE49-F238E27FC236}">
                <a16:creationId xmlns:a16="http://schemas.microsoft.com/office/drawing/2014/main" id="{46B1AFA2-897F-0840-B4CB-FAAB7AD4C63C}"/>
              </a:ext>
            </a:extLst>
          </p:cNvPr>
          <p:cNvSpPr>
            <a:spLocks noGrp="1"/>
          </p:cNvSpPr>
          <p:nvPr>
            <p:ph sz="quarter" idx="10"/>
          </p:nvPr>
        </p:nvSpPr>
        <p:spPr>
          <a:xfrm>
            <a:off x="584200" y="1435100"/>
            <a:ext cx="11018838" cy="1982081"/>
          </a:xfrm>
        </p:spPr>
        <p:txBody>
          <a:bodyPr vert="horz" wrap="square" lIns="0" tIns="0" rIns="0" bIns="0" rtlCol="0" anchor="t">
            <a:spAutoFit/>
          </a:bodyPr>
          <a:lstStyle/>
          <a:p>
            <a:r>
              <a:rPr lang="en-US">
                <a:cs typeface="Segoe UI"/>
              </a:rPr>
              <a:t>Partner requested code-based assets</a:t>
            </a:r>
            <a:endParaRPr lang="en-US"/>
          </a:p>
          <a:p>
            <a:r>
              <a:rPr lang="en-US">
                <a:cs typeface="Segoe UI"/>
              </a:rPr>
              <a:t>Partner requested presentable assets</a:t>
            </a:r>
          </a:p>
          <a:p>
            <a:r>
              <a:rPr lang="en-US">
                <a:ea typeface="+mn-lt"/>
                <a:cs typeface="+mn-lt"/>
              </a:rPr>
              <a:t>OCP Tech Sub-Team led partner workshops</a:t>
            </a:r>
          </a:p>
          <a:p>
            <a:r>
              <a:rPr lang="en-US">
                <a:cs typeface="Segoe UI"/>
              </a:rPr>
              <a:t>Partner Asset development tracking</a:t>
            </a:r>
            <a:endParaRPr lang="en-US"/>
          </a:p>
        </p:txBody>
      </p:sp>
    </p:spTree>
    <p:extLst>
      <p:ext uri="{BB962C8B-B14F-4D97-AF65-F5344CB8AC3E}">
        <p14:creationId xmlns:p14="http://schemas.microsoft.com/office/powerpoint/2010/main" val="31431515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9683-7A0B-4F8C-A73E-10A5A03E511E}"/>
              </a:ext>
            </a:extLst>
          </p:cNvPr>
          <p:cNvSpPr>
            <a:spLocks noGrp="1"/>
          </p:cNvSpPr>
          <p:nvPr>
            <p:ph type="title"/>
          </p:nvPr>
        </p:nvSpPr>
        <p:spPr/>
        <p:txBody>
          <a:bodyPr/>
          <a:lstStyle/>
          <a:p>
            <a:r>
              <a:rPr lang="en-US">
                <a:cs typeface="Segoe UI"/>
              </a:rPr>
              <a:t>Next Steps</a:t>
            </a:r>
            <a:endParaRPr lang="en-US"/>
          </a:p>
        </p:txBody>
      </p:sp>
      <p:sp>
        <p:nvSpPr>
          <p:cNvPr id="3" name="Text Placeholder 2">
            <a:extLst>
              <a:ext uri="{FF2B5EF4-FFF2-40B4-BE49-F238E27FC236}">
                <a16:creationId xmlns:a16="http://schemas.microsoft.com/office/drawing/2014/main" id="{1BA1A317-10DA-45EE-8A1F-E5B6ED0D975F}"/>
              </a:ext>
            </a:extLst>
          </p:cNvPr>
          <p:cNvSpPr>
            <a:spLocks noGrp="1"/>
          </p:cNvSpPr>
          <p:nvPr>
            <p:ph type="body" sz="quarter" idx="10"/>
          </p:nvPr>
        </p:nvSpPr>
        <p:spPr>
          <a:xfrm>
            <a:off x="586390" y="1434370"/>
            <a:ext cx="11018520" cy="3163943"/>
          </a:xfrm>
        </p:spPr>
        <p:txBody>
          <a:bodyPr vert="horz" wrap="square" lIns="0" tIns="0" rIns="0" bIns="0" rtlCol="0" anchor="t">
            <a:spAutoFit/>
          </a:bodyPr>
          <a:lstStyle/>
          <a:p>
            <a:pPr marL="457200" indent="-457200">
              <a:buFont typeface="Arial" panose="05000000000000000000" pitchFamily="2" charset="2"/>
              <a:buChar char="•"/>
            </a:pPr>
            <a:r>
              <a:rPr lang="en-US">
                <a:cs typeface="Segoe UI"/>
              </a:rPr>
              <a:t>P20 session (20 min)</a:t>
            </a:r>
          </a:p>
          <a:p>
            <a:pPr marL="685800" lvl="1">
              <a:buFont typeface="Arial" panose="05000000000000000000" pitchFamily="2" charset="2"/>
              <a:buChar char="•"/>
            </a:pPr>
            <a:r>
              <a:rPr lang="en-US">
                <a:cs typeface="Segoe UI"/>
              </a:rPr>
              <a:t>Focus to upskill our tech team with Git and GitHub fundamentals</a:t>
            </a:r>
          </a:p>
          <a:p>
            <a:pPr marL="685800" lvl="1">
              <a:buFont typeface="Arial" panose="05000000000000000000" pitchFamily="2" charset="2"/>
              <a:buChar char="•"/>
            </a:pPr>
            <a:r>
              <a:rPr lang="en-US">
                <a:cs typeface="Segoe UI"/>
              </a:rPr>
              <a:t>Marketing for </a:t>
            </a:r>
            <a:r>
              <a:rPr lang="en-US" err="1">
                <a:cs typeface="Segoe UI"/>
              </a:rPr>
              <a:t>WhatTheHack</a:t>
            </a:r>
            <a:r>
              <a:rPr lang="en-US">
                <a:cs typeface="Segoe UI"/>
              </a:rPr>
              <a:t> "Intro to GitHub"</a:t>
            </a:r>
          </a:p>
          <a:p>
            <a:pPr marL="685800" lvl="1">
              <a:buFont typeface="Arial" panose="05000000000000000000" pitchFamily="2" charset="2"/>
              <a:buChar char="•"/>
            </a:pPr>
            <a:r>
              <a:rPr lang="en-US">
                <a:cs typeface="Segoe UI"/>
              </a:rPr>
              <a:t>Team specific centralized repo of partner assets (best practices)</a:t>
            </a:r>
          </a:p>
          <a:p>
            <a:pPr marL="685800" lvl="1">
              <a:buFont typeface="Arial" panose="05000000000000000000" pitchFamily="2" charset="2"/>
              <a:buChar char="•"/>
            </a:pPr>
            <a:endParaRPr lang="en-US">
              <a:cs typeface="Segoe UI"/>
            </a:endParaRPr>
          </a:p>
          <a:p>
            <a:pPr marL="457200" indent="-457200">
              <a:buFont typeface="Arial" panose="05000000000000000000" pitchFamily="2" charset="2"/>
              <a:buChar char="•"/>
            </a:pPr>
            <a:r>
              <a:rPr lang="en-US" err="1">
                <a:cs typeface="Segoe UI"/>
              </a:rPr>
              <a:t>WhatTheHack</a:t>
            </a:r>
            <a:r>
              <a:rPr lang="en-US">
                <a:cs typeface="Segoe UI"/>
              </a:rPr>
              <a:t> (Intro to GitHub)</a:t>
            </a:r>
          </a:p>
          <a:p>
            <a:pPr marL="685800" lvl="1">
              <a:buFont typeface="Arial" panose="05000000000000000000" pitchFamily="2" charset="2"/>
              <a:buChar char="•"/>
            </a:pPr>
            <a:r>
              <a:rPr lang="en-US">
                <a:cs typeface="Segoe UI"/>
              </a:rPr>
              <a:t>1 day hack (2 options)</a:t>
            </a:r>
          </a:p>
          <a:p>
            <a:pPr marL="685800" lvl="1">
              <a:buFont typeface="Arial" panose="05000000000000000000" pitchFamily="2" charset="2"/>
              <a:buChar char="•"/>
            </a:pPr>
            <a:r>
              <a:rPr lang="en-US">
                <a:cs typeface="Segoe UI"/>
              </a:rPr>
              <a:t>Most common Git and GitHub operations</a:t>
            </a:r>
            <a:endParaRPr lang="en-US"/>
          </a:p>
        </p:txBody>
      </p:sp>
    </p:spTree>
    <p:extLst>
      <p:ext uri="{BB962C8B-B14F-4D97-AF65-F5344CB8AC3E}">
        <p14:creationId xmlns:p14="http://schemas.microsoft.com/office/powerpoint/2010/main" val="36942673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CF6D-8741-41DD-B97D-E00D59332DA3}"/>
              </a:ext>
            </a:extLst>
          </p:cNvPr>
          <p:cNvSpPr>
            <a:spLocks noGrp="1"/>
          </p:cNvSpPr>
          <p:nvPr>
            <p:ph type="title"/>
          </p:nvPr>
        </p:nvSpPr>
        <p:spPr/>
        <p:txBody>
          <a:bodyPr/>
          <a:lstStyle/>
          <a:p>
            <a:r>
              <a:rPr lang="en-US">
                <a:cs typeface="Segoe UI"/>
              </a:rPr>
              <a:t>Agenda</a:t>
            </a:r>
            <a:endParaRPr lang="en-US"/>
          </a:p>
        </p:txBody>
      </p:sp>
      <p:sp>
        <p:nvSpPr>
          <p:cNvPr id="3" name="Text Placeholder 2">
            <a:extLst>
              <a:ext uri="{FF2B5EF4-FFF2-40B4-BE49-F238E27FC236}">
                <a16:creationId xmlns:a16="http://schemas.microsoft.com/office/drawing/2014/main" id="{D9DF1682-4087-42BB-9206-CE3C652BB968}"/>
              </a:ext>
            </a:extLst>
          </p:cNvPr>
          <p:cNvSpPr>
            <a:spLocks noGrp="1"/>
          </p:cNvSpPr>
          <p:nvPr>
            <p:ph type="body" sz="quarter" idx="10"/>
          </p:nvPr>
        </p:nvSpPr>
        <p:spPr>
          <a:xfrm>
            <a:off x="586390" y="1434370"/>
            <a:ext cx="11018520" cy="1465016"/>
          </a:xfrm>
        </p:spPr>
        <p:txBody>
          <a:bodyPr vert="horz" wrap="square" lIns="0" tIns="0" rIns="0" bIns="0" rtlCol="0" anchor="t">
            <a:spAutoFit/>
          </a:bodyPr>
          <a:lstStyle/>
          <a:p>
            <a:pPr marL="457200" indent="-457200">
              <a:buFont typeface="Arial" panose="05000000000000000000" pitchFamily="2" charset="2"/>
              <a:buChar char="•"/>
            </a:pPr>
            <a:r>
              <a:rPr lang="en-US">
                <a:cs typeface="Segoe UI"/>
              </a:rPr>
              <a:t>Big Picture &amp; Vision</a:t>
            </a:r>
          </a:p>
          <a:p>
            <a:pPr marL="457200" indent="-457200">
              <a:buFont typeface="Arial" panose="05000000000000000000" pitchFamily="2" charset="2"/>
              <a:buChar char="•"/>
            </a:pPr>
            <a:r>
              <a:rPr lang="en-US">
                <a:cs typeface="Segoe UI"/>
              </a:rPr>
              <a:t>OCP Tech Sub-Team GitHub Orgs &amp; Details</a:t>
            </a:r>
          </a:p>
          <a:p>
            <a:pPr marL="457200" indent="-457200">
              <a:buFont typeface="Arial" panose="05000000000000000000" pitchFamily="2" charset="2"/>
              <a:buChar char="•"/>
            </a:pPr>
            <a:r>
              <a:rPr lang="en-US">
                <a:cs typeface="Segoe UI"/>
              </a:rPr>
              <a:t>What's Next</a:t>
            </a:r>
            <a:endParaRPr lang="en-US"/>
          </a:p>
        </p:txBody>
      </p:sp>
    </p:spTree>
    <p:extLst>
      <p:ext uri="{BB962C8B-B14F-4D97-AF65-F5344CB8AC3E}">
        <p14:creationId xmlns:p14="http://schemas.microsoft.com/office/powerpoint/2010/main" val="21331725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20AF-55F4-43F7-B538-1542C36A7356}"/>
              </a:ext>
            </a:extLst>
          </p:cNvPr>
          <p:cNvSpPr>
            <a:spLocks noGrp="1"/>
          </p:cNvSpPr>
          <p:nvPr>
            <p:ph type="title"/>
          </p:nvPr>
        </p:nvSpPr>
        <p:spPr/>
        <p:txBody>
          <a:bodyPr/>
          <a:lstStyle/>
          <a:p>
            <a:r>
              <a:rPr lang="en-US">
                <a:cs typeface="Segoe UI"/>
              </a:rPr>
              <a:t>Big Picture</a:t>
            </a:r>
            <a:endParaRPr lang="en-US"/>
          </a:p>
        </p:txBody>
      </p:sp>
      <p:sp>
        <p:nvSpPr>
          <p:cNvPr id="3" name="Content Placeholder 2">
            <a:extLst>
              <a:ext uri="{FF2B5EF4-FFF2-40B4-BE49-F238E27FC236}">
                <a16:creationId xmlns:a16="http://schemas.microsoft.com/office/drawing/2014/main" id="{25136817-FA90-4610-867C-21C838CAC52D}"/>
              </a:ext>
            </a:extLst>
          </p:cNvPr>
          <p:cNvSpPr>
            <a:spLocks noGrp="1"/>
          </p:cNvSpPr>
          <p:nvPr>
            <p:ph sz="quarter" idx="10"/>
          </p:nvPr>
        </p:nvSpPr>
        <p:spPr>
          <a:xfrm>
            <a:off x="584200" y="1435100"/>
            <a:ext cx="11178698" cy="3090077"/>
          </a:xfrm>
        </p:spPr>
        <p:txBody>
          <a:bodyPr vert="horz" wrap="square" lIns="0" tIns="0" rIns="0" bIns="0" rtlCol="0" anchor="t">
            <a:spAutoFit/>
          </a:bodyPr>
          <a:lstStyle/>
          <a:p>
            <a:r>
              <a:rPr lang="en-US">
                <a:cs typeface="Segoe UI"/>
              </a:rPr>
              <a:t>Tech Intensity initiative (OCP Flavor)</a:t>
            </a:r>
          </a:p>
          <a:p>
            <a:r>
              <a:rPr lang="en-US">
                <a:cs typeface="Segoe UI"/>
              </a:rPr>
              <a:t>Tech Assets Categorization:</a:t>
            </a:r>
          </a:p>
          <a:p>
            <a:pPr lvl="1"/>
            <a:r>
              <a:rPr lang="en-US">
                <a:cs typeface="Segoe UI"/>
              </a:rPr>
              <a:t>Tier 1 = US OCP </a:t>
            </a:r>
            <a:r>
              <a:rPr lang="en-US" b="1">
                <a:cs typeface="Segoe UI"/>
              </a:rPr>
              <a:t>Published </a:t>
            </a:r>
            <a:r>
              <a:rPr lang="en-US">
                <a:cs typeface="Segoe UI"/>
              </a:rPr>
              <a:t>– available (internally or externally) for re-use</a:t>
            </a:r>
          </a:p>
          <a:p>
            <a:pPr lvl="1"/>
            <a:r>
              <a:rPr lang="en-US">
                <a:cs typeface="Segoe UI"/>
              </a:rPr>
              <a:t>Tier 2 = US OCP </a:t>
            </a:r>
            <a:r>
              <a:rPr lang="en-US" b="1">
                <a:cs typeface="Segoe UI"/>
              </a:rPr>
              <a:t>Managed </a:t>
            </a:r>
            <a:r>
              <a:rPr lang="en-US">
                <a:cs typeface="Segoe UI"/>
              </a:rPr>
              <a:t>– managed by governance to scale impact &amp; re-purposing</a:t>
            </a:r>
          </a:p>
          <a:p>
            <a:pPr lvl="1"/>
            <a:r>
              <a:rPr lang="en-US">
                <a:cs typeface="Segoe UI"/>
              </a:rPr>
              <a:t>Tier 3 = US OCP </a:t>
            </a:r>
            <a:r>
              <a:rPr lang="en-US" b="1">
                <a:cs typeface="Segoe UI"/>
              </a:rPr>
              <a:t>Strategic </a:t>
            </a:r>
            <a:r>
              <a:rPr lang="en-US">
                <a:cs typeface="Segoe UI"/>
              </a:rPr>
              <a:t>– funded, partner-prioritized, proven measured success (I.e. ACR)</a:t>
            </a:r>
          </a:p>
          <a:p>
            <a:r>
              <a:rPr lang="en-US">
                <a:cs typeface="Segoe UI"/>
              </a:rPr>
              <a:t>MSUS OCP Technical Governance Guidance (FY21)</a:t>
            </a:r>
          </a:p>
          <a:p>
            <a:endParaRPr lang="en-US"/>
          </a:p>
        </p:txBody>
      </p:sp>
    </p:spTree>
    <p:extLst>
      <p:ext uri="{BB962C8B-B14F-4D97-AF65-F5344CB8AC3E}">
        <p14:creationId xmlns:p14="http://schemas.microsoft.com/office/powerpoint/2010/main" val="6435552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5ACB-AA98-4820-B6A0-2418C857D462}"/>
              </a:ext>
            </a:extLst>
          </p:cNvPr>
          <p:cNvSpPr>
            <a:spLocks noGrp="1"/>
          </p:cNvSpPr>
          <p:nvPr>
            <p:ph type="title"/>
          </p:nvPr>
        </p:nvSpPr>
        <p:spPr/>
        <p:txBody>
          <a:bodyPr/>
          <a:lstStyle/>
          <a:p>
            <a:r>
              <a:rPr lang="en-US"/>
              <a:t>Vision</a:t>
            </a:r>
          </a:p>
        </p:txBody>
      </p:sp>
      <p:sp>
        <p:nvSpPr>
          <p:cNvPr id="3" name="Text Placeholder 2">
            <a:extLst>
              <a:ext uri="{FF2B5EF4-FFF2-40B4-BE49-F238E27FC236}">
                <a16:creationId xmlns:a16="http://schemas.microsoft.com/office/drawing/2014/main" id="{FDC47B89-EF49-466E-965E-7B5C926753D8}"/>
              </a:ext>
            </a:extLst>
          </p:cNvPr>
          <p:cNvSpPr>
            <a:spLocks noGrp="1"/>
          </p:cNvSpPr>
          <p:nvPr>
            <p:ph type="body" sz="quarter" idx="10"/>
          </p:nvPr>
        </p:nvSpPr>
        <p:spPr>
          <a:xfrm>
            <a:off x="586390" y="1434370"/>
            <a:ext cx="11018520" cy="3360920"/>
          </a:xfrm>
        </p:spPr>
        <p:txBody>
          <a:bodyPr vert="horz" wrap="square" lIns="0" tIns="0" rIns="0" bIns="0" rtlCol="0" anchor="t">
            <a:spAutoFit/>
          </a:bodyPr>
          <a:lstStyle/>
          <a:p>
            <a:pPr marL="457200" indent="-457200">
              <a:buFont typeface="Arial" panose="05000000000000000000" pitchFamily="2" charset="2"/>
              <a:buChar char="•"/>
            </a:pPr>
            <a:r>
              <a:rPr lang="en-US">
                <a:cs typeface="Segoe UI"/>
              </a:rPr>
              <a:t>Upskill OCP Tech Team members on GitHub</a:t>
            </a:r>
          </a:p>
          <a:p>
            <a:pPr marL="457200" indent="-457200">
              <a:buFont typeface="Arial" panose="05000000000000000000" pitchFamily="2" charset="2"/>
              <a:buChar char="•"/>
            </a:pPr>
            <a:endParaRPr lang="en-US">
              <a:cs typeface="Segoe UI"/>
            </a:endParaRPr>
          </a:p>
          <a:p>
            <a:pPr marL="457200" indent="-457200">
              <a:buFont typeface="Arial" panose="05000000000000000000" pitchFamily="2" charset="2"/>
              <a:buChar char="•"/>
            </a:pPr>
            <a:r>
              <a:rPr lang="en-US">
                <a:cs typeface="Segoe UI"/>
              </a:rPr>
              <a:t>Each OCP Tech Sub-Team with a GitHub organization for partner focused assets.</a:t>
            </a:r>
            <a:endParaRPr lang="en-US"/>
          </a:p>
          <a:p>
            <a:pPr marL="457200" indent="-457200">
              <a:buFont typeface="Arial" panose="05000000000000000000" pitchFamily="2" charset="2"/>
              <a:buChar char="•"/>
            </a:pPr>
            <a:endParaRPr lang="en-US"/>
          </a:p>
          <a:p>
            <a:pPr marL="457200" indent="-457200">
              <a:buFont typeface="Arial" panose="05000000000000000000" pitchFamily="2" charset="2"/>
              <a:buChar char="•"/>
            </a:pPr>
            <a:r>
              <a:rPr lang="en-US">
                <a:cs typeface="Segoe UI"/>
              </a:rPr>
              <a:t>The collective Sub-Team orgs roll-up within the OCP Governance Board Framework.</a:t>
            </a:r>
            <a:endParaRPr lang="en-US"/>
          </a:p>
        </p:txBody>
      </p:sp>
    </p:spTree>
    <p:extLst>
      <p:ext uri="{BB962C8B-B14F-4D97-AF65-F5344CB8AC3E}">
        <p14:creationId xmlns:p14="http://schemas.microsoft.com/office/powerpoint/2010/main" val="10042108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899AE44-F96E-4F31-8934-5E897650EA25}"/>
              </a:ext>
            </a:extLst>
          </p:cNvPr>
          <p:cNvSpPr>
            <a:spLocks noGrp="1"/>
          </p:cNvSpPr>
          <p:nvPr>
            <p:ph type="title"/>
          </p:nvPr>
        </p:nvSpPr>
        <p:spPr>
          <a:xfrm>
            <a:off x="585216" y="3035808"/>
            <a:ext cx="9144000" cy="498598"/>
          </a:xfrm>
        </p:spPr>
        <p:txBody>
          <a:bodyPr/>
          <a:lstStyle/>
          <a:p>
            <a:r>
              <a:rPr lang="en-US">
                <a:cs typeface="Segoe UI"/>
              </a:rPr>
              <a:t>OCP Tech Sub-Team GitHub Orgs</a:t>
            </a:r>
            <a:endParaRPr lang="en-US"/>
          </a:p>
        </p:txBody>
      </p:sp>
    </p:spTree>
    <p:extLst>
      <p:ext uri="{BB962C8B-B14F-4D97-AF65-F5344CB8AC3E}">
        <p14:creationId xmlns:p14="http://schemas.microsoft.com/office/powerpoint/2010/main" val="145952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36C3-FEB6-3F4A-B669-F0E96980B997}"/>
              </a:ext>
            </a:extLst>
          </p:cNvPr>
          <p:cNvSpPr>
            <a:spLocks noGrp="1"/>
          </p:cNvSpPr>
          <p:nvPr>
            <p:ph type="title"/>
          </p:nvPr>
        </p:nvSpPr>
        <p:spPr/>
        <p:txBody>
          <a:bodyPr/>
          <a:lstStyle/>
          <a:p>
            <a:r>
              <a:rPr lang="en-US">
                <a:solidFill>
                  <a:srgbClr val="00B0F0"/>
                </a:solidFill>
              </a:rPr>
              <a:t>What?</a:t>
            </a:r>
          </a:p>
        </p:txBody>
      </p:sp>
      <p:sp>
        <p:nvSpPr>
          <p:cNvPr id="3" name="Content Placeholder 2">
            <a:extLst>
              <a:ext uri="{FF2B5EF4-FFF2-40B4-BE49-F238E27FC236}">
                <a16:creationId xmlns:a16="http://schemas.microsoft.com/office/drawing/2014/main" id="{46B1AFA2-897F-0840-B4CB-FAAB7AD4C63C}"/>
              </a:ext>
            </a:extLst>
          </p:cNvPr>
          <p:cNvSpPr>
            <a:spLocks noGrp="1"/>
          </p:cNvSpPr>
          <p:nvPr>
            <p:ph sz="quarter" idx="10"/>
          </p:nvPr>
        </p:nvSpPr>
        <p:spPr>
          <a:xfrm>
            <a:off x="584200" y="1435100"/>
            <a:ext cx="11018838" cy="1809726"/>
          </a:xfrm>
        </p:spPr>
        <p:txBody>
          <a:bodyPr vert="horz" wrap="square" lIns="0" tIns="0" rIns="0" bIns="0" rtlCol="0" anchor="t">
            <a:spAutoFit/>
          </a:bodyPr>
          <a:lstStyle/>
          <a:p>
            <a:r>
              <a:rPr lang="en-US">
                <a:cs typeface="Segoe UI"/>
              </a:rPr>
              <a:t>This is a centralized repository for Tier 1 reusable/technical assets, solutions, and content aimed to serve US OCP Tech Team partners within a corresponding sub-team discipline.</a:t>
            </a:r>
          </a:p>
          <a:p>
            <a:endParaRPr lang="en-US"/>
          </a:p>
        </p:txBody>
      </p:sp>
    </p:spTree>
    <p:extLst>
      <p:ext uri="{BB962C8B-B14F-4D97-AF65-F5344CB8AC3E}">
        <p14:creationId xmlns:p14="http://schemas.microsoft.com/office/powerpoint/2010/main" val="35324798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CC45-1649-4F78-8B87-83F089C87518}"/>
              </a:ext>
            </a:extLst>
          </p:cNvPr>
          <p:cNvSpPr>
            <a:spLocks noGrp="1"/>
          </p:cNvSpPr>
          <p:nvPr>
            <p:ph type="title"/>
          </p:nvPr>
        </p:nvSpPr>
        <p:spPr/>
        <p:txBody>
          <a:bodyPr/>
          <a:lstStyle/>
          <a:p>
            <a:r>
              <a:rPr lang="en-US"/>
              <a:t>US OCP Sub-Team Org for Partner Asset Repos</a:t>
            </a:r>
          </a:p>
        </p:txBody>
      </p:sp>
      <p:pic>
        <p:nvPicPr>
          <p:cNvPr id="3" name="Picture 3" descr="A picture containing drawing&#10;&#10;Description generated with very high confidence">
            <a:extLst>
              <a:ext uri="{FF2B5EF4-FFF2-40B4-BE49-F238E27FC236}">
                <a16:creationId xmlns:a16="http://schemas.microsoft.com/office/drawing/2014/main" id="{56EF421E-8006-4AAD-A111-5E0575B761E8}"/>
              </a:ext>
            </a:extLst>
          </p:cNvPr>
          <p:cNvPicPr>
            <a:picLocks noChangeAspect="1"/>
          </p:cNvPicPr>
          <p:nvPr/>
        </p:nvPicPr>
        <p:blipFill>
          <a:blip r:embed="rId2"/>
          <a:stretch>
            <a:fillRect/>
          </a:stretch>
        </p:blipFill>
        <p:spPr>
          <a:xfrm>
            <a:off x="5191299" y="2741219"/>
            <a:ext cx="1598045" cy="1598045"/>
          </a:xfrm>
          <a:prstGeom prst="rect">
            <a:avLst/>
          </a:prstGeom>
        </p:spPr>
      </p:pic>
      <p:sp>
        <p:nvSpPr>
          <p:cNvPr id="5" name="Cylinder 4">
            <a:extLst>
              <a:ext uri="{FF2B5EF4-FFF2-40B4-BE49-F238E27FC236}">
                <a16:creationId xmlns:a16="http://schemas.microsoft.com/office/drawing/2014/main" id="{C09B8EB5-B7DC-410E-9AF3-0D14A38D3B51}"/>
              </a:ext>
            </a:extLst>
          </p:cNvPr>
          <p:cNvSpPr/>
          <p:nvPr/>
        </p:nvSpPr>
        <p:spPr bwMode="auto">
          <a:xfrm>
            <a:off x="6473107" y="3844339"/>
            <a:ext cx="569553" cy="648824"/>
          </a:xfrm>
          <a:prstGeom prst="ca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pic>
        <p:nvPicPr>
          <p:cNvPr id="8" name="Picture 8" descr="A close up of a logo&#10;&#10;Description generated with high confidence">
            <a:extLst>
              <a:ext uri="{FF2B5EF4-FFF2-40B4-BE49-F238E27FC236}">
                <a16:creationId xmlns:a16="http://schemas.microsoft.com/office/drawing/2014/main" id="{3C456040-49F4-40D4-9771-71579C575B69}"/>
              </a:ext>
            </a:extLst>
          </p:cNvPr>
          <p:cNvPicPr>
            <a:picLocks noChangeAspect="1"/>
          </p:cNvPicPr>
          <p:nvPr/>
        </p:nvPicPr>
        <p:blipFill>
          <a:blip r:embed="rId3"/>
          <a:stretch>
            <a:fillRect/>
          </a:stretch>
        </p:blipFill>
        <p:spPr>
          <a:xfrm>
            <a:off x="2321597" y="1223093"/>
            <a:ext cx="1347128" cy="1352690"/>
          </a:xfrm>
          <a:prstGeom prst="rect">
            <a:avLst/>
          </a:prstGeom>
        </p:spPr>
      </p:pic>
      <p:pic>
        <p:nvPicPr>
          <p:cNvPr id="10" name="Picture 8" descr="A close up of a logo&#10;&#10;Description generated with high confidence">
            <a:extLst>
              <a:ext uri="{FF2B5EF4-FFF2-40B4-BE49-F238E27FC236}">
                <a16:creationId xmlns:a16="http://schemas.microsoft.com/office/drawing/2014/main" id="{93F253D3-BC75-4DC4-87BA-BB38EA7E50AF}"/>
              </a:ext>
            </a:extLst>
          </p:cNvPr>
          <p:cNvPicPr>
            <a:picLocks noChangeAspect="1"/>
          </p:cNvPicPr>
          <p:nvPr/>
        </p:nvPicPr>
        <p:blipFill>
          <a:blip r:embed="rId3"/>
          <a:stretch>
            <a:fillRect/>
          </a:stretch>
        </p:blipFill>
        <p:spPr>
          <a:xfrm>
            <a:off x="1796304" y="2865832"/>
            <a:ext cx="1347128" cy="1352690"/>
          </a:xfrm>
          <a:prstGeom prst="rect">
            <a:avLst/>
          </a:prstGeom>
        </p:spPr>
      </p:pic>
      <p:pic>
        <p:nvPicPr>
          <p:cNvPr id="11" name="Picture 8" descr="A close up of a logo&#10;&#10;Description generated with high confidence">
            <a:extLst>
              <a:ext uri="{FF2B5EF4-FFF2-40B4-BE49-F238E27FC236}">
                <a16:creationId xmlns:a16="http://schemas.microsoft.com/office/drawing/2014/main" id="{2A9FD1EE-6867-4B1D-A0C8-B9D5F35F0712}"/>
              </a:ext>
            </a:extLst>
          </p:cNvPr>
          <p:cNvPicPr>
            <a:picLocks noChangeAspect="1"/>
          </p:cNvPicPr>
          <p:nvPr/>
        </p:nvPicPr>
        <p:blipFill>
          <a:blip r:embed="rId3"/>
          <a:stretch>
            <a:fillRect/>
          </a:stretch>
        </p:blipFill>
        <p:spPr>
          <a:xfrm>
            <a:off x="2321597" y="4738304"/>
            <a:ext cx="1347128" cy="1352690"/>
          </a:xfrm>
          <a:prstGeom prst="rect">
            <a:avLst/>
          </a:prstGeom>
        </p:spPr>
      </p:pic>
      <p:cxnSp>
        <p:nvCxnSpPr>
          <p:cNvPr id="14" name="Straight Arrow Connector 13">
            <a:extLst>
              <a:ext uri="{FF2B5EF4-FFF2-40B4-BE49-F238E27FC236}">
                <a16:creationId xmlns:a16="http://schemas.microsoft.com/office/drawing/2014/main" id="{780B2C8C-3E88-41CA-A6F8-08BEA6DE560D}"/>
              </a:ext>
            </a:extLst>
          </p:cNvPr>
          <p:cNvCxnSpPr>
            <a:cxnSpLocks/>
          </p:cNvCxnSpPr>
          <p:nvPr/>
        </p:nvCxnSpPr>
        <p:spPr>
          <a:xfrm>
            <a:off x="7892202" y="1223093"/>
            <a:ext cx="1799" cy="4504501"/>
          </a:xfrm>
          <a:prstGeom prst="straightConnector1">
            <a:avLst/>
          </a:prstGeom>
          <a:ln>
            <a:solidFill>
              <a:schemeClr val="tx1"/>
            </a:solidFill>
            <a:prstDash val="dash"/>
            <a:headEnd type="none" w="lg" len="med"/>
            <a:tailEnd type="none" w="lg" len="med"/>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DCC02A3-B20E-49F0-846F-77431063947D}"/>
              </a:ext>
            </a:extLst>
          </p:cNvPr>
          <p:cNvSpPr txBox="1"/>
          <p:nvPr/>
        </p:nvSpPr>
        <p:spPr>
          <a:xfrm rot="-5400000">
            <a:off x="6675287" y="4232180"/>
            <a:ext cx="2743200" cy="1538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000"/>
              <a:t>Public Access</a:t>
            </a:r>
          </a:p>
        </p:txBody>
      </p:sp>
      <p:sp>
        <p:nvSpPr>
          <p:cNvPr id="17" name="TextBox 16">
            <a:extLst>
              <a:ext uri="{FF2B5EF4-FFF2-40B4-BE49-F238E27FC236}">
                <a16:creationId xmlns:a16="http://schemas.microsoft.com/office/drawing/2014/main" id="{ED9AACA1-E830-4EBA-A294-64459F25ADC6}"/>
              </a:ext>
            </a:extLst>
          </p:cNvPr>
          <p:cNvSpPr txBox="1"/>
          <p:nvPr/>
        </p:nvSpPr>
        <p:spPr>
          <a:xfrm>
            <a:off x="4700762" y="2274042"/>
            <a:ext cx="2743200"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600"/>
              <a:t>MSUS OCP Sub-Team Org</a:t>
            </a:r>
            <a:endParaRPr lang="en-US" sz="1600">
              <a:cs typeface="Segoe UI"/>
            </a:endParaRPr>
          </a:p>
        </p:txBody>
      </p:sp>
      <p:sp>
        <p:nvSpPr>
          <p:cNvPr id="18" name="TextBox 17">
            <a:extLst>
              <a:ext uri="{FF2B5EF4-FFF2-40B4-BE49-F238E27FC236}">
                <a16:creationId xmlns:a16="http://schemas.microsoft.com/office/drawing/2014/main" id="{01CFD05E-DD42-47A2-8B23-702F8F3FFC77}"/>
              </a:ext>
            </a:extLst>
          </p:cNvPr>
          <p:cNvSpPr txBox="1"/>
          <p:nvPr/>
        </p:nvSpPr>
        <p:spPr>
          <a:xfrm rot="16200000">
            <a:off x="6699551" y="2219526"/>
            <a:ext cx="2743200"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600"/>
              <a:t>www.github.com/{sub-team}</a:t>
            </a:r>
            <a:endParaRPr lang="en-US"/>
          </a:p>
        </p:txBody>
      </p:sp>
      <p:cxnSp>
        <p:nvCxnSpPr>
          <p:cNvPr id="19" name="Connector: Elbow 18">
            <a:extLst>
              <a:ext uri="{FF2B5EF4-FFF2-40B4-BE49-F238E27FC236}">
                <a16:creationId xmlns:a16="http://schemas.microsoft.com/office/drawing/2014/main" id="{959D3053-00F0-4746-ADDD-C3DE70AC8750}"/>
              </a:ext>
            </a:extLst>
          </p:cNvPr>
          <p:cNvCxnSpPr>
            <a:cxnSpLocks/>
            <a:stCxn id="8" idx="3"/>
            <a:endCxn id="3" idx="1"/>
          </p:cNvCxnSpPr>
          <p:nvPr/>
        </p:nvCxnSpPr>
        <p:spPr>
          <a:xfrm>
            <a:off x="3668725" y="1899438"/>
            <a:ext cx="1522574" cy="1640804"/>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A0D8BA7-0402-4C5E-970D-172517B092E1}"/>
              </a:ext>
            </a:extLst>
          </p:cNvPr>
          <p:cNvCxnSpPr>
            <a:cxnSpLocks/>
            <a:stCxn id="11" idx="3"/>
            <a:endCxn id="3" idx="1"/>
          </p:cNvCxnSpPr>
          <p:nvPr/>
        </p:nvCxnSpPr>
        <p:spPr>
          <a:xfrm flipV="1">
            <a:off x="3668725" y="3540242"/>
            <a:ext cx="1522574" cy="1874407"/>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9">
            <a:extLst>
              <a:ext uri="{FF2B5EF4-FFF2-40B4-BE49-F238E27FC236}">
                <a16:creationId xmlns:a16="http://schemas.microsoft.com/office/drawing/2014/main" id="{A14DD464-AF49-EF46-B43C-F101952C05ED}"/>
              </a:ext>
            </a:extLst>
          </p:cNvPr>
          <p:cNvCxnSpPr>
            <a:cxnSpLocks/>
            <a:stCxn id="10" idx="3"/>
            <a:endCxn id="3" idx="1"/>
          </p:cNvCxnSpPr>
          <p:nvPr/>
        </p:nvCxnSpPr>
        <p:spPr>
          <a:xfrm flipV="1">
            <a:off x="3143432" y="3540242"/>
            <a:ext cx="2047867" cy="1935"/>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7D882D-11E2-5549-AD35-64472BCE2DF6}"/>
              </a:ext>
            </a:extLst>
          </p:cNvPr>
          <p:cNvSpPr txBox="1"/>
          <p:nvPr/>
        </p:nvSpPr>
        <p:spPr>
          <a:xfrm rot="16200000">
            <a:off x="3505195" y="2751334"/>
            <a:ext cx="1522574" cy="2512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600"/>
              <a:t>Reverse Fork</a:t>
            </a:r>
            <a:endParaRPr lang="en-US" sz="1600">
              <a:cs typeface="Segoe UI"/>
            </a:endParaRPr>
          </a:p>
        </p:txBody>
      </p:sp>
      <p:pic>
        <p:nvPicPr>
          <p:cNvPr id="23" name="Picture 22">
            <a:extLst>
              <a:ext uri="{FF2B5EF4-FFF2-40B4-BE49-F238E27FC236}">
                <a16:creationId xmlns:a16="http://schemas.microsoft.com/office/drawing/2014/main" id="{C866D475-33CC-0E4A-8B69-58DA39152AE1}"/>
              </a:ext>
            </a:extLst>
          </p:cNvPr>
          <p:cNvPicPr>
            <a:picLocks noChangeAspect="1"/>
          </p:cNvPicPr>
          <p:nvPr/>
        </p:nvPicPr>
        <p:blipFill>
          <a:blip r:embed="rId4"/>
          <a:stretch>
            <a:fillRect/>
          </a:stretch>
        </p:blipFill>
        <p:spPr>
          <a:xfrm rot="10800000">
            <a:off x="4060591" y="4149729"/>
            <a:ext cx="335047" cy="1031317"/>
          </a:xfrm>
          <a:prstGeom prst="rect">
            <a:avLst/>
          </a:prstGeom>
        </p:spPr>
      </p:pic>
      <p:sp>
        <p:nvSpPr>
          <p:cNvPr id="24" name="TextBox 23">
            <a:extLst>
              <a:ext uri="{FF2B5EF4-FFF2-40B4-BE49-F238E27FC236}">
                <a16:creationId xmlns:a16="http://schemas.microsoft.com/office/drawing/2014/main" id="{9DFA725C-410B-BA4C-A69F-E806AEDDF769}"/>
              </a:ext>
            </a:extLst>
          </p:cNvPr>
          <p:cNvSpPr txBox="1"/>
          <p:nvPr/>
        </p:nvSpPr>
        <p:spPr>
          <a:xfrm>
            <a:off x="9492046" y="2768137"/>
            <a:ext cx="1550983" cy="307777"/>
          </a:xfrm>
          <a:prstGeom prst="rect">
            <a:avLst/>
          </a:prstGeom>
          <a:noFill/>
          <a:ln>
            <a:solidFill>
              <a:srgbClr val="FF0000"/>
            </a:solidFill>
          </a:ln>
        </p:spPr>
        <p:txBody>
          <a:bodyPr wrap="square" lIns="0" tIns="0" rIns="0" bIns="0" rtlCol="0">
            <a:spAutoFit/>
          </a:bodyPr>
          <a:lstStyle/>
          <a:p>
            <a:pPr algn="ctr"/>
            <a:r>
              <a:rPr lang="en-US" sz="2000"/>
              <a:t>Partner 1</a:t>
            </a:r>
          </a:p>
        </p:txBody>
      </p:sp>
      <p:sp>
        <p:nvSpPr>
          <p:cNvPr id="25" name="TextBox 24">
            <a:extLst>
              <a:ext uri="{FF2B5EF4-FFF2-40B4-BE49-F238E27FC236}">
                <a16:creationId xmlns:a16="http://schemas.microsoft.com/office/drawing/2014/main" id="{512DECD9-1789-8042-9CB2-58B22498F64E}"/>
              </a:ext>
            </a:extLst>
          </p:cNvPr>
          <p:cNvSpPr txBox="1"/>
          <p:nvPr/>
        </p:nvSpPr>
        <p:spPr>
          <a:xfrm>
            <a:off x="9492046" y="3416385"/>
            <a:ext cx="1550983" cy="307777"/>
          </a:xfrm>
          <a:prstGeom prst="rect">
            <a:avLst/>
          </a:prstGeom>
          <a:noFill/>
          <a:ln>
            <a:solidFill>
              <a:srgbClr val="FF0000"/>
            </a:solidFill>
          </a:ln>
        </p:spPr>
        <p:txBody>
          <a:bodyPr wrap="square" lIns="0" tIns="0" rIns="0" bIns="0" rtlCol="0">
            <a:spAutoFit/>
          </a:bodyPr>
          <a:lstStyle/>
          <a:p>
            <a:pPr algn="ctr"/>
            <a:r>
              <a:rPr lang="en-US" sz="2000"/>
              <a:t>Partner 2</a:t>
            </a:r>
          </a:p>
        </p:txBody>
      </p:sp>
      <p:sp>
        <p:nvSpPr>
          <p:cNvPr id="26" name="TextBox 25">
            <a:extLst>
              <a:ext uri="{FF2B5EF4-FFF2-40B4-BE49-F238E27FC236}">
                <a16:creationId xmlns:a16="http://schemas.microsoft.com/office/drawing/2014/main" id="{2F8A9F5C-668E-DF44-B9F8-4EC503785DE4}"/>
              </a:ext>
            </a:extLst>
          </p:cNvPr>
          <p:cNvSpPr txBox="1"/>
          <p:nvPr/>
        </p:nvSpPr>
        <p:spPr>
          <a:xfrm>
            <a:off x="9492045" y="4064633"/>
            <a:ext cx="1550983" cy="307777"/>
          </a:xfrm>
          <a:prstGeom prst="rect">
            <a:avLst/>
          </a:prstGeom>
          <a:noFill/>
          <a:ln>
            <a:solidFill>
              <a:srgbClr val="FF0000"/>
            </a:solidFill>
          </a:ln>
        </p:spPr>
        <p:txBody>
          <a:bodyPr wrap="square" lIns="0" tIns="0" rIns="0" bIns="0" rtlCol="0">
            <a:spAutoFit/>
          </a:bodyPr>
          <a:lstStyle/>
          <a:p>
            <a:pPr algn="ctr"/>
            <a:r>
              <a:rPr lang="en-US" sz="2000"/>
              <a:t>Partner K</a:t>
            </a:r>
          </a:p>
        </p:txBody>
      </p:sp>
      <p:sp>
        <p:nvSpPr>
          <p:cNvPr id="27" name="TextBox 26">
            <a:extLst>
              <a:ext uri="{FF2B5EF4-FFF2-40B4-BE49-F238E27FC236}">
                <a16:creationId xmlns:a16="http://schemas.microsoft.com/office/drawing/2014/main" id="{70159527-8569-D749-8887-5A4AD6374D50}"/>
              </a:ext>
            </a:extLst>
          </p:cNvPr>
          <p:cNvSpPr txBox="1"/>
          <p:nvPr/>
        </p:nvSpPr>
        <p:spPr>
          <a:xfrm>
            <a:off x="626774" y="1608092"/>
            <a:ext cx="1590179" cy="615553"/>
          </a:xfrm>
          <a:prstGeom prst="rect">
            <a:avLst/>
          </a:prstGeom>
          <a:noFill/>
        </p:spPr>
        <p:txBody>
          <a:bodyPr wrap="none" lIns="0" tIns="0" rIns="0" bIns="0" rtlCol="0">
            <a:spAutoFit/>
          </a:bodyPr>
          <a:lstStyle/>
          <a:p>
            <a:pPr algn="ctr"/>
            <a:r>
              <a:rPr lang="en-US" sz="2000"/>
              <a:t>OCP Member 1</a:t>
            </a:r>
          </a:p>
          <a:p>
            <a:pPr algn="ctr"/>
            <a:r>
              <a:rPr lang="en-US" sz="2000"/>
              <a:t>Repo</a:t>
            </a:r>
          </a:p>
        </p:txBody>
      </p:sp>
      <p:sp>
        <p:nvSpPr>
          <p:cNvPr id="28" name="TextBox 27">
            <a:extLst>
              <a:ext uri="{FF2B5EF4-FFF2-40B4-BE49-F238E27FC236}">
                <a16:creationId xmlns:a16="http://schemas.microsoft.com/office/drawing/2014/main" id="{9A9931DD-0D57-A24E-9707-33DC88E3FC32}"/>
              </a:ext>
            </a:extLst>
          </p:cNvPr>
          <p:cNvSpPr txBox="1"/>
          <p:nvPr/>
        </p:nvSpPr>
        <p:spPr>
          <a:xfrm>
            <a:off x="209977" y="3330471"/>
            <a:ext cx="1590179" cy="615553"/>
          </a:xfrm>
          <a:prstGeom prst="rect">
            <a:avLst/>
          </a:prstGeom>
          <a:noFill/>
        </p:spPr>
        <p:txBody>
          <a:bodyPr wrap="none" lIns="0" tIns="0" rIns="0" bIns="0" rtlCol="0">
            <a:spAutoFit/>
          </a:bodyPr>
          <a:lstStyle/>
          <a:p>
            <a:pPr algn="ctr"/>
            <a:r>
              <a:rPr lang="en-US" sz="2000"/>
              <a:t>OCP Member 2</a:t>
            </a:r>
          </a:p>
          <a:p>
            <a:pPr algn="ctr"/>
            <a:r>
              <a:rPr lang="en-US" sz="2000"/>
              <a:t>Repo</a:t>
            </a:r>
          </a:p>
        </p:txBody>
      </p:sp>
      <p:sp>
        <p:nvSpPr>
          <p:cNvPr id="29" name="TextBox 28">
            <a:extLst>
              <a:ext uri="{FF2B5EF4-FFF2-40B4-BE49-F238E27FC236}">
                <a16:creationId xmlns:a16="http://schemas.microsoft.com/office/drawing/2014/main" id="{2993FA18-FDEC-2B46-B446-1044E8FC9E23}"/>
              </a:ext>
            </a:extLst>
          </p:cNvPr>
          <p:cNvSpPr txBox="1"/>
          <p:nvPr/>
        </p:nvSpPr>
        <p:spPr>
          <a:xfrm>
            <a:off x="645839" y="5181046"/>
            <a:ext cx="1590179" cy="615553"/>
          </a:xfrm>
          <a:prstGeom prst="rect">
            <a:avLst/>
          </a:prstGeom>
          <a:noFill/>
        </p:spPr>
        <p:txBody>
          <a:bodyPr wrap="none" lIns="0" tIns="0" rIns="0" bIns="0" rtlCol="0">
            <a:spAutoFit/>
          </a:bodyPr>
          <a:lstStyle/>
          <a:p>
            <a:pPr algn="ctr"/>
            <a:r>
              <a:rPr lang="en-US" sz="2000"/>
              <a:t>OCP Member X</a:t>
            </a:r>
          </a:p>
          <a:p>
            <a:pPr algn="ctr"/>
            <a:r>
              <a:rPr lang="en-US" sz="2000"/>
              <a:t>Repo</a:t>
            </a:r>
          </a:p>
        </p:txBody>
      </p:sp>
      <p:sp>
        <p:nvSpPr>
          <p:cNvPr id="30" name="Down Arrow 29">
            <a:extLst>
              <a:ext uri="{FF2B5EF4-FFF2-40B4-BE49-F238E27FC236}">
                <a16:creationId xmlns:a16="http://schemas.microsoft.com/office/drawing/2014/main" id="{2EAF0ACF-4AB7-704D-AFC1-FBFB90124DE5}"/>
              </a:ext>
            </a:extLst>
          </p:cNvPr>
          <p:cNvSpPr/>
          <p:nvPr/>
        </p:nvSpPr>
        <p:spPr bwMode="auto">
          <a:xfrm rot="5400000">
            <a:off x="9337767" y="4605521"/>
            <a:ext cx="562708" cy="3149040"/>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31" name="Down Arrow 30">
            <a:extLst>
              <a:ext uri="{FF2B5EF4-FFF2-40B4-BE49-F238E27FC236}">
                <a16:creationId xmlns:a16="http://schemas.microsoft.com/office/drawing/2014/main" id="{9A85FEC6-36B7-0D4F-8443-9621B5BDD179}"/>
              </a:ext>
            </a:extLst>
          </p:cNvPr>
          <p:cNvSpPr/>
          <p:nvPr/>
        </p:nvSpPr>
        <p:spPr bwMode="auto">
          <a:xfrm rot="5400000" flipV="1">
            <a:off x="5888121" y="4528064"/>
            <a:ext cx="551584" cy="3315902"/>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32" name="TextBox 31">
            <a:extLst>
              <a:ext uri="{FF2B5EF4-FFF2-40B4-BE49-F238E27FC236}">
                <a16:creationId xmlns:a16="http://schemas.microsoft.com/office/drawing/2014/main" id="{20265453-ADBE-4743-BC71-0D96171BA508}"/>
              </a:ext>
            </a:extLst>
          </p:cNvPr>
          <p:cNvSpPr txBox="1"/>
          <p:nvPr/>
        </p:nvSpPr>
        <p:spPr>
          <a:xfrm>
            <a:off x="4527109" y="6424246"/>
            <a:ext cx="2842766" cy="307777"/>
          </a:xfrm>
          <a:prstGeom prst="rect">
            <a:avLst/>
          </a:prstGeom>
          <a:noFill/>
        </p:spPr>
        <p:txBody>
          <a:bodyPr wrap="none" lIns="0" tIns="0" rIns="0" bIns="0" rtlCol="0">
            <a:spAutoFit/>
          </a:bodyPr>
          <a:lstStyle/>
          <a:p>
            <a:pPr algn="l"/>
            <a:r>
              <a:rPr lang="en-US" sz="2000">
                <a:solidFill>
                  <a:srgbClr val="0070C0"/>
                </a:solidFill>
              </a:rPr>
              <a:t>Microsoft OCP Sub-Team</a:t>
            </a:r>
          </a:p>
        </p:txBody>
      </p:sp>
      <p:sp>
        <p:nvSpPr>
          <p:cNvPr id="33" name="TextBox 32">
            <a:extLst>
              <a:ext uri="{FF2B5EF4-FFF2-40B4-BE49-F238E27FC236}">
                <a16:creationId xmlns:a16="http://schemas.microsoft.com/office/drawing/2014/main" id="{67F090D4-4009-9D4B-82E9-C09BF87CA7F9}"/>
              </a:ext>
            </a:extLst>
          </p:cNvPr>
          <p:cNvSpPr txBox="1"/>
          <p:nvPr/>
        </p:nvSpPr>
        <p:spPr>
          <a:xfrm>
            <a:off x="8440445" y="6407858"/>
            <a:ext cx="2049535" cy="307777"/>
          </a:xfrm>
          <a:prstGeom prst="rect">
            <a:avLst/>
          </a:prstGeom>
          <a:noFill/>
        </p:spPr>
        <p:txBody>
          <a:bodyPr wrap="none" lIns="0" tIns="0" rIns="0" bIns="0" rtlCol="0">
            <a:spAutoFit/>
          </a:bodyPr>
          <a:lstStyle/>
          <a:p>
            <a:pPr algn="l"/>
            <a:r>
              <a:rPr lang="en-US" sz="2000">
                <a:solidFill>
                  <a:srgbClr val="0070C0"/>
                </a:solidFill>
              </a:rPr>
              <a:t>Partner Community</a:t>
            </a:r>
          </a:p>
        </p:txBody>
      </p:sp>
    </p:spTree>
    <p:extLst>
      <p:ext uri="{BB962C8B-B14F-4D97-AF65-F5344CB8AC3E}">
        <p14:creationId xmlns:p14="http://schemas.microsoft.com/office/powerpoint/2010/main" val="15368148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36C3-FEB6-3F4A-B669-F0E96980B997}"/>
              </a:ext>
            </a:extLst>
          </p:cNvPr>
          <p:cNvSpPr>
            <a:spLocks noGrp="1"/>
          </p:cNvSpPr>
          <p:nvPr>
            <p:ph type="title"/>
          </p:nvPr>
        </p:nvSpPr>
        <p:spPr/>
        <p:txBody>
          <a:bodyPr/>
          <a:lstStyle/>
          <a:p>
            <a:r>
              <a:rPr lang="en-US">
                <a:solidFill>
                  <a:srgbClr val="00B0F0"/>
                </a:solidFill>
              </a:rPr>
              <a:t>Why?</a:t>
            </a:r>
          </a:p>
        </p:txBody>
      </p:sp>
      <p:sp>
        <p:nvSpPr>
          <p:cNvPr id="3" name="Content Placeholder 2">
            <a:extLst>
              <a:ext uri="{FF2B5EF4-FFF2-40B4-BE49-F238E27FC236}">
                <a16:creationId xmlns:a16="http://schemas.microsoft.com/office/drawing/2014/main" id="{46B1AFA2-897F-0840-B4CB-FAAB7AD4C63C}"/>
              </a:ext>
            </a:extLst>
          </p:cNvPr>
          <p:cNvSpPr>
            <a:spLocks noGrp="1"/>
          </p:cNvSpPr>
          <p:nvPr>
            <p:ph sz="quarter" idx="10"/>
          </p:nvPr>
        </p:nvSpPr>
        <p:spPr>
          <a:xfrm>
            <a:off x="584200" y="1435100"/>
            <a:ext cx="11018838" cy="3594830"/>
          </a:xfrm>
        </p:spPr>
        <p:txBody>
          <a:bodyPr vert="horz" wrap="square" lIns="0" tIns="0" rIns="0" bIns="0" rtlCol="0" anchor="t">
            <a:spAutoFit/>
          </a:bodyPr>
          <a:lstStyle/>
          <a:p>
            <a:r>
              <a:rPr lang="en-US">
                <a:cs typeface="Segoe UI"/>
              </a:rPr>
              <a:t>OCP Tech Sub-Teams are tasked with curating, developing and sharing reusable content to enhance and support the Azure partner community.</a:t>
            </a:r>
          </a:p>
          <a:p>
            <a:r>
              <a:rPr lang="en-US">
                <a:cs typeface="Segoe UI"/>
              </a:rPr>
              <a:t>A centralized collection of assets provides the following benefits:</a:t>
            </a:r>
          </a:p>
          <a:p>
            <a:pPr lvl="1"/>
            <a:r>
              <a:rPr lang="en-US"/>
              <a:t>Discoverable assets</a:t>
            </a:r>
            <a:endParaRPr lang="en-US">
              <a:cs typeface="Segoe UI"/>
            </a:endParaRPr>
          </a:p>
          <a:p>
            <a:pPr lvl="1"/>
            <a:r>
              <a:rPr lang="en-US"/>
              <a:t>Simplified sharing</a:t>
            </a:r>
            <a:endParaRPr lang="en-US">
              <a:cs typeface="Segoe UI"/>
            </a:endParaRPr>
          </a:p>
          <a:p>
            <a:pPr lvl="1"/>
            <a:r>
              <a:rPr lang="en-US"/>
              <a:t>Simplified maintenance</a:t>
            </a:r>
            <a:endParaRPr lang="en-US">
              <a:cs typeface="Segoe UI"/>
            </a:endParaRPr>
          </a:p>
          <a:p>
            <a:pPr lvl="1"/>
            <a:r>
              <a:rPr lang="en-US"/>
              <a:t>Asset monitoring</a:t>
            </a:r>
            <a:endParaRPr lang="en-US">
              <a:cs typeface="Segoe UI"/>
            </a:endParaRPr>
          </a:p>
          <a:p>
            <a:pPr lvl="1"/>
            <a:r>
              <a:rPr lang="en-US"/>
              <a:t>Asset preservation</a:t>
            </a:r>
            <a:endParaRPr lang="en-US">
              <a:cs typeface="Segoe UI"/>
            </a:endParaRPr>
          </a:p>
          <a:p>
            <a:pPr lvl="1"/>
            <a:r>
              <a:rPr lang="en-US"/>
              <a:t>Industry accepted</a:t>
            </a:r>
            <a:endParaRPr lang="en-US">
              <a:cs typeface="Segoe UI"/>
            </a:endParaRPr>
          </a:p>
        </p:txBody>
      </p:sp>
    </p:spTree>
    <p:extLst>
      <p:ext uri="{BB962C8B-B14F-4D97-AF65-F5344CB8AC3E}">
        <p14:creationId xmlns:p14="http://schemas.microsoft.com/office/powerpoint/2010/main" val="26154885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36C3-FEB6-3F4A-B669-F0E96980B997}"/>
              </a:ext>
            </a:extLst>
          </p:cNvPr>
          <p:cNvSpPr>
            <a:spLocks noGrp="1"/>
          </p:cNvSpPr>
          <p:nvPr>
            <p:ph type="title"/>
          </p:nvPr>
        </p:nvSpPr>
        <p:spPr/>
        <p:txBody>
          <a:bodyPr/>
          <a:lstStyle/>
          <a:p>
            <a:r>
              <a:rPr lang="en-US">
                <a:solidFill>
                  <a:srgbClr val="00B0F0"/>
                </a:solidFill>
              </a:rPr>
              <a:t>How?</a:t>
            </a:r>
          </a:p>
        </p:txBody>
      </p:sp>
      <p:sp>
        <p:nvSpPr>
          <p:cNvPr id="3" name="Content Placeholder 2">
            <a:extLst>
              <a:ext uri="{FF2B5EF4-FFF2-40B4-BE49-F238E27FC236}">
                <a16:creationId xmlns:a16="http://schemas.microsoft.com/office/drawing/2014/main" id="{46B1AFA2-897F-0840-B4CB-FAAB7AD4C63C}"/>
              </a:ext>
            </a:extLst>
          </p:cNvPr>
          <p:cNvSpPr>
            <a:spLocks noGrp="1"/>
          </p:cNvSpPr>
          <p:nvPr>
            <p:ph sz="quarter" idx="10"/>
          </p:nvPr>
        </p:nvSpPr>
        <p:spPr>
          <a:xfrm>
            <a:off x="584200" y="1435100"/>
            <a:ext cx="11018838" cy="4493538"/>
          </a:xfrm>
        </p:spPr>
        <p:txBody>
          <a:bodyPr vert="horz" wrap="square" lIns="0" tIns="0" rIns="0" bIns="0" rtlCol="0" anchor="t">
            <a:spAutoFit/>
          </a:bodyPr>
          <a:lstStyle/>
          <a:p>
            <a:pPr marL="514350" indent="-514350">
              <a:buFont typeface="+mj-lt"/>
              <a:buAutoNum type="arabicPeriod"/>
            </a:pPr>
            <a:r>
              <a:rPr lang="en-US">
                <a:latin typeface="-apple-system"/>
                <a:cs typeface="Segoe UI"/>
              </a:rPr>
              <a:t>Reverse Forking</a:t>
            </a:r>
          </a:p>
          <a:p>
            <a:pPr marL="971550" lvl="1" indent="-514350"/>
            <a:r>
              <a:rPr lang="en-US">
                <a:latin typeface="-apple-system"/>
              </a:rPr>
              <a:t>Fork an existing repo into the OCP sub-team org.</a:t>
            </a:r>
          </a:p>
          <a:p>
            <a:pPr marL="971550" lvl="1" indent="-514350">
              <a:buFont typeface="+mj-lt"/>
              <a:buAutoNum type="arabicPeriod"/>
            </a:pPr>
            <a:endParaRPr lang="en-US">
              <a:latin typeface="-apple-system"/>
            </a:endParaRPr>
          </a:p>
          <a:p>
            <a:pPr marL="514350" indent="-514350">
              <a:buFont typeface="+mj-lt"/>
              <a:buAutoNum type="arabicPeriod"/>
            </a:pPr>
            <a:r>
              <a:rPr lang="en-US">
                <a:latin typeface="-apple-system"/>
                <a:cs typeface="Segoe UI"/>
              </a:rPr>
              <a:t>Content Sharing</a:t>
            </a:r>
          </a:p>
          <a:p>
            <a:pPr marL="971550" lvl="1" indent="-514350"/>
            <a:r>
              <a:rPr lang="en-US">
                <a:latin typeface="-apple-system"/>
              </a:rPr>
              <a:t>Upload, store, or templatize individual assets intended for partner consumption.</a:t>
            </a:r>
          </a:p>
          <a:p>
            <a:pPr marL="514350" indent="-514350">
              <a:buFont typeface="+mj-lt"/>
              <a:buAutoNum type="arabicPeriod"/>
            </a:pPr>
            <a:endParaRPr lang="en-US">
              <a:latin typeface="-apple-system"/>
            </a:endParaRPr>
          </a:p>
          <a:p>
            <a:pPr marL="514350" indent="-514350">
              <a:buFont typeface="+mj-lt"/>
              <a:buAutoNum type="arabicPeriod"/>
            </a:pPr>
            <a:r>
              <a:rPr lang="en-US">
                <a:latin typeface="-apple-system"/>
                <a:cs typeface="Segoe UI"/>
              </a:rPr>
              <a:t>Original Repo</a:t>
            </a:r>
          </a:p>
          <a:p>
            <a:pPr marL="971550" lvl="1" indent="-514350"/>
            <a:r>
              <a:rPr lang="en-US">
                <a:latin typeface="-apple-system"/>
              </a:rPr>
              <a:t>Create an original repo within the GitHub project to support team collaboration.</a:t>
            </a:r>
          </a:p>
          <a:p>
            <a:endParaRPr lang="en-US">
              <a:latin typeface="-apple-system"/>
            </a:endParaRPr>
          </a:p>
          <a:p>
            <a:endParaRPr lang="en-US"/>
          </a:p>
        </p:txBody>
      </p:sp>
    </p:spTree>
    <p:extLst>
      <p:ext uri="{BB962C8B-B14F-4D97-AF65-F5344CB8AC3E}">
        <p14:creationId xmlns:p14="http://schemas.microsoft.com/office/powerpoint/2010/main" val="1274089252"/>
      </p:ext>
    </p:extLst>
  </p:cSld>
  <p:clrMapOvr>
    <a:masterClrMapping/>
  </p:clrMapOvr>
  <p:transition>
    <p:fade/>
  </p:transition>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F7DC3BB45DC442ABA28DCE4E22F821" ma:contentTypeVersion="17" ma:contentTypeDescription="Create a new document." ma:contentTypeScope="" ma:versionID="506dbdcc011f00d35f17d79bab832a7b">
  <xsd:schema xmlns:xsd="http://www.w3.org/2001/XMLSchema" xmlns:xs="http://www.w3.org/2001/XMLSchema" xmlns:p="http://schemas.microsoft.com/office/2006/metadata/properties" xmlns:ns1="http://schemas.microsoft.com/sharepoint/v3" xmlns:ns3="58b3b8b7-0e97-4360-a454-7e4b6ce885cd" xmlns:ns4="a529454b-68f4-4ca1-8af9-a55797e40af1" targetNamespace="http://schemas.microsoft.com/office/2006/metadata/properties" ma:root="true" ma:fieldsID="86243456b78673de4f32aeed9c2fc8e8" ns1:_="" ns3:_="" ns4:_="">
    <xsd:import namespace="http://schemas.microsoft.com/sharepoint/v3"/>
    <xsd:import namespace="58b3b8b7-0e97-4360-a454-7e4b6ce885cd"/>
    <xsd:import namespace="a529454b-68f4-4ca1-8af9-a55797e40af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4:LastSharedByUser" minOccurs="0"/>
                <xsd:element ref="ns4:LastSharedByTime"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b3b8b7-0e97-4360-a454-7e4b6ce885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29454b-68f4-4ca1-8af9-a55797e40a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BC03A9-0A2C-4D32-AADF-4A186E57001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DBDA6D6-C1C8-4E2B-A3BA-2747E8B081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b3b8b7-0e97-4360-a454-7e4b6ce885cd"/>
    <ds:schemaRef ds:uri="a529454b-68f4-4ca1-8af9-a55797e40a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ADF28-E38A-4882-9324-4E6C7788AE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Black Template</vt:lpstr>
      <vt:lpstr>Guidelines For OCP Tech Sub-Team GitHub Organizations</vt:lpstr>
      <vt:lpstr>Agenda</vt:lpstr>
      <vt:lpstr>Big Picture</vt:lpstr>
      <vt:lpstr>Vision</vt:lpstr>
      <vt:lpstr>OCP Tech Sub-Team GitHub Orgs</vt:lpstr>
      <vt:lpstr>What?</vt:lpstr>
      <vt:lpstr>US OCP Sub-Team Org for Partner Asset Repos</vt:lpstr>
      <vt:lpstr>Why?</vt:lpstr>
      <vt:lpstr>How?</vt:lpstr>
      <vt:lpstr>The Setup</vt:lpstr>
      <vt:lpstr>Presentable Content</vt:lpstr>
      <vt:lpstr>Tier 1 Asset Guidelines &amp; Checklist</vt:lpstr>
      <vt:lpstr>Use Cases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For OCP Tech Team Repos</dc:title>
  <dc:creator>Anthony Franklin</dc:creator>
  <cp:revision>2</cp:revision>
  <dcterms:created xsi:type="dcterms:W3CDTF">2020-03-27T17:48:24Z</dcterms:created>
  <dcterms:modified xsi:type="dcterms:W3CDTF">2020-06-03T13:43:45Z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anfrankl@microsoft.com</vt:lpwstr>
  </property>
  <property fmtid="{D5CDD505-2E9C-101B-9397-08002B2CF9AE}" pid="5" name="MSIP_Label_f42aa342-8706-4288-bd11-ebb85995028c_SetDate">
    <vt:lpwstr>2020-03-27T18:20:30.8013733Z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e481c9ed-5191-468e-b3e6-edb9128b8ad3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0x01010058F7DC3BB45DC442ABA28DCE4E22F821</vt:lpwstr>
  </property>
</Properties>
</file>