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5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B21E-D3F0-4489-A173-8A445D2DC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8A8B3-9707-4534-A48C-894171D34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A5BD-8C6F-4606-B34E-38370E9A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010D-3218-4E9A-839D-76DFFBCE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0D31-7A24-431D-9195-38970176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16FF-1C62-4B29-BBFE-C9A59763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D4420-4453-446D-8FDB-F16D3DF4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7E20-6D72-4C48-ACB7-024155FA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80160-911E-46D6-BD18-B9C0796B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665FD-B0D0-4698-8B76-AEF06626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71169-A44E-44F3-A4E9-834827A44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98D71-3D33-4FAF-8BFC-4133E3027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E59A-9C41-45BD-9C5B-D9A8808A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0EAB-B8F4-4608-824A-369756D4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6BA4-9405-4AD3-9E9D-084C1A20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6393-09B9-488C-8DFB-33AC6814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28B0-E09A-4799-81DD-874C7142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1C94-0606-4B06-A252-B22BE86E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733B-AA09-41F4-B497-42FC0225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00C6-081D-4FAF-BBE4-47E0044D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2C7F-0CAE-4522-8ABE-5EF414B1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A833A-D20E-4EC4-B75F-F873B691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F2BC4-C9C1-45F7-9B8F-6D92F001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114E8-5996-4FDD-83E2-31284921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E383-C5F3-4CA9-8B39-4E9870A9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757D-D95F-462B-9B1E-619E7F13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E3A1-C285-4367-8F58-306BBD5F0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BF599-71B2-44CD-8E01-36259D58D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41DA-8474-4528-9DB1-A3845C1E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5C42E-8FEA-4842-BED8-03FBA03C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86634-456F-4BCB-864A-A8851DDE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0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C393-74AF-40BD-95FE-7716958D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7CE8E-9625-4CA3-B4C0-D34BD209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464FC-F712-4DDC-8C6A-B5F65E2D1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5A2E-FF1C-42C5-BD9D-FF21A0A50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F2C38-AC6F-4C1F-BDE2-986A9AD03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6FFC3-0D4D-4E8C-A611-EAC93656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42C75-77F1-44AA-9A96-A36D8C7F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3E641-D05B-40FE-B6E6-4F990ACF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0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AAD6-20A0-4273-AFA8-82746A60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D38FB-8AF4-414D-9991-083BF12B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287D9-B2CB-4B88-87F6-C0FA1801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DDB42-1D68-4E19-91A5-B79CA658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289E5-78AB-424B-ADE5-BB1F645B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EE971-4561-4954-92DD-B469B7F2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BBCC9-26DC-4A5C-A607-215CE69F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3C8C-1CDF-4EFA-B0D7-437D6908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C3785-A8BD-4496-96C9-105077E8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9BD8E-DCA8-471C-B913-C1878E84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63CA2-5668-4192-A9A8-F2109AFA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E5A2F-4573-4CDE-B059-31F126DD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8199D-B6F8-4CBA-AD6D-2A298ADA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BC2C-7E90-4342-89BD-B0C716B9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51704-480D-42D9-8D76-1F8C2F019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50C8D-FC37-4E20-B268-892472FB5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0019A-FFD9-4756-8B6A-F00A89B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6D8-C72A-4845-850B-6838A74085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C899B-3F57-40D7-B14E-0CE61E5D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ADA1C-AF53-4217-84A9-6965C3C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D8123-043B-43A3-88FE-908ED34F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BFEC-9712-42E6-8B55-4EA5D7E6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E007-1CF6-466F-9F93-22887000F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F6D8-C72A-4845-850B-6838A74085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AE3B-AE92-4B19-B693-6DC37B960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03CF-BC81-4814-8B3C-859DC8A6A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392A7-F5DF-4A3A-AC44-442ECD04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BF1-8A1D-426A-B959-5DC961737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and Deploying the Staging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EE9FF-7CAE-410C-B641-10B48536A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SSIS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537029" y="1630439"/>
            <a:ext cx="6628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/>
              <a:t>Update the file location for: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EnrollmentDetails_ConnectionString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EnrollmentSummary</a:t>
            </a:r>
            <a:r>
              <a:rPr lang="en-US" dirty="0"/>
              <a:t> _</a:t>
            </a:r>
            <a:r>
              <a:rPr lang="en-US" dirty="0" err="1"/>
              <a:t>ConnectionString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Student_Profile</a:t>
            </a:r>
            <a:r>
              <a:rPr lang="en-US" dirty="0"/>
              <a:t> _</a:t>
            </a:r>
            <a:r>
              <a:rPr lang="en-US" dirty="0" err="1"/>
              <a:t>ConnectionString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Term _</a:t>
            </a:r>
            <a:r>
              <a:rPr lang="en-US" dirty="0" err="1"/>
              <a:t>ConnectionString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err="1"/>
              <a:t>Chabge</a:t>
            </a:r>
            <a:r>
              <a:rPr lang="en-US" dirty="0"/>
              <a:t> the </a:t>
            </a:r>
            <a:r>
              <a:rPr lang="en-US" dirty="0" err="1"/>
              <a:t>Staging_Dest_ServerName</a:t>
            </a:r>
            <a:r>
              <a:rPr lang="en-US" dirty="0"/>
              <a:t> to your server name.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500ED-BD70-449C-AAF1-FEB81F48A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8" y="4096082"/>
            <a:ext cx="8887581" cy="13910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8D84A7-6185-417B-900F-DEF131981911}"/>
              </a:ext>
            </a:extLst>
          </p:cNvPr>
          <p:cNvSpPr/>
          <p:nvPr/>
        </p:nvSpPr>
        <p:spPr>
          <a:xfrm>
            <a:off x="4683275" y="4547533"/>
            <a:ext cx="1499811" cy="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81D4FF-92DB-45AB-BAF9-4127DF56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869" y="1690688"/>
            <a:ext cx="2143080" cy="27511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SSIS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dirty="0"/>
              <a:t>Right-click the Import CSV </a:t>
            </a:r>
            <a:r>
              <a:rPr lang="en-US" dirty="0" err="1"/>
              <a:t>Files.dtsx</a:t>
            </a:r>
            <a:r>
              <a:rPr lang="en-US" dirty="0"/>
              <a:t> and select Execute Package from the context menu.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980A7-B93D-424B-B4EC-56B90A1F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642" y="1620762"/>
            <a:ext cx="1799772" cy="4598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8D84A7-6185-417B-900F-DEF131981911}"/>
              </a:ext>
            </a:extLst>
          </p:cNvPr>
          <p:cNvSpPr/>
          <p:nvPr/>
        </p:nvSpPr>
        <p:spPr>
          <a:xfrm>
            <a:off x="7121676" y="3231102"/>
            <a:ext cx="1059543" cy="24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15A4B-CF28-4DA2-A315-4FFD3D7EF656}"/>
              </a:ext>
            </a:extLst>
          </p:cNvPr>
          <p:cNvSpPr/>
          <p:nvPr/>
        </p:nvSpPr>
        <p:spPr>
          <a:xfrm>
            <a:off x="9177866" y="1822602"/>
            <a:ext cx="1059543" cy="24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7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SSIS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49905" y="1620762"/>
            <a:ext cx="4852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US" dirty="0"/>
              <a:t>Open the </a:t>
            </a:r>
            <a:r>
              <a:rPr lang="en-US" dirty="0" err="1"/>
              <a:t>RunViews.sql</a:t>
            </a:r>
            <a:r>
              <a:rPr lang="en-US" dirty="0"/>
              <a:t> file located in the Data Validation &gt; scripts folder in SQL Server Management Studio.</a:t>
            </a:r>
          </a:p>
          <a:p>
            <a:pPr marL="342900" indent="-342900">
              <a:buAutoNum type="arabicPeriod" startAt="6"/>
            </a:pPr>
            <a:r>
              <a:rPr lang="en-US" dirty="0"/>
              <a:t>Execute the script.  If any tables  are empty are errors appear you should reach out to you Microsoft Contact to help resolve.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73A06-BDC1-4BA6-B5D7-C5F0A039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30" y="1690688"/>
            <a:ext cx="4812311" cy="40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9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the .csv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F8861-7D01-4977-866C-8854949F611E}"/>
              </a:ext>
            </a:extLst>
          </p:cNvPr>
          <p:cNvSpPr txBox="1"/>
          <p:nvPr/>
        </p:nvSpPr>
        <p:spPr>
          <a:xfrm>
            <a:off x="749905" y="1620762"/>
            <a:ext cx="4852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US" dirty="0"/>
              <a:t>Open the Data Validation &gt; data files folder.</a:t>
            </a:r>
          </a:p>
          <a:p>
            <a:pPr marL="342900" indent="-342900">
              <a:buAutoNum type="arabicPeriod" startAt="6"/>
            </a:pPr>
            <a:r>
              <a:rPr lang="en-US" dirty="0"/>
              <a:t>Open and review each file.</a:t>
            </a:r>
          </a:p>
          <a:p>
            <a:pPr marL="342900" indent="-342900">
              <a:buAutoNum type="arabicPeriod" startAt="6"/>
            </a:pPr>
            <a:r>
              <a:rPr lang="en-US" dirty="0"/>
              <a:t>Populate each file with your schools data or leave as is and go to next 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E822D-2FB2-4A77-B32A-228552CEF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56" y="2887578"/>
            <a:ext cx="6416471" cy="24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3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Open the </a:t>
            </a:r>
            <a:r>
              <a:rPr lang="en-US" dirty="0" err="1"/>
              <a:t>HigherED.Staging</a:t>
            </a:r>
            <a:r>
              <a:rPr lang="en-US" dirty="0"/>
              <a:t>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980A7-B93D-424B-B4EC-56B90A1F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23" y="1690688"/>
            <a:ext cx="1799772" cy="45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3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Right-click the </a:t>
            </a:r>
            <a:r>
              <a:rPr lang="en-US" dirty="0" err="1"/>
              <a:t>HigherEd.Staging_Database</a:t>
            </a:r>
            <a:r>
              <a:rPr lang="en-US" dirty="0"/>
              <a:t> project and select Build from the context menu.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553BB-4E8A-4A33-9560-A92F572A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486" y="1690688"/>
            <a:ext cx="5639775" cy="39026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1361F5-0812-4F1E-A00C-5E5B1E208DD3}"/>
              </a:ext>
            </a:extLst>
          </p:cNvPr>
          <p:cNvSpPr/>
          <p:nvPr/>
        </p:nvSpPr>
        <p:spPr>
          <a:xfrm>
            <a:off x="8671076" y="1993295"/>
            <a:ext cx="2175933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B53B39-E7F6-4E2D-8524-95FEF75B12A9}"/>
              </a:ext>
            </a:extLst>
          </p:cNvPr>
          <p:cNvSpPr/>
          <p:nvPr/>
        </p:nvSpPr>
        <p:spPr>
          <a:xfrm>
            <a:off x="5407486" y="3407678"/>
            <a:ext cx="2175933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1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Right-click the </a:t>
            </a:r>
            <a:r>
              <a:rPr lang="en-US" dirty="0" err="1"/>
              <a:t>HigherEd.Staging_Database</a:t>
            </a:r>
            <a:r>
              <a:rPr lang="en-US" dirty="0"/>
              <a:t> project and select Publish from the context menu.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553BB-4E8A-4A33-9560-A92F572A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62" y="1690688"/>
            <a:ext cx="5639775" cy="39026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E6316A-5714-4D2B-A14A-AC59CFCFA1C7}"/>
              </a:ext>
            </a:extLst>
          </p:cNvPr>
          <p:cNvSpPr/>
          <p:nvPr/>
        </p:nvSpPr>
        <p:spPr>
          <a:xfrm>
            <a:off x="5506962" y="4131733"/>
            <a:ext cx="2175933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7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4F44FE-D416-4F5C-8BF9-B778587EF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579" y="1486955"/>
            <a:ext cx="4946650" cy="278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/>
              <a:t>Enter </a:t>
            </a:r>
            <a:r>
              <a:rPr lang="en-US" dirty="0" err="1"/>
              <a:t>HigherED_Staging</a:t>
            </a:r>
            <a:r>
              <a:rPr lang="en-US" dirty="0"/>
              <a:t> in the textbox labeled Database name.</a:t>
            </a:r>
          </a:p>
          <a:p>
            <a:pPr marL="342900" indent="-342900">
              <a:buAutoNum type="arabicPeriod" startAt="3"/>
            </a:pPr>
            <a:r>
              <a:rPr lang="en-US" dirty="0"/>
              <a:t>Click the button labeled Edit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3DB4-3D8B-4059-838C-E84E48F4FC28}"/>
              </a:ext>
            </a:extLst>
          </p:cNvPr>
          <p:cNvSpPr/>
          <p:nvPr/>
        </p:nvSpPr>
        <p:spPr>
          <a:xfrm>
            <a:off x="6402011" y="2384808"/>
            <a:ext cx="1179284" cy="348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5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/>
              <a:t>Click the button labeled Edit.</a:t>
            </a:r>
          </a:p>
          <a:p>
            <a:pPr marL="342900" indent="-342900">
              <a:buAutoNum type="arabicPeriod" startAt="3"/>
            </a:pPr>
            <a:r>
              <a:rPr lang="en-US" dirty="0"/>
              <a:t>Click Show Connection Properties towards the bottom of the window</a:t>
            </a:r>
          </a:p>
          <a:p>
            <a:pPr marL="342900" indent="-342900">
              <a:buAutoNum type="arabicPeriod" startAt="3"/>
            </a:pPr>
            <a:r>
              <a:rPr lang="en-US" dirty="0"/>
              <a:t>Enter your Server Name in the textbox labeled Server Name.</a:t>
            </a:r>
          </a:p>
          <a:p>
            <a:pPr marL="342900" indent="-342900">
              <a:buAutoNum type="arabicPeriod" startAt="3"/>
            </a:pPr>
            <a:r>
              <a:rPr lang="en-US" dirty="0"/>
              <a:t>Click the button labeled OK.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DF72B-FE03-4842-8881-B0D104B4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322" y="1027906"/>
            <a:ext cx="3756082" cy="50612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ACBE0-8666-4250-80A2-61745EDFDEBB}"/>
              </a:ext>
            </a:extLst>
          </p:cNvPr>
          <p:cNvSpPr/>
          <p:nvPr/>
        </p:nvSpPr>
        <p:spPr>
          <a:xfrm>
            <a:off x="7355114" y="4018037"/>
            <a:ext cx="3414486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F4470E-5189-4703-8EAA-90CF6193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90" y="1524001"/>
            <a:ext cx="7197521" cy="4060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 Click the button labeled OK.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0A41E-D937-42FF-82DF-8B02D7F0FDB0}"/>
              </a:ext>
            </a:extLst>
          </p:cNvPr>
          <p:cNvSpPr/>
          <p:nvPr/>
        </p:nvSpPr>
        <p:spPr>
          <a:xfrm>
            <a:off x="9647162" y="4946952"/>
            <a:ext cx="982133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5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C70-B719-49BF-BE29-0AF5886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Staging SSIS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3D60-658E-4A79-8317-85525ABC4ECD}"/>
              </a:ext>
            </a:extLst>
          </p:cNvPr>
          <p:cNvSpPr txBox="1"/>
          <p:nvPr/>
        </p:nvSpPr>
        <p:spPr>
          <a:xfrm>
            <a:off x="764419" y="1620762"/>
            <a:ext cx="4852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the </a:t>
            </a:r>
            <a:r>
              <a:rPr lang="en-US" dirty="0" err="1"/>
              <a:t>HigherED.Staging</a:t>
            </a:r>
            <a:r>
              <a:rPr lang="en-US" dirty="0"/>
              <a:t> Solution</a:t>
            </a:r>
          </a:p>
          <a:p>
            <a:pPr marL="342900" indent="-342900">
              <a:buAutoNum type="arabicPeriod"/>
            </a:pPr>
            <a:r>
              <a:rPr lang="en-US" dirty="0"/>
              <a:t>Double-click </a:t>
            </a:r>
            <a:r>
              <a:rPr lang="en-US" dirty="0" err="1"/>
              <a:t>Projects.params</a:t>
            </a:r>
            <a:r>
              <a:rPr lang="en-US" dirty="0"/>
              <a:t> in the </a:t>
            </a:r>
            <a:r>
              <a:rPr lang="en-US" dirty="0" err="1"/>
              <a:t>HigherED.Staging</a:t>
            </a:r>
            <a:r>
              <a:rPr lang="en-US" dirty="0"/>
              <a:t> Project.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980A7-B93D-424B-B4EC-56B90A1F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23" y="1690688"/>
            <a:ext cx="1799772" cy="4598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8D84A7-6185-417B-900F-DEF131981911}"/>
              </a:ext>
            </a:extLst>
          </p:cNvPr>
          <p:cNvSpPr/>
          <p:nvPr/>
        </p:nvSpPr>
        <p:spPr>
          <a:xfrm>
            <a:off x="5268686" y="2369921"/>
            <a:ext cx="653143" cy="244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286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Configuring and Deploying the Staging Environment</vt:lpstr>
      <vt:lpstr>Populate the .csv Files</vt:lpstr>
      <vt:lpstr>Deploy Staging Database</vt:lpstr>
      <vt:lpstr>Deploy Staging Database</vt:lpstr>
      <vt:lpstr>Deploy Staging Database</vt:lpstr>
      <vt:lpstr>Deploy Staging Database</vt:lpstr>
      <vt:lpstr>Deploy Staging Database</vt:lpstr>
      <vt:lpstr>Deploy Staging Database</vt:lpstr>
      <vt:lpstr>Deploy Staging SSIS Packages</vt:lpstr>
      <vt:lpstr>Deploy Staging SSIS Packages</vt:lpstr>
      <vt:lpstr>Deploy Staging SSIS Packages</vt:lpstr>
      <vt:lpstr>Deploy Staging SSIS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LeBlanc</dc:creator>
  <cp:lastModifiedBy>Patrick LeBlanc</cp:lastModifiedBy>
  <cp:revision>11</cp:revision>
  <dcterms:created xsi:type="dcterms:W3CDTF">2017-04-27T21:02:54Z</dcterms:created>
  <dcterms:modified xsi:type="dcterms:W3CDTF">2017-04-28T18:26:09Z</dcterms:modified>
</cp:coreProperties>
</file>