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9"/>
  </p:notesMasterIdLst>
  <p:sldIdLst>
    <p:sldId id="269" r:id="rId8"/>
    <p:sldId id="270" r:id="rId9"/>
    <p:sldId id="256" r:id="rId10"/>
    <p:sldId id="266" r:id="rId11"/>
    <p:sldId id="265" r:id="rId12"/>
    <p:sldId id="267" r:id="rId13"/>
    <p:sldId id="268" r:id="rId14"/>
    <p:sldId id="262" r:id="rId15"/>
    <p:sldId id="264" r:id="rId16"/>
    <p:sldId id="26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9/20/2013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9/20/2013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7460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4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1.emf"/><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1.emf"/><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1" r:id="rId9"/>
    <p:sldLayoutId id="2147483772"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here</a:t>
            </a:r>
            <a:endParaRPr lang="en-US" dirty="0"/>
          </a:p>
        </p:txBody>
      </p:sp>
      <p:sp>
        <p:nvSpPr>
          <p:cNvPr id="3" name="Content Placeholder 2"/>
          <p:cNvSpPr>
            <a:spLocks noGrp="1"/>
          </p:cNvSpPr>
          <p:nvPr>
            <p:ph idx="1"/>
          </p:nvPr>
        </p:nvSpPr>
        <p:spPr/>
        <p:txBody>
          <a:bodyPr/>
          <a:lstStyle/>
          <a:p>
            <a:r>
              <a:rPr lang="en-US" dirty="0" smtClean="0"/>
              <a:t>Content below</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156057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Change</a:t>
            </a:r>
          </a:p>
          <a:p>
            <a:pPr marL="742950" indent="-742950">
              <a:lnSpc>
                <a:spcPct val="100000"/>
              </a:lnSpc>
              <a:buAutoNum type="arabicParenR"/>
            </a:pPr>
            <a:r>
              <a:rPr lang="en-US" sz="5400" dirty="0" smtClean="0">
                <a:latin typeface="+mj-lt"/>
              </a:rPr>
              <a:t>Scenario</a:t>
            </a:r>
            <a:r>
              <a:rPr lang="en-US" sz="5400" smtClean="0">
                <a:latin typeface="+mj-lt"/>
              </a:rPr>
              <a:t>: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Intro</a:t>
            </a:r>
            <a:endParaRPr lang="en-US" dirty="0"/>
          </a:p>
        </p:txBody>
      </p:sp>
      <p:sp>
        <p:nvSpPr>
          <p:cNvPr id="3" name="Subtitle 2"/>
          <p:cNvSpPr>
            <a:spLocks noGrp="1"/>
          </p:cNvSpPr>
          <p:nvPr>
            <p:ph type="subTitle" idx="1"/>
          </p:nvPr>
        </p:nvSpPr>
        <p:spPr/>
        <p:txBody>
          <a:bodyPr/>
          <a:lstStyle/>
          <a:p>
            <a:r>
              <a:rPr lang="en-US" dirty="0" smtClean="0"/>
              <a:t>What are you about to talk about?</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Bold Point</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rmAutofit lnSpcReduction="10000"/>
          </a:bodyPr>
          <a:lstStyle/>
          <a:p>
            <a:pPr lvl="0">
              <a:lnSpc>
                <a:spcPct val="100000"/>
              </a:lnSpc>
              <a:spcBef>
                <a:spcPts val="0"/>
              </a:spcBef>
              <a:tabLst>
                <a:tab pos="1110625" algn="l"/>
              </a:tabLst>
            </a:pPr>
            <a:r>
              <a:rPr lang="en-US" altLang="ja-JP" sz="5506" dirty="0">
                <a:gradFill>
                  <a:gsLst>
                    <a:gs pos="0">
                      <a:srgbClr val="FFFFFF"/>
                    </a:gs>
                    <a:gs pos="50000">
                      <a:srgbClr val="FFFFFF"/>
                    </a:gs>
                    <a:gs pos="100000">
                      <a:srgbClr val="FFFFFF"/>
                    </a:gs>
                  </a:gsLst>
                  <a:lin ang="2700000" scaled="1"/>
                </a:gradFill>
                <a:latin typeface="+mj-lt"/>
              </a:rPr>
              <a:t>General Availability of </a:t>
            </a:r>
            <a:br>
              <a:rPr lang="en-US" altLang="ja-JP" sz="5506" dirty="0">
                <a:gradFill>
                  <a:gsLst>
                    <a:gs pos="0">
                      <a:srgbClr val="FFFFFF"/>
                    </a:gs>
                    <a:gs pos="50000">
                      <a:srgbClr val="FFFFFF"/>
                    </a:gs>
                    <a:gs pos="100000">
                      <a:srgbClr val="FFFFFF"/>
                    </a:gs>
                  </a:gsLst>
                  <a:lin ang="2700000" scaled="1"/>
                </a:gradFill>
                <a:latin typeface="+mj-lt"/>
              </a:rPr>
            </a:br>
            <a:r>
              <a:rPr lang="en-US" altLang="ja-JP" sz="5506" dirty="0">
                <a:gradFill>
                  <a:gsLst>
                    <a:gs pos="0">
                      <a:srgbClr val="FFFFFF"/>
                    </a:gs>
                    <a:gs pos="50000">
                      <a:srgbClr val="FFFFFF"/>
                    </a:gs>
                    <a:gs pos="100000">
                      <a:srgbClr val="FFFFFF"/>
                    </a:gs>
                  </a:gsLst>
                  <a:lin ang="2700000" scaled="1"/>
                </a:gradFill>
                <a:latin typeface="+mj-lt"/>
              </a:rPr>
              <a:t>Windows Azure Web Sites</a:t>
            </a:r>
            <a:endParaRPr lang="en-US" sz="5506" dirty="0">
              <a:gradFill>
                <a:gsLst>
                  <a:gs pos="0">
                    <a:srgbClr val="FFFFFF"/>
                  </a:gs>
                  <a:gs pos="50000">
                    <a:srgbClr val="FFFFFF"/>
                  </a:gs>
                  <a:gs pos="100000">
                    <a:srgbClr val="FFFFFF"/>
                  </a:gs>
                </a:gsLst>
                <a:lin ang="2700000" scaled="1"/>
              </a:gradFill>
              <a:latin typeface="+mj-lt"/>
            </a:endParaRPr>
          </a:p>
        </p:txBody>
      </p:sp>
    </p:spTree>
    <p:extLst>
      <p:ext uri="{BB962C8B-B14F-4D97-AF65-F5344CB8AC3E}">
        <p14:creationId xmlns:p14="http://schemas.microsoft.com/office/powerpoint/2010/main" val="1364815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At a high-level</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t>
            </a:r>
            <a:r>
              <a:rPr lang="en-US" dirty="0" smtClean="0"/>
              <a:t>Factoid number 1</a:t>
            </a:r>
          </a:p>
          <a:p>
            <a:pPr>
              <a:lnSpc>
                <a:spcPct val="110000"/>
              </a:lnSpc>
            </a:pPr>
            <a:r>
              <a:rPr lang="en-US" dirty="0" smtClean="0">
                <a:sym typeface="Wingdings" panose="05000000000000000000" pitchFamily="2" charset="2"/>
              </a:rPr>
              <a:t> </a:t>
            </a:r>
            <a:r>
              <a:rPr lang="en-US" dirty="0" smtClean="0"/>
              <a:t>Interesting data</a:t>
            </a:r>
          </a:p>
          <a:p>
            <a:pPr>
              <a:lnSpc>
                <a:spcPct val="110000"/>
              </a:lnSpc>
            </a:pPr>
            <a:r>
              <a:rPr lang="en-US" dirty="0" smtClean="0">
                <a:sym typeface="Wingdings" panose="05000000000000000000" pitchFamily="2" charset="2"/>
              </a:rPr>
              <a:t> </a:t>
            </a:r>
            <a:r>
              <a:rPr lang="en-US" dirty="0" smtClean="0"/>
              <a:t>Pictures of kittens</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a:t>
            </a: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t>6</a:t>
            </a:fld>
            <a:endParaRPr lang="en-US"/>
          </a:p>
        </p:txBody>
      </p:sp>
    </p:spTree>
    <p:extLst>
      <p:ext uri="{BB962C8B-B14F-4D97-AF65-F5344CB8AC3E}">
        <p14:creationId xmlns:p14="http://schemas.microsoft.com/office/powerpoint/2010/main" val="148536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Primary Title</a:t>
            </a:r>
            <a:endParaRPr lang="en-US" dirty="0"/>
          </a:p>
        </p:txBody>
      </p:sp>
      <p:sp>
        <p:nvSpPr>
          <p:cNvPr id="5" name="Content Placeholder 4"/>
          <p:cNvSpPr>
            <a:spLocks noGrp="1"/>
          </p:cNvSpPr>
          <p:nvPr>
            <p:ph idx="1"/>
          </p:nvPr>
        </p:nvSpPr>
        <p:spPr/>
        <p:txBody>
          <a:bodyPr>
            <a:normAutofit/>
          </a:bodyPr>
          <a:lstStyle/>
          <a:p>
            <a:pPr marL="0" indent="0">
              <a:buNone/>
            </a:pPr>
            <a:endParaRPr lang="en-US" sz="3200" dirty="0"/>
          </a:p>
        </p:txBody>
      </p:sp>
      <p:sp>
        <p:nvSpPr>
          <p:cNvPr id="3" name="Slide Number Placeholder 2"/>
          <p:cNvSpPr>
            <a:spLocks noGrp="1"/>
          </p:cNvSpPr>
          <p:nvPr>
            <p:ph type="sldNum" sz="quarter" idx="12"/>
          </p:nvPr>
        </p:nvSpPr>
        <p:spPr/>
        <p:txBody>
          <a:bodyPr/>
          <a:lstStyle/>
          <a:p>
            <a:fld id="{0A164282-434E-41D4-9582-783D542A7B68}" type="slidenum">
              <a:rPr lang="en-US" smtClean="0"/>
              <a:t>7</a:t>
            </a:fld>
            <a:endParaRPr lang="en-US"/>
          </a:p>
        </p:txBody>
      </p:sp>
      <p:sp>
        <p:nvSpPr>
          <p:cNvPr id="6" name="Text Placeholder 5"/>
          <p:cNvSpPr>
            <a:spLocks noGrp="1"/>
          </p:cNvSpPr>
          <p:nvPr>
            <p:ph type="body" sz="quarter" idx="13"/>
          </p:nvPr>
        </p:nvSpPr>
        <p:spPr/>
        <p:txBody>
          <a:bodyPr/>
          <a:lstStyle/>
          <a:p>
            <a:r>
              <a:rPr lang="en-US" dirty="0" smtClean="0"/>
              <a:t>This is used to clarify or ask a question</a:t>
            </a:r>
            <a:endParaRPr lang="en-US" dirty="0"/>
          </a:p>
        </p:txBody>
      </p:sp>
    </p:spTree>
    <p:extLst>
      <p:ext uri="{BB962C8B-B14F-4D97-AF65-F5344CB8AC3E}">
        <p14:creationId xmlns:p14="http://schemas.microsoft.com/office/powerpoint/2010/main" val="85980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609713"/>
            <a:chOff x="8411036" y="3864393"/>
            <a:chExt cx="3753311" cy="2662043"/>
          </a:xfrm>
        </p:grpSpPr>
        <p:sp>
          <p:nvSpPr>
            <p:cNvPr id="13" name="TextBox 12"/>
            <p:cNvSpPr txBox="1"/>
            <p:nvPr/>
          </p:nvSpPr>
          <p:spPr>
            <a:xfrm>
              <a:off x="8615511" y="5818550"/>
              <a:ext cx="3497263" cy="707886"/>
            </a:xfrm>
            <a:prstGeom prst="rect">
              <a:avLst/>
            </a:prstGeom>
            <a:noFill/>
          </p:spPr>
          <p:txBody>
            <a:bodyPr wrap="square" rtlCol="0">
              <a:spAutoFit/>
            </a:bodyPr>
            <a:lstStyle/>
            <a:p>
              <a:r>
                <a:rPr lang="en-US" sz="1961" b="1" dirty="0">
                  <a:solidFill>
                    <a:srgbClr val="FFFFFF"/>
                  </a:solidFill>
                  <a:cs typeface="Segoe UI Light" panose="020B0502040204020203" pitchFamily="34" charset="0"/>
                </a:rPr>
                <a:t>FORTUNE 500 </a:t>
              </a:r>
              <a:r>
                <a:rPr lang="en-US" sz="1961" dirty="0">
                  <a:solidFill>
                    <a:srgbClr val="FFFFFF"/>
                  </a:solidFill>
                  <a:cs typeface="Segoe UI Light" panose="020B0502040204020203" pitchFamily="34" charset="0"/>
                </a:rPr>
                <a:t>COMPANIES</a:t>
              </a:r>
              <a:endParaRPr lang="en-US" sz="2800" dirty="0">
                <a:solidFill>
                  <a:srgbClr val="FFFFFF"/>
                </a:solidFill>
                <a:cs typeface="Segoe UI Light" panose="020B0502040204020203" pitchFamily="34" charset="0"/>
              </a:endParaRPr>
            </a:p>
            <a:p>
              <a:r>
                <a:rPr lang="en-US" sz="1961" dirty="0">
                  <a:solidFill>
                    <a:srgbClr val="FFFFFF"/>
                  </a:solidFill>
                </a:rPr>
                <a:t>USING WINDOWS AZURE</a:t>
              </a: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a:solidFill>
                    <a:schemeClr val="bg1"/>
                  </a:solidFill>
                  <a:latin typeface="Segoe UI Light" panose="020B0502040204020203" pitchFamily="34" charset="0"/>
                  <a:cs typeface="Segoe UI Light" panose="020B0502040204020203" pitchFamily="34" charset="0"/>
                </a:rPr>
                <a:t>50</a:t>
              </a:r>
              <a:r>
                <a:rPr lang="en-US" sz="5882" dirty="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16" name="Group 15"/>
          <p:cNvGrpSpPr/>
          <p:nvPr/>
        </p:nvGrpSpPr>
        <p:grpSpPr>
          <a:xfrm>
            <a:off x="4419419" y="226804"/>
            <a:ext cx="3534874" cy="2973485"/>
            <a:chOff x="4563187" y="3841057"/>
            <a:chExt cx="3605756" cy="3033110"/>
          </a:xfrm>
        </p:grpSpPr>
        <p:sp>
          <p:nvSpPr>
            <p:cNvPr id="12" name="TextBox 11"/>
            <p:cNvSpPr txBox="1"/>
            <p:nvPr/>
          </p:nvSpPr>
          <p:spPr>
            <a:xfrm>
              <a:off x="4608585" y="6350947"/>
              <a:ext cx="3497263" cy="523220"/>
            </a:xfrm>
            <a:prstGeom prst="rect">
              <a:avLst/>
            </a:prstGeom>
            <a:noFill/>
          </p:spPr>
          <p:txBody>
            <a:bodyPr wrap="square" rtlCol="0">
              <a:spAutoFit/>
            </a:bodyPr>
            <a:lstStyle/>
            <a:p>
              <a:r>
                <a:rPr lang="en-US" sz="1372" dirty="0">
                  <a:solidFill>
                    <a:srgbClr val="FFFFFF"/>
                  </a:solidFill>
                </a:rPr>
                <a:t>ACTIVE DIRECTORY ACCOUNTS </a:t>
              </a:r>
              <a:br>
                <a:rPr lang="en-US" sz="1372" dirty="0">
                  <a:solidFill>
                    <a:srgbClr val="FFFFFF"/>
                  </a:solidFill>
                </a:rPr>
              </a:br>
              <a:r>
                <a:rPr lang="en-US" sz="1372" dirty="0">
                  <a:solidFill>
                    <a:srgbClr val="FFFFFF"/>
                  </a:solidFill>
                </a:rPr>
                <a:t>WITH </a:t>
              </a:r>
              <a:r>
                <a:rPr lang="en-US" sz="1372" b="1" dirty="0">
                  <a:solidFill>
                    <a:srgbClr val="FFFFFF"/>
                  </a:solidFill>
                </a:rPr>
                <a:t>68 MILLION USERS</a:t>
              </a: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a:solidFill>
                    <a:schemeClr val="bg1"/>
                  </a:solidFill>
                  <a:latin typeface="Segoe UI Light" panose="020B0502040204020203" pitchFamily="34" charset="0"/>
                  <a:cs typeface="Segoe UI Light" panose="020B0502040204020203" pitchFamily="34" charset="0"/>
                </a:rPr>
                <a:t>3.2</a:t>
              </a:r>
            </a:p>
          </p:txBody>
        </p:sp>
        <p:sp>
          <p:nvSpPr>
            <p:cNvPr id="52" name="Rectangle 51"/>
            <p:cNvSpPr/>
            <p:nvPr/>
          </p:nvSpPr>
          <p:spPr>
            <a:xfrm>
              <a:off x="4597712" y="5660893"/>
              <a:ext cx="2507617" cy="677108"/>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MILLION </a:t>
              </a:r>
              <a:br>
                <a:rPr lang="en-US" sz="1961" b="1" dirty="0">
                  <a:solidFill>
                    <a:srgbClr val="FFFFFF"/>
                  </a:solidFill>
                  <a:cs typeface="Segoe UI Light" panose="020B0502040204020203" pitchFamily="34" charset="0"/>
                </a:rPr>
              </a:br>
              <a:r>
                <a:rPr lang="en-US" sz="1961" b="1" dirty="0">
                  <a:solidFill>
                    <a:srgbClr val="FFFFFF"/>
                  </a:solidFill>
                  <a:cs typeface="Segoe UI Light" panose="020B0502040204020203" pitchFamily="34" charset="0"/>
                </a:rPr>
                <a:t>ORGANIZATIONS </a:t>
              </a:r>
              <a:endParaRPr lang="en-US" sz="2800" b="1" dirty="0">
                <a:solidFill>
                  <a:srgbClr val="FFFFFF"/>
                </a:solidFill>
                <a:cs typeface="Segoe UI Light" panose="020B0502040204020203" pitchFamily="34" charset="0"/>
              </a:endParaRPr>
            </a:p>
          </p:txBody>
        </p:sp>
      </p:grpSp>
      <p:grpSp>
        <p:nvGrpSpPr>
          <p:cNvPr id="4" name="Group 3"/>
          <p:cNvGrpSpPr/>
          <p:nvPr/>
        </p:nvGrpSpPr>
        <p:grpSpPr>
          <a:xfrm>
            <a:off x="8343269" y="-17491"/>
            <a:ext cx="3599748" cy="3222347"/>
            <a:chOff x="4389046" y="190012"/>
            <a:chExt cx="3671930" cy="3286962"/>
          </a:xfrm>
        </p:grpSpPr>
        <p:sp>
          <p:nvSpPr>
            <p:cNvPr id="25" name="Rectangle 24"/>
            <p:cNvSpPr/>
            <p:nvPr/>
          </p:nvSpPr>
          <p:spPr>
            <a:xfrm>
              <a:off x="4389046" y="190012"/>
              <a:ext cx="3671930" cy="3001591"/>
            </a:xfrm>
            <a:prstGeom prst="rect">
              <a:avLst/>
            </a:prstGeom>
          </p:spPr>
          <p:txBody>
            <a:bodyPr wrap="square" anchor="b">
              <a:spAutoFit/>
            </a:bodyPr>
            <a:lstStyle/>
            <a:p>
              <a:pPr>
                <a:lnSpc>
                  <a:spcPct val="95000"/>
                </a:lnSpc>
                <a:buSzPct val="90000"/>
              </a:pPr>
              <a:r>
                <a:rPr lang="en-US" sz="19508" dirty="0">
                  <a:solidFill>
                    <a:schemeClr val="bg1"/>
                  </a:solidFill>
                  <a:latin typeface="Segoe UI Light" panose="020B0502040204020203" pitchFamily="34" charset="0"/>
                  <a:cs typeface="Segoe UI Light" panose="020B0502040204020203" pitchFamily="34" charset="0"/>
                </a:rPr>
                <a:t>2</a:t>
              </a:r>
              <a:r>
                <a:rPr lang="en-US" sz="13600" dirty="0">
                  <a:solidFill>
                    <a:srgbClr val="11C1FF"/>
                  </a:solidFill>
                  <a:latin typeface="Segoe UI Light" panose="020B0502040204020203" pitchFamily="34" charset="0"/>
                  <a:cs typeface="Segoe UI Light" panose="020B0502040204020203" pitchFamily="34" charset="0"/>
                </a:rPr>
                <a:t>x</a:t>
              </a:r>
            </a:p>
          </p:txBody>
        </p:sp>
        <p:sp>
          <p:nvSpPr>
            <p:cNvPr id="26" name="Rectangle 25"/>
            <p:cNvSpPr/>
            <p:nvPr/>
          </p:nvSpPr>
          <p:spPr>
            <a:xfrm>
              <a:off x="4467080" y="2975298"/>
              <a:ext cx="3532108" cy="501676"/>
            </a:xfrm>
            <a:prstGeom prst="rect">
              <a:avLst/>
            </a:prstGeom>
          </p:spPr>
          <p:txBody>
            <a:bodyPr wrap="square" anchor="ctr">
              <a:spAutoFit/>
            </a:bodyPr>
            <a:lstStyle/>
            <a:p>
              <a:pPr>
                <a:lnSpc>
                  <a:spcPct val="95000"/>
                </a:lnSpc>
                <a:buSzPct val="90000"/>
              </a:pPr>
              <a:r>
                <a:rPr lang="en-US" sz="1372" dirty="0">
                  <a:solidFill>
                    <a:srgbClr val="FFFFFF"/>
                  </a:solidFill>
                  <a:cs typeface="Segoe UI Light" panose="020B0502040204020203" pitchFamily="34" charset="0"/>
                </a:rPr>
                <a:t>COMPUTE + STORAGE </a:t>
              </a:r>
              <a:br>
                <a:rPr lang="en-US" sz="1372" dirty="0">
                  <a:solidFill>
                    <a:srgbClr val="FFFFFF"/>
                  </a:solidFill>
                  <a:cs typeface="Segoe UI Light" panose="020B0502040204020203" pitchFamily="34" charset="0"/>
                </a:rPr>
              </a:br>
              <a:r>
                <a:rPr lang="en-US" sz="1372" dirty="0">
                  <a:solidFill>
                    <a:srgbClr val="FFFFFF"/>
                  </a:solidFill>
                  <a:cs typeface="Segoe UI Light" panose="020B0502040204020203" pitchFamily="34" charset="0"/>
                </a:rPr>
                <a:t>EVERY </a:t>
              </a:r>
              <a:r>
                <a:rPr lang="en-US" sz="1372" b="1" dirty="0">
                  <a:solidFill>
                    <a:srgbClr val="FFFFFF"/>
                  </a:solidFill>
                  <a:cs typeface="Segoe UI Light" panose="020B0502040204020203" pitchFamily="34" charset="0"/>
                </a:rPr>
                <a:t>6 MONTHS</a:t>
              </a:r>
              <a:endParaRPr lang="en-US" sz="1961" b="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8304719" y="3671083"/>
            <a:ext cx="3778034" cy="2942586"/>
            <a:chOff x="137652" y="3609604"/>
            <a:chExt cx="3853791" cy="3001591"/>
          </a:xfrm>
        </p:grpSpPr>
        <p:sp>
          <p:nvSpPr>
            <p:cNvPr id="36" name="Rectangle 35"/>
            <p:cNvSpPr/>
            <p:nvPr/>
          </p:nvSpPr>
          <p:spPr>
            <a:xfrm>
              <a:off x="137652" y="3609604"/>
              <a:ext cx="3853791" cy="3001591"/>
            </a:xfrm>
            <a:prstGeom prst="rect">
              <a:avLst/>
            </a:prstGeom>
          </p:spPr>
          <p:txBody>
            <a:bodyPr wrap="square" anchor="ctr">
              <a:spAutoFit/>
            </a:bodyPr>
            <a:lstStyle/>
            <a:p>
              <a:pPr>
                <a:lnSpc>
                  <a:spcPct val="95000"/>
                </a:lnSpc>
                <a:buSzPct val="90000"/>
              </a:pPr>
              <a:r>
                <a:rPr lang="en-US" sz="19508" dirty="0">
                  <a:solidFill>
                    <a:schemeClr val="bg1"/>
                  </a:solidFill>
                  <a:latin typeface="Segoe UI Light" panose="020B0502040204020203" pitchFamily="34" charset="0"/>
                  <a:cs typeface="Segoe UI Light" panose="020B0502040204020203" pitchFamily="34" charset="0"/>
                </a:rPr>
                <a:t>3</a:t>
              </a:r>
              <a:r>
                <a:rPr lang="en-US" sz="13600" dirty="0">
                  <a:solidFill>
                    <a:srgbClr val="11C1FF"/>
                  </a:solidFill>
                  <a:latin typeface="Segoe UI Light" panose="020B0502040204020203" pitchFamily="34" charset="0"/>
                  <a:cs typeface="Segoe UI Light" panose="020B0502040204020203" pitchFamily="34" charset="0"/>
                </a:rPr>
                <a:t>x</a:t>
              </a:r>
            </a:p>
          </p:txBody>
        </p:sp>
        <p:sp>
          <p:nvSpPr>
            <p:cNvPr id="11" name="TextBox 10"/>
            <p:cNvSpPr txBox="1"/>
            <p:nvPr/>
          </p:nvSpPr>
          <p:spPr>
            <a:xfrm>
              <a:off x="269764" y="6177069"/>
              <a:ext cx="3497263" cy="307777"/>
            </a:xfrm>
            <a:prstGeom prst="rect">
              <a:avLst/>
            </a:prstGeom>
            <a:noFill/>
          </p:spPr>
          <p:txBody>
            <a:bodyPr wrap="square" rtlCol="0">
              <a:spAutoFit/>
            </a:bodyPr>
            <a:lstStyle/>
            <a:p>
              <a:r>
                <a:rPr lang="en-US" sz="1372" dirty="0">
                  <a:solidFill>
                    <a:srgbClr val="FFFFFF"/>
                  </a:solidFill>
                </a:rPr>
                <a:t>GROWTH IN </a:t>
              </a:r>
              <a:r>
                <a:rPr lang="en-US" sz="1372" b="1" dirty="0">
                  <a:solidFill>
                    <a:srgbClr val="FFFFFF"/>
                  </a:solidFill>
                </a:rPr>
                <a:t>HYPER-V</a:t>
              </a:r>
              <a:r>
                <a:rPr lang="en-US" sz="1372" dirty="0">
                  <a:solidFill>
                    <a:srgbClr val="FFFFFF"/>
                  </a:solidFill>
                </a:rPr>
                <a:t> SHARE</a:t>
              </a:r>
            </a:p>
          </p:txBody>
        </p:sp>
      </p:grpSp>
      <p:grpSp>
        <p:nvGrpSpPr>
          <p:cNvPr id="29" name="Group 28"/>
          <p:cNvGrpSpPr/>
          <p:nvPr/>
        </p:nvGrpSpPr>
        <p:grpSpPr>
          <a:xfrm>
            <a:off x="4205222" y="3956067"/>
            <a:ext cx="3781639" cy="2139212"/>
            <a:chOff x="4261875" y="1353644"/>
            <a:chExt cx="3671930" cy="2182108"/>
          </a:xfrm>
        </p:grpSpPr>
        <p:sp>
          <p:nvSpPr>
            <p:cNvPr id="33" name="TextBox 32"/>
            <p:cNvSpPr txBox="1"/>
            <p:nvPr/>
          </p:nvSpPr>
          <p:spPr>
            <a:xfrm>
              <a:off x="4413019" y="2917563"/>
              <a:ext cx="3497263" cy="307777"/>
            </a:xfrm>
            <a:prstGeom prst="rect">
              <a:avLst/>
            </a:prstGeom>
            <a:noFill/>
          </p:spPr>
          <p:txBody>
            <a:bodyPr wrap="square" rtlCol="0">
              <a:spAutoFit/>
            </a:bodyPr>
            <a:lstStyle/>
            <a:p>
              <a:r>
                <a:rPr lang="en-US" sz="1372" b="1" dirty="0">
                  <a:solidFill>
                    <a:srgbClr val="FFFFFF"/>
                  </a:solidFill>
                </a:rPr>
                <a:t>STORAGE TRANSACTIONS PER SECOND</a:t>
              </a:r>
            </a:p>
          </p:txBody>
        </p:sp>
        <p:sp>
          <p:nvSpPr>
            <p:cNvPr id="34" name="Rectangle 33"/>
            <p:cNvSpPr/>
            <p:nvPr/>
          </p:nvSpPr>
          <p:spPr>
            <a:xfrm>
              <a:off x="4261875" y="1353644"/>
              <a:ext cx="3671930" cy="1773562"/>
            </a:xfrm>
            <a:prstGeom prst="rect">
              <a:avLst/>
            </a:prstGeom>
          </p:spPr>
          <p:txBody>
            <a:bodyPr wrap="square" anchor="b">
              <a:spAutoFit/>
            </a:bodyPr>
            <a:lstStyle/>
            <a:p>
              <a:pPr algn="ctr">
                <a:lnSpc>
                  <a:spcPct val="95000"/>
                </a:lnSpc>
                <a:buSzPct val="90000"/>
              </a:pPr>
              <a:r>
                <a:rPr lang="en-US" sz="11273" spc="-294" dirty="0">
                  <a:solidFill>
                    <a:schemeClr val="bg1"/>
                  </a:solidFill>
                  <a:latin typeface="Segoe UI Light" panose="020B0502040204020203" pitchFamily="34" charset="0"/>
                  <a:cs typeface="Segoe UI Light" panose="020B0502040204020203" pitchFamily="34" charset="0"/>
                </a:rPr>
                <a:t>900</a:t>
              </a:r>
              <a:r>
                <a:rPr lang="en-US" sz="11273" spc="-294" dirty="0">
                  <a:solidFill>
                    <a:srgbClr val="11C1FF"/>
                  </a:solidFill>
                  <a:latin typeface="Segoe UI Light" panose="020B0502040204020203" pitchFamily="34" charset="0"/>
                  <a:cs typeface="Segoe UI Light" panose="020B0502040204020203" pitchFamily="34" charset="0"/>
                </a:rPr>
                <a:t>k</a:t>
              </a:r>
              <a:r>
                <a:rPr lang="en-US" sz="3921" dirty="0">
                  <a:solidFill>
                    <a:srgbClr val="11C1FF"/>
                  </a:solidFill>
                  <a:latin typeface="Segoe UI Light" panose="020B0502040204020203" pitchFamily="34" charset="0"/>
                  <a:cs typeface="Segoe UI Light" panose="020B0502040204020203" pitchFamily="34" charset="0"/>
                </a:rPr>
                <a:t>/sec</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35" name="Rectangle 34"/>
            <p:cNvSpPr/>
            <p:nvPr/>
          </p:nvSpPr>
          <p:spPr>
            <a:xfrm>
              <a:off x="4413019" y="3238748"/>
              <a:ext cx="2627706" cy="297004"/>
            </a:xfrm>
            <a:prstGeom prst="rect">
              <a:avLst/>
            </a:prstGeom>
          </p:spPr>
          <p:txBody>
            <a:bodyPr wrap="square" anchor="ctr">
              <a:spAutoFit/>
            </a:bodyPr>
            <a:lstStyle/>
            <a:p>
              <a:pPr>
                <a:lnSpc>
                  <a:spcPct val="95000"/>
                </a:lnSpc>
                <a:buSzPct val="90000"/>
              </a:pPr>
              <a:r>
                <a:rPr lang="en-US" sz="1372" dirty="0">
                  <a:solidFill>
                    <a:srgbClr val="FFFFFF"/>
                  </a:solidFill>
                  <a:cs typeface="Segoe UI Light" panose="020B0502040204020203" pitchFamily="34" charset="0"/>
                </a:rPr>
                <a:t>(2 </a:t>
              </a:r>
              <a:r>
                <a:rPr lang="en-US" sz="1372" i="1" dirty="0">
                  <a:solidFill>
                    <a:srgbClr val="FFFFFF"/>
                  </a:solidFill>
                  <a:cs typeface="Segoe UI Light" panose="020B0502040204020203" pitchFamily="34" charset="0"/>
                </a:rPr>
                <a:t>TRILLION</a:t>
              </a:r>
              <a:r>
                <a:rPr lang="en-US" sz="1372" dirty="0">
                  <a:solidFill>
                    <a:srgbClr val="FFFFFF"/>
                  </a:solidFill>
                  <a:cs typeface="Segoe UI Light" panose="020B0502040204020203" pitchFamily="34" charset="0"/>
                </a:rPr>
                <a:t>/MONTH)</a:t>
              </a:r>
              <a:endParaRPr lang="en-US" sz="1961" dirty="0">
                <a:solidFill>
                  <a:srgbClr val="FFFFFF"/>
                </a:solidFill>
                <a:cs typeface="Segoe UI Light" panose="020B0502040204020203" pitchFamily="34" charset="0"/>
              </a:endParaRPr>
            </a:p>
          </p:txBody>
        </p:sp>
      </p:grpSp>
      <p:grpSp>
        <p:nvGrpSpPr>
          <p:cNvPr id="5" name="Group 4"/>
          <p:cNvGrpSpPr/>
          <p:nvPr/>
        </p:nvGrpSpPr>
        <p:grpSpPr>
          <a:xfrm>
            <a:off x="228133" y="3688555"/>
            <a:ext cx="3322443" cy="2942586"/>
            <a:chOff x="232706" y="3762021"/>
            <a:chExt cx="3389065" cy="3001591"/>
          </a:xfrm>
        </p:grpSpPr>
        <p:sp>
          <p:nvSpPr>
            <p:cNvPr id="20" name="Rectangle 19"/>
            <p:cNvSpPr/>
            <p:nvPr/>
          </p:nvSpPr>
          <p:spPr>
            <a:xfrm>
              <a:off x="232706" y="3762021"/>
              <a:ext cx="1961025"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8</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608626" y="6292972"/>
              <a:ext cx="2313382" cy="369332"/>
            </a:xfrm>
            <a:prstGeom prst="rect">
              <a:avLst/>
            </a:prstGeom>
            <a:noFill/>
          </p:spPr>
          <p:txBody>
            <a:bodyPr wrap="square" rtlCol="0">
              <a:spAutoFit/>
            </a:bodyPr>
            <a:lstStyle/>
            <a:p>
              <a:pPr algn="ctr"/>
              <a:r>
                <a:rPr lang="en-US" sz="1765" dirty="0">
                  <a:solidFill>
                    <a:srgbClr val="FFFFFF"/>
                  </a:solidFill>
                </a:rPr>
                <a:t>STORAGE OBJECTS</a:t>
              </a:r>
            </a:p>
          </p:txBody>
        </p:sp>
        <p:sp>
          <p:nvSpPr>
            <p:cNvPr id="37" name="Rectangle 36"/>
            <p:cNvSpPr/>
            <p:nvPr/>
          </p:nvSpPr>
          <p:spPr>
            <a:xfrm rot="16200000">
              <a:off x="2506137" y="4835778"/>
              <a:ext cx="1788069" cy="443198"/>
            </a:xfrm>
            <a:prstGeom prst="rect">
              <a:avLst/>
            </a:prstGeom>
          </p:spPr>
          <p:txBody>
            <a:bodyPr wrap="square" anchor="ctr">
              <a:spAutoFit/>
            </a:bodyPr>
            <a:lstStyle/>
            <a:p>
              <a:pPr algn="ctr">
                <a:lnSpc>
                  <a:spcPct val="95000"/>
                </a:lnSpc>
                <a:buSzPct val="90000"/>
              </a:pPr>
              <a:r>
                <a:rPr lang="en-US" sz="2353" b="1" dirty="0">
                  <a:solidFill>
                    <a:srgbClr val="11C1FF"/>
                  </a:solidFill>
                  <a:cs typeface="Segoe UI Light" panose="020B0502040204020203" pitchFamily="34" charset="0"/>
                </a:rPr>
                <a:t>TRILLION</a:t>
              </a:r>
              <a:endParaRPr lang="en-US" sz="3137" b="1" dirty="0">
                <a:solidFill>
                  <a:srgbClr val="11C1FF"/>
                </a:solidFill>
                <a:cs typeface="Segoe UI Light" panose="020B0502040204020203" pitchFamily="34" charset="0"/>
              </a:endParaRPr>
            </a:p>
          </p:txBody>
        </p:sp>
        <p:sp>
          <p:nvSpPr>
            <p:cNvPr id="38" name="Rectangle 37"/>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2" name="Oval 1"/>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3282186" y="5928878"/>
              <a:ext cx="217922" cy="217922"/>
            </a:xfrm>
            <a:prstGeom prst="ellipse">
              <a:avLst/>
            </a:prstGeom>
            <a:solidFill>
              <a:srgbClr val="11C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5855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2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par>
                                <p:cTn id="23" presetID="10" presetClass="entr" presetSubtype="0" fill="hold" nodeType="withEffect">
                                  <p:stCondLst>
                                    <p:cond delay="3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50"/>
                                        <p:tgtEl>
                                          <p:spTgt spid="29"/>
                                        </p:tgtEl>
                                      </p:cBhvr>
                                    </p:animEffect>
                                  </p:childTnLst>
                                </p:cTn>
                              </p:par>
                              <p:par>
                                <p:cTn id="29" presetID="10" presetClass="entr" presetSubtype="0" fill="hold" nodeType="withEffect">
                                  <p:stCondLst>
                                    <p:cond delay="25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5883545" cy="1936679"/>
          </a:xfrm>
        </p:spPr>
        <p:txBody>
          <a:bodyPr/>
          <a:lstStyle/>
          <a:p>
            <a:r>
              <a:rPr lang="en-US" dirty="0" smtClean="0"/>
              <a:t>Windows Azure portal experience</a:t>
            </a:r>
            <a:endParaRPr lang="en-US" dirty="0"/>
          </a:p>
        </p:txBody>
      </p:sp>
      <p:sp>
        <p:nvSpPr>
          <p:cNvPr id="6" name="Text Placeholder 5"/>
          <p:cNvSpPr>
            <a:spLocks noGrp="1"/>
          </p:cNvSpPr>
          <p:nvPr>
            <p:ph type="body" sz="half" idx="2"/>
          </p:nvPr>
        </p:nvSpPr>
        <p:spPr>
          <a:xfrm>
            <a:off x="560798" y="2604070"/>
            <a:ext cx="5883545" cy="3264917"/>
          </a:xfrm>
        </p:spPr>
        <p:txBody>
          <a:bodyPr/>
          <a:lstStyle/>
          <a:p>
            <a:pPr marL="342900" indent="-342900">
              <a:buFont typeface="Arial" panose="020B0604020202020204" pitchFamily="34" charset="0"/>
              <a:buChar char="•"/>
            </a:pPr>
            <a:r>
              <a:rPr lang="en-US" dirty="0" smtClean="0"/>
              <a:t>Bullets here</a:t>
            </a:r>
          </a:p>
          <a:p>
            <a:pPr marL="342900" indent="-342900">
              <a:buFont typeface="Arial" panose="020B0604020202020204" pitchFamily="34" charset="0"/>
              <a:buChar char="•"/>
            </a:pPr>
            <a:r>
              <a:rPr lang="en-US" dirty="0"/>
              <a:t>Bullets here</a:t>
            </a:r>
          </a:p>
          <a:p>
            <a:pPr marL="342900" indent="-342900">
              <a:buFont typeface="Arial" panose="020B0604020202020204" pitchFamily="34" charset="0"/>
              <a:buChar char="•"/>
            </a:pPr>
            <a:r>
              <a:rPr lang="en-US" dirty="0"/>
              <a:t>Bullets here</a:t>
            </a:r>
          </a:p>
          <a:p>
            <a:pPr marL="342900" indent="-342900">
              <a:buFont typeface="Arial" panose="020B0604020202020204" pitchFamily="34" charset="0"/>
              <a:buChar char="•"/>
            </a:pPr>
            <a:r>
              <a:rPr lang="en-US" dirty="0"/>
              <a:t>Bullets here</a:t>
            </a:r>
          </a:p>
          <a:p>
            <a:pPr marL="342900" indent="-342900">
              <a:buFont typeface="Arial" panose="020B0604020202020204" pitchFamily="34" charset="0"/>
              <a:buChar char="•"/>
            </a:pPr>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6787194" y="1149850"/>
            <a:ext cx="4772722" cy="5834270"/>
          </a:xfrm>
          <a:prstGeom prst="rect">
            <a:avLst/>
          </a:prstGeom>
        </p:spPr>
      </p:pic>
    </p:spTree>
    <p:extLst>
      <p:ext uri="{BB962C8B-B14F-4D97-AF65-F5344CB8AC3E}">
        <p14:creationId xmlns:p14="http://schemas.microsoft.com/office/powerpoint/2010/main" val="17866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339</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11</vt:i4>
      </vt:variant>
    </vt:vector>
  </HeadingPairs>
  <TitlesOfParts>
    <vt:vector size="24"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Running, improving and maintaining a site  in the real world</vt:lpstr>
      <vt:lpstr>Agenda</vt:lpstr>
      <vt:lpstr>Section Intro</vt:lpstr>
      <vt:lpstr>Bold Point</vt:lpstr>
      <vt:lpstr>At a high-level</vt:lpstr>
      <vt:lpstr>What is this?</vt:lpstr>
      <vt:lpstr>Primary Title</vt:lpstr>
      <vt:lpstr>PowerPoint Presentation</vt:lpstr>
      <vt:lpstr>Windows Azure portal experience</vt:lpstr>
      <vt:lpstr>Title here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17</cp:revision>
  <dcterms:created xsi:type="dcterms:W3CDTF">2013-08-05T17:04:56Z</dcterms:created>
  <dcterms:modified xsi:type="dcterms:W3CDTF">2013-09-20T17:10:21Z</dcterms:modified>
</cp:coreProperties>
</file>